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diagrams/data1.xml" ContentType="application/vnd.openxmlformats-officedocument.drawingml.diagramData+xml"/>
  <Override PartName="/ppt/diagrams/data2.xml" ContentType="application/vnd.openxmlformats-officedocument.drawingml.diagramData+xml"/>
  <Override PartName="/ppt/presentation.xml" ContentType="application/vnd.openxmlformats-officedocument.presentationml.presentation.main+xml"/>
  <Override PartName="/ppt/slides/slide5.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12.xml" ContentType="application/vnd.openxmlformats-officedocument.presentationml.slide+xml"/>
  <Override PartName="/ppt/slides/slide11.xml" ContentType="application/vnd.openxmlformats-officedocument.presentationml.slide+xml"/>
  <Override PartName="/ppt/slides/slide10.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Masters/slideMaster1.xml" ContentType="application/vnd.openxmlformats-officedocument.presentationml.slideMaster+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5.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diagrams/quickStyle1.xml" ContentType="application/vnd.openxmlformats-officedocument.drawingml.diagramStyle+xml"/>
  <Override PartName="/ppt/diagrams/layout1.xml" ContentType="application/vnd.openxmlformats-officedocument.drawingml.diagramLayout+xml"/>
  <Override PartName="/ppt/theme/theme1.xml" ContentType="application/vnd.openxmlformats-officedocument.theme+xml"/>
  <Override PartName="/ppt/diagrams/colors1.xml" ContentType="application/vnd.openxmlformats-officedocument.drawingml.diagramColors+xml"/>
  <Override PartName="/ppt/diagrams/drawing1.xml" ContentType="application/vnd.ms-office.drawingml.diagramDrawing+xml"/>
  <Override PartName="/ppt/diagrams/drawing2.xml" ContentType="application/vnd.ms-office.drawingml.diagramDrawing+xml"/>
  <Override PartName="/ppt/handoutMasters/handoutMaster1.xml" ContentType="application/vnd.openxmlformats-officedocument.presentationml.handoutMaster+xml"/>
  <Override PartName="/ppt/diagrams/colors2.xml" ContentType="application/vnd.openxmlformats-officedocument.drawingml.diagramColors+xml"/>
  <Override PartName="/ppt/diagrams/layout2.xml" ContentType="application/vnd.openxmlformats-officedocument.drawingml.diagramLayout+xml"/>
  <Override PartName="/ppt/diagrams/quickStyle2.xml" ContentType="application/vnd.openxmlformats-officedocument.drawingml.diagramStyle+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Override PartName="/customXml/itemProps4.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16"/>
  </p:handoutMasterIdLst>
  <p:sldIdLst>
    <p:sldId id="256" r:id="rId2"/>
    <p:sldId id="274" r:id="rId3"/>
    <p:sldId id="266" r:id="rId4"/>
    <p:sldId id="299" r:id="rId5"/>
    <p:sldId id="284" r:id="rId6"/>
    <p:sldId id="286" r:id="rId7"/>
    <p:sldId id="287" r:id="rId8"/>
    <p:sldId id="273" r:id="rId9"/>
    <p:sldId id="288" r:id="rId10"/>
    <p:sldId id="289" r:id="rId11"/>
    <p:sldId id="295" r:id="rId12"/>
    <p:sldId id="296" r:id="rId13"/>
    <p:sldId id="297" r:id="rId14"/>
    <p:sldId id="298"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129481"/>
    <a:srgbClr val="383229"/>
    <a:srgbClr val="003374"/>
    <a:srgbClr val="53A3E6"/>
    <a:srgbClr val="ECF3F9"/>
    <a:srgbClr val="FFC900"/>
    <a:srgbClr val="173A8D"/>
    <a:srgbClr val="0F2741"/>
    <a:srgbClr val="001736"/>
    <a:srgbClr val="C9A093"/>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7292A2E-F333-43FB-9621-5CBBE7FDCDCB}" styleName="Светлый стиль 2 - акцент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D27102A9-8310-4765-A935-A1911B00CA55}" styleName="Светлый стиль 1 - акцент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73" d="100"/>
          <a:sy n="73" d="100"/>
        </p:scale>
        <p:origin x="-1266" y="-102"/>
      </p:cViewPr>
      <p:guideLst>
        <p:guide orient="horz" pos="2160"/>
        <p:guide pos="2880"/>
      </p:guideLst>
    </p:cSldViewPr>
  </p:slideViewPr>
  <p:notesTextViewPr>
    <p:cViewPr>
      <p:scale>
        <a:sx n="1" d="1"/>
        <a:sy n="1" d="1"/>
      </p:scale>
      <p:origin x="0" y="0"/>
    </p:cViewPr>
  </p:notesTextViewPr>
  <p:notesViewPr>
    <p:cSldViewPr snapToGrid="0">
      <p:cViewPr varScale="1">
        <p:scale>
          <a:sx n="85" d="100"/>
          <a:sy n="85" d="100"/>
        </p:scale>
        <p:origin x="3804" y="102"/>
      </p:cViewPr>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customXml" Target="../customXml/item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ustomXml" Target="../customXml/item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ustomXml" Target="../customXml/item3.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ustomXml" Target="../customXml/item2.xml"/></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10999FA-135E-4B45-B047-C728EF65C15B}" type="doc">
      <dgm:prSet loTypeId="urn:microsoft.com/office/officeart/2005/8/layout/chevron2" loCatId="list" qsTypeId="urn:microsoft.com/office/officeart/2005/8/quickstyle/simple3" qsCatId="simple" csTypeId="urn:microsoft.com/office/officeart/2005/8/colors/colorful4" csCatId="colorful" phldr="1"/>
      <dgm:spPr/>
      <dgm:t>
        <a:bodyPr/>
        <a:lstStyle/>
        <a:p>
          <a:endParaRPr lang="ru-RU"/>
        </a:p>
      </dgm:t>
    </dgm:pt>
    <dgm:pt modelId="{54B7AAD6-2BE8-458A-B189-FE6435F7B0AA}">
      <dgm:prSet phldrT="[Текст]"/>
      <dgm:spPr/>
      <dgm:t>
        <a:bodyPr/>
        <a:lstStyle/>
        <a:p>
          <a:r>
            <a:rPr lang="ru-RU" dirty="0"/>
            <a:t>К</a:t>
          </a:r>
        </a:p>
      </dgm:t>
    </dgm:pt>
    <dgm:pt modelId="{E0FE6696-413F-4546-B204-1212F08CF451}" type="parTrans" cxnId="{99573EA8-0F39-44C6-AB93-4E5A430A03BF}">
      <dgm:prSet/>
      <dgm:spPr/>
      <dgm:t>
        <a:bodyPr/>
        <a:lstStyle/>
        <a:p>
          <a:endParaRPr lang="ru-RU"/>
        </a:p>
      </dgm:t>
    </dgm:pt>
    <dgm:pt modelId="{0591EE5A-3511-44F8-916B-D2C2BDCF8ABF}" type="sibTrans" cxnId="{99573EA8-0F39-44C6-AB93-4E5A430A03BF}">
      <dgm:prSet/>
      <dgm:spPr/>
      <dgm:t>
        <a:bodyPr/>
        <a:lstStyle/>
        <a:p>
          <a:endParaRPr lang="ru-RU"/>
        </a:p>
      </dgm:t>
    </dgm:pt>
    <dgm:pt modelId="{1C3B1E88-F05E-4AFC-B7CA-AC7A71630FE8}">
      <dgm:prSet phldrT="[Текст]"/>
      <dgm:spPr/>
      <dgm:t>
        <a:bodyPr/>
        <a:lstStyle/>
        <a:p>
          <a:pPr algn="just"/>
          <a:r>
            <a:rPr lang="ru-RU"/>
            <a:t>планируется, готовится, совершается и обсуждается воспитанниками и воспитателями</a:t>
          </a:r>
          <a:endParaRPr lang="ru-RU" dirty="0"/>
        </a:p>
      </dgm:t>
    </dgm:pt>
    <dgm:pt modelId="{B19E8F33-8FD7-42AA-9FCA-A310AA2FEEA3}" type="parTrans" cxnId="{060AC82A-E18D-46F5-979E-BC05946CA17B}">
      <dgm:prSet/>
      <dgm:spPr/>
      <dgm:t>
        <a:bodyPr/>
        <a:lstStyle/>
        <a:p>
          <a:endParaRPr lang="ru-RU"/>
        </a:p>
      </dgm:t>
    </dgm:pt>
    <dgm:pt modelId="{14D03696-D20F-43CD-AE10-D6071B47F74E}" type="sibTrans" cxnId="{060AC82A-E18D-46F5-979E-BC05946CA17B}">
      <dgm:prSet/>
      <dgm:spPr/>
      <dgm:t>
        <a:bodyPr/>
        <a:lstStyle/>
        <a:p>
          <a:endParaRPr lang="ru-RU"/>
        </a:p>
      </dgm:t>
    </dgm:pt>
    <dgm:pt modelId="{559B9E63-DF93-4281-95DE-6031F1DCE323}">
      <dgm:prSet phldrT="[Текст]"/>
      <dgm:spPr/>
      <dgm:t>
        <a:bodyPr/>
        <a:lstStyle/>
        <a:p>
          <a:r>
            <a:rPr lang="ru-RU" dirty="0"/>
            <a:t>Т</a:t>
          </a:r>
        </a:p>
      </dgm:t>
    </dgm:pt>
    <dgm:pt modelId="{FEC704B2-C0AC-45EA-A376-1A53CDC99323}" type="parTrans" cxnId="{5D202237-4DE9-4D04-BE46-E75EAFDCF60C}">
      <dgm:prSet/>
      <dgm:spPr/>
      <dgm:t>
        <a:bodyPr/>
        <a:lstStyle/>
        <a:p>
          <a:endParaRPr lang="ru-RU"/>
        </a:p>
      </dgm:t>
    </dgm:pt>
    <dgm:pt modelId="{C8EA03D4-E497-4B61-8FBA-FDF5E17D9614}" type="sibTrans" cxnId="{5D202237-4DE9-4D04-BE46-E75EAFDCF60C}">
      <dgm:prSet/>
      <dgm:spPr/>
      <dgm:t>
        <a:bodyPr/>
        <a:lstStyle/>
        <a:p>
          <a:endParaRPr lang="ru-RU"/>
        </a:p>
      </dgm:t>
    </dgm:pt>
    <dgm:pt modelId="{D58EBDE4-B656-4D4C-9786-3DF396DC49D8}">
      <dgm:prSet phldrT="[Текст]" custT="1"/>
      <dgm:spPr/>
      <dgm:t>
        <a:bodyPr/>
        <a:lstStyle/>
        <a:p>
          <a:pPr algn="just"/>
          <a:r>
            <a:rPr lang="ru-RU" sz="2800" b="0"/>
            <a:t>«Все дела творчески – иначе зачем?»</a:t>
          </a:r>
          <a:endParaRPr lang="ru-RU" sz="2800" b="0" dirty="0"/>
        </a:p>
      </dgm:t>
    </dgm:pt>
    <dgm:pt modelId="{EB0991C3-7F96-4E48-A3E2-11477DCC58F8}" type="parTrans" cxnId="{B6EB916A-8CB5-44BA-B63E-354DC008FFD4}">
      <dgm:prSet/>
      <dgm:spPr/>
      <dgm:t>
        <a:bodyPr/>
        <a:lstStyle/>
        <a:p>
          <a:endParaRPr lang="ru-RU"/>
        </a:p>
      </dgm:t>
    </dgm:pt>
    <dgm:pt modelId="{3B5CBF65-5745-402D-A8D9-50442B914C73}" type="sibTrans" cxnId="{B6EB916A-8CB5-44BA-B63E-354DC008FFD4}">
      <dgm:prSet/>
      <dgm:spPr/>
      <dgm:t>
        <a:bodyPr/>
        <a:lstStyle/>
        <a:p>
          <a:endParaRPr lang="ru-RU"/>
        </a:p>
      </dgm:t>
    </dgm:pt>
    <dgm:pt modelId="{ED386AAE-EDD7-4820-B723-8C9CDAD08839}">
      <dgm:prSet phldrT="[Текст]"/>
      <dgm:spPr/>
      <dgm:t>
        <a:bodyPr/>
        <a:lstStyle/>
        <a:p>
          <a:r>
            <a:rPr lang="ru-RU" dirty="0"/>
            <a:t>Д</a:t>
          </a:r>
        </a:p>
      </dgm:t>
    </dgm:pt>
    <dgm:pt modelId="{517FE51E-E463-4336-A51C-8F70F3EF8E13}" type="parTrans" cxnId="{64C9BB95-7946-4653-BB3F-D7B3C92876C2}">
      <dgm:prSet/>
      <dgm:spPr/>
      <dgm:t>
        <a:bodyPr/>
        <a:lstStyle/>
        <a:p>
          <a:endParaRPr lang="ru-RU"/>
        </a:p>
      </dgm:t>
    </dgm:pt>
    <dgm:pt modelId="{1FB2C230-059E-41DF-92AA-2D27723BB040}" type="sibTrans" cxnId="{64C9BB95-7946-4653-BB3F-D7B3C92876C2}">
      <dgm:prSet/>
      <dgm:spPr/>
      <dgm:t>
        <a:bodyPr/>
        <a:lstStyle/>
        <a:p>
          <a:endParaRPr lang="ru-RU"/>
        </a:p>
      </dgm:t>
    </dgm:pt>
    <dgm:pt modelId="{160633BD-6B44-4688-9B5B-BE2FACF89B98}">
      <dgm:prSet phldrT="[Текст]"/>
      <dgm:spPr/>
      <dgm:t>
        <a:bodyPr/>
        <a:lstStyle/>
        <a:p>
          <a:pPr algn="just"/>
          <a:r>
            <a:rPr lang="ru-RU"/>
            <a:t>Каждое коллективное творческое дело – это проявление практической заботы об улучшении общей жизни</a:t>
          </a:r>
          <a:endParaRPr lang="ru-RU" dirty="0"/>
        </a:p>
      </dgm:t>
    </dgm:pt>
    <dgm:pt modelId="{89DEB589-5847-4F12-95B1-BDCC34D657B0}" type="parTrans" cxnId="{917F323A-A5F4-4C8E-A168-6E3C6F15EEFA}">
      <dgm:prSet/>
      <dgm:spPr/>
      <dgm:t>
        <a:bodyPr/>
        <a:lstStyle/>
        <a:p>
          <a:endParaRPr lang="ru-RU"/>
        </a:p>
      </dgm:t>
    </dgm:pt>
    <dgm:pt modelId="{0741CD01-5C9D-4316-A063-45AD47BC5EEE}" type="sibTrans" cxnId="{917F323A-A5F4-4C8E-A168-6E3C6F15EEFA}">
      <dgm:prSet/>
      <dgm:spPr/>
      <dgm:t>
        <a:bodyPr/>
        <a:lstStyle/>
        <a:p>
          <a:endParaRPr lang="ru-RU"/>
        </a:p>
      </dgm:t>
    </dgm:pt>
    <dgm:pt modelId="{BE13E668-64D6-449F-9B04-CD17627B0254}">
      <dgm:prSet phldrT="[Текст]" custT="1"/>
      <dgm:spPr/>
      <dgm:t>
        <a:bodyPr/>
        <a:lstStyle/>
        <a:p>
          <a:pPr algn="just"/>
          <a:r>
            <a:rPr lang="ru-RU" sz="1600"/>
            <a:t>Творческий характер организаторской деятельности определяется умением руководителей выдвигать </a:t>
          </a:r>
          <a:r>
            <a:rPr lang="ru-RU" sz="1600" b="1"/>
            <a:t>проблемные вопросы – задачи</a:t>
          </a:r>
          <a:r>
            <a:rPr lang="ru-RU" sz="1600"/>
            <a:t>, </a:t>
          </a:r>
          <a:r>
            <a:rPr lang="ru-RU" sz="1600" b="1"/>
            <a:t>направляющие мысль и усилия ребят на главное</a:t>
          </a:r>
          <a:endParaRPr lang="ru-RU" sz="2800" b="0" dirty="0"/>
        </a:p>
      </dgm:t>
    </dgm:pt>
    <dgm:pt modelId="{D284A53B-E316-4BF7-8F8C-4DB73EEBDDDA}" type="parTrans" cxnId="{C6F045D9-D0AE-4DEA-A857-5892029E2C44}">
      <dgm:prSet/>
      <dgm:spPr/>
    </dgm:pt>
    <dgm:pt modelId="{C2F3E011-E13D-458B-A014-F6731FC37D98}" type="sibTrans" cxnId="{C6F045D9-D0AE-4DEA-A857-5892029E2C44}">
      <dgm:prSet/>
      <dgm:spPr/>
    </dgm:pt>
    <dgm:pt modelId="{0685D048-D1C4-4E30-8DC5-6303DE65BE7F}" type="pres">
      <dgm:prSet presAssocID="{A10999FA-135E-4B45-B047-C728EF65C15B}" presName="linearFlow" presStyleCnt="0">
        <dgm:presLayoutVars>
          <dgm:dir/>
          <dgm:animLvl val="lvl"/>
          <dgm:resizeHandles val="exact"/>
        </dgm:presLayoutVars>
      </dgm:prSet>
      <dgm:spPr/>
      <dgm:t>
        <a:bodyPr/>
        <a:lstStyle/>
        <a:p>
          <a:endParaRPr lang="ru-RU"/>
        </a:p>
      </dgm:t>
    </dgm:pt>
    <dgm:pt modelId="{B0267478-DFFC-4AE0-87C8-B94CB544424F}" type="pres">
      <dgm:prSet presAssocID="{54B7AAD6-2BE8-458A-B189-FE6435F7B0AA}" presName="composite" presStyleCnt="0"/>
      <dgm:spPr/>
    </dgm:pt>
    <dgm:pt modelId="{5A7ACC8D-B4D2-4780-8C78-24C11D23294D}" type="pres">
      <dgm:prSet presAssocID="{54B7AAD6-2BE8-458A-B189-FE6435F7B0AA}" presName="parentText" presStyleLbl="alignNode1" presStyleIdx="0" presStyleCnt="3">
        <dgm:presLayoutVars>
          <dgm:chMax val="1"/>
          <dgm:bulletEnabled val="1"/>
        </dgm:presLayoutVars>
      </dgm:prSet>
      <dgm:spPr/>
      <dgm:t>
        <a:bodyPr/>
        <a:lstStyle/>
        <a:p>
          <a:endParaRPr lang="ru-RU"/>
        </a:p>
      </dgm:t>
    </dgm:pt>
    <dgm:pt modelId="{61B14A7D-F3C9-4D57-B744-1C71B15270D3}" type="pres">
      <dgm:prSet presAssocID="{54B7AAD6-2BE8-458A-B189-FE6435F7B0AA}" presName="descendantText" presStyleLbl="alignAcc1" presStyleIdx="0" presStyleCnt="3">
        <dgm:presLayoutVars>
          <dgm:bulletEnabled val="1"/>
        </dgm:presLayoutVars>
      </dgm:prSet>
      <dgm:spPr/>
      <dgm:t>
        <a:bodyPr/>
        <a:lstStyle/>
        <a:p>
          <a:endParaRPr lang="ru-RU"/>
        </a:p>
      </dgm:t>
    </dgm:pt>
    <dgm:pt modelId="{1A5A5CA0-5CA7-460A-A4EB-89FBFC0BB0EA}" type="pres">
      <dgm:prSet presAssocID="{0591EE5A-3511-44F8-916B-D2C2BDCF8ABF}" presName="sp" presStyleCnt="0"/>
      <dgm:spPr/>
    </dgm:pt>
    <dgm:pt modelId="{5AF1FAC0-D272-4022-9523-9D52C8EF1B39}" type="pres">
      <dgm:prSet presAssocID="{559B9E63-DF93-4281-95DE-6031F1DCE323}" presName="composite" presStyleCnt="0"/>
      <dgm:spPr/>
    </dgm:pt>
    <dgm:pt modelId="{B69CAC1E-D2EB-4F23-9F1C-8A77D8B68BB0}" type="pres">
      <dgm:prSet presAssocID="{559B9E63-DF93-4281-95DE-6031F1DCE323}" presName="parentText" presStyleLbl="alignNode1" presStyleIdx="1" presStyleCnt="3">
        <dgm:presLayoutVars>
          <dgm:chMax val="1"/>
          <dgm:bulletEnabled val="1"/>
        </dgm:presLayoutVars>
      </dgm:prSet>
      <dgm:spPr/>
      <dgm:t>
        <a:bodyPr/>
        <a:lstStyle/>
        <a:p>
          <a:endParaRPr lang="ru-RU"/>
        </a:p>
      </dgm:t>
    </dgm:pt>
    <dgm:pt modelId="{4B78C557-7035-4C73-BE42-322B7517182C}" type="pres">
      <dgm:prSet presAssocID="{559B9E63-DF93-4281-95DE-6031F1DCE323}" presName="descendantText" presStyleLbl="alignAcc1" presStyleIdx="1" presStyleCnt="3">
        <dgm:presLayoutVars>
          <dgm:bulletEnabled val="1"/>
        </dgm:presLayoutVars>
      </dgm:prSet>
      <dgm:spPr/>
      <dgm:t>
        <a:bodyPr/>
        <a:lstStyle/>
        <a:p>
          <a:endParaRPr lang="ru-RU"/>
        </a:p>
      </dgm:t>
    </dgm:pt>
    <dgm:pt modelId="{BF59209F-A2DE-44C8-99A8-68550DFD9F9B}" type="pres">
      <dgm:prSet presAssocID="{C8EA03D4-E497-4B61-8FBA-FDF5E17D9614}" presName="sp" presStyleCnt="0"/>
      <dgm:spPr/>
    </dgm:pt>
    <dgm:pt modelId="{AA58C65E-1366-4728-A3EA-B605C80640F4}" type="pres">
      <dgm:prSet presAssocID="{ED386AAE-EDD7-4820-B723-8C9CDAD08839}" presName="composite" presStyleCnt="0"/>
      <dgm:spPr/>
    </dgm:pt>
    <dgm:pt modelId="{F8C330AA-C0F6-44A1-874C-9612360B4F05}" type="pres">
      <dgm:prSet presAssocID="{ED386AAE-EDD7-4820-B723-8C9CDAD08839}" presName="parentText" presStyleLbl="alignNode1" presStyleIdx="2" presStyleCnt="3">
        <dgm:presLayoutVars>
          <dgm:chMax val="1"/>
          <dgm:bulletEnabled val="1"/>
        </dgm:presLayoutVars>
      </dgm:prSet>
      <dgm:spPr/>
      <dgm:t>
        <a:bodyPr/>
        <a:lstStyle/>
        <a:p>
          <a:endParaRPr lang="ru-RU"/>
        </a:p>
      </dgm:t>
    </dgm:pt>
    <dgm:pt modelId="{D5B18946-B442-45E1-8863-F74C38DB4078}" type="pres">
      <dgm:prSet presAssocID="{ED386AAE-EDD7-4820-B723-8C9CDAD08839}" presName="descendantText" presStyleLbl="alignAcc1" presStyleIdx="2" presStyleCnt="3">
        <dgm:presLayoutVars>
          <dgm:bulletEnabled val="1"/>
        </dgm:presLayoutVars>
      </dgm:prSet>
      <dgm:spPr/>
      <dgm:t>
        <a:bodyPr/>
        <a:lstStyle/>
        <a:p>
          <a:endParaRPr lang="ru-RU"/>
        </a:p>
      </dgm:t>
    </dgm:pt>
  </dgm:ptLst>
  <dgm:cxnLst>
    <dgm:cxn modelId="{DCFEBA47-E04C-458E-9F02-7F738BA8C348}" type="presOf" srcId="{54B7AAD6-2BE8-458A-B189-FE6435F7B0AA}" destId="{5A7ACC8D-B4D2-4780-8C78-24C11D23294D}" srcOrd="0" destOrd="0" presId="urn:microsoft.com/office/officeart/2005/8/layout/chevron2"/>
    <dgm:cxn modelId="{99573EA8-0F39-44C6-AB93-4E5A430A03BF}" srcId="{A10999FA-135E-4B45-B047-C728EF65C15B}" destId="{54B7AAD6-2BE8-458A-B189-FE6435F7B0AA}" srcOrd="0" destOrd="0" parTransId="{E0FE6696-413F-4546-B204-1212F08CF451}" sibTransId="{0591EE5A-3511-44F8-916B-D2C2BDCF8ABF}"/>
    <dgm:cxn modelId="{F039F7F9-A708-4A0E-BCAE-D3298434FF29}" type="presOf" srcId="{1C3B1E88-F05E-4AFC-B7CA-AC7A71630FE8}" destId="{61B14A7D-F3C9-4D57-B744-1C71B15270D3}" srcOrd="0" destOrd="0" presId="urn:microsoft.com/office/officeart/2005/8/layout/chevron2"/>
    <dgm:cxn modelId="{B6EB916A-8CB5-44BA-B63E-354DC008FFD4}" srcId="{559B9E63-DF93-4281-95DE-6031F1DCE323}" destId="{D58EBDE4-B656-4D4C-9786-3DF396DC49D8}" srcOrd="0" destOrd="0" parTransId="{EB0991C3-7F96-4E48-A3E2-11477DCC58F8}" sibTransId="{3B5CBF65-5745-402D-A8D9-50442B914C73}"/>
    <dgm:cxn modelId="{BA9EDA80-9E13-4391-8E77-0E08A1EEA9C2}" type="presOf" srcId="{160633BD-6B44-4688-9B5B-BE2FACF89B98}" destId="{D5B18946-B442-45E1-8863-F74C38DB4078}" srcOrd="0" destOrd="0" presId="urn:microsoft.com/office/officeart/2005/8/layout/chevron2"/>
    <dgm:cxn modelId="{283E0566-0612-427D-A8EF-5203284E0749}" type="presOf" srcId="{559B9E63-DF93-4281-95DE-6031F1DCE323}" destId="{B69CAC1E-D2EB-4F23-9F1C-8A77D8B68BB0}" srcOrd="0" destOrd="0" presId="urn:microsoft.com/office/officeart/2005/8/layout/chevron2"/>
    <dgm:cxn modelId="{5D202237-4DE9-4D04-BE46-E75EAFDCF60C}" srcId="{A10999FA-135E-4B45-B047-C728EF65C15B}" destId="{559B9E63-DF93-4281-95DE-6031F1DCE323}" srcOrd="1" destOrd="0" parTransId="{FEC704B2-C0AC-45EA-A376-1A53CDC99323}" sibTransId="{C8EA03D4-E497-4B61-8FBA-FDF5E17D9614}"/>
    <dgm:cxn modelId="{F25D2D4B-CDD6-4AB9-B671-203EB85B6186}" type="presOf" srcId="{ED386AAE-EDD7-4820-B723-8C9CDAD08839}" destId="{F8C330AA-C0F6-44A1-874C-9612360B4F05}" srcOrd="0" destOrd="0" presId="urn:microsoft.com/office/officeart/2005/8/layout/chevron2"/>
    <dgm:cxn modelId="{4F2A4694-39AC-4965-97D1-C4AEF26EA01E}" type="presOf" srcId="{BE13E668-64D6-449F-9B04-CD17627B0254}" destId="{4B78C557-7035-4C73-BE42-322B7517182C}" srcOrd="0" destOrd="1" presId="urn:microsoft.com/office/officeart/2005/8/layout/chevron2"/>
    <dgm:cxn modelId="{C6F045D9-D0AE-4DEA-A857-5892029E2C44}" srcId="{559B9E63-DF93-4281-95DE-6031F1DCE323}" destId="{BE13E668-64D6-449F-9B04-CD17627B0254}" srcOrd="1" destOrd="0" parTransId="{D284A53B-E316-4BF7-8F8C-4DB73EEBDDDA}" sibTransId="{C2F3E011-E13D-458B-A014-F6731FC37D98}"/>
    <dgm:cxn modelId="{D08927A0-03DC-464E-B292-6D649AACD3AB}" type="presOf" srcId="{D58EBDE4-B656-4D4C-9786-3DF396DC49D8}" destId="{4B78C557-7035-4C73-BE42-322B7517182C}" srcOrd="0" destOrd="0" presId="urn:microsoft.com/office/officeart/2005/8/layout/chevron2"/>
    <dgm:cxn modelId="{060AC82A-E18D-46F5-979E-BC05946CA17B}" srcId="{54B7AAD6-2BE8-458A-B189-FE6435F7B0AA}" destId="{1C3B1E88-F05E-4AFC-B7CA-AC7A71630FE8}" srcOrd="0" destOrd="0" parTransId="{B19E8F33-8FD7-42AA-9FCA-A310AA2FEEA3}" sibTransId="{14D03696-D20F-43CD-AE10-D6071B47F74E}"/>
    <dgm:cxn modelId="{64C9BB95-7946-4653-BB3F-D7B3C92876C2}" srcId="{A10999FA-135E-4B45-B047-C728EF65C15B}" destId="{ED386AAE-EDD7-4820-B723-8C9CDAD08839}" srcOrd="2" destOrd="0" parTransId="{517FE51E-E463-4336-A51C-8F70F3EF8E13}" sibTransId="{1FB2C230-059E-41DF-92AA-2D27723BB040}"/>
    <dgm:cxn modelId="{D0D65AA7-A98F-43BC-9755-CC2EEBFB56F9}" type="presOf" srcId="{A10999FA-135E-4B45-B047-C728EF65C15B}" destId="{0685D048-D1C4-4E30-8DC5-6303DE65BE7F}" srcOrd="0" destOrd="0" presId="urn:microsoft.com/office/officeart/2005/8/layout/chevron2"/>
    <dgm:cxn modelId="{917F323A-A5F4-4C8E-A168-6E3C6F15EEFA}" srcId="{ED386AAE-EDD7-4820-B723-8C9CDAD08839}" destId="{160633BD-6B44-4688-9B5B-BE2FACF89B98}" srcOrd="0" destOrd="0" parTransId="{89DEB589-5847-4F12-95B1-BDCC34D657B0}" sibTransId="{0741CD01-5C9D-4316-A063-45AD47BC5EEE}"/>
    <dgm:cxn modelId="{5A18106D-CCBD-472B-A367-789D603CA4A9}" type="presParOf" srcId="{0685D048-D1C4-4E30-8DC5-6303DE65BE7F}" destId="{B0267478-DFFC-4AE0-87C8-B94CB544424F}" srcOrd="0" destOrd="0" presId="urn:microsoft.com/office/officeart/2005/8/layout/chevron2"/>
    <dgm:cxn modelId="{108D442C-B2E0-4951-BAC1-76B6A13FD39C}" type="presParOf" srcId="{B0267478-DFFC-4AE0-87C8-B94CB544424F}" destId="{5A7ACC8D-B4D2-4780-8C78-24C11D23294D}" srcOrd="0" destOrd="0" presId="urn:microsoft.com/office/officeart/2005/8/layout/chevron2"/>
    <dgm:cxn modelId="{5E4DB13B-897E-4FBB-AF40-AC4F6BD50294}" type="presParOf" srcId="{B0267478-DFFC-4AE0-87C8-B94CB544424F}" destId="{61B14A7D-F3C9-4D57-B744-1C71B15270D3}" srcOrd="1" destOrd="0" presId="urn:microsoft.com/office/officeart/2005/8/layout/chevron2"/>
    <dgm:cxn modelId="{1B177003-29A1-4B7A-8484-34AC5956B7A7}" type="presParOf" srcId="{0685D048-D1C4-4E30-8DC5-6303DE65BE7F}" destId="{1A5A5CA0-5CA7-460A-A4EB-89FBFC0BB0EA}" srcOrd="1" destOrd="0" presId="urn:microsoft.com/office/officeart/2005/8/layout/chevron2"/>
    <dgm:cxn modelId="{31D5C2E7-4DB0-4D0C-84AA-E7A28F32B4CC}" type="presParOf" srcId="{0685D048-D1C4-4E30-8DC5-6303DE65BE7F}" destId="{5AF1FAC0-D272-4022-9523-9D52C8EF1B39}" srcOrd="2" destOrd="0" presId="urn:microsoft.com/office/officeart/2005/8/layout/chevron2"/>
    <dgm:cxn modelId="{B2EA771A-1526-47FC-A66B-D39019C63663}" type="presParOf" srcId="{5AF1FAC0-D272-4022-9523-9D52C8EF1B39}" destId="{B69CAC1E-D2EB-4F23-9F1C-8A77D8B68BB0}" srcOrd="0" destOrd="0" presId="urn:microsoft.com/office/officeart/2005/8/layout/chevron2"/>
    <dgm:cxn modelId="{9C81BC8B-E889-4502-88B4-9EC35412AB56}" type="presParOf" srcId="{5AF1FAC0-D272-4022-9523-9D52C8EF1B39}" destId="{4B78C557-7035-4C73-BE42-322B7517182C}" srcOrd="1" destOrd="0" presId="urn:microsoft.com/office/officeart/2005/8/layout/chevron2"/>
    <dgm:cxn modelId="{0400E091-0AE0-471E-968A-373DD8022F82}" type="presParOf" srcId="{0685D048-D1C4-4E30-8DC5-6303DE65BE7F}" destId="{BF59209F-A2DE-44C8-99A8-68550DFD9F9B}" srcOrd="3" destOrd="0" presId="urn:microsoft.com/office/officeart/2005/8/layout/chevron2"/>
    <dgm:cxn modelId="{EAA6C680-12CE-49E8-9002-DBBC82DA2EF9}" type="presParOf" srcId="{0685D048-D1C4-4E30-8DC5-6303DE65BE7F}" destId="{AA58C65E-1366-4728-A3EA-B605C80640F4}" srcOrd="4" destOrd="0" presId="urn:microsoft.com/office/officeart/2005/8/layout/chevron2"/>
    <dgm:cxn modelId="{149F5410-DF4A-47F7-BD85-2C1E209F90DE}" type="presParOf" srcId="{AA58C65E-1366-4728-A3EA-B605C80640F4}" destId="{F8C330AA-C0F6-44A1-874C-9612360B4F05}" srcOrd="0" destOrd="0" presId="urn:microsoft.com/office/officeart/2005/8/layout/chevron2"/>
    <dgm:cxn modelId="{EAED7C17-CD63-492D-9FFC-DB655A1A2849}" type="presParOf" srcId="{AA58C65E-1366-4728-A3EA-B605C80640F4}" destId="{D5B18946-B442-45E1-8863-F74C38DB4078}" srcOrd="1" destOrd="0" presId="urn:microsoft.com/office/officeart/2005/8/layout/chevron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8564F4A-AEE9-48B6-A7BF-AA825A0DB189}" type="doc">
      <dgm:prSet loTypeId="urn:microsoft.com/office/officeart/2005/8/layout/hierarchy1" loCatId="hierarchy" qsTypeId="urn:microsoft.com/office/officeart/2005/8/quickstyle/simple3" qsCatId="simple" csTypeId="urn:microsoft.com/office/officeart/2005/8/colors/colorful5" csCatId="colorful" phldr="1"/>
      <dgm:spPr/>
      <dgm:t>
        <a:bodyPr/>
        <a:lstStyle/>
        <a:p>
          <a:endParaRPr lang="ru-RU"/>
        </a:p>
      </dgm:t>
    </dgm:pt>
    <dgm:pt modelId="{AA4861AA-318D-4D1B-AE73-83C684F1F7C3}">
      <dgm:prSet phldrT="[Текст]" custT="1"/>
      <dgm:spPr/>
      <dgm:t>
        <a:bodyPr/>
        <a:lstStyle/>
        <a:p>
          <a:r>
            <a:rPr lang="ru-RU" sz="1900" b="1" dirty="0"/>
            <a:t>Содержание КТД</a:t>
          </a:r>
        </a:p>
      </dgm:t>
    </dgm:pt>
    <dgm:pt modelId="{D8A3FA87-A3D1-459B-8138-160AA89FEB64}" type="parTrans" cxnId="{7867645D-1C16-4899-AA4C-889EC1D083E6}">
      <dgm:prSet/>
      <dgm:spPr/>
      <dgm:t>
        <a:bodyPr/>
        <a:lstStyle/>
        <a:p>
          <a:endParaRPr lang="ru-RU" sz="1900"/>
        </a:p>
      </dgm:t>
    </dgm:pt>
    <dgm:pt modelId="{37663DC8-77D4-4716-8EAE-F0A90399AA65}" type="sibTrans" cxnId="{7867645D-1C16-4899-AA4C-889EC1D083E6}">
      <dgm:prSet/>
      <dgm:spPr/>
      <dgm:t>
        <a:bodyPr/>
        <a:lstStyle/>
        <a:p>
          <a:endParaRPr lang="ru-RU" sz="1900"/>
        </a:p>
      </dgm:t>
    </dgm:pt>
    <dgm:pt modelId="{557CF6C6-4FB1-4C1A-8BA3-DF6847FA46E8}">
      <dgm:prSet phldrT="[Текст]" custT="1"/>
      <dgm:spPr/>
      <dgm:t>
        <a:bodyPr/>
        <a:lstStyle/>
        <a:p>
          <a:r>
            <a:rPr lang="ru-RU" sz="1900" dirty="0"/>
            <a:t>определяется целями, которые ставит педагог, коллектив</a:t>
          </a:r>
        </a:p>
      </dgm:t>
    </dgm:pt>
    <dgm:pt modelId="{11D05AB2-1C97-40D9-83C6-8F9F7727E57C}" type="parTrans" cxnId="{41548692-B08B-437D-8D8F-013460F53391}">
      <dgm:prSet/>
      <dgm:spPr/>
      <dgm:t>
        <a:bodyPr/>
        <a:lstStyle/>
        <a:p>
          <a:endParaRPr lang="ru-RU" sz="1900"/>
        </a:p>
      </dgm:t>
    </dgm:pt>
    <dgm:pt modelId="{2E65F4C8-EDA2-4C4D-B594-2A2ACC2AEE29}" type="sibTrans" cxnId="{41548692-B08B-437D-8D8F-013460F53391}">
      <dgm:prSet/>
      <dgm:spPr/>
      <dgm:t>
        <a:bodyPr/>
        <a:lstStyle/>
        <a:p>
          <a:endParaRPr lang="ru-RU" sz="1900"/>
        </a:p>
      </dgm:t>
    </dgm:pt>
    <dgm:pt modelId="{ED4EA040-E2C6-4386-B8A8-7DB94B3F4220}">
      <dgm:prSet phldrT="[Текст]" custT="1"/>
      <dgm:spPr/>
      <dgm:t>
        <a:bodyPr/>
        <a:lstStyle/>
        <a:p>
          <a:r>
            <a:rPr lang="ru-RU" sz="1900" dirty="0"/>
            <a:t>учитывает возрастные особенности ребят</a:t>
          </a:r>
        </a:p>
      </dgm:t>
    </dgm:pt>
    <dgm:pt modelId="{DF3AA010-9C35-4E20-9F22-1A05DF76AB14}" type="parTrans" cxnId="{DD511CF8-7740-449D-83DE-543949D61478}">
      <dgm:prSet/>
      <dgm:spPr/>
      <dgm:t>
        <a:bodyPr/>
        <a:lstStyle/>
        <a:p>
          <a:endParaRPr lang="ru-RU" sz="1900"/>
        </a:p>
      </dgm:t>
    </dgm:pt>
    <dgm:pt modelId="{668C632B-8E08-4D30-82CE-4CC14CA3BCFA}" type="sibTrans" cxnId="{DD511CF8-7740-449D-83DE-543949D61478}">
      <dgm:prSet/>
      <dgm:spPr/>
      <dgm:t>
        <a:bodyPr/>
        <a:lstStyle/>
        <a:p>
          <a:endParaRPr lang="ru-RU" sz="1900"/>
        </a:p>
      </dgm:t>
    </dgm:pt>
    <dgm:pt modelId="{28A9BEE1-1060-466D-B6D0-1C0F1965379B}">
      <dgm:prSet custT="1"/>
      <dgm:spPr/>
      <dgm:t>
        <a:bodyPr/>
        <a:lstStyle/>
        <a:p>
          <a:r>
            <a:rPr lang="ru-RU" sz="1900"/>
            <a:t>ориентировано на современные, актуальные проблемы</a:t>
          </a:r>
        </a:p>
      </dgm:t>
    </dgm:pt>
    <dgm:pt modelId="{A1A42BFB-4FC7-42C3-B4D9-9DE262260D69}" type="parTrans" cxnId="{92538DAA-F98B-4F80-8C89-ED599B08C4E2}">
      <dgm:prSet/>
      <dgm:spPr/>
      <dgm:t>
        <a:bodyPr/>
        <a:lstStyle/>
        <a:p>
          <a:endParaRPr lang="ru-RU" sz="1900"/>
        </a:p>
      </dgm:t>
    </dgm:pt>
    <dgm:pt modelId="{666EB401-0035-4445-BE94-760009038AD2}" type="sibTrans" cxnId="{92538DAA-F98B-4F80-8C89-ED599B08C4E2}">
      <dgm:prSet/>
      <dgm:spPr/>
      <dgm:t>
        <a:bodyPr/>
        <a:lstStyle/>
        <a:p>
          <a:endParaRPr lang="ru-RU" sz="1900"/>
        </a:p>
      </dgm:t>
    </dgm:pt>
    <dgm:pt modelId="{D86C5A07-6BDB-4326-8A3C-3E83352AEBE9}" type="pres">
      <dgm:prSet presAssocID="{98564F4A-AEE9-48B6-A7BF-AA825A0DB189}" presName="hierChild1" presStyleCnt="0">
        <dgm:presLayoutVars>
          <dgm:chPref val="1"/>
          <dgm:dir/>
          <dgm:animOne val="branch"/>
          <dgm:animLvl val="lvl"/>
          <dgm:resizeHandles/>
        </dgm:presLayoutVars>
      </dgm:prSet>
      <dgm:spPr/>
      <dgm:t>
        <a:bodyPr/>
        <a:lstStyle/>
        <a:p>
          <a:endParaRPr lang="ru-RU"/>
        </a:p>
      </dgm:t>
    </dgm:pt>
    <dgm:pt modelId="{F7721BB2-E8AE-49EF-8618-58DEB6948D35}" type="pres">
      <dgm:prSet presAssocID="{AA4861AA-318D-4D1B-AE73-83C684F1F7C3}" presName="hierRoot1" presStyleCnt="0"/>
      <dgm:spPr/>
    </dgm:pt>
    <dgm:pt modelId="{0F4D728C-73B4-496D-BFC2-6211B553F7F0}" type="pres">
      <dgm:prSet presAssocID="{AA4861AA-318D-4D1B-AE73-83C684F1F7C3}" presName="composite" presStyleCnt="0"/>
      <dgm:spPr/>
    </dgm:pt>
    <dgm:pt modelId="{0F87E413-9A99-4AD1-822E-E54B7F87EF8B}" type="pres">
      <dgm:prSet presAssocID="{AA4861AA-318D-4D1B-AE73-83C684F1F7C3}" presName="background" presStyleLbl="node0" presStyleIdx="0" presStyleCnt="1"/>
      <dgm:spPr/>
    </dgm:pt>
    <dgm:pt modelId="{515D28A3-DB5C-4577-8491-5318A009C2AB}" type="pres">
      <dgm:prSet presAssocID="{AA4861AA-318D-4D1B-AE73-83C684F1F7C3}" presName="text" presStyleLbl="fgAcc0" presStyleIdx="0" presStyleCnt="1">
        <dgm:presLayoutVars>
          <dgm:chPref val="3"/>
        </dgm:presLayoutVars>
      </dgm:prSet>
      <dgm:spPr/>
      <dgm:t>
        <a:bodyPr/>
        <a:lstStyle/>
        <a:p>
          <a:endParaRPr lang="ru-RU"/>
        </a:p>
      </dgm:t>
    </dgm:pt>
    <dgm:pt modelId="{00410BFD-13E1-4AD9-94F9-7D0FBF2BCA33}" type="pres">
      <dgm:prSet presAssocID="{AA4861AA-318D-4D1B-AE73-83C684F1F7C3}" presName="hierChild2" presStyleCnt="0"/>
      <dgm:spPr/>
    </dgm:pt>
    <dgm:pt modelId="{980E4297-FC11-48F1-BD53-34BAC8824BD8}" type="pres">
      <dgm:prSet presAssocID="{11D05AB2-1C97-40D9-83C6-8F9F7727E57C}" presName="Name10" presStyleLbl="parChTrans1D2" presStyleIdx="0" presStyleCnt="3"/>
      <dgm:spPr/>
      <dgm:t>
        <a:bodyPr/>
        <a:lstStyle/>
        <a:p>
          <a:endParaRPr lang="ru-RU"/>
        </a:p>
      </dgm:t>
    </dgm:pt>
    <dgm:pt modelId="{5ECF9C69-97C8-4EC4-9636-D85D83D67E44}" type="pres">
      <dgm:prSet presAssocID="{557CF6C6-4FB1-4C1A-8BA3-DF6847FA46E8}" presName="hierRoot2" presStyleCnt="0"/>
      <dgm:spPr/>
    </dgm:pt>
    <dgm:pt modelId="{F20B75BA-3537-48AC-A017-20E0A4FA0BBD}" type="pres">
      <dgm:prSet presAssocID="{557CF6C6-4FB1-4C1A-8BA3-DF6847FA46E8}" presName="composite2" presStyleCnt="0"/>
      <dgm:spPr/>
    </dgm:pt>
    <dgm:pt modelId="{DEE900FF-19F6-4FCB-84BE-AE11CDF74063}" type="pres">
      <dgm:prSet presAssocID="{557CF6C6-4FB1-4C1A-8BA3-DF6847FA46E8}" presName="background2" presStyleLbl="node2" presStyleIdx="0" presStyleCnt="3"/>
      <dgm:spPr/>
    </dgm:pt>
    <dgm:pt modelId="{00E5C7A2-CFFD-45A5-A603-C1A86FCFC7BA}" type="pres">
      <dgm:prSet presAssocID="{557CF6C6-4FB1-4C1A-8BA3-DF6847FA46E8}" presName="text2" presStyleLbl="fgAcc2" presStyleIdx="0" presStyleCnt="3">
        <dgm:presLayoutVars>
          <dgm:chPref val="3"/>
        </dgm:presLayoutVars>
      </dgm:prSet>
      <dgm:spPr/>
      <dgm:t>
        <a:bodyPr/>
        <a:lstStyle/>
        <a:p>
          <a:endParaRPr lang="ru-RU"/>
        </a:p>
      </dgm:t>
    </dgm:pt>
    <dgm:pt modelId="{75387753-4C30-4890-8AFA-9424E52684A0}" type="pres">
      <dgm:prSet presAssocID="{557CF6C6-4FB1-4C1A-8BA3-DF6847FA46E8}" presName="hierChild3" presStyleCnt="0"/>
      <dgm:spPr/>
    </dgm:pt>
    <dgm:pt modelId="{CEB4B312-0683-4419-81AF-B435AA6B084A}" type="pres">
      <dgm:prSet presAssocID="{DF3AA010-9C35-4E20-9F22-1A05DF76AB14}" presName="Name10" presStyleLbl="parChTrans1D2" presStyleIdx="1" presStyleCnt="3"/>
      <dgm:spPr/>
      <dgm:t>
        <a:bodyPr/>
        <a:lstStyle/>
        <a:p>
          <a:endParaRPr lang="ru-RU"/>
        </a:p>
      </dgm:t>
    </dgm:pt>
    <dgm:pt modelId="{D43243DF-D493-4D2C-A970-D60B3A74DFD4}" type="pres">
      <dgm:prSet presAssocID="{ED4EA040-E2C6-4386-B8A8-7DB94B3F4220}" presName="hierRoot2" presStyleCnt="0"/>
      <dgm:spPr/>
    </dgm:pt>
    <dgm:pt modelId="{8F19F6FF-42DB-4D83-B0B6-373EFC77E7E6}" type="pres">
      <dgm:prSet presAssocID="{ED4EA040-E2C6-4386-B8A8-7DB94B3F4220}" presName="composite2" presStyleCnt="0"/>
      <dgm:spPr/>
    </dgm:pt>
    <dgm:pt modelId="{A197BD5E-A883-4799-8979-706AC7C44D48}" type="pres">
      <dgm:prSet presAssocID="{ED4EA040-E2C6-4386-B8A8-7DB94B3F4220}" presName="background2" presStyleLbl="node2" presStyleIdx="1" presStyleCnt="3"/>
      <dgm:spPr/>
    </dgm:pt>
    <dgm:pt modelId="{2B5309AE-E163-455A-951E-CA45C0255E6A}" type="pres">
      <dgm:prSet presAssocID="{ED4EA040-E2C6-4386-B8A8-7DB94B3F4220}" presName="text2" presStyleLbl="fgAcc2" presStyleIdx="1" presStyleCnt="3">
        <dgm:presLayoutVars>
          <dgm:chPref val="3"/>
        </dgm:presLayoutVars>
      </dgm:prSet>
      <dgm:spPr/>
      <dgm:t>
        <a:bodyPr/>
        <a:lstStyle/>
        <a:p>
          <a:endParaRPr lang="ru-RU"/>
        </a:p>
      </dgm:t>
    </dgm:pt>
    <dgm:pt modelId="{FBE27F73-988F-4FC5-9FB7-099AD02F1C81}" type="pres">
      <dgm:prSet presAssocID="{ED4EA040-E2C6-4386-B8A8-7DB94B3F4220}" presName="hierChild3" presStyleCnt="0"/>
      <dgm:spPr/>
    </dgm:pt>
    <dgm:pt modelId="{77602B19-8D59-4D2C-AA74-D8A066FBC5D4}" type="pres">
      <dgm:prSet presAssocID="{A1A42BFB-4FC7-42C3-B4D9-9DE262260D69}" presName="Name10" presStyleLbl="parChTrans1D2" presStyleIdx="2" presStyleCnt="3"/>
      <dgm:spPr/>
      <dgm:t>
        <a:bodyPr/>
        <a:lstStyle/>
        <a:p>
          <a:endParaRPr lang="ru-RU"/>
        </a:p>
      </dgm:t>
    </dgm:pt>
    <dgm:pt modelId="{DEA20530-C4A7-47D8-BB2F-B1D1D6C6F124}" type="pres">
      <dgm:prSet presAssocID="{28A9BEE1-1060-466D-B6D0-1C0F1965379B}" presName="hierRoot2" presStyleCnt="0"/>
      <dgm:spPr/>
    </dgm:pt>
    <dgm:pt modelId="{31997017-EF7B-47D7-BD39-38779629FF99}" type="pres">
      <dgm:prSet presAssocID="{28A9BEE1-1060-466D-B6D0-1C0F1965379B}" presName="composite2" presStyleCnt="0"/>
      <dgm:spPr/>
    </dgm:pt>
    <dgm:pt modelId="{BD012F2D-544E-437F-A7E6-981CEE5BFA42}" type="pres">
      <dgm:prSet presAssocID="{28A9BEE1-1060-466D-B6D0-1C0F1965379B}" presName="background2" presStyleLbl="node2" presStyleIdx="2" presStyleCnt="3"/>
      <dgm:spPr/>
    </dgm:pt>
    <dgm:pt modelId="{24E53C9A-D268-4400-A3F0-68663BF1A7F3}" type="pres">
      <dgm:prSet presAssocID="{28A9BEE1-1060-466D-B6D0-1C0F1965379B}" presName="text2" presStyleLbl="fgAcc2" presStyleIdx="2" presStyleCnt="3">
        <dgm:presLayoutVars>
          <dgm:chPref val="3"/>
        </dgm:presLayoutVars>
      </dgm:prSet>
      <dgm:spPr/>
      <dgm:t>
        <a:bodyPr/>
        <a:lstStyle/>
        <a:p>
          <a:endParaRPr lang="ru-RU"/>
        </a:p>
      </dgm:t>
    </dgm:pt>
    <dgm:pt modelId="{96598482-3F5C-40ED-8F76-34544951AB30}" type="pres">
      <dgm:prSet presAssocID="{28A9BEE1-1060-466D-B6D0-1C0F1965379B}" presName="hierChild3" presStyleCnt="0"/>
      <dgm:spPr/>
    </dgm:pt>
  </dgm:ptLst>
  <dgm:cxnLst>
    <dgm:cxn modelId="{C6714137-B40C-4B2A-8D98-C655F15739FC}" type="presOf" srcId="{ED4EA040-E2C6-4386-B8A8-7DB94B3F4220}" destId="{2B5309AE-E163-455A-951E-CA45C0255E6A}" srcOrd="0" destOrd="0" presId="urn:microsoft.com/office/officeart/2005/8/layout/hierarchy1"/>
    <dgm:cxn modelId="{8DED5844-87B0-4AC0-9DB0-9D84BEA817A9}" type="presOf" srcId="{AA4861AA-318D-4D1B-AE73-83C684F1F7C3}" destId="{515D28A3-DB5C-4577-8491-5318A009C2AB}" srcOrd="0" destOrd="0" presId="urn:microsoft.com/office/officeart/2005/8/layout/hierarchy1"/>
    <dgm:cxn modelId="{7BED9FE5-90B1-454F-9E08-57D5B776BE2E}" type="presOf" srcId="{28A9BEE1-1060-466D-B6D0-1C0F1965379B}" destId="{24E53C9A-D268-4400-A3F0-68663BF1A7F3}" srcOrd="0" destOrd="0" presId="urn:microsoft.com/office/officeart/2005/8/layout/hierarchy1"/>
    <dgm:cxn modelId="{41548692-B08B-437D-8D8F-013460F53391}" srcId="{AA4861AA-318D-4D1B-AE73-83C684F1F7C3}" destId="{557CF6C6-4FB1-4C1A-8BA3-DF6847FA46E8}" srcOrd="0" destOrd="0" parTransId="{11D05AB2-1C97-40D9-83C6-8F9F7727E57C}" sibTransId="{2E65F4C8-EDA2-4C4D-B594-2A2ACC2AEE29}"/>
    <dgm:cxn modelId="{65D87335-DA34-4825-A3A4-5803EB658FC4}" type="presOf" srcId="{11D05AB2-1C97-40D9-83C6-8F9F7727E57C}" destId="{980E4297-FC11-48F1-BD53-34BAC8824BD8}" srcOrd="0" destOrd="0" presId="urn:microsoft.com/office/officeart/2005/8/layout/hierarchy1"/>
    <dgm:cxn modelId="{6BB0F004-FC80-42D0-85ED-B5FE80E31DEC}" type="presOf" srcId="{DF3AA010-9C35-4E20-9F22-1A05DF76AB14}" destId="{CEB4B312-0683-4419-81AF-B435AA6B084A}" srcOrd="0" destOrd="0" presId="urn:microsoft.com/office/officeart/2005/8/layout/hierarchy1"/>
    <dgm:cxn modelId="{DD511CF8-7740-449D-83DE-543949D61478}" srcId="{AA4861AA-318D-4D1B-AE73-83C684F1F7C3}" destId="{ED4EA040-E2C6-4386-B8A8-7DB94B3F4220}" srcOrd="1" destOrd="0" parTransId="{DF3AA010-9C35-4E20-9F22-1A05DF76AB14}" sibTransId="{668C632B-8E08-4D30-82CE-4CC14CA3BCFA}"/>
    <dgm:cxn modelId="{7867645D-1C16-4899-AA4C-889EC1D083E6}" srcId="{98564F4A-AEE9-48B6-A7BF-AA825A0DB189}" destId="{AA4861AA-318D-4D1B-AE73-83C684F1F7C3}" srcOrd="0" destOrd="0" parTransId="{D8A3FA87-A3D1-459B-8138-160AA89FEB64}" sibTransId="{37663DC8-77D4-4716-8EAE-F0A90399AA65}"/>
    <dgm:cxn modelId="{1E8CDDE7-858E-40CD-8BB2-E40BC4FAB8A1}" type="presOf" srcId="{A1A42BFB-4FC7-42C3-B4D9-9DE262260D69}" destId="{77602B19-8D59-4D2C-AA74-D8A066FBC5D4}" srcOrd="0" destOrd="0" presId="urn:microsoft.com/office/officeart/2005/8/layout/hierarchy1"/>
    <dgm:cxn modelId="{BE70DFFD-AB58-47B6-A022-A0C29645E18B}" type="presOf" srcId="{557CF6C6-4FB1-4C1A-8BA3-DF6847FA46E8}" destId="{00E5C7A2-CFFD-45A5-A603-C1A86FCFC7BA}" srcOrd="0" destOrd="0" presId="urn:microsoft.com/office/officeart/2005/8/layout/hierarchy1"/>
    <dgm:cxn modelId="{7CDEF3C4-5CAF-4545-B29C-307D0335F0D6}" type="presOf" srcId="{98564F4A-AEE9-48B6-A7BF-AA825A0DB189}" destId="{D86C5A07-6BDB-4326-8A3C-3E83352AEBE9}" srcOrd="0" destOrd="0" presId="urn:microsoft.com/office/officeart/2005/8/layout/hierarchy1"/>
    <dgm:cxn modelId="{92538DAA-F98B-4F80-8C89-ED599B08C4E2}" srcId="{AA4861AA-318D-4D1B-AE73-83C684F1F7C3}" destId="{28A9BEE1-1060-466D-B6D0-1C0F1965379B}" srcOrd="2" destOrd="0" parTransId="{A1A42BFB-4FC7-42C3-B4D9-9DE262260D69}" sibTransId="{666EB401-0035-4445-BE94-760009038AD2}"/>
    <dgm:cxn modelId="{777FE00B-CD5E-4BF1-84D6-E46FB50B5B5C}" type="presParOf" srcId="{D86C5A07-6BDB-4326-8A3C-3E83352AEBE9}" destId="{F7721BB2-E8AE-49EF-8618-58DEB6948D35}" srcOrd="0" destOrd="0" presId="urn:microsoft.com/office/officeart/2005/8/layout/hierarchy1"/>
    <dgm:cxn modelId="{F0C1646E-4363-4690-9146-D85C7FC59A2A}" type="presParOf" srcId="{F7721BB2-E8AE-49EF-8618-58DEB6948D35}" destId="{0F4D728C-73B4-496D-BFC2-6211B553F7F0}" srcOrd="0" destOrd="0" presId="urn:microsoft.com/office/officeart/2005/8/layout/hierarchy1"/>
    <dgm:cxn modelId="{1781E44E-F581-474C-8AEA-215CCBE23B62}" type="presParOf" srcId="{0F4D728C-73B4-496D-BFC2-6211B553F7F0}" destId="{0F87E413-9A99-4AD1-822E-E54B7F87EF8B}" srcOrd="0" destOrd="0" presId="urn:microsoft.com/office/officeart/2005/8/layout/hierarchy1"/>
    <dgm:cxn modelId="{825AA5C8-CFE2-4229-844E-96BD80E1431A}" type="presParOf" srcId="{0F4D728C-73B4-496D-BFC2-6211B553F7F0}" destId="{515D28A3-DB5C-4577-8491-5318A009C2AB}" srcOrd="1" destOrd="0" presId="urn:microsoft.com/office/officeart/2005/8/layout/hierarchy1"/>
    <dgm:cxn modelId="{F2C12033-7C52-407F-A184-18425093B386}" type="presParOf" srcId="{F7721BB2-E8AE-49EF-8618-58DEB6948D35}" destId="{00410BFD-13E1-4AD9-94F9-7D0FBF2BCA33}" srcOrd="1" destOrd="0" presId="urn:microsoft.com/office/officeart/2005/8/layout/hierarchy1"/>
    <dgm:cxn modelId="{1BD459D8-B35F-44B4-BE66-38AB0C603C95}" type="presParOf" srcId="{00410BFD-13E1-4AD9-94F9-7D0FBF2BCA33}" destId="{980E4297-FC11-48F1-BD53-34BAC8824BD8}" srcOrd="0" destOrd="0" presId="urn:microsoft.com/office/officeart/2005/8/layout/hierarchy1"/>
    <dgm:cxn modelId="{EE5B66C0-DC52-469B-B9C2-78FEAD25B3D4}" type="presParOf" srcId="{00410BFD-13E1-4AD9-94F9-7D0FBF2BCA33}" destId="{5ECF9C69-97C8-4EC4-9636-D85D83D67E44}" srcOrd="1" destOrd="0" presId="urn:microsoft.com/office/officeart/2005/8/layout/hierarchy1"/>
    <dgm:cxn modelId="{32D68DA4-8220-45CD-984B-5E6A93EF2840}" type="presParOf" srcId="{5ECF9C69-97C8-4EC4-9636-D85D83D67E44}" destId="{F20B75BA-3537-48AC-A017-20E0A4FA0BBD}" srcOrd="0" destOrd="0" presId="urn:microsoft.com/office/officeart/2005/8/layout/hierarchy1"/>
    <dgm:cxn modelId="{A96998E8-AC20-4261-B017-44C4632132DD}" type="presParOf" srcId="{F20B75BA-3537-48AC-A017-20E0A4FA0BBD}" destId="{DEE900FF-19F6-4FCB-84BE-AE11CDF74063}" srcOrd="0" destOrd="0" presId="urn:microsoft.com/office/officeart/2005/8/layout/hierarchy1"/>
    <dgm:cxn modelId="{6FB78E49-45F8-418F-A49E-C9C5D9E9739D}" type="presParOf" srcId="{F20B75BA-3537-48AC-A017-20E0A4FA0BBD}" destId="{00E5C7A2-CFFD-45A5-A603-C1A86FCFC7BA}" srcOrd="1" destOrd="0" presId="urn:microsoft.com/office/officeart/2005/8/layout/hierarchy1"/>
    <dgm:cxn modelId="{CC81AD42-ED9F-4440-B47A-001C49D084CB}" type="presParOf" srcId="{5ECF9C69-97C8-4EC4-9636-D85D83D67E44}" destId="{75387753-4C30-4890-8AFA-9424E52684A0}" srcOrd="1" destOrd="0" presId="urn:microsoft.com/office/officeart/2005/8/layout/hierarchy1"/>
    <dgm:cxn modelId="{10ABB2F3-B2CE-4B5A-BE6C-09930F0DBC6D}" type="presParOf" srcId="{00410BFD-13E1-4AD9-94F9-7D0FBF2BCA33}" destId="{CEB4B312-0683-4419-81AF-B435AA6B084A}" srcOrd="2" destOrd="0" presId="urn:microsoft.com/office/officeart/2005/8/layout/hierarchy1"/>
    <dgm:cxn modelId="{5AA218FC-79D2-4B66-85E6-FBA18C4B670B}" type="presParOf" srcId="{00410BFD-13E1-4AD9-94F9-7D0FBF2BCA33}" destId="{D43243DF-D493-4D2C-A970-D60B3A74DFD4}" srcOrd="3" destOrd="0" presId="urn:microsoft.com/office/officeart/2005/8/layout/hierarchy1"/>
    <dgm:cxn modelId="{47033E08-10F4-43AC-B777-3F566A25EBAC}" type="presParOf" srcId="{D43243DF-D493-4D2C-A970-D60B3A74DFD4}" destId="{8F19F6FF-42DB-4D83-B0B6-373EFC77E7E6}" srcOrd="0" destOrd="0" presId="urn:microsoft.com/office/officeart/2005/8/layout/hierarchy1"/>
    <dgm:cxn modelId="{360C35DC-4213-4911-A9A9-649DC3B3160F}" type="presParOf" srcId="{8F19F6FF-42DB-4D83-B0B6-373EFC77E7E6}" destId="{A197BD5E-A883-4799-8979-706AC7C44D48}" srcOrd="0" destOrd="0" presId="urn:microsoft.com/office/officeart/2005/8/layout/hierarchy1"/>
    <dgm:cxn modelId="{30B6D2A0-76BB-4392-8CD5-EB0ACF9E1084}" type="presParOf" srcId="{8F19F6FF-42DB-4D83-B0B6-373EFC77E7E6}" destId="{2B5309AE-E163-455A-951E-CA45C0255E6A}" srcOrd="1" destOrd="0" presId="urn:microsoft.com/office/officeart/2005/8/layout/hierarchy1"/>
    <dgm:cxn modelId="{F72715D6-BC65-46C8-8B58-7E187297D2E3}" type="presParOf" srcId="{D43243DF-D493-4D2C-A970-D60B3A74DFD4}" destId="{FBE27F73-988F-4FC5-9FB7-099AD02F1C81}" srcOrd="1" destOrd="0" presId="urn:microsoft.com/office/officeart/2005/8/layout/hierarchy1"/>
    <dgm:cxn modelId="{FE9D4306-02F1-403C-B616-DBB70E0AFE75}" type="presParOf" srcId="{00410BFD-13E1-4AD9-94F9-7D0FBF2BCA33}" destId="{77602B19-8D59-4D2C-AA74-D8A066FBC5D4}" srcOrd="4" destOrd="0" presId="urn:microsoft.com/office/officeart/2005/8/layout/hierarchy1"/>
    <dgm:cxn modelId="{2D725217-F37C-44A9-8557-8E83FAD7F7CA}" type="presParOf" srcId="{00410BFD-13E1-4AD9-94F9-7D0FBF2BCA33}" destId="{DEA20530-C4A7-47D8-BB2F-B1D1D6C6F124}" srcOrd="5" destOrd="0" presId="urn:microsoft.com/office/officeart/2005/8/layout/hierarchy1"/>
    <dgm:cxn modelId="{7B050B27-8242-47C6-897E-F282702D692A}" type="presParOf" srcId="{DEA20530-C4A7-47D8-BB2F-B1D1D6C6F124}" destId="{31997017-EF7B-47D7-BD39-38779629FF99}" srcOrd="0" destOrd="0" presId="urn:microsoft.com/office/officeart/2005/8/layout/hierarchy1"/>
    <dgm:cxn modelId="{29BE1100-B901-47D5-9057-0469E9348303}" type="presParOf" srcId="{31997017-EF7B-47D7-BD39-38779629FF99}" destId="{BD012F2D-544E-437F-A7E6-981CEE5BFA42}" srcOrd="0" destOrd="0" presId="urn:microsoft.com/office/officeart/2005/8/layout/hierarchy1"/>
    <dgm:cxn modelId="{A34F849F-00E4-436A-A626-10AB3F1DE8BF}" type="presParOf" srcId="{31997017-EF7B-47D7-BD39-38779629FF99}" destId="{24E53C9A-D268-4400-A3F0-68663BF1A7F3}" srcOrd="1" destOrd="0" presId="urn:microsoft.com/office/officeart/2005/8/layout/hierarchy1"/>
    <dgm:cxn modelId="{19CD360A-93FB-49B9-954E-7A2743C08A98}" type="presParOf" srcId="{DEA20530-C4A7-47D8-BB2F-B1D1D6C6F124}" destId="{96598482-3F5C-40ED-8F76-34544951AB30}" srcOrd="1" destOrd="0" presId="urn:microsoft.com/office/officeart/2005/8/layout/hierarchy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5A7ACC8D-B4D2-4780-8C78-24C11D23294D}">
      <dsp:nvSpPr>
        <dsp:cNvPr id="0" name=""/>
        <dsp:cNvSpPr/>
      </dsp:nvSpPr>
      <dsp:spPr>
        <a:xfrm rot="5400000">
          <a:off x="-254431" y="258810"/>
          <a:ext cx="1696210" cy="1187347"/>
        </a:xfrm>
        <a:prstGeom prst="chevron">
          <a:avLst/>
        </a:prstGeom>
        <a:gradFill rotWithShape="0">
          <a:gsLst>
            <a:gs pos="0">
              <a:schemeClr val="accent4">
                <a:hueOff val="0"/>
                <a:satOff val="0"/>
                <a:lumOff val="0"/>
                <a:alphaOff val="0"/>
                <a:lumMod val="110000"/>
                <a:satMod val="105000"/>
                <a:tint val="67000"/>
              </a:schemeClr>
            </a:gs>
            <a:gs pos="50000">
              <a:schemeClr val="accent4">
                <a:hueOff val="0"/>
                <a:satOff val="0"/>
                <a:lumOff val="0"/>
                <a:alphaOff val="0"/>
                <a:lumMod val="105000"/>
                <a:satMod val="103000"/>
                <a:tint val="73000"/>
              </a:schemeClr>
            </a:gs>
            <a:gs pos="100000">
              <a:schemeClr val="accent4">
                <a:hueOff val="0"/>
                <a:satOff val="0"/>
                <a:lumOff val="0"/>
                <a:alphaOff val="0"/>
                <a:lumMod val="105000"/>
                <a:satMod val="109000"/>
                <a:tint val="81000"/>
              </a:schemeClr>
            </a:gs>
          </a:gsLst>
          <a:lin ang="5400000" scaled="0"/>
        </a:gradFill>
        <a:ln w="6350" cap="flat" cmpd="sng" algn="ctr">
          <a:solidFill>
            <a:schemeClr val="accent4">
              <a:hueOff val="0"/>
              <a:satOff val="0"/>
              <a:lumOff val="0"/>
              <a:alphaOff val="0"/>
            </a:schemeClr>
          </a:solidFill>
          <a:prstDash val="solid"/>
          <a:miter lim="800000"/>
        </a:ln>
        <a:effectLst/>
      </dsp:spPr>
      <dsp:style>
        <a:lnRef idx="1">
          <a:scrgbClr r="0" g="0" b="0"/>
        </a:lnRef>
        <a:fillRef idx="2">
          <a:scrgbClr r="0" g="0" b="0"/>
        </a:fillRef>
        <a:effectRef idx="1">
          <a:scrgbClr r="0" g="0" b="0"/>
        </a:effectRef>
        <a:fontRef idx="minor">
          <a:schemeClr val="dk1"/>
        </a:fontRef>
      </dsp:style>
      <dsp:txBody>
        <a:bodyPr spcFirstLastPara="0" vert="horz" wrap="square" lIns="20955" tIns="20955" rIns="20955" bIns="20955" numCol="1" spcCol="1270" anchor="ctr" anchorCtr="0">
          <a:noAutofit/>
        </a:bodyPr>
        <a:lstStyle/>
        <a:p>
          <a:pPr lvl="0" algn="ctr" defTabSz="1466850">
            <a:lnSpc>
              <a:spcPct val="90000"/>
            </a:lnSpc>
            <a:spcBef>
              <a:spcPct val="0"/>
            </a:spcBef>
            <a:spcAft>
              <a:spcPct val="35000"/>
            </a:spcAft>
          </a:pPr>
          <a:r>
            <a:rPr lang="ru-RU" sz="3300" kern="1200" dirty="0"/>
            <a:t>К</a:t>
          </a:r>
        </a:p>
      </dsp:txBody>
      <dsp:txXfrm rot="5400000">
        <a:off x="-254431" y="258810"/>
        <a:ext cx="1696210" cy="1187347"/>
      </dsp:txXfrm>
    </dsp:sp>
    <dsp:sp modelId="{61B14A7D-F3C9-4D57-B744-1C71B15270D3}">
      <dsp:nvSpPr>
        <dsp:cNvPr id="0" name=""/>
        <dsp:cNvSpPr/>
      </dsp:nvSpPr>
      <dsp:spPr>
        <a:xfrm rot="5400000">
          <a:off x="3985755" y="-2794028"/>
          <a:ext cx="1102536" cy="6699352"/>
        </a:xfrm>
        <a:prstGeom prst="round2SameRect">
          <a:avLst/>
        </a:prstGeom>
        <a:solidFill>
          <a:schemeClr val="lt1">
            <a:alpha val="90000"/>
            <a:hueOff val="0"/>
            <a:satOff val="0"/>
            <a:lumOff val="0"/>
            <a:alphaOff val="0"/>
          </a:schemeClr>
        </a:solidFill>
        <a:ln w="6350" cap="flat" cmpd="sng" algn="ctr">
          <a:solidFill>
            <a:schemeClr val="accent4">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163576" tIns="14605" rIns="14605" bIns="14605" numCol="1" spcCol="1270" anchor="ctr" anchorCtr="0">
          <a:noAutofit/>
        </a:bodyPr>
        <a:lstStyle/>
        <a:p>
          <a:pPr marL="228600" lvl="1" indent="-228600" algn="just" defTabSz="1022350">
            <a:lnSpc>
              <a:spcPct val="90000"/>
            </a:lnSpc>
            <a:spcBef>
              <a:spcPct val="0"/>
            </a:spcBef>
            <a:spcAft>
              <a:spcPct val="15000"/>
            </a:spcAft>
            <a:buChar char="••"/>
          </a:pPr>
          <a:r>
            <a:rPr lang="ru-RU" sz="2300" kern="1200"/>
            <a:t>планируется, готовится, совершается и обсуждается воспитанниками и воспитателями</a:t>
          </a:r>
          <a:endParaRPr lang="ru-RU" sz="2300" kern="1200" dirty="0"/>
        </a:p>
      </dsp:txBody>
      <dsp:txXfrm rot="5400000">
        <a:off x="3985755" y="-2794028"/>
        <a:ext cx="1102536" cy="6699352"/>
      </dsp:txXfrm>
    </dsp:sp>
    <dsp:sp modelId="{B69CAC1E-D2EB-4F23-9F1C-8A77D8B68BB0}">
      <dsp:nvSpPr>
        <dsp:cNvPr id="0" name=""/>
        <dsp:cNvSpPr/>
      </dsp:nvSpPr>
      <dsp:spPr>
        <a:xfrm rot="5400000">
          <a:off x="-254431" y="1762176"/>
          <a:ext cx="1696210" cy="1187347"/>
        </a:xfrm>
        <a:prstGeom prst="chevron">
          <a:avLst/>
        </a:prstGeom>
        <a:gradFill rotWithShape="0">
          <a:gsLst>
            <a:gs pos="0">
              <a:schemeClr val="accent4">
                <a:hueOff val="5197847"/>
                <a:satOff val="-23984"/>
                <a:lumOff val="883"/>
                <a:alphaOff val="0"/>
                <a:lumMod val="110000"/>
                <a:satMod val="105000"/>
                <a:tint val="67000"/>
              </a:schemeClr>
            </a:gs>
            <a:gs pos="50000">
              <a:schemeClr val="accent4">
                <a:hueOff val="5197847"/>
                <a:satOff val="-23984"/>
                <a:lumOff val="883"/>
                <a:alphaOff val="0"/>
                <a:lumMod val="105000"/>
                <a:satMod val="103000"/>
                <a:tint val="73000"/>
              </a:schemeClr>
            </a:gs>
            <a:gs pos="100000">
              <a:schemeClr val="accent4">
                <a:hueOff val="5197847"/>
                <a:satOff val="-23984"/>
                <a:lumOff val="883"/>
                <a:alphaOff val="0"/>
                <a:lumMod val="105000"/>
                <a:satMod val="109000"/>
                <a:tint val="81000"/>
              </a:schemeClr>
            </a:gs>
          </a:gsLst>
          <a:lin ang="5400000" scaled="0"/>
        </a:gradFill>
        <a:ln w="6350" cap="flat" cmpd="sng" algn="ctr">
          <a:solidFill>
            <a:schemeClr val="accent4">
              <a:hueOff val="5197847"/>
              <a:satOff val="-23984"/>
              <a:lumOff val="883"/>
              <a:alphaOff val="0"/>
            </a:schemeClr>
          </a:solidFill>
          <a:prstDash val="solid"/>
          <a:miter lim="800000"/>
        </a:ln>
        <a:effectLst/>
      </dsp:spPr>
      <dsp:style>
        <a:lnRef idx="1">
          <a:scrgbClr r="0" g="0" b="0"/>
        </a:lnRef>
        <a:fillRef idx="2">
          <a:scrgbClr r="0" g="0" b="0"/>
        </a:fillRef>
        <a:effectRef idx="1">
          <a:scrgbClr r="0" g="0" b="0"/>
        </a:effectRef>
        <a:fontRef idx="minor">
          <a:schemeClr val="dk1"/>
        </a:fontRef>
      </dsp:style>
      <dsp:txBody>
        <a:bodyPr spcFirstLastPara="0" vert="horz" wrap="square" lIns="20955" tIns="20955" rIns="20955" bIns="20955" numCol="1" spcCol="1270" anchor="ctr" anchorCtr="0">
          <a:noAutofit/>
        </a:bodyPr>
        <a:lstStyle/>
        <a:p>
          <a:pPr lvl="0" algn="ctr" defTabSz="1466850">
            <a:lnSpc>
              <a:spcPct val="90000"/>
            </a:lnSpc>
            <a:spcBef>
              <a:spcPct val="0"/>
            </a:spcBef>
            <a:spcAft>
              <a:spcPct val="35000"/>
            </a:spcAft>
          </a:pPr>
          <a:r>
            <a:rPr lang="ru-RU" sz="3300" kern="1200" dirty="0"/>
            <a:t>Т</a:t>
          </a:r>
        </a:p>
      </dsp:txBody>
      <dsp:txXfrm rot="5400000">
        <a:off x="-254431" y="1762176"/>
        <a:ext cx="1696210" cy="1187347"/>
      </dsp:txXfrm>
    </dsp:sp>
    <dsp:sp modelId="{4B78C557-7035-4C73-BE42-322B7517182C}">
      <dsp:nvSpPr>
        <dsp:cNvPr id="0" name=""/>
        <dsp:cNvSpPr/>
      </dsp:nvSpPr>
      <dsp:spPr>
        <a:xfrm rot="5400000">
          <a:off x="3985755" y="-1290663"/>
          <a:ext cx="1102536" cy="6699352"/>
        </a:xfrm>
        <a:prstGeom prst="round2SameRect">
          <a:avLst/>
        </a:prstGeom>
        <a:solidFill>
          <a:schemeClr val="lt1">
            <a:alpha val="90000"/>
            <a:hueOff val="0"/>
            <a:satOff val="0"/>
            <a:lumOff val="0"/>
            <a:alphaOff val="0"/>
          </a:schemeClr>
        </a:solidFill>
        <a:ln w="6350" cap="flat" cmpd="sng" algn="ctr">
          <a:solidFill>
            <a:schemeClr val="accent4">
              <a:hueOff val="5197847"/>
              <a:satOff val="-23984"/>
              <a:lumOff val="883"/>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199136" tIns="17780" rIns="17780" bIns="17780" numCol="1" spcCol="1270" anchor="ctr" anchorCtr="0">
          <a:noAutofit/>
        </a:bodyPr>
        <a:lstStyle/>
        <a:p>
          <a:pPr marL="285750" lvl="1" indent="-285750" algn="just" defTabSz="1244600">
            <a:lnSpc>
              <a:spcPct val="90000"/>
            </a:lnSpc>
            <a:spcBef>
              <a:spcPct val="0"/>
            </a:spcBef>
            <a:spcAft>
              <a:spcPct val="15000"/>
            </a:spcAft>
            <a:buChar char="••"/>
          </a:pPr>
          <a:r>
            <a:rPr lang="ru-RU" sz="2800" b="0" kern="1200"/>
            <a:t>«Все дела творчески – иначе зачем?»</a:t>
          </a:r>
          <a:endParaRPr lang="ru-RU" sz="2800" b="0" kern="1200" dirty="0"/>
        </a:p>
        <a:p>
          <a:pPr marL="171450" lvl="1" indent="-171450" algn="just" defTabSz="711200">
            <a:lnSpc>
              <a:spcPct val="90000"/>
            </a:lnSpc>
            <a:spcBef>
              <a:spcPct val="0"/>
            </a:spcBef>
            <a:spcAft>
              <a:spcPct val="15000"/>
            </a:spcAft>
            <a:buChar char="••"/>
          </a:pPr>
          <a:r>
            <a:rPr lang="ru-RU" sz="1600" kern="1200"/>
            <a:t>Творческий характер организаторской деятельности определяется умением руководителей выдвигать </a:t>
          </a:r>
          <a:r>
            <a:rPr lang="ru-RU" sz="1600" b="1" kern="1200"/>
            <a:t>проблемные вопросы – задачи</a:t>
          </a:r>
          <a:r>
            <a:rPr lang="ru-RU" sz="1600" kern="1200"/>
            <a:t>, </a:t>
          </a:r>
          <a:r>
            <a:rPr lang="ru-RU" sz="1600" b="1" kern="1200"/>
            <a:t>направляющие мысль и усилия ребят на главное</a:t>
          </a:r>
          <a:endParaRPr lang="ru-RU" sz="2800" b="0" kern="1200" dirty="0"/>
        </a:p>
      </dsp:txBody>
      <dsp:txXfrm rot="5400000">
        <a:off x="3985755" y="-1290663"/>
        <a:ext cx="1102536" cy="6699352"/>
      </dsp:txXfrm>
    </dsp:sp>
    <dsp:sp modelId="{F8C330AA-C0F6-44A1-874C-9612360B4F05}">
      <dsp:nvSpPr>
        <dsp:cNvPr id="0" name=""/>
        <dsp:cNvSpPr/>
      </dsp:nvSpPr>
      <dsp:spPr>
        <a:xfrm rot="5400000">
          <a:off x="-254431" y="3265542"/>
          <a:ext cx="1696210" cy="1187347"/>
        </a:xfrm>
        <a:prstGeom prst="chevron">
          <a:avLst/>
        </a:prstGeom>
        <a:gradFill rotWithShape="0">
          <a:gsLst>
            <a:gs pos="0">
              <a:schemeClr val="accent4">
                <a:hueOff val="10395693"/>
                <a:satOff val="-47968"/>
                <a:lumOff val="1765"/>
                <a:alphaOff val="0"/>
                <a:lumMod val="110000"/>
                <a:satMod val="105000"/>
                <a:tint val="67000"/>
              </a:schemeClr>
            </a:gs>
            <a:gs pos="50000">
              <a:schemeClr val="accent4">
                <a:hueOff val="10395693"/>
                <a:satOff val="-47968"/>
                <a:lumOff val="1765"/>
                <a:alphaOff val="0"/>
                <a:lumMod val="105000"/>
                <a:satMod val="103000"/>
                <a:tint val="73000"/>
              </a:schemeClr>
            </a:gs>
            <a:gs pos="100000">
              <a:schemeClr val="accent4">
                <a:hueOff val="10395693"/>
                <a:satOff val="-47968"/>
                <a:lumOff val="1765"/>
                <a:alphaOff val="0"/>
                <a:lumMod val="105000"/>
                <a:satMod val="109000"/>
                <a:tint val="81000"/>
              </a:schemeClr>
            </a:gs>
          </a:gsLst>
          <a:lin ang="5400000" scaled="0"/>
        </a:gradFill>
        <a:ln w="6350" cap="flat" cmpd="sng" algn="ctr">
          <a:solidFill>
            <a:schemeClr val="accent4">
              <a:hueOff val="10395693"/>
              <a:satOff val="-47968"/>
              <a:lumOff val="1765"/>
              <a:alphaOff val="0"/>
            </a:schemeClr>
          </a:solidFill>
          <a:prstDash val="solid"/>
          <a:miter lim="800000"/>
        </a:ln>
        <a:effectLst/>
      </dsp:spPr>
      <dsp:style>
        <a:lnRef idx="1">
          <a:scrgbClr r="0" g="0" b="0"/>
        </a:lnRef>
        <a:fillRef idx="2">
          <a:scrgbClr r="0" g="0" b="0"/>
        </a:fillRef>
        <a:effectRef idx="1">
          <a:scrgbClr r="0" g="0" b="0"/>
        </a:effectRef>
        <a:fontRef idx="minor">
          <a:schemeClr val="dk1"/>
        </a:fontRef>
      </dsp:style>
      <dsp:txBody>
        <a:bodyPr spcFirstLastPara="0" vert="horz" wrap="square" lIns="20955" tIns="20955" rIns="20955" bIns="20955" numCol="1" spcCol="1270" anchor="ctr" anchorCtr="0">
          <a:noAutofit/>
        </a:bodyPr>
        <a:lstStyle/>
        <a:p>
          <a:pPr lvl="0" algn="ctr" defTabSz="1466850">
            <a:lnSpc>
              <a:spcPct val="90000"/>
            </a:lnSpc>
            <a:spcBef>
              <a:spcPct val="0"/>
            </a:spcBef>
            <a:spcAft>
              <a:spcPct val="35000"/>
            </a:spcAft>
          </a:pPr>
          <a:r>
            <a:rPr lang="ru-RU" sz="3300" kern="1200" dirty="0"/>
            <a:t>Д</a:t>
          </a:r>
        </a:p>
      </dsp:txBody>
      <dsp:txXfrm rot="5400000">
        <a:off x="-254431" y="3265542"/>
        <a:ext cx="1696210" cy="1187347"/>
      </dsp:txXfrm>
    </dsp:sp>
    <dsp:sp modelId="{D5B18946-B442-45E1-8863-F74C38DB4078}">
      <dsp:nvSpPr>
        <dsp:cNvPr id="0" name=""/>
        <dsp:cNvSpPr/>
      </dsp:nvSpPr>
      <dsp:spPr>
        <a:xfrm rot="5400000">
          <a:off x="3985755" y="212702"/>
          <a:ext cx="1102536" cy="6699352"/>
        </a:xfrm>
        <a:prstGeom prst="round2SameRect">
          <a:avLst/>
        </a:prstGeom>
        <a:solidFill>
          <a:schemeClr val="lt1">
            <a:alpha val="90000"/>
            <a:hueOff val="0"/>
            <a:satOff val="0"/>
            <a:lumOff val="0"/>
            <a:alphaOff val="0"/>
          </a:schemeClr>
        </a:solidFill>
        <a:ln w="6350" cap="flat" cmpd="sng" algn="ctr">
          <a:solidFill>
            <a:schemeClr val="accent4">
              <a:hueOff val="10395693"/>
              <a:satOff val="-47968"/>
              <a:lumOff val="1765"/>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163576" tIns="14605" rIns="14605" bIns="14605" numCol="1" spcCol="1270" anchor="ctr" anchorCtr="0">
          <a:noAutofit/>
        </a:bodyPr>
        <a:lstStyle/>
        <a:p>
          <a:pPr marL="228600" lvl="1" indent="-228600" algn="just" defTabSz="1022350">
            <a:lnSpc>
              <a:spcPct val="90000"/>
            </a:lnSpc>
            <a:spcBef>
              <a:spcPct val="0"/>
            </a:spcBef>
            <a:spcAft>
              <a:spcPct val="15000"/>
            </a:spcAft>
            <a:buChar char="••"/>
          </a:pPr>
          <a:r>
            <a:rPr lang="ru-RU" sz="2300" kern="1200"/>
            <a:t>Каждое коллективное творческое дело – это проявление практической заботы об улучшении общей жизни</a:t>
          </a:r>
          <a:endParaRPr lang="ru-RU" sz="2300" kern="1200" dirty="0"/>
        </a:p>
      </dsp:txBody>
      <dsp:txXfrm rot="5400000">
        <a:off x="3985755" y="212702"/>
        <a:ext cx="1102536" cy="6699352"/>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77602B19-8D59-4D2C-AA74-D8A066FBC5D4}">
      <dsp:nvSpPr>
        <dsp:cNvPr id="0" name=""/>
        <dsp:cNvSpPr/>
      </dsp:nvSpPr>
      <dsp:spPr>
        <a:xfrm>
          <a:off x="3820120" y="2127265"/>
          <a:ext cx="2711053" cy="645107"/>
        </a:xfrm>
        <a:custGeom>
          <a:avLst/>
          <a:gdLst/>
          <a:ahLst/>
          <a:cxnLst/>
          <a:rect l="0" t="0" r="0" b="0"/>
          <a:pathLst>
            <a:path>
              <a:moveTo>
                <a:pt x="0" y="0"/>
              </a:moveTo>
              <a:lnTo>
                <a:pt x="0" y="439621"/>
              </a:lnTo>
              <a:lnTo>
                <a:pt x="2711053" y="439621"/>
              </a:lnTo>
              <a:lnTo>
                <a:pt x="2711053" y="645107"/>
              </a:lnTo>
            </a:path>
          </a:pathLst>
        </a:custGeom>
        <a:noFill/>
        <a:ln w="12700" cap="flat" cmpd="sng" algn="ctr">
          <a:solidFill>
            <a:schemeClr val="accent6">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CEB4B312-0683-4419-81AF-B435AA6B084A}">
      <dsp:nvSpPr>
        <dsp:cNvPr id="0" name=""/>
        <dsp:cNvSpPr/>
      </dsp:nvSpPr>
      <dsp:spPr>
        <a:xfrm>
          <a:off x="3774400" y="2127265"/>
          <a:ext cx="91440" cy="645107"/>
        </a:xfrm>
        <a:custGeom>
          <a:avLst/>
          <a:gdLst/>
          <a:ahLst/>
          <a:cxnLst/>
          <a:rect l="0" t="0" r="0" b="0"/>
          <a:pathLst>
            <a:path>
              <a:moveTo>
                <a:pt x="45720" y="0"/>
              </a:moveTo>
              <a:lnTo>
                <a:pt x="45720" y="645107"/>
              </a:lnTo>
            </a:path>
          </a:pathLst>
        </a:custGeom>
        <a:noFill/>
        <a:ln w="12700" cap="flat" cmpd="sng" algn="ctr">
          <a:solidFill>
            <a:schemeClr val="accent6">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80E4297-FC11-48F1-BD53-34BAC8824BD8}">
      <dsp:nvSpPr>
        <dsp:cNvPr id="0" name=""/>
        <dsp:cNvSpPr/>
      </dsp:nvSpPr>
      <dsp:spPr>
        <a:xfrm>
          <a:off x="1109067" y="2127265"/>
          <a:ext cx="2711053" cy="645107"/>
        </a:xfrm>
        <a:custGeom>
          <a:avLst/>
          <a:gdLst/>
          <a:ahLst/>
          <a:cxnLst/>
          <a:rect l="0" t="0" r="0" b="0"/>
          <a:pathLst>
            <a:path>
              <a:moveTo>
                <a:pt x="2711053" y="0"/>
              </a:moveTo>
              <a:lnTo>
                <a:pt x="2711053" y="439621"/>
              </a:lnTo>
              <a:lnTo>
                <a:pt x="0" y="439621"/>
              </a:lnTo>
              <a:lnTo>
                <a:pt x="0" y="645107"/>
              </a:lnTo>
            </a:path>
          </a:pathLst>
        </a:custGeom>
        <a:noFill/>
        <a:ln w="12700" cap="flat" cmpd="sng" algn="ctr">
          <a:solidFill>
            <a:schemeClr val="accent6">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F87E413-9A99-4AD1-822E-E54B7F87EF8B}">
      <dsp:nvSpPr>
        <dsp:cNvPr id="0" name=""/>
        <dsp:cNvSpPr/>
      </dsp:nvSpPr>
      <dsp:spPr>
        <a:xfrm>
          <a:off x="2711053" y="718749"/>
          <a:ext cx="2218134" cy="1408515"/>
        </a:xfrm>
        <a:prstGeom prst="roundRect">
          <a:avLst>
            <a:gd name="adj" fmla="val 10000"/>
          </a:avLst>
        </a:prstGeom>
        <a:gradFill rotWithShape="0">
          <a:gsLst>
            <a:gs pos="0">
              <a:schemeClr val="accent4">
                <a:hueOff val="0"/>
                <a:satOff val="0"/>
                <a:lumOff val="0"/>
                <a:alphaOff val="0"/>
                <a:lumMod val="110000"/>
                <a:satMod val="105000"/>
                <a:tint val="67000"/>
              </a:schemeClr>
            </a:gs>
            <a:gs pos="50000">
              <a:schemeClr val="accent4">
                <a:hueOff val="0"/>
                <a:satOff val="0"/>
                <a:lumOff val="0"/>
                <a:alphaOff val="0"/>
                <a:lumMod val="105000"/>
                <a:satMod val="103000"/>
                <a:tint val="73000"/>
              </a:schemeClr>
            </a:gs>
            <a:gs pos="100000">
              <a:schemeClr val="accent4">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515D28A3-DB5C-4577-8491-5318A009C2AB}">
      <dsp:nvSpPr>
        <dsp:cNvPr id="0" name=""/>
        <dsp:cNvSpPr/>
      </dsp:nvSpPr>
      <dsp:spPr>
        <a:xfrm>
          <a:off x="2957512" y="952886"/>
          <a:ext cx="2218134" cy="1408515"/>
        </a:xfrm>
        <a:prstGeom prst="roundRect">
          <a:avLst>
            <a:gd name="adj" fmla="val 10000"/>
          </a:avLst>
        </a:prstGeom>
        <a:solidFill>
          <a:schemeClr val="lt1">
            <a:alpha val="90000"/>
            <a:hueOff val="0"/>
            <a:satOff val="0"/>
            <a:lumOff val="0"/>
            <a:alphaOff val="0"/>
          </a:schemeClr>
        </a:solidFill>
        <a:ln w="6350" cap="flat" cmpd="sng" algn="ctr">
          <a:solidFill>
            <a:schemeClr val="accent4">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ru-RU" sz="1900" b="1" kern="1200" dirty="0"/>
            <a:t>Содержание КТД</a:t>
          </a:r>
        </a:p>
      </dsp:txBody>
      <dsp:txXfrm>
        <a:off x="2957512" y="952886"/>
        <a:ext cx="2218134" cy="1408515"/>
      </dsp:txXfrm>
    </dsp:sp>
    <dsp:sp modelId="{DEE900FF-19F6-4FCB-84BE-AE11CDF74063}">
      <dsp:nvSpPr>
        <dsp:cNvPr id="0" name=""/>
        <dsp:cNvSpPr/>
      </dsp:nvSpPr>
      <dsp:spPr>
        <a:xfrm>
          <a:off x="0" y="2772372"/>
          <a:ext cx="2218134" cy="1408515"/>
        </a:xfrm>
        <a:prstGeom prst="roundRect">
          <a:avLst>
            <a:gd name="adj" fmla="val 10000"/>
          </a:avLst>
        </a:prstGeom>
        <a:gradFill rotWithShape="0">
          <a:gsLst>
            <a:gs pos="0">
              <a:schemeClr val="accent6">
                <a:hueOff val="0"/>
                <a:satOff val="0"/>
                <a:lumOff val="0"/>
                <a:alphaOff val="0"/>
                <a:lumMod val="110000"/>
                <a:satMod val="105000"/>
                <a:tint val="67000"/>
              </a:schemeClr>
            </a:gs>
            <a:gs pos="50000">
              <a:schemeClr val="accent6">
                <a:hueOff val="0"/>
                <a:satOff val="0"/>
                <a:lumOff val="0"/>
                <a:alphaOff val="0"/>
                <a:lumMod val="105000"/>
                <a:satMod val="103000"/>
                <a:tint val="73000"/>
              </a:schemeClr>
            </a:gs>
            <a:gs pos="100000">
              <a:schemeClr val="accent6">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00E5C7A2-CFFD-45A5-A603-C1A86FCFC7BA}">
      <dsp:nvSpPr>
        <dsp:cNvPr id="0" name=""/>
        <dsp:cNvSpPr/>
      </dsp:nvSpPr>
      <dsp:spPr>
        <a:xfrm>
          <a:off x="246459" y="3006508"/>
          <a:ext cx="2218134" cy="1408515"/>
        </a:xfrm>
        <a:prstGeom prst="roundRect">
          <a:avLst>
            <a:gd name="adj" fmla="val 10000"/>
          </a:avLst>
        </a:prstGeom>
        <a:solidFill>
          <a:schemeClr val="lt1">
            <a:alpha val="90000"/>
            <a:hueOff val="0"/>
            <a:satOff val="0"/>
            <a:lumOff val="0"/>
            <a:alphaOff val="0"/>
          </a:schemeClr>
        </a:solidFill>
        <a:ln w="6350" cap="flat" cmpd="sng" algn="ctr">
          <a:solidFill>
            <a:schemeClr val="accent6">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ru-RU" sz="1900" kern="1200" dirty="0"/>
            <a:t>определяется целями, которые ставит педагог, коллектив</a:t>
          </a:r>
        </a:p>
      </dsp:txBody>
      <dsp:txXfrm>
        <a:off x="246459" y="3006508"/>
        <a:ext cx="2218134" cy="1408515"/>
      </dsp:txXfrm>
    </dsp:sp>
    <dsp:sp modelId="{A197BD5E-A883-4799-8979-706AC7C44D48}">
      <dsp:nvSpPr>
        <dsp:cNvPr id="0" name=""/>
        <dsp:cNvSpPr/>
      </dsp:nvSpPr>
      <dsp:spPr>
        <a:xfrm>
          <a:off x="2711053" y="2772372"/>
          <a:ext cx="2218134" cy="1408515"/>
        </a:xfrm>
        <a:prstGeom prst="roundRect">
          <a:avLst>
            <a:gd name="adj" fmla="val 10000"/>
          </a:avLst>
        </a:prstGeom>
        <a:gradFill rotWithShape="0">
          <a:gsLst>
            <a:gs pos="0">
              <a:schemeClr val="accent6">
                <a:hueOff val="0"/>
                <a:satOff val="0"/>
                <a:lumOff val="0"/>
                <a:alphaOff val="0"/>
                <a:lumMod val="110000"/>
                <a:satMod val="105000"/>
                <a:tint val="67000"/>
              </a:schemeClr>
            </a:gs>
            <a:gs pos="50000">
              <a:schemeClr val="accent6">
                <a:hueOff val="0"/>
                <a:satOff val="0"/>
                <a:lumOff val="0"/>
                <a:alphaOff val="0"/>
                <a:lumMod val="105000"/>
                <a:satMod val="103000"/>
                <a:tint val="73000"/>
              </a:schemeClr>
            </a:gs>
            <a:gs pos="100000">
              <a:schemeClr val="accent6">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2B5309AE-E163-455A-951E-CA45C0255E6A}">
      <dsp:nvSpPr>
        <dsp:cNvPr id="0" name=""/>
        <dsp:cNvSpPr/>
      </dsp:nvSpPr>
      <dsp:spPr>
        <a:xfrm>
          <a:off x="2957512" y="3006508"/>
          <a:ext cx="2218134" cy="1408515"/>
        </a:xfrm>
        <a:prstGeom prst="roundRect">
          <a:avLst>
            <a:gd name="adj" fmla="val 10000"/>
          </a:avLst>
        </a:prstGeom>
        <a:solidFill>
          <a:schemeClr val="lt1">
            <a:alpha val="90000"/>
            <a:hueOff val="0"/>
            <a:satOff val="0"/>
            <a:lumOff val="0"/>
            <a:alphaOff val="0"/>
          </a:schemeClr>
        </a:solidFill>
        <a:ln w="6350" cap="flat" cmpd="sng" algn="ctr">
          <a:solidFill>
            <a:schemeClr val="accent6">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ru-RU" sz="1900" kern="1200" dirty="0"/>
            <a:t>учитывает возрастные особенности ребят</a:t>
          </a:r>
        </a:p>
      </dsp:txBody>
      <dsp:txXfrm>
        <a:off x="2957512" y="3006508"/>
        <a:ext cx="2218134" cy="1408515"/>
      </dsp:txXfrm>
    </dsp:sp>
    <dsp:sp modelId="{BD012F2D-544E-437F-A7E6-981CEE5BFA42}">
      <dsp:nvSpPr>
        <dsp:cNvPr id="0" name=""/>
        <dsp:cNvSpPr/>
      </dsp:nvSpPr>
      <dsp:spPr>
        <a:xfrm>
          <a:off x="5422106" y="2772372"/>
          <a:ext cx="2218134" cy="1408515"/>
        </a:xfrm>
        <a:prstGeom prst="roundRect">
          <a:avLst>
            <a:gd name="adj" fmla="val 10000"/>
          </a:avLst>
        </a:prstGeom>
        <a:gradFill rotWithShape="0">
          <a:gsLst>
            <a:gs pos="0">
              <a:schemeClr val="accent6">
                <a:hueOff val="0"/>
                <a:satOff val="0"/>
                <a:lumOff val="0"/>
                <a:alphaOff val="0"/>
                <a:lumMod val="110000"/>
                <a:satMod val="105000"/>
                <a:tint val="67000"/>
              </a:schemeClr>
            </a:gs>
            <a:gs pos="50000">
              <a:schemeClr val="accent6">
                <a:hueOff val="0"/>
                <a:satOff val="0"/>
                <a:lumOff val="0"/>
                <a:alphaOff val="0"/>
                <a:lumMod val="105000"/>
                <a:satMod val="103000"/>
                <a:tint val="73000"/>
              </a:schemeClr>
            </a:gs>
            <a:gs pos="100000">
              <a:schemeClr val="accent6">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24E53C9A-D268-4400-A3F0-68663BF1A7F3}">
      <dsp:nvSpPr>
        <dsp:cNvPr id="0" name=""/>
        <dsp:cNvSpPr/>
      </dsp:nvSpPr>
      <dsp:spPr>
        <a:xfrm>
          <a:off x="5668565" y="3006508"/>
          <a:ext cx="2218134" cy="1408515"/>
        </a:xfrm>
        <a:prstGeom prst="roundRect">
          <a:avLst>
            <a:gd name="adj" fmla="val 10000"/>
          </a:avLst>
        </a:prstGeom>
        <a:solidFill>
          <a:schemeClr val="lt1">
            <a:alpha val="90000"/>
            <a:hueOff val="0"/>
            <a:satOff val="0"/>
            <a:lumOff val="0"/>
            <a:alphaOff val="0"/>
          </a:schemeClr>
        </a:solidFill>
        <a:ln w="6350" cap="flat" cmpd="sng" algn="ctr">
          <a:solidFill>
            <a:schemeClr val="accent6">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ru-RU" sz="1900" kern="1200"/>
            <a:t>ориентировано на современные, актуальные проблемы</a:t>
          </a:r>
        </a:p>
      </dsp:txBody>
      <dsp:txXfrm>
        <a:off x="5668565" y="3006508"/>
        <a:ext cx="2218134" cy="1408515"/>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BE2DD1C9-4BB6-422A-8F34-C157EA500BD9}" type="datetimeFigureOut">
              <a:rPr lang="en-US" smtClean="0"/>
              <a:pPr/>
              <a:t>3/27/2020</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D5A997E4-EE34-411C-9FF1-22B934EF5337}" type="slidenum">
              <a:rPr lang="en-US" smtClean="0"/>
              <a:pPr/>
              <a:t>‹#›</a:t>
            </a:fld>
            <a:endParaRPr lang="en-US"/>
          </a:p>
        </p:txBody>
      </p:sp>
    </p:spTree>
    <p:extLst>
      <p:ext uri="{BB962C8B-B14F-4D97-AF65-F5344CB8AC3E}">
        <p14:creationId xmlns:p14="http://schemas.microsoft.com/office/powerpoint/2010/main" xmlns="" val="2127411319"/>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dirty="0"/>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DBD9794-A4CC-42D0-9A65-24C6B9EF4076}" type="datetimeFigureOut">
              <a:rPr lang="en-US" smtClean="0"/>
              <a:pPr/>
              <a:t>3/27/2020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E8DF1E-33BB-4377-9A26-35481BA06C7C}" type="slidenum">
              <a:rPr lang="en-US" smtClean="0"/>
              <a:pPr/>
              <a:t>‹#›</a:t>
            </a:fld>
            <a:endParaRPr lang="en-US"/>
          </a:p>
        </p:txBody>
      </p:sp>
    </p:spTree>
    <p:extLst>
      <p:ext uri="{BB962C8B-B14F-4D97-AF65-F5344CB8AC3E}">
        <p14:creationId xmlns:p14="http://schemas.microsoft.com/office/powerpoint/2010/main" xmlns="" val="27508456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DBD9794-A4CC-42D0-9A65-24C6B9EF4076}" type="datetimeFigureOut">
              <a:rPr lang="en-US" smtClean="0"/>
              <a:pPr/>
              <a:t>3/27/2020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E8DF1E-33BB-4377-9A26-35481BA06C7C}" type="slidenum">
              <a:rPr lang="en-US" smtClean="0"/>
              <a:pPr/>
              <a:t>‹#›</a:t>
            </a:fld>
            <a:endParaRPr lang="en-US"/>
          </a:p>
        </p:txBody>
      </p:sp>
    </p:spTree>
    <p:extLst>
      <p:ext uri="{BB962C8B-B14F-4D97-AF65-F5344CB8AC3E}">
        <p14:creationId xmlns:p14="http://schemas.microsoft.com/office/powerpoint/2010/main" xmlns="" val="7127254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6"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1"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DBD9794-A4CC-42D0-9A65-24C6B9EF4076}" type="datetimeFigureOut">
              <a:rPr lang="en-US" smtClean="0"/>
              <a:pPr/>
              <a:t>3/27/2020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E8DF1E-33BB-4377-9A26-35481BA06C7C}" type="slidenum">
              <a:rPr lang="en-US" smtClean="0"/>
              <a:pPr/>
              <a:t>‹#›</a:t>
            </a:fld>
            <a:endParaRPr lang="en-US"/>
          </a:p>
        </p:txBody>
      </p:sp>
    </p:spTree>
    <p:extLst>
      <p:ext uri="{BB962C8B-B14F-4D97-AF65-F5344CB8AC3E}">
        <p14:creationId xmlns:p14="http://schemas.microsoft.com/office/powerpoint/2010/main" xmlns="" val="33825810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DBD9794-A4CC-42D0-9A65-24C6B9EF4076}" type="datetimeFigureOut">
              <a:rPr lang="en-US" smtClean="0"/>
              <a:pPr/>
              <a:t>3/27/2020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E8DF1E-33BB-4377-9A26-35481BA06C7C}" type="slidenum">
              <a:rPr lang="en-US" smtClean="0"/>
              <a:pPr/>
              <a:t>‹#›</a:t>
            </a:fld>
            <a:endParaRPr lang="en-US"/>
          </a:p>
        </p:txBody>
      </p:sp>
    </p:spTree>
    <p:extLst>
      <p:ext uri="{BB962C8B-B14F-4D97-AF65-F5344CB8AC3E}">
        <p14:creationId xmlns:p14="http://schemas.microsoft.com/office/powerpoint/2010/main" xmlns="" val="5300949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41"/>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6"/>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BD9794-A4CC-42D0-9A65-24C6B9EF4076}" type="datetimeFigureOut">
              <a:rPr lang="en-US" smtClean="0"/>
              <a:pPr/>
              <a:t>3/27/2020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E8DF1E-33BB-4377-9A26-35481BA06C7C}" type="slidenum">
              <a:rPr lang="en-US" smtClean="0"/>
              <a:pPr/>
              <a:t>‹#›</a:t>
            </a:fld>
            <a:endParaRPr lang="en-US"/>
          </a:p>
        </p:txBody>
      </p:sp>
    </p:spTree>
    <p:extLst>
      <p:ext uri="{BB962C8B-B14F-4D97-AF65-F5344CB8AC3E}">
        <p14:creationId xmlns:p14="http://schemas.microsoft.com/office/powerpoint/2010/main" xmlns="" val="23094675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DBD9794-A4CC-42D0-9A65-24C6B9EF4076}" type="datetimeFigureOut">
              <a:rPr lang="en-US" smtClean="0"/>
              <a:pPr/>
              <a:t>3/27/2020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FE8DF1E-33BB-4377-9A26-35481BA06C7C}" type="slidenum">
              <a:rPr lang="en-US" smtClean="0"/>
              <a:pPr/>
              <a:t>‹#›</a:t>
            </a:fld>
            <a:endParaRPr lang="en-US"/>
          </a:p>
        </p:txBody>
      </p:sp>
    </p:spTree>
    <p:extLst>
      <p:ext uri="{BB962C8B-B14F-4D97-AF65-F5344CB8AC3E}">
        <p14:creationId xmlns:p14="http://schemas.microsoft.com/office/powerpoint/2010/main" xmlns="" val="20187502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8"/>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1"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1"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DBD9794-A4CC-42D0-9A65-24C6B9EF4076}" type="datetimeFigureOut">
              <a:rPr lang="en-US" smtClean="0"/>
              <a:pPr/>
              <a:t>3/27/2020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FE8DF1E-33BB-4377-9A26-35481BA06C7C}" type="slidenum">
              <a:rPr lang="en-US" smtClean="0"/>
              <a:pPr/>
              <a:t>‹#›</a:t>
            </a:fld>
            <a:endParaRPr lang="en-US"/>
          </a:p>
        </p:txBody>
      </p:sp>
    </p:spTree>
    <p:extLst>
      <p:ext uri="{BB962C8B-B14F-4D97-AF65-F5344CB8AC3E}">
        <p14:creationId xmlns:p14="http://schemas.microsoft.com/office/powerpoint/2010/main" xmlns="" val="26481377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DBD9794-A4CC-42D0-9A65-24C6B9EF4076}" type="datetimeFigureOut">
              <a:rPr lang="en-US" smtClean="0"/>
              <a:pPr/>
              <a:t>3/27/2020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FE8DF1E-33BB-4377-9A26-35481BA06C7C}" type="slidenum">
              <a:rPr lang="en-US" smtClean="0"/>
              <a:pPr/>
              <a:t>‹#›</a:t>
            </a:fld>
            <a:endParaRPr lang="en-US"/>
          </a:p>
        </p:txBody>
      </p:sp>
    </p:spTree>
    <p:extLst>
      <p:ext uri="{BB962C8B-B14F-4D97-AF65-F5344CB8AC3E}">
        <p14:creationId xmlns:p14="http://schemas.microsoft.com/office/powerpoint/2010/main" xmlns="" val="28178676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BD9794-A4CC-42D0-9A65-24C6B9EF4076}" type="datetimeFigureOut">
              <a:rPr lang="en-US" smtClean="0"/>
              <a:pPr/>
              <a:t>3/27/2020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FE8DF1E-33BB-4377-9A26-35481BA06C7C}" type="slidenum">
              <a:rPr lang="en-US" smtClean="0"/>
              <a:pPr/>
              <a:t>‹#›</a:t>
            </a:fld>
            <a:endParaRPr lang="en-US"/>
          </a:p>
        </p:txBody>
      </p:sp>
    </p:spTree>
    <p:extLst>
      <p:ext uri="{BB962C8B-B14F-4D97-AF65-F5344CB8AC3E}">
        <p14:creationId xmlns:p14="http://schemas.microsoft.com/office/powerpoint/2010/main" xmlns="" val="14002460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8"/>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DBD9794-A4CC-42D0-9A65-24C6B9EF4076}" type="datetimeFigureOut">
              <a:rPr lang="en-US" smtClean="0"/>
              <a:pPr/>
              <a:t>3/27/2020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FE8DF1E-33BB-4377-9A26-35481BA06C7C}" type="slidenum">
              <a:rPr lang="en-US" smtClean="0"/>
              <a:pPr/>
              <a:t>‹#›</a:t>
            </a:fld>
            <a:endParaRPr lang="en-US"/>
          </a:p>
        </p:txBody>
      </p:sp>
    </p:spTree>
    <p:extLst>
      <p:ext uri="{BB962C8B-B14F-4D97-AF65-F5344CB8AC3E}">
        <p14:creationId xmlns:p14="http://schemas.microsoft.com/office/powerpoint/2010/main" xmlns="" val="33548970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8"/>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DBD9794-A4CC-42D0-9A65-24C6B9EF4076}" type="datetimeFigureOut">
              <a:rPr lang="en-US" smtClean="0"/>
              <a:pPr/>
              <a:t>3/27/2020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FE8DF1E-33BB-4377-9A26-35481BA06C7C}" type="slidenum">
              <a:rPr lang="en-US" smtClean="0"/>
              <a:pPr/>
              <a:t>‹#›</a:t>
            </a:fld>
            <a:endParaRPr lang="en-US"/>
          </a:p>
        </p:txBody>
      </p:sp>
    </p:spTree>
    <p:extLst>
      <p:ext uri="{BB962C8B-B14F-4D97-AF65-F5344CB8AC3E}">
        <p14:creationId xmlns:p14="http://schemas.microsoft.com/office/powerpoint/2010/main" xmlns="" val="25086395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alpha val="41000"/>
          </a:schemeClr>
        </a:solidFill>
        <a:effectLst/>
      </p:bgPr>
    </p:bg>
    <p:spTree>
      <p:nvGrpSpPr>
        <p:cNvPr id="1" name=""/>
        <p:cNvGrpSpPr/>
        <p:nvPr/>
      </p:nvGrpSpPr>
      <p:grpSpPr>
        <a:xfrm>
          <a:off x="0" y="0"/>
          <a:ext cx="0" cy="0"/>
          <a:chOff x="0" y="0"/>
          <a:chExt cx="0" cy="0"/>
        </a:xfrm>
      </p:grpSpPr>
      <p:pic>
        <p:nvPicPr>
          <p:cNvPr id="20" name="Рисунок 19"/>
          <p:cNvPicPr>
            <a:picLocks noChangeAspect="1"/>
          </p:cNvPicPr>
          <p:nvPr userDrawn="1"/>
        </p:nvPicPr>
        <p:blipFill>
          <a:blip r:embed="rId13" cstate="print">
            <a:extLst>
              <a:ext uri="{28A0092B-C50C-407E-A947-70E740481C1C}">
                <a14:useLocalDpi xmlns:a14="http://schemas.microsoft.com/office/drawing/2010/main" xmlns="" val="0"/>
              </a:ext>
            </a:extLst>
          </a:blip>
          <a:stretch>
            <a:fillRect/>
          </a:stretch>
        </p:blipFill>
        <p:spPr>
          <a:xfrm>
            <a:off x="0" y="0"/>
            <a:ext cx="9144000" cy="6858000"/>
          </a:xfrm>
          <a:prstGeom prst="rect">
            <a:avLst/>
          </a:prstGeom>
        </p:spPr>
      </p:pic>
      <p:sp>
        <p:nvSpPr>
          <p:cNvPr id="5" name="Footer Placeholder 4"/>
          <p:cNvSpPr>
            <a:spLocks noGrp="1"/>
          </p:cNvSpPr>
          <p:nvPr>
            <p:ph type="ftr" sz="quarter" idx="3"/>
          </p:nvPr>
        </p:nvSpPr>
        <p:spPr>
          <a:xfrm>
            <a:off x="3028950" y="6356353"/>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3"/>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FE8DF1E-33BB-4377-9A26-35481BA06C7C}" type="slidenum">
              <a:rPr lang="en-US" smtClean="0"/>
              <a:pPr/>
              <a:t>‹#›</a:t>
            </a:fld>
            <a:endParaRPr lang="en-US"/>
          </a:p>
        </p:txBody>
      </p:sp>
      <p:sp>
        <p:nvSpPr>
          <p:cNvPr id="4" name="Date Placeholder 3"/>
          <p:cNvSpPr>
            <a:spLocks noGrp="1"/>
          </p:cNvSpPr>
          <p:nvPr>
            <p:ph type="dt" sz="half" idx="2"/>
          </p:nvPr>
        </p:nvSpPr>
        <p:spPr>
          <a:xfrm>
            <a:off x="628650" y="6356353"/>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BD9794-A4CC-42D0-9A65-24C6B9EF4076}" type="datetimeFigureOut">
              <a:rPr lang="en-US" smtClean="0"/>
              <a:pPr/>
              <a:t>3/27/2020</a:t>
            </a:fld>
            <a:endParaRPr lang="en-US"/>
          </a:p>
        </p:txBody>
      </p:sp>
      <p:sp>
        <p:nvSpPr>
          <p:cNvPr id="3" name="Text Placeholder 2"/>
          <p:cNvSpPr>
            <a:spLocks noGrp="1"/>
          </p:cNvSpPr>
          <p:nvPr>
            <p:ph type="body" idx="1"/>
          </p:nvPr>
        </p:nvSpPr>
        <p:spPr>
          <a:xfrm>
            <a:off x="628650" y="1465729"/>
            <a:ext cx="7886701" cy="4711234"/>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Title Placeholder 1"/>
          <p:cNvSpPr>
            <a:spLocks noGrp="1"/>
          </p:cNvSpPr>
          <p:nvPr>
            <p:ph type="title"/>
          </p:nvPr>
        </p:nvSpPr>
        <p:spPr>
          <a:xfrm>
            <a:off x="628650" y="291547"/>
            <a:ext cx="7886699" cy="977899"/>
          </a:xfrm>
          <a:prstGeom prst="rect">
            <a:avLst/>
          </a:prstGeom>
        </p:spPr>
        <p:txBody>
          <a:bodyPr vert="horz" lIns="91440" tIns="45720" rIns="91440" bIns="45720" rtlCol="0" anchor="ctr">
            <a:normAutofit/>
          </a:bodyPr>
          <a:lstStyle/>
          <a:p>
            <a:r>
              <a:rPr lang="en-US" dirty="0"/>
              <a:t>Click to edit Master title style</a:t>
            </a:r>
          </a:p>
        </p:txBody>
      </p:sp>
    </p:spTree>
    <p:extLst>
      <p:ext uri="{BB962C8B-B14F-4D97-AF65-F5344CB8AC3E}">
        <p14:creationId xmlns:p14="http://schemas.microsoft.com/office/powerpoint/2010/main" xmlns="" val="122332142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0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0" y="0"/>
            <a:ext cx="9144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6" name="Рисунок 5"/>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0" y="0"/>
            <a:ext cx="9143999" cy="6857999"/>
          </a:xfrm>
          <a:prstGeom prst="rect">
            <a:avLst/>
          </a:prstGeom>
        </p:spPr>
      </p:pic>
      <p:sp>
        <p:nvSpPr>
          <p:cNvPr id="2" name="Title 1"/>
          <p:cNvSpPr>
            <a:spLocks noGrp="1"/>
          </p:cNvSpPr>
          <p:nvPr>
            <p:ph type="title"/>
          </p:nvPr>
        </p:nvSpPr>
        <p:spPr/>
        <p:txBody>
          <a:bodyPr>
            <a:noAutofit/>
          </a:bodyPr>
          <a:lstStyle/>
          <a:p>
            <a:pPr algn="ctr"/>
            <a:r>
              <a:rPr lang="ru-RU" sz="4400" b="1"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latin typeface="+mn-lt"/>
              </a:rPr>
              <a:t>Коллективная творческая деятельность</a:t>
            </a:r>
            <a:endParaRPr lang="en-US" sz="4400" b="1" dirty="0">
              <a:ln w="13462">
                <a:solidFill>
                  <a:schemeClr val="bg1"/>
                </a:solidFill>
                <a:prstDash val="solid"/>
              </a:ln>
              <a:solidFill>
                <a:schemeClr val="tx1">
                  <a:lumMod val="85000"/>
                  <a:lumOff val="15000"/>
                </a:schemeClr>
              </a:solidFill>
              <a:effectLst>
                <a:outerShdw dist="38100" dir="2700000" algn="bl" rotWithShape="0">
                  <a:schemeClr val="accent5"/>
                </a:outerShdw>
              </a:effectLst>
              <a:latin typeface="+mn-lt"/>
            </a:endParaRPr>
          </a:p>
        </p:txBody>
      </p:sp>
      <p:sp>
        <p:nvSpPr>
          <p:cNvPr id="5" name="Текст 4"/>
          <p:cNvSpPr>
            <a:spLocks noGrp="1"/>
          </p:cNvSpPr>
          <p:nvPr>
            <p:ph type="body" idx="1"/>
          </p:nvPr>
        </p:nvSpPr>
        <p:spPr/>
        <p:txBody>
          <a:bodyPr>
            <a:normAutofit/>
          </a:bodyPr>
          <a:lstStyle/>
          <a:p>
            <a:pPr algn="r"/>
            <a:r>
              <a:rPr lang="ru-RU" b="1" dirty="0"/>
              <a:t>Евстегнеева Анастасия Андреевна</a:t>
            </a:r>
          </a:p>
          <a:p>
            <a:pPr algn="r"/>
            <a:r>
              <a:rPr lang="en-US" b="1" dirty="0" smtClean="0"/>
              <a:t>E-mail</a:t>
            </a:r>
            <a:r>
              <a:rPr lang="en-US" b="1" dirty="0"/>
              <a:t>: evstegneevaav@gmail.com</a:t>
            </a:r>
            <a:endParaRPr lang="ru-RU" b="1" dirty="0"/>
          </a:p>
          <a:p>
            <a:endParaRPr lang="ru-RU" dirty="0"/>
          </a:p>
        </p:txBody>
      </p:sp>
    </p:spTree>
    <p:extLst>
      <p:ext uri="{BB962C8B-B14F-4D97-AF65-F5344CB8AC3E}">
        <p14:creationId xmlns:p14="http://schemas.microsoft.com/office/powerpoint/2010/main" xmlns="" val="24806521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ru-RU" sz="3600" b="1" i="1" dirty="0">
                <a:solidFill>
                  <a:srgbClr val="FF0000"/>
                </a:solidFill>
              </a:rPr>
              <a:t>Как придумать КТД</a:t>
            </a:r>
          </a:p>
        </p:txBody>
      </p:sp>
      <p:sp>
        <p:nvSpPr>
          <p:cNvPr id="3" name="Объект 2"/>
          <p:cNvSpPr>
            <a:spLocks noGrp="1"/>
          </p:cNvSpPr>
          <p:nvPr>
            <p:ph idx="1"/>
          </p:nvPr>
        </p:nvSpPr>
        <p:spPr/>
        <p:txBody>
          <a:bodyPr/>
          <a:lstStyle/>
          <a:p>
            <a:pPr marL="0" indent="0">
              <a:buNone/>
            </a:pPr>
            <a:r>
              <a:rPr lang="ru-RU" dirty="0"/>
              <a:t>Выберите КТД по виду деятельности:</a:t>
            </a:r>
          </a:p>
          <a:p>
            <a:r>
              <a:rPr lang="ru-RU" dirty="0"/>
              <a:t>«</a:t>
            </a:r>
            <a:r>
              <a:rPr lang="ru-RU" dirty="0" err="1"/>
              <a:t>Бегалка</a:t>
            </a:r>
            <a:r>
              <a:rPr lang="ru-RU" dirty="0"/>
              <a:t>»</a:t>
            </a:r>
          </a:p>
          <a:p>
            <a:r>
              <a:rPr lang="ru-RU" dirty="0"/>
              <a:t>«</a:t>
            </a:r>
            <a:r>
              <a:rPr lang="ru-RU" dirty="0" err="1"/>
              <a:t>Рисовалка</a:t>
            </a:r>
            <a:r>
              <a:rPr lang="ru-RU" dirty="0"/>
              <a:t>»</a:t>
            </a:r>
          </a:p>
          <a:p>
            <a:r>
              <a:rPr lang="ru-RU" dirty="0"/>
              <a:t>«Постановка»</a:t>
            </a:r>
          </a:p>
          <a:p>
            <a:r>
              <a:rPr lang="ru-RU" dirty="0"/>
              <a:t>«</a:t>
            </a:r>
            <a:r>
              <a:rPr lang="ru-RU" dirty="0" err="1"/>
              <a:t>Музыкалка</a:t>
            </a:r>
            <a:r>
              <a:rPr lang="ru-RU" dirty="0"/>
              <a:t>»</a:t>
            </a:r>
          </a:p>
          <a:p>
            <a:r>
              <a:rPr lang="ru-RU" dirty="0"/>
              <a:t>«</a:t>
            </a:r>
            <a:r>
              <a:rPr lang="ru-RU" dirty="0" err="1"/>
              <a:t>Писалка</a:t>
            </a:r>
            <a:r>
              <a:rPr lang="ru-RU" dirty="0"/>
              <a:t>»</a:t>
            </a:r>
          </a:p>
          <a:p>
            <a:r>
              <a:rPr lang="ru-RU" dirty="0" smtClean="0"/>
              <a:t>«Прикладное творчество</a:t>
            </a:r>
            <a:r>
              <a:rPr lang="ru-RU" dirty="0"/>
              <a:t>»</a:t>
            </a:r>
          </a:p>
          <a:p>
            <a:r>
              <a:rPr lang="ru-RU" dirty="0"/>
              <a:t>«</a:t>
            </a:r>
            <a:r>
              <a:rPr lang="ru-RU" dirty="0" err="1"/>
              <a:t>Думалка</a:t>
            </a:r>
            <a:r>
              <a:rPr lang="ru-RU" dirty="0"/>
              <a:t>»</a:t>
            </a:r>
          </a:p>
          <a:p>
            <a:endParaRPr lang="ru-RU" dirty="0"/>
          </a:p>
        </p:txBody>
      </p:sp>
    </p:spTree>
    <p:extLst>
      <p:ext uri="{BB962C8B-B14F-4D97-AF65-F5344CB8AC3E}">
        <p14:creationId xmlns:p14="http://schemas.microsoft.com/office/powerpoint/2010/main" xmlns="" val="14630015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28650" y="291548"/>
            <a:ext cx="7886699" cy="479162"/>
          </a:xfrm>
        </p:spPr>
        <p:txBody>
          <a:bodyPr>
            <a:normAutofit fontScale="90000"/>
          </a:bodyPr>
          <a:lstStyle/>
          <a:p>
            <a:pPr algn="ctr"/>
            <a:r>
              <a:rPr lang="ru-RU" b="1" dirty="0" smtClean="0">
                <a:solidFill>
                  <a:srgbClr val="FF0000"/>
                </a:solidFill>
              </a:rPr>
              <a:t>«</a:t>
            </a:r>
            <a:r>
              <a:rPr lang="ru-RU" b="1" dirty="0" err="1" smtClean="0">
                <a:solidFill>
                  <a:srgbClr val="FF0000"/>
                </a:solidFill>
              </a:rPr>
              <a:t>Бегалка</a:t>
            </a:r>
            <a:r>
              <a:rPr lang="ru-RU" b="1" dirty="0" smtClean="0">
                <a:solidFill>
                  <a:srgbClr val="FF0000"/>
                </a:solidFill>
              </a:rPr>
              <a:t>»</a:t>
            </a:r>
            <a:endParaRPr lang="ru-RU" b="1" dirty="0">
              <a:solidFill>
                <a:srgbClr val="FF0000"/>
              </a:solidFill>
            </a:endParaRPr>
          </a:p>
        </p:txBody>
      </p:sp>
      <p:sp>
        <p:nvSpPr>
          <p:cNvPr id="3" name="Содержимое 2"/>
          <p:cNvSpPr>
            <a:spLocks noGrp="1"/>
          </p:cNvSpPr>
          <p:nvPr>
            <p:ph idx="1"/>
          </p:nvPr>
        </p:nvSpPr>
        <p:spPr>
          <a:xfrm>
            <a:off x="561703" y="757646"/>
            <a:ext cx="8347166" cy="5786845"/>
          </a:xfrm>
        </p:spPr>
        <p:txBody>
          <a:bodyPr numCol="2">
            <a:normAutofit fontScale="47500" lnSpcReduction="20000"/>
          </a:bodyPr>
          <a:lstStyle/>
          <a:p>
            <a:endParaRPr lang="ru-RU" dirty="0" smtClean="0"/>
          </a:p>
          <a:p>
            <a:pPr>
              <a:buNone/>
            </a:pPr>
            <a:r>
              <a:rPr lang="ru-RU" sz="5600" b="1" dirty="0" smtClean="0">
                <a:cs typeface="Aharoni" pitchFamily="2" charset="-79"/>
              </a:rPr>
              <a:t>По </a:t>
            </a:r>
            <a:r>
              <a:rPr lang="ru-RU" sz="5600" b="1" dirty="0" smtClean="0">
                <a:cs typeface="Aharoni" pitchFamily="2" charset="-79"/>
              </a:rPr>
              <a:t>«станциям</a:t>
            </a:r>
            <a:r>
              <a:rPr lang="ru-RU" sz="5600" b="1" dirty="0" smtClean="0">
                <a:cs typeface="Aharoni" pitchFamily="2" charset="-79"/>
              </a:rPr>
              <a:t>» </a:t>
            </a:r>
          </a:p>
          <a:p>
            <a:pPr>
              <a:buNone/>
            </a:pPr>
            <a:r>
              <a:rPr lang="ru-RU" sz="5600" dirty="0" smtClean="0">
                <a:cs typeface="Aharoni" pitchFamily="2" charset="-79"/>
              </a:rPr>
              <a:t>- Какова цель игры? </a:t>
            </a:r>
          </a:p>
          <a:p>
            <a:pPr>
              <a:buNone/>
            </a:pPr>
            <a:r>
              <a:rPr lang="ru-RU" sz="5600" dirty="0" smtClean="0">
                <a:cs typeface="Aharoni" pitchFamily="2" charset="-79"/>
              </a:rPr>
              <a:t>*дать или проверить знания по истории, </a:t>
            </a:r>
            <a:r>
              <a:rPr lang="ru-RU" sz="5600" dirty="0" err="1" smtClean="0">
                <a:cs typeface="Aharoni" pitchFamily="2" charset="-79"/>
              </a:rPr>
              <a:t>разведческой</a:t>
            </a:r>
            <a:r>
              <a:rPr lang="ru-RU" sz="5600" dirty="0" smtClean="0">
                <a:cs typeface="Aharoni" pitchFamily="2" charset="-79"/>
              </a:rPr>
              <a:t> практике и так далее; </a:t>
            </a:r>
          </a:p>
          <a:p>
            <a:pPr>
              <a:buNone/>
            </a:pPr>
            <a:r>
              <a:rPr lang="ru-RU" sz="5600" dirty="0" smtClean="0">
                <a:cs typeface="Aharoni" pitchFamily="2" charset="-79"/>
              </a:rPr>
              <a:t>*на ловкость; </a:t>
            </a:r>
          </a:p>
          <a:p>
            <a:pPr>
              <a:buNone/>
            </a:pPr>
            <a:r>
              <a:rPr lang="ru-RU" sz="5600" dirty="0" smtClean="0">
                <a:cs typeface="Aharoni" pitchFamily="2" charset="-79"/>
              </a:rPr>
              <a:t>*на смекалку; </a:t>
            </a:r>
          </a:p>
          <a:p>
            <a:pPr>
              <a:buNone/>
            </a:pPr>
            <a:r>
              <a:rPr lang="ru-RU" sz="5600" dirty="0" smtClean="0">
                <a:cs typeface="Aharoni" pitchFamily="2" charset="-79"/>
              </a:rPr>
              <a:t>*просто развлекательная. </a:t>
            </a:r>
          </a:p>
          <a:p>
            <a:pPr>
              <a:buNone/>
            </a:pPr>
            <a:r>
              <a:rPr lang="ru-RU" sz="5600" dirty="0" smtClean="0">
                <a:cs typeface="Aharoni" pitchFamily="2" charset="-79"/>
              </a:rPr>
              <a:t>- Сколько станций? </a:t>
            </a:r>
            <a:endParaRPr lang="ru-RU" sz="5600" dirty="0" smtClean="0">
              <a:cs typeface="Aharoni" pitchFamily="2" charset="-79"/>
            </a:endParaRPr>
          </a:p>
          <a:p>
            <a:pPr>
              <a:buNone/>
            </a:pPr>
            <a:r>
              <a:rPr lang="ru-RU" sz="5600" dirty="0" smtClean="0">
                <a:cs typeface="Aharoni" pitchFamily="2" charset="-79"/>
              </a:rPr>
              <a:t>- </a:t>
            </a:r>
            <a:r>
              <a:rPr lang="ru-RU" sz="5600" dirty="0" smtClean="0">
                <a:cs typeface="Aharoni" pitchFamily="2" charset="-79"/>
              </a:rPr>
              <a:t>Придумайте задания на каждую станцию. </a:t>
            </a:r>
          </a:p>
          <a:p>
            <a:pPr>
              <a:buNone/>
            </a:pPr>
            <a:r>
              <a:rPr lang="ru-RU" sz="5600" dirty="0" smtClean="0">
                <a:cs typeface="Aharoni" pitchFamily="2" charset="-79"/>
              </a:rPr>
              <a:t>- Сколько вожатых задействовано? </a:t>
            </a:r>
          </a:p>
          <a:p>
            <a:pPr>
              <a:buNone/>
            </a:pPr>
            <a:r>
              <a:rPr lang="ru-RU" sz="5600" dirty="0" smtClean="0">
                <a:cs typeface="Aharoni" pitchFamily="2" charset="-79"/>
              </a:rPr>
              <a:t>*не на всех станциях могут быть вожатые; </a:t>
            </a:r>
          </a:p>
          <a:p>
            <a:pPr>
              <a:buNone/>
            </a:pPr>
            <a:r>
              <a:rPr lang="ru-RU" sz="5600" dirty="0" smtClean="0">
                <a:cs typeface="Aharoni" pitchFamily="2" charset="-79"/>
              </a:rPr>
              <a:t>*на некоторых необходимо несколько вожатых. </a:t>
            </a:r>
          </a:p>
          <a:p>
            <a:pPr>
              <a:buNone/>
            </a:pPr>
            <a:r>
              <a:rPr lang="ru-RU" sz="5600" dirty="0" smtClean="0">
                <a:cs typeface="Aharoni" pitchFamily="2" charset="-79"/>
              </a:rPr>
              <a:t>- Как передвигаются группы? </a:t>
            </a:r>
          </a:p>
          <a:p>
            <a:pPr>
              <a:buNone/>
            </a:pPr>
            <a:r>
              <a:rPr lang="ru-RU" sz="5600" dirty="0" smtClean="0">
                <a:cs typeface="Aharoni" pitchFamily="2" charset="-79"/>
              </a:rPr>
              <a:t>*по стрелкам; </a:t>
            </a:r>
          </a:p>
          <a:p>
            <a:pPr>
              <a:buNone/>
            </a:pPr>
            <a:r>
              <a:rPr lang="ru-RU" sz="5600" dirty="0" smtClean="0">
                <a:cs typeface="Aharoni" pitchFamily="2" charset="-79"/>
              </a:rPr>
              <a:t>*по запискам; </a:t>
            </a:r>
          </a:p>
          <a:p>
            <a:pPr>
              <a:buNone/>
            </a:pPr>
            <a:r>
              <a:rPr lang="ru-RU" sz="5600" dirty="0" smtClean="0">
                <a:cs typeface="Aharoni" pitchFamily="2" charset="-79"/>
              </a:rPr>
              <a:t>*по карте. </a:t>
            </a:r>
          </a:p>
          <a:p>
            <a:pPr>
              <a:buNone/>
            </a:pPr>
            <a:r>
              <a:rPr lang="ru-RU" sz="5600" dirty="0" smtClean="0">
                <a:cs typeface="Aharoni" pitchFamily="2" charset="-79"/>
              </a:rPr>
              <a:t>- Выход команд: </a:t>
            </a:r>
          </a:p>
          <a:p>
            <a:pPr>
              <a:buNone/>
            </a:pPr>
            <a:r>
              <a:rPr lang="ru-RU" sz="5600" dirty="0" smtClean="0">
                <a:cs typeface="Aharoni" pitchFamily="2" charset="-79"/>
              </a:rPr>
              <a:t>*одновременно с разных пунктов </a:t>
            </a:r>
          </a:p>
          <a:p>
            <a:pPr>
              <a:buNone/>
            </a:pPr>
            <a:r>
              <a:rPr lang="ru-RU" sz="5600" dirty="0" smtClean="0">
                <a:cs typeface="Aharoni" pitchFamily="2" charset="-79"/>
              </a:rPr>
              <a:t>*с одного пункта в одно или разное время. </a:t>
            </a:r>
          </a:p>
          <a:p>
            <a:pPr>
              <a:buNone/>
            </a:pPr>
            <a:r>
              <a:rPr lang="ru-RU" sz="5600" dirty="0" smtClean="0">
                <a:cs typeface="Aharoni" pitchFamily="2" charset="-79"/>
              </a:rPr>
              <a:t>- Подведение итогов. </a:t>
            </a:r>
            <a:endParaRPr lang="ru-RU" sz="5600" dirty="0">
              <a:cs typeface="Aharoni" pitchFamily="2" charset="-79"/>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dirty="0" smtClean="0">
                <a:solidFill>
                  <a:srgbClr val="FF0000"/>
                </a:solidFill>
              </a:rPr>
              <a:t>Постановка (2-6 часов)</a:t>
            </a:r>
            <a:endParaRPr lang="ru-RU" b="1" dirty="0">
              <a:solidFill>
                <a:srgbClr val="FF0000"/>
              </a:solidFill>
            </a:endParaRPr>
          </a:p>
        </p:txBody>
      </p:sp>
      <p:sp>
        <p:nvSpPr>
          <p:cNvPr id="3" name="Содержимое 2"/>
          <p:cNvSpPr>
            <a:spLocks noGrp="1"/>
          </p:cNvSpPr>
          <p:nvPr>
            <p:ph idx="1"/>
          </p:nvPr>
        </p:nvSpPr>
        <p:spPr/>
        <p:txBody>
          <a:bodyPr numCol="2">
            <a:normAutofit fontScale="85000" lnSpcReduction="20000"/>
          </a:bodyPr>
          <a:lstStyle/>
          <a:p>
            <a:endParaRPr lang="ru-RU" dirty="0" smtClean="0"/>
          </a:p>
          <a:p>
            <a:pPr>
              <a:buNone/>
            </a:pPr>
            <a:r>
              <a:rPr lang="ru-RU" dirty="0" smtClean="0"/>
              <a:t>Серьезные </a:t>
            </a:r>
            <a:r>
              <a:rPr lang="ru-RU" dirty="0" smtClean="0"/>
              <a:t>или развлекательные ? </a:t>
            </a:r>
          </a:p>
          <a:p>
            <a:pPr>
              <a:buNone/>
            </a:pPr>
            <a:r>
              <a:rPr lang="ru-RU" dirty="0" smtClean="0"/>
              <a:t>- Сами придумывают сценарий или берут готовый? </a:t>
            </a:r>
          </a:p>
          <a:p>
            <a:pPr>
              <a:buNone/>
            </a:pPr>
            <a:r>
              <a:rPr lang="ru-RU" dirty="0" smtClean="0"/>
              <a:t>- Дополнительные условия: </a:t>
            </a:r>
          </a:p>
          <a:p>
            <a:pPr>
              <a:buNone/>
            </a:pPr>
            <a:r>
              <a:rPr lang="ru-RU" dirty="0" smtClean="0"/>
              <a:t>*дано название; </a:t>
            </a:r>
          </a:p>
          <a:p>
            <a:pPr>
              <a:buNone/>
            </a:pPr>
            <a:r>
              <a:rPr lang="ru-RU" dirty="0" smtClean="0"/>
              <a:t>*дана </a:t>
            </a:r>
            <a:r>
              <a:rPr lang="ru-RU" dirty="0" err="1" smtClean="0"/>
              <a:t>озвучка</a:t>
            </a:r>
            <a:r>
              <a:rPr lang="ru-RU" dirty="0" smtClean="0"/>
              <a:t>; </a:t>
            </a:r>
          </a:p>
          <a:p>
            <a:pPr>
              <a:buNone/>
            </a:pPr>
            <a:r>
              <a:rPr lang="ru-RU" dirty="0" smtClean="0"/>
              <a:t>*даны фразы, которые должны быть включены в постановку. </a:t>
            </a:r>
            <a:endParaRPr lang="ru-RU" dirty="0" smtClean="0"/>
          </a:p>
          <a:p>
            <a:pPr>
              <a:buNone/>
            </a:pPr>
            <a:endParaRPr lang="ru-RU" dirty="0" smtClean="0"/>
          </a:p>
          <a:p>
            <a:pPr>
              <a:buNone/>
            </a:pPr>
            <a:endParaRPr lang="ru-RU" dirty="0" smtClean="0"/>
          </a:p>
          <a:p>
            <a:pPr>
              <a:buNone/>
            </a:pPr>
            <a:r>
              <a:rPr lang="ru-RU" dirty="0" smtClean="0"/>
              <a:t>- Если постановка без слов, то: </a:t>
            </a:r>
          </a:p>
          <a:p>
            <a:pPr>
              <a:buNone/>
            </a:pPr>
            <a:r>
              <a:rPr lang="ru-RU" dirty="0" smtClean="0"/>
              <a:t>*ставиться ли она под сопровождение (музыкальное, шумовое)? </a:t>
            </a:r>
          </a:p>
          <a:p>
            <a:pPr>
              <a:buNone/>
            </a:pPr>
            <a:r>
              <a:rPr lang="ru-RU" dirty="0" smtClean="0"/>
              <a:t>*есть ли сюжет? </a:t>
            </a:r>
          </a:p>
          <a:p>
            <a:pPr>
              <a:buNone/>
            </a:pPr>
            <a:r>
              <a:rPr lang="ru-RU" dirty="0" smtClean="0"/>
              <a:t>- Придумайте заставку и форму дела: </a:t>
            </a:r>
          </a:p>
          <a:p>
            <a:pPr>
              <a:buNone/>
            </a:pPr>
            <a:r>
              <a:rPr lang="ru-RU" dirty="0" smtClean="0"/>
              <a:t>*“Кинофестиваль”; </a:t>
            </a:r>
          </a:p>
          <a:p>
            <a:pPr>
              <a:buNone/>
            </a:pPr>
            <a:r>
              <a:rPr lang="ru-RU" dirty="0" smtClean="0"/>
              <a:t>*“Забытая сказка”; </a:t>
            </a:r>
          </a:p>
          <a:p>
            <a:pPr>
              <a:buNone/>
            </a:pPr>
            <a:r>
              <a:rPr lang="ru-RU" dirty="0" smtClean="0"/>
              <a:t>*“Вечер жанров”. </a:t>
            </a:r>
          </a:p>
          <a:p>
            <a:pPr>
              <a:buNone/>
            </a:pPr>
            <a:r>
              <a:rPr lang="ru-RU" dirty="0" smtClean="0"/>
              <a:t>- Подведение итогов. Финал. </a:t>
            </a:r>
            <a:endParaRPr lang="ru-RU"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i="1" dirty="0" err="1" smtClean="0">
                <a:solidFill>
                  <a:srgbClr val="FF0000"/>
                </a:solidFill>
              </a:rPr>
              <a:t>Рисовалки</a:t>
            </a:r>
            <a:r>
              <a:rPr lang="ru-RU" b="1" i="1" dirty="0" smtClean="0">
                <a:solidFill>
                  <a:srgbClr val="FF0000"/>
                </a:solidFill>
              </a:rPr>
              <a:t> (30 мин – 1,5 часа)</a:t>
            </a:r>
            <a:endParaRPr lang="ru-RU" b="1" i="1" dirty="0">
              <a:solidFill>
                <a:srgbClr val="FF0000"/>
              </a:solidFill>
            </a:endParaRPr>
          </a:p>
        </p:txBody>
      </p:sp>
      <p:sp>
        <p:nvSpPr>
          <p:cNvPr id="3" name="Содержимое 2"/>
          <p:cNvSpPr>
            <a:spLocks noGrp="1"/>
          </p:cNvSpPr>
          <p:nvPr>
            <p:ph idx="1"/>
          </p:nvPr>
        </p:nvSpPr>
        <p:spPr/>
        <p:txBody>
          <a:bodyPr numCol="2">
            <a:normAutofit fontScale="85000" lnSpcReduction="20000"/>
          </a:bodyPr>
          <a:lstStyle/>
          <a:p>
            <a:endParaRPr lang="ru-RU" dirty="0" smtClean="0"/>
          </a:p>
          <a:p>
            <a:pPr>
              <a:buNone/>
            </a:pPr>
            <a:r>
              <a:rPr lang="ru-RU" dirty="0" smtClean="0"/>
              <a:t>- </a:t>
            </a:r>
            <a:r>
              <a:rPr lang="ru-RU" dirty="0" smtClean="0"/>
              <a:t>Цель дела: </a:t>
            </a:r>
          </a:p>
          <a:p>
            <a:pPr>
              <a:buNone/>
            </a:pPr>
            <a:r>
              <a:rPr lang="ru-RU" dirty="0" smtClean="0"/>
              <a:t>*обучение рисованию; </a:t>
            </a:r>
          </a:p>
          <a:p>
            <a:pPr>
              <a:buNone/>
            </a:pPr>
            <a:r>
              <a:rPr lang="ru-RU" dirty="0" smtClean="0"/>
              <a:t>*самовыражение в цвете; </a:t>
            </a:r>
          </a:p>
          <a:p>
            <a:pPr>
              <a:buNone/>
            </a:pPr>
            <a:r>
              <a:rPr lang="ru-RU" dirty="0" smtClean="0"/>
              <a:t>*создание общего рисунка. </a:t>
            </a:r>
          </a:p>
          <a:p>
            <a:pPr>
              <a:buNone/>
            </a:pPr>
            <a:r>
              <a:rPr lang="ru-RU" dirty="0" smtClean="0"/>
              <a:t>-Используется в рисунках форма или рисунок абстрактный? </a:t>
            </a:r>
          </a:p>
          <a:p>
            <a:pPr>
              <a:buNone/>
            </a:pPr>
            <a:endParaRPr lang="ru-RU" dirty="0" smtClean="0"/>
          </a:p>
          <a:p>
            <a:pPr>
              <a:buNone/>
            </a:pPr>
            <a:r>
              <a:rPr lang="ru-RU" dirty="0" smtClean="0"/>
              <a:t>- Рисуют по одному или группой? </a:t>
            </a:r>
          </a:p>
          <a:p>
            <a:pPr>
              <a:buNone/>
            </a:pPr>
            <a:r>
              <a:rPr lang="ru-RU" dirty="0" smtClean="0"/>
              <a:t>- Сформулируйте задание: </a:t>
            </a:r>
          </a:p>
          <a:p>
            <a:pPr>
              <a:buNone/>
            </a:pPr>
            <a:r>
              <a:rPr lang="ru-RU" dirty="0" smtClean="0"/>
              <a:t>*рисунок под музыку, рассказ и пр. </a:t>
            </a:r>
          </a:p>
          <a:p>
            <a:pPr>
              <a:buNone/>
            </a:pPr>
            <a:r>
              <a:rPr lang="ru-RU" dirty="0" smtClean="0"/>
              <a:t>*вольная </a:t>
            </a:r>
            <a:r>
              <a:rPr lang="ru-RU" dirty="0" err="1" smtClean="0"/>
              <a:t>цветопись</a:t>
            </a:r>
            <a:r>
              <a:rPr lang="ru-RU" dirty="0" smtClean="0"/>
              <a:t>; </a:t>
            </a:r>
          </a:p>
          <a:p>
            <a:pPr>
              <a:buNone/>
            </a:pPr>
            <a:r>
              <a:rPr lang="ru-RU" dirty="0" smtClean="0"/>
              <a:t>*изображение кого-либо или чего-либо. </a:t>
            </a:r>
          </a:p>
          <a:p>
            <a:pPr>
              <a:buNone/>
            </a:pPr>
            <a:r>
              <a:rPr lang="ru-RU" dirty="0" smtClean="0"/>
              <a:t>- Этот этап последний или есть продолжение? </a:t>
            </a:r>
          </a:p>
          <a:p>
            <a:pPr>
              <a:buNone/>
            </a:pPr>
            <a:r>
              <a:rPr lang="ru-RU" dirty="0" smtClean="0"/>
              <a:t>- Вариант заданий на продолжение </a:t>
            </a:r>
          </a:p>
          <a:p>
            <a:pPr>
              <a:buNone/>
            </a:pPr>
            <a:r>
              <a:rPr lang="ru-RU" dirty="0" smtClean="0"/>
              <a:t>*дорисовать до... </a:t>
            </a:r>
          </a:p>
          <a:p>
            <a:pPr>
              <a:buNone/>
            </a:pPr>
            <a:r>
              <a:rPr lang="ru-RU" dirty="0" smtClean="0"/>
              <a:t>*собрать в общую композицию; </a:t>
            </a:r>
          </a:p>
          <a:p>
            <a:pPr>
              <a:buNone/>
            </a:pPr>
            <a:r>
              <a:rPr lang="ru-RU" dirty="0" smtClean="0"/>
              <a:t>*</a:t>
            </a:r>
            <a:r>
              <a:rPr lang="ru-RU" dirty="0" err="1" smtClean="0"/>
              <a:t>рисовалка-начало</a:t>
            </a:r>
            <a:r>
              <a:rPr lang="ru-RU" dirty="0" smtClean="0"/>
              <a:t> другого дела. </a:t>
            </a:r>
          </a:p>
          <a:p>
            <a:pPr>
              <a:buNone/>
            </a:pPr>
            <a:r>
              <a:rPr lang="ru-RU" dirty="0" smtClean="0"/>
              <a:t>- Продумайте финал. </a:t>
            </a:r>
            <a:endParaRPr lang="ru-RU"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lstStyle/>
          <a:p>
            <a:pPr>
              <a:buNone/>
            </a:pPr>
            <a:r>
              <a:rPr lang="ru-RU" dirty="0" smtClean="0"/>
              <a:t>Домашнее задание:</a:t>
            </a:r>
          </a:p>
          <a:p>
            <a:pPr>
              <a:buNone/>
            </a:pPr>
            <a:r>
              <a:rPr lang="ru-RU" dirty="0" smtClean="0"/>
              <a:t>Придумать КТД для пришкольного лагеря</a:t>
            </a:r>
            <a:endParaRPr lang="ru-RU"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lstStyle/>
          <a:p>
            <a:pPr algn="just">
              <a:buNone/>
            </a:pPr>
            <a:r>
              <a:rPr lang="ru-RU" i="1" dirty="0"/>
              <a:t>Что значит организовать деятельность в детском коллективе</a:t>
            </a:r>
            <a:r>
              <a:rPr lang="ru-RU" dirty="0"/>
              <a:t>? </a:t>
            </a:r>
          </a:p>
          <a:p>
            <a:pPr algn="just">
              <a:buNone/>
            </a:pPr>
            <a:endParaRPr lang="ru-RU" dirty="0"/>
          </a:p>
          <a:p>
            <a:pPr algn="just">
              <a:buNone/>
            </a:pPr>
            <a:r>
              <a:rPr lang="ru-RU" dirty="0"/>
              <a:t>Это значит </a:t>
            </a:r>
            <a:r>
              <a:rPr lang="ru-RU" i="1" dirty="0"/>
              <a:t>упорядочить действия в определенной логике, представить их в виде этапов совместной деятельности педагога и детей, либо совместной деятельности учащихся.</a:t>
            </a:r>
            <a:endParaRPr lang="ru-RU" dirty="0"/>
          </a:p>
          <a:p>
            <a:endParaRPr lang="ru-RU"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28650" y="772732"/>
            <a:ext cx="7886699" cy="496714"/>
          </a:xfrm>
        </p:spPr>
        <p:txBody>
          <a:bodyPr>
            <a:normAutofit/>
          </a:bodyPr>
          <a:lstStyle/>
          <a:p>
            <a:pPr algn="ctr"/>
            <a:r>
              <a:rPr lang="ru-RU" sz="2800" b="1" dirty="0"/>
              <a:t>Коллективная творческая деятельность</a:t>
            </a:r>
          </a:p>
        </p:txBody>
      </p:sp>
      <p:sp>
        <p:nvSpPr>
          <p:cNvPr id="3" name="Содержимое 2"/>
          <p:cNvSpPr>
            <a:spLocks noGrp="1"/>
          </p:cNvSpPr>
          <p:nvPr>
            <p:ph idx="1"/>
          </p:nvPr>
        </p:nvSpPr>
        <p:spPr/>
        <p:txBody>
          <a:bodyPr>
            <a:normAutofit lnSpcReduction="10000"/>
          </a:bodyPr>
          <a:lstStyle/>
          <a:p>
            <a:pPr algn="just"/>
            <a:r>
              <a:rPr lang="ru-RU" dirty="0"/>
              <a:t>Коллективная творческая деятельность – это прежде всего полнокровная жизнь старших и младших, воспитателей и воспитанников и в то же время их общая забота об улучшении окружающей жизни, в которой педагоги выступают как старшие товарищи ребят, действующие вместе с ними и впереди них.</a:t>
            </a:r>
          </a:p>
          <a:p>
            <a:pPr algn="just"/>
            <a:r>
              <a:rPr lang="ru-RU" dirty="0"/>
              <a:t> Каждое коллективное творческое дело (КТД) – это прежде всего проявление жизненно-практической гражданской заботы об улучшении общей жизни. Это совокупность определенных действий на общую пользу и радость.</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Содержимое 9" descr="Иванов_Игорь_Петрович_1923_1992.jpg"/>
          <p:cNvPicPr>
            <a:picLocks noChangeAspect="1"/>
          </p:cNvPicPr>
          <p:nvPr/>
        </p:nvPicPr>
        <p:blipFill>
          <a:blip r:embed="rId2" cstate="print"/>
          <a:stretch>
            <a:fillRect/>
          </a:stretch>
        </p:blipFill>
        <p:spPr>
          <a:xfrm>
            <a:off x="6459726" y="3762102"/>
            <a:ext cx="1933636" cy="2707091"/>
          </a:xfrm>
          <a:prstGeom prst="rect">
            <a:avLst/>
          </a:prstGeom>
        </p:spPr>
      </p:pic>
      <p:sp>
        <p:nvSpPr>
          <p:cNvPr id="3" name="Содержимое 2"/>
          <p:cNvSpPr>
            <a:spLocks noGrp="1"/>
          </p:cNvSpPr>
          <p:nvPr>
            <p:ph idx="1"/>
          </p:nvPr>
        </p:nvSpPr>
        <p:spPr/>
        <p:txBody>
          <a:bodyPr/>
          <a:lstStyle/>
          <a:p>
            <a:pPr>
              <a:buNone/>
            </a:pPr>
            <a:r>
              <a:rPr lang="ru-RU" dirty="0" smtClean="0"/>
              <a:t>Для того, чтобы создать ДРУЖНЫЙ КОЛЛЕКТИВ вожатому необходимо овладеть технологией его создания.</a:t>
            </a:r>
          </a:p>
          <a:p>
            <a:pPr>
              <a:buNone/>
            </a:pPr>
            <a:r>
              <a:rPr lang="ru-RU" dirty="0" smtClean="0"/>
              <a:t>Основной приём для этого </a:t>
            </a:r>
            <a:r>
              <a:rPr lang="ru-RU" b="1" dirty="0" smtClean="0">
                <a:solidFill>
                  <a:srgbClr val="FF0000"/>
                </a:solidFill>
              </a:rPr>
              <a:t>– КОЛЛЕКТИВНОЕ ТВОРЧЕСКОЕ ДЕЛО (КТД).</a:t>
            </a:r>
          </a:p>
          <a:p>
            <a:pPr>
              <a:buNone/>
            </a:pPr>
            <a:r>
              <a:rPr lang="ru-RU" dirty="0" smtClean="0"/>
              <a:t>Этот термин ввёл известный педагог </a:t>
            </a:r>
          </a:p>
          <a:p>
            <a:pPr>
              <a:buNone/>
            </a:pPr>
            <a:r>
              <a:rPr lang="ru-RU" b="1" dirty="0" smtClean="0">
                <a:solidFill>
                  <a:srgbClr val="FF0000"/>
                </a:solidFill>
              </a:rPr>
              <a:t>Игорь Петрович Иванов </a:t>
            </a:r>
            <a:endParaRPr lang="ru-RU" b="1" dirty="0">
              <a:solidFill>
                <a:srgbClr val="FF0000"/>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Содержимое 4"/>
          <p:cNvGraphicFramePr>
            <a:graphicFrameLocks noGrp="1"/>
          </p:cNvGraphicFramePr>
          <p:nvPr>
            <p:ph idx="1"/>
          </p:nvPr>
        </p:nvGraphicFramePr>
        <p:xfrm>
          <a:off x="628650" y="1465263"/>
          <a:ext cx="7886700" cy="47117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Содержимое 3"/>
          <p:cNvGraphicFramePr>
            <a:graphicFrameLocks noGrp="1"/>
          </p:cNvGraphicFramePr>
          <p:nvPr>
            <p:ph idx="1"/>
          </p:nvPr>
        </p:nvGraphicFramePr>
        <p:xfrm>
          <a:off x="628650" y="1043189"/>
          <a:ext cx="7886700" cy="513377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ru-RU" sz="2400" b="1" dirty="0"/>
              <a:t>Виды КТД</a:t>
            </a:r>
            <a:endParaRPr lang="ru-RU" sz="2400" dirty="0"/>
          </a:p>
        </p:txBody>
      </p:sp>
      <p:graphicFrame>
        <p:nvGraphicFramePr>
          <p:cNvPr id="5" name="Содержимое 4"/>
          <p:cNvGraphicFramePr>
            <a:graphicFrameLocks noGrp="1"/>
          </p:cNvGraphicFramePr>
          <p:nvPr>
            <p:ph idx="1"/>
          </p:nvPr>
        </p:nvGraphicFramePr>
        <p:xfrm>
          <a:off x="628649" y="1017431"/>
          <a:ext cx="8206257" cy="5564281"/>
        </p:xfrm>
        <a:graphic>
          <a:graphicData uri="http://schemas.openxmlformats.org/drawingml/2006/table">
            <a:tbl>
              <a:tblPr firstRow="1" bandRow="1">
                <a:tableStyleId>{D27102A9-8310-4765-A935-A1911B00CA55}</a:tableStyleId>
              </a:tblPr>
              <a:tblGrid>
                <a:gridCol w="1354697">
                  <a:extLst>
                    <a:ext uri="{9D8B030D-6E8A-4147-A177-3AD203B41FA5}">
                      <a16:colId xmlns:a16="http://schemas.microsoft.com/office/drawing/2014/main" xmlns="" val="20000"/>
                    </a:ext>
                  </a:extLst>
                </a:gridCol>
                <a:gridCol w="6851560">
                  <a:extLst>
                    <a:ext uri="{9D8B030D-6E8A-4147-A177-3AD203B41FA5}">
                      <a16:colId xmlns:a16="http://schemas.microsoft.com/office/drawing/2014/main" xmlns="" val="20001"/>
                    </a:ext>
                  </a:extLst>
                </a:gridCol>
              </a:tblGrid>
              <a:tr h="1086882">
                <a:tc>
                  <a:txBody>
                    <a:bodyPr/>
                    <a:lstStyle/>
                    <a:p>
                      <a:r>
                        <a:rPr lang="ru-RU" sz="1200" b="1" dirty="0"/>
                        <a:t>Трудовые </a:t>
                      </a:r>
                      <a:endParaRPr lang="ru-RU" sz="1200" dirty="0"/>
                    </a:p>
                  </a:txBody>
                  <a:tcPr/>
                </a:tc>
                <a:tc>
                  <a:txBody>
                    <a:bodyPr/>
                    <a:lstStyle/>
                    <a:p>
                      <a:r>
                        <a:rPr lang="ru-RU" sz="1200" b="0" dirty="0"/>
                        <a:t>ателье мелкого ремонта, аукцион трудовых сюрпризов, благоустройство лагеря, выставка трудовых достижений, город веселых мастеров, дежурство, день трудовых подарков лагерю, день самостоятельности, конкурс детского мастерства, лагерное конструкторское бюро, операции «Зеленая аптека», «Живи книга!», «Родник», «Фабрика игрушек», «Эстафета трудовых дел»</a:t>
                      </a:r>
                    </a:p>
                  </a:txBody>
                  <a:tcPr/>
                </a:tc>
                <a:extLst>
                  <a:ext uri="{0D108BD9-81ED-4DB2-BD59-A6C34878D82A}">
                    <a16:rowId xmlns:a16="http://schemas.microsoft.com/office/drawing/2014/main" xmlns="" val="10000"/>
                  </a:ext>
                </a:extLst>
              </a:tr>
              <a:tr h="790459">
                <a:tc>
                  <a:txBody>
                    <a:bodyPr/>
                    <a:lstStyle/>
                    <a:p>
                      <a:r>
                        <a:rPr lang="ru-RU" sz="1200" b="1" dirty="0"/>
                        <a:t>Познавательные </a:t>
                      </a:r>
                      <a:endParaRPr lang="ru-RU" sz="12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200" dirty="0"/>
                        <a:t>аукцион знаний, вечер разгаданных и не- разгаданных тайн, интеллектуальный футбол, «лестница слов», пресс-бой, час почемучек, «съезд» мечтателей, конкурсы смекалки (эрудитов), экскурсии, познавательные КВН и др.</a:t>
                      </a:r>
                    </a:p>
                    <a:p>
                      <a:endParaRPr lang="ru-RU" sz="1200" dirty="0"/>
                    </a:p>
                  </a:txBody>
                  <a:tcPr/>
                </a:tc>
                <a:extLst>
                  <a:ext uri="{0D108BD9-81ED-4DB2-BD59-A6C34878D82A}">
                    <a16:rowId xmlns:a16="http://schemas.microsoft.com/office/drawing/2014/main" xmlns="" val="10001"/>
                  </a:ext>
                </a:extLst>
              </a:tr>
              <a:tr h="790459">
                <a:tc>
                  <a:txBody>
                    <a:bodyPr/>
                    <a:lstStyle/>
                    <a:p>
                      <a:r>
                        <a:rPr lang="ru-RU" sz="1200" b="1" dirty="0"/>
                        <a:t>Экологические </a:t>
                      </a:r>
                      <a:endParaRPr lang="ru-RU" sz="12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200" dirty="0"/>
                        <a:t>бал цветов, академия лесных наук, встреча солнца (луны, зари), день леса (реки, луга, озера, рощи и т.п.), день птиц, экологическая тропа, праздник первого снопа, научно-исследовательская экспедиция по родному краю и др. </a:t>
                      </a:r>
                    </a:p>
                    <a:p>
                      <a:endParaRPr lang="ru-RU" sz="1200" dirty="0"/>
                    </a:p>
                  </a:txBody>
                  <a:tcPr/>
                </a:tc>
                <a:extLst>
                  <a:ext uri="{0D108BD9-81ED-4DB2-BD59-A6C34878D82A}">
                    <a16:rowId xmlns:a16="http://schemas.microsoft.com/office/drawing/2014/main" xmlns="" val="10002"/>
                  </a:ext>
                </a:extLst>
              </a:tr>
              <a:tr h="938671">
                <a:tc>
                  <a:txBody>
                    <a:bodyPr/>
                    <a:lstStyle/>
                    <a:p>
                      <a:r>
                        <a:rPr lang="ru-RU" sz="1200" b="1" dirty="0"/>
                        <a:t>Спортивные </a:t>
                      </a:r>
                      <a:endParaRPr lang="ru-RU" sz="12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200" dirty="0"/>
                        <a:t>веселая спартакиада, встречи с мастерами спорта (чемпионами, известными спортсменами), день здоровья, игры на воде, игрища народные, лагерь </a:t>
                      </a:r>
                      <a:r>
                        <a:rPr lang="ru-RU" sz="1200" dirty="0" err="1"/>
                        <a:t>робинзонов</a:t>
                      </a:r>
                      <a:r>
                        <a:rPr lang="ru-RU" sz="1200" dirty="0"/>
                        <a:t>, праздник </a:t>
                      </a:r>
                      <a:r>
                        <a:rPr lang="ru-RU" sz="1200" dirty="0" err="1"/>
                        <a:t>Мойдодыра</a:t>
                      </a:r>
                      <a:r>
                        <a:rPr lang="ru-RU" sz="1200" dirty="0"/>
                        <a:t>, спорт-бой, туристический поход, шахматно-шашечный турнир и др. </a:t>
                      </a:r>
                    </a:p>
                    <a:p>
                      <a:endParaRPr lang="ru-RU" sz="1200" dirty="0"/>
                    </a:p>
                  </a:txBody>
                  <a:tcPr/>
                </a:tc>
                <a:extLst>
                  <a:ext uri="{0D108BD9-81ED-4DB2-BD59-A6C34878D82A}">
                    <a16:rowId xmlns:a16="http://schemas.microsoft.com/office/drawing/2014/main" xmlns="" val="10003"/>
                  </a:ext>
                </a:extLst>
              </a:tr>
              <a:tr h="954137">
                <a:tc>
                  <a:txBody>
                    <a:bodyPr/>
                    <a:lstStyle/>
                    <a:p>
                      <a:r>
                        <a:rPr lang="ru-RU" sz="1200" b="1" dirty="0"/>
                        <a:t>Художественные </a:t>
                      </a:r>
                      <a:endParaRPr lang="ru-RU" sz="12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200" dirty="0"/>
                        <a:t>вечер поэзии (музыки, живописи, архитектуры), вечер сказок «Жили-были», </a:t>
                      </a:r>
                      <a:r>
                        <a:rPr lang="ru-RU" sz="1200" dirty="0" err="1"/>
                        <a:t>кольцовка</a:t>
                      </a:r>
                      <a:r>
                        <a:rPr lang="ru-RU" sz="1200" dirty="0"/>
                        <a:t> песен (загадок, пословиц, поговорок, считалок), конкурс юмора и сатиры, кукольный театр, настольный театр, театр пантомимы (теней, «живых» картин, мод, литературный суд, декада искусств и др.). </a:t>
                      </a:r>
                    </a:p>
                    <a:p>
                      <a:endParaRPr lang="ru-RU" sz="1200" dirty="0"/>
                    </a:p>
                  </a:txBody>
                  <a:tcPr/>
                </a:tc>
                <a:extLst>
                  <a:ext uri="{0D108BD9-81ED-4DB2-BD59-A6C34878D82A}">
                    <a16:rowId xmlns:a16="http://schemas.microsoft.com/office/drawing/2014/main" xmlns="" val="10004"/>
                  </a:ext>
                </a:extLst>
              </a:tr>
              <a:tr h="938671">
                <a:tc>
                  <a:txBody>
                    <a:bodyPr/>
                    <a:lstStyle/>
                    <a:p>
                      <a:r>
                        <a:rPr lang="ru-RU" sz="1200" b="1" dirty="0" err="1"/>
                        <a:t>Досуговые</a:t>
                      </a:r>
                      <a:r>
                        <a:rPr lang="ru-RU" sz="1200" b="1" dirty="0"/>
                        <a:t> </a:t>
                      </a:r>
                      <a:endParaRPr lang="ru-RU" sz="12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200" dirty="0"/>
                        <a:t>академия веселых наук, базар головоломок, вечер легенд, день фантазера, «завалинки», задушевный разговор, «песочный город», комический цирк, пир-бал именинников, рыцарский турнир, ярмарка забав и развлечений, чемпионат веселого мяча и др.</a:t>
                      </a:r>
                    </a:p>
                    <a:p>
                      <a:endParaRPr lang="ru-RU" sz="1200" dirty="0"/>
                    </a:p>
                  </a:txBody>
                  <a:tcPr/>
                </a:tc>
                <a:extLst>
                  <a:ext uri="{0D108BD9-81ED-4DB2-BD59-A6C34878D82A}">
                    <a16:rowId xmlns:a16="http://schemas.microsoft.com/office/drawing/2014/main" xmlns="" val="10005"/>
                  </a:ext>
                </a:extLst>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28650" y="386366"/>
            <a:ext cx="7886699" cy="476519"/>
          </a:xfrm>
        </p:spPr>
        <p:txBody>
          <a:bodyPr>
            <a:normAutofit/>
          </a:bodyPr>
          <a:lstStyle/>
          <a:p>
            <a:pPr algn="ctr"/>
            <a:r>
              <a:rPr lang="ru-RU" sz="2800" b="1" dirty="0"/>
              <a:t>Этапы организации КТД</a:t>
            </a:r>
            <a:endParaRPr lang="ru-RU" sz="3200" b="1" dirty="0"/>
          </a:p>
        </p:txBody>
      </p:sp>
      <p:sp>
        <p:nvSpPr>
          <p:cNvPr id="3" name="Содержимое 2"/>
          <p:cNvSpPr>
            <a:spLocks noGrp="1"/>
          </p:cNvSpPr>
          <p:nvPr>
            <p:ph idx="1"/>
          </p:nvPr>
        </p:nvSpPr>
        <p:spPr>
          <a:xfrm>
            <a:off x="515155" y="785611"/>
            <a:ext cx="8319751" cy="5537916"/>
          </a:xfrm>
        </p:spPr>
        <p:txBody>
          <a:bodyPr>
            <a:noAutofit/>
          </a:bodyPr>
          <a:lstStyle/>
          <a:p>
            <a:pPr algn="just"/>
            <a:r>
              <a:rPr lang="ru-RU" sz="1400" b="1" dirty="0">
                <a:solidFill>
                  <a:srgbClr val="C00000"/>
                </a:solidFill>
              </a:rPr>
              <a:t>1-я стадия – предварительная работа</a:t>
            </a:r>
            <a:r>
              <a:rPr lang="ru-RU" sz="1400" dirty="0">
                <a:solidFill>
                  <a:srgbClr val="C00000"/>
                </a:solidFill>
              </a:rPr>
              <a:t> </a:t>
            </a:r>
            <a:r>
              <a:rPr lang="ru-RU" sz="1400" dirty="0"/>
              <a:t>воспитателей. </a:t>
            </a:r>
          </a:p>
          <a:p>
            <a:pPr algn="just"/>
            <a:r>
              <a:rPr lang="ru-RU" sz="1400" b="1" dirty="0">
                <a:solidFill>
                  <a:srgbClr val="C00000"/>
                </a:solidFill>
              </a:rPr>
              <a:t>2-я стадия – коллективное планирование КТД. </a:t>
            </a:r>
          </a:p>
          <a:p>
            <a:pPr algn="just">
              <a:buNone/>
            </a:pPr>
            <a:r>
              <a:rPr lang="ru-RU" sz="1400" dirty="0"/>
              <a:t>Сначала по </a:t>
            </a:r>
            <a:r>
              <a:rPr lang="ru-RU" sz="1400" dirty="0" err="1"/>
              <a:t>микроколлективам</a:t>
            </a:r>
            <a:r>
              <a:rPr lang="ru-RU" sz="1400" dirty="0"/>
              <a:t>, а потом сообща решаются вопросы – задачи: для кого провести это дело (на радость или пользу кому)? Как лучше его организовать, провести? Кому участвовать – всему коллективу, или отдельным (по желанию) </a:t>
            </a:r>
            <a:r>
              <a:rPr lang="ru-RU" sz="1400" dirty="0" err="1"/>
              <a:t>микроколлективам</a:t>
            </a:r>
            <a:r>
              <a:rPr lang="ru-RU" sz="1400" dirty="0"/>
              <a:t>, или бригаде добровольцев? С кем вместе? Кто будет руководить – совет коллектива или специальный совет дела из представителей всех </a:t>
            </a:r>
            <a:r>
              <a:rPr lang="ru-RU" sz="1400" dirty="0" err="1"/>
              <a:t>микроколлективов</a:t>
            </a:r>
            <a:r>
              <a:rPr lang="ru-RU" sz="1400" dirty="0"/>
              <a:t>, или командир сводной бригады? Где лучше провести это дело? Когда? </a:t>
            </a:r>
          </a:p>
          <a:p>
            <a:pPr algn="just"/>
            <a:r>
              <a:rPr lang="ru-RU" sz="1400" b="1" dirty="0">
                <a:solidFill>
                  <a:srgbClr val="C00000"/>
                </a:solidFill>
              </a:rPr>
              <a:t>3-я стадия – коллективная подготовка дела. </a:t>
            </a:r>
          </a:p>
          <a:p>
            <a:pPr algn="just">
              <a:buNone/>
            </a:pPr>
            <a:r>
              <a:rPr lang="ru-RU" sz="1400" dirty="0"/>
              <a:t>Разделение обязанностей: работа по </a:t>
            </a:r>
            <a:r>
              <a:rPr lang="ru-RU" sz="1400" dirty="0" err="1"/>
              <a:t>микрогруппам</a:t>
            </a:r>
            <a:r>
              <a:rPr lang="ru-RU" sz="1400" dirty="0"/>
              <a:t>, ЧТТП. (См. этапы  орг.работы А.Н. </a:t>
            </a:r>
            <a:r>
              <a:rPr lang="ru-RU" sz="1400" dirty="0" err="1"/>
              <a:t>Лутошкина</a:t>
            </a:r>
            <a:r>
              <a:rPr lang="ru-RU" sz="1400" dirty="0"/>
              <a:t>)</a:t>
            </a:r>
          </a:p>
          <a:p>
            <a:pPr algn="just"/>
            <a:r>
              <a:rPr lang="ru-RU" sz="1400" b="1" dirty="0">
                <a:solidFill>
                  <a:srgbClr val="C00000"/>
                </a:solidFill>
              </a:rPr>
              <a:t>4-я стадия – проведение КТД. </a:t>
            </a:r>
          </a:p>
          <a:p>
            <a:pPr algn="just">
              <a:buNone/>
            </a:pPr>
            <a:r>
              <a:rPr lang="ru-RU" sz="1400" dirty="0"/>
              <a:t>Главное для воспитателей – возбуждать и укреплять мажорный тон, дух бодрости и уверенности в своих силах, стремлении преодолеть любые трудности. </a:t>
            </a:r>
          </a:p>
          <a:p>
            <a:pPr algn="just"/>
            <a:r>
              <a:rPr lang="ru-RU" sz="1400" b="1" dirty="0">
                <a:solidFill>
                  <a:srgbClr val="C00000"/>
                </a:solidFill>
              </a:rPr>
              <a:t>5-я стадия – коллективное подведение итогов КТД. </a:t>
            </a:r>
          </a:p>
          <a:p>
            <a:pPr algn="just">
              <a:buNone/>
            </a:pPr>
            <a:r>
              <a:rPr lang="ru-RU" sz="1400" dirty="0"/>
              <a:t>Здесь важную роль играет общий сбор участников проведенного дела: это может быть или сбор, на котором обсуждается жизнь коллектива за истекший период, или специальный сбор «огонек», посвященный результатам данного дела. Сначала в </a:t>
            </a:r>
            <a:r>
              <a:rPr lang="ru-RU" sz="1400" dirty="0" err="1"/>
              <a:t>микроколлективах</a:t>
            </a:r>
            <a:r>
              <a:rPr lang="ru-RU" sz="1400" dirty="0"/>
              <a:t> каждый высказывает свое мнение, потом сообща решаются вопросы, относящиеся к положительным сторонам 8 подготовки и проведения КТД (что было хорошо? Что удалось из намеченного? Благодаря чему?), к недостаткам и ошибкам (что не получилось? Почему?) и к урокам на будущее (что стоит использовать и дальше?). </a:t>
            </a:r>
          </a:p>
          <a:p>
            <a:pPr algn="just"/>
            <a:r>
              <a:rPr lang="ru-RU" sz="1400" b="1" dirty="0">
                <a:solidFill>
                  <a:srgbClr val="C00000"/>
                </a:solidFill>
              </a:rPr>
              <a:t>6-я стадия – ближайшее последствие КТД. </a:t>
            </a:r>
          </a:p>
          <a:p>
            <a:pPr algn="just">
              <a:buNone/>
            </a:pPr>
            <a:r>
              <a:rPr lang="ru-RU" sz="1400" dirty="0"/>
              <a:t>Выполняются те решения, которые были приняты общим сбором; вносятся изменения в чередующиеся творческие поручения </a:t>
            </a:r>
            <a:r>
              <a:rPr lang="ru-RU" sz="1400" dirty="0" err="1"/>
              <a:t>микроколлективам</a:t>
            </a:r>
            <a:r>
              <a:rPr lang="ru-RU" sz="1400" dirty="0"/>
              <a:t>, читаются книги по материалам КТД, задумывается новое КТД.</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ru-RU" sz="3200" b="1" dirty="0">
                <a:solidFill>
                  <a:srgbClr val="FF0000"/>
                </a:solidFill>
              </a:rPr>
              <a:t>Три золотых правила КТД</a:t>
            </a:r>
          </a:p>
        </p:txBody>
      </p:sp>
      <p:sp>
        <p:nvSpPr>
          <p:cNvPr id="3" name="Объект 2"/>
          <p:cNvSpPr>
            <a:spLocks noGrp="1"/>
          </p:cNvSpPr>
          <p:nvPr>
            <p:ph idx="1"/>
          </p:nvPr>
        </p:nvSpPr>
        <p:spPr/>
        <p:txBody>
          <a:bodyPr/>
          <a:lstStyle/>
          <a:p>
            <a:r>
              <a:rPr lang="ru-RU" dirty="0"/>
              <a:t>Сами дети придумывают идею дела.</a:t>
            </a:r>
          </a:p>
          <a:p>
            <a:r>
              <a:rPr lang="ru-RU" dirty="0"/>
              <a:t>Сами дети готовят его.</a:t>
            </a:r>
          </a:p>
          <a:p>
            <a:r>
              <a:rPr lang="ru-RU" dirty="0"/>
              <a:t>Сами дети проводят его.</a:t>
            </a:r>
          </a:p>
        </p:txBody>
      </p:sp>
    </p:spTree>
    <p:extLst>
      <p:ext uri="{BB962C8B-B14F-4D97-AF65-F5344CB8AC3E}">
        <p14:creationId xmlns:p14="http://schemas.microsoft.com/office/powerpoint/2010/main" xmlns="" val="325094925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spe:Receivers xmlns:spe="http://schemas.microsoft.com/sharepoint/events"/>
</file>

<file path=customXml/item2.xml><?xml version="1.0" encoding="utf-8"?>
<ct:contentTypeSchema xmlns:ct="http://schemas.microsoft.com/office/2006/metadata/contentType" xmlns:ma="http://schemas.microsoft.com/office/2006/metadata/properties/metaAttributes" ct:_="" ma:_="" ma:contentTypeName="Документ" ma:contentTypeID="0x010100E7A85887BC00AB4B902C95D0D0122006" ma:contentTypeVersion="49" ma:contentTypeDescription="Создание документа." ma:contentTypeScope="" ma:versionID="e1beba7d97727391086f3c76e5681afa">
  <xsd:schema xmlns:xsd="http://www.w3.org/2001/XMLSchema" xmlns:xs="http://www.w3.org/2001/XMLSchema" xmlns:p="http://schemas.microsoft.com/office/2006/metadata/properties" xmlns:ns2="4a252ca3-5a62-4c1c-90a6-29f4710e47f8" targetNamespace="http://schemas.microsoft.com/office/2006/metadata/properties" ma:root="true" ma:fieldsID="644226da6f114a0b9638dd6372d57a13" ns2:_="">
    <xsd:import namespace="4a252ca3-5a62-4c1c-90a6-29f4710e47f8"/>
    <xsd:element name="properties">
      <xsd:complexType>
        <xsd:sequence>
          <xsd:element name="documentManagement">
            <xsd:complexType>
              <xsd:all>
                <xsd:element ref="ns2:SharedWithUsers" minOccurs="0"/>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a252ca3-5a62-4c1c-90a6-29f4710e47f8" elementFormDefault="qualified">
    <xsd:import namespace="http://schemas.microsoft.com/office/2006/documentManagement/types"/>
    <xsd:import namespace="http://schemas.microsoft.com/office/infopath/2007/PartnerControls"/>
    <xsd:element name="SharedWithUsers" ma:index="8" nillable="true" ma:displayName="Общий доступ с использованием"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_dlc_DocId" ma:index="9" nillable="true" ma:displayName="Значение идентификатора документа" ma:description="Значение идентификатора документа, присвоенного данному элементу." ma:internalName="_dlc_DocId" ma:readOnly="true">
      <xsd:simpleType>
        <xsd:restriction base="dms:Text"/>
      </xsd:simpleType>
    </xsd:element>
    <xsd:element name="_dlc_DocIdUrl" ma:index="10" nillable="true" ma:displayName="Идентификатор документа" ma:description="Постоянная ссылка на этот документ."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1" nillable="true" ma:displayName="Сохранить идентификатор" ma:description="Сохранять идентификатор при добавлении."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Тип контента"/>
        <xsd:element ref="dc:title" minOccurs="0" maxOccurs="1" ma:index="4" ma:displayName="Название"/>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p:properties xmlns:p="http://schemas.microsoft.com/office/2006/metadata/properties" xmlns:xsi="http://www.w3.org/2001/XMLSchema-instance" xmlns:pc="http://schemas.microsoft.com/office/infopath/2007/PartnerControls">
  <documentManagement>
    <_dlc_DocId xmlns="4a252ca3-5a62-4c1c-90a6-29f4710e47f8">AWJJH2MPE6E2-1585558818-5509</_dlc_DocId>
    <_dlc_DocIdUrl xmlns="4a252ca3-5a62-4c1c-90a6-29f4710e47f8">
      <Url>http://edu-sps.koiro.local/Kostroma_EDU/kos-sch-29/_layouts/15/DocIdRedir.aspx?ID=AWJJH2MPE6E2-1585558818-5509</Url>
      <Description>AWJJH2MPE6E2-1585558818-5509</Description>
    </_dlc_DocIdUrl>
  </documentManagement>
</p:properties>
</file>

<file path=customXml/itemProps1.xml><?xml version="1.0" encoding="utf-8"?>
<ds:datastoreItem xmlns:ds="http://schemas.openxmlformats.org/officeDocument/2006/customXml" ds:itemID="{2883CB7D-0FDF-4D0B-9947-722D174CBDAC}"/>
</file>

<file path=customXml/itemProps2.xml><?xml version="1.0" encoding="utf-8"?>
<ds:datastoreItem xmlns:ds="http://schemas.openxmlformats.org/officeDocument/2006/customXml" ds:itemID="{79EEC785-1621-4DBF-8338-599E1728792C}"/>
</file>

<file path=customXml/itemProps3.xml><?xml version="1.0" encoding="utf-8"?>
<ds:datastoreItem xmlns:ds="http://schemas.openxmlformats.org/officeDocument/2006/customXml" ds:itemID="{C15B11E8-8E77-4CB4-9BCD-67B66E36023E}"/>
</file>

<file path=customXml/itemProps4.xml><?xml version="1.0" encoding="utf-8"?>
<ds:datastoreItem xmlns:ds="http://schemas.openxmlformats.org/officeDocument/2006/customXml" ds:itemID="{CD67D5F9-8D98-4390-8B1B-674D69E1839A}"/>
</file>

<file path=docProps/app.xml><?xml version="1.0" encoding="utf-8"?>
<Properties xmlns="http://schemas.openxmlformats.org/officeDocument/2006/extended-properties" xmlns:vt="http://schemas.openxmlformats.org/officeDocument/2006/docPropsVTypes">
  <Template>Office Theme</Template>
  <TotalTime>639</TotalTime>
  <Words>1159</Words>
  <Application>Microsoft Office PowerPoint</Application>
  <PresentationFormat>Экран (4:3)</PresentationFormat>
  <Paragraphs>122</Paragraphs>
  <Slides>14</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14</vt:i4>
      </vt:variant>
    </vt:vector>
  </HeadingPairs>
  <TitlesOfParts>
    <vt:vector size="15" baseType="lpstr">
      <vt:lpstr>Office Theme</vt:lpstr>
      <vt:lpstr>Коллективная творческая деятельность</vt:lpstr>
      <vt:lpstr>Слайд 2</vt:lpstr>
      <vt:lpstr>Коллективная творческая деятельность</vt:lpstr>
      <vt:lpstr>Слайд 4</vt:lpstr>
      <vt:lpstr>Слайд 5</vt:lpstr>
      <vt:lpstr>Слайд 6</vt:lpstr>
      <vt:lpstr>Виды КТД</vt:lpstr>
      <vt:lpstr>Этапы организации КТД</vt:lpstr>
      <vt:lpstr>Три золотых правила КТД</vt:lpstr>
      <vt:lpstr>Как придумать КТД</vt:lpstr>
      <vt:lpstr>«Бегалка»</vt:lpstr>
      <vt:lpstr>Постановка (2-6 часов)</vt:lpstr>
      <vt:lpstr>Рисовалки (30 мин – 1,5 часа)</vt:lpstr>
      <vt:lpstr>Слайд 14</vt:lpstr>
    </vt:vector>
  </TitlesOfParts>
  <Company>PJSC "New Engineering Technologies"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Name of presentation</dc:title>
  <dc:creator>Markasian, Pavel (KIEVH)</dc:creator>
  <cp:lastModifiedBy>--</cp:lastModifiedBy>
  <cp:revision>111</cp:revision>
  <dcterms:created xsi:type="dcterms:W3CDTF">2016-11-18T14:12:19Z</dcterms:created>
  <dcterms:modified xsi:type="dcterms:W3CDTF">2020-03-27T09:14:55Z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0x010100E7A85887BC00AB4B902C95D0D0122006</vt:lpwstr>
  </property>
  <property fmtid="{D5CDD505-2E9C-101B-9397-08002B2CF9AE}" pid="3" name="_dlc_DocIdItemGuid">
    <vt:lpwstr>c6439062-86d2-4ed2-aef3-50769628f55c</vt:lpwstr>
  </property>
</Properties>
</file>