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педагогического класса в рамках профильного обучения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04367" y="4983656"/>
            <a:ext cx="7754799" cy="1143000"/>
          </a:xfrm>
        </p:spPr>
        <p:txBody>
          <a:bodyPr>
            <a:normAutofit/>
          </a:bodyPr>
          <a:lstStyle/>
          <a:p>
            <a:pPr algn="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Алла Александровна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Гольцова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старший преподаватель кафедры управления и экономики образования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ОГБОу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ДПО «Костромской областной институт развития образования»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57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Полотно 21"/>
          <p:cNvGrpSpPr/>
          <p:nvPr/>
        </p:nvGrpSpPr>
        <p:grpSpPr>
          <a:xfrm>
            <a:off x="1004552" y="286603"/>
            <a:ext cx="10522040" cy="5895256"/>
            <a:chOff x="0" y="0"/>
            <a:chExt cx="5715000" cy="32004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5715000" cy="32004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28600"/>
              <a:ext cx="5715000" cy="2971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828800" y="114300"/>
              <a:ext cx="2286000" cy="45719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i="0" u="none" strike="noStrike" kern="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Структура </a:t>
              </a:r>
              <a:r>
                <a:rPr kumimoji="0" lang="ru-RU" sz="2000" i="0" u="none" strike="noStrike" kern="0" normalizeH="0" baseline="0" noProof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БУП</a:t>
              </a:r>
              <a:endParaRPr kumimoji="0" lang="ru-RU" sz="20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28600" y="914400"/>
              <a:ext cx="2057400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Федеральный </a:t>
              </a:r>
              <a:r>
                <a:rPr kumimoji="0" lang="ru-RU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компонент – 2100 ч.</a:t>
              </a:r>
              <a:endPara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0" y="1600200"/>
              <a:ext cx="1447800" cy="8001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Обязательные учебные предметы на базовом уровне </a:t>
              </a:r>
              <a:r>
                <a:rPr kumimoji="0" lang="ru-RU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1400 </a:t>
              </a: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ч.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551906" y="914400"/>
              <a:ext cx="1677194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Региональный </a:t>
              </a: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компонент – 140 ч. 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343400" y="914400"/>
              <a:ext cx="1371600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Компонент ОУ</a:t>
              </a: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–  </a:t>
              </a:r>
              <a:endPara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 </a:t>
              </a: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менее 280 ч.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600200" y="1600200"/>
              <a:ext cx="10287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Учебные предметы </a:t>
              </a:r>
              <a:r>
                <a:rPr kumimoji="0" lang="ru-RU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выбору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857500" y="1943100"/>
              <a:ext cx="1485900" cy="10287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Учебные предметы</a:t>
              </a:r>
              <a:r>
                <a:rPr kumimoji="0" lang="ru-RU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по усмотрению субъекта РФ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419600" y="1943100"/>
              <a:ext cx="1295400" cy="10287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Элективные учебные предметы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600200" y="2514600"/>
              <a:ext cx="1143000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Профильный уровень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0" y="2514600"/>
              <a:ext cx="1447800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Базовый уровень</a:t>
              </a:r>
              <a:endPara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Line 15"/>
            <p:cNvCxnSpPr>
              <a:cxnSpLocks noChangeShapeType="1"/>
            </p:cNvCxnSpPr>
            <p:nvPr/>
          </p:nvCxnSpPr>
          <p:spPr bwMode="auto">
            <a:xfrm flipH="1">
              <a:off x="1257300" y="571500"/>
              <a:ext cx="99060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6"/>
            <p:cNvCxnSpPr>
              <a:cxnSpLocks noChangeShapeType="1"/>
            </p:cNvCxnSpPr>
            <p:nvPr/>
          </p:nvCxnSpPr>
          <p:spPr bwMode="auto">
            <a:xfrm flipH="1">
              <a:off x="571500" y="1371600"/>
              <a:ext cx="45720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7"/>
            <p:cNvCxnSpPr>
              <a:cxnSpLocks noChangeShapeType="1"/>
            </p:cNvCxnSpPr>
            <p:nvPr/>
          </p:nvCxnSpPr>
          <p:spPr bwMode="auto">
            <a:xfrm>
              <a:off x="1752600" y="1371600"/>
              <a:ext cx="30480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18"/>
            <p:cNvCxnSpPr>
              <a:cxnSpLocks noChangeShapeType="1"/>
            </p:cNvCxnSpPr>
            <p:nvPr/>
          </p:nvCxnSpPr>
          <p:spPr bwMode="auto">
            <a:xfrm flipH="1">
              <a:off x="838200" y="2286000"/>
              <a:ext cx="121920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19"/>
            <p:cNvCxnSpPr>
              <a:cxnSpLocks noChangeShapeType="1"/>
            </p:cNvCxnSpPr>
            <p:nvPr/>
          </p:nvCxnSpPr>
          <p:spPr bwMode="auto">
            <a:xfrm flipH="1">
              <a:off x="2171700" y="2286000"/>
              <a:ext cx="794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20"/>
            <p:cNvCxnSpPr>
              <a:cxnSpLocks noChangeShapeType="1"/>
            </p:cNvCxnSpPr>
            <p:nvPr/>
          </p:nvCxnSpPr>
          <p:spPr bwMode="auto">
            <a:xfrm>
              <a:off x="3276600" y="571500"/>
              <a:ext cx="794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21"/>
            <p:cNvCxnSpPr>
              <a:cxnSpLocks noChangeShapeType="1"/>
            </p:cNvCxnSpPr>
            <p:nvPr/>
          </p:nvCxnSpPr>
          <p:spPr bwMode="auto">
            <a:xfrm>
              <a:off x="3771900" y="571500"/>
              <a:ext cx="110490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22"/>
            <p:cNvCxnSpPr>
              <a:cxnSpLocks noChangeShapeType="1"/>
            </p:cNvCxnSpPr>
            <p:nvPr/>
          </p:nvCxnSpPr>
          <p:spPr bwMode="auto">
            <a:xfrm>
              <a:off x="3314700" y="1371600"/>
              <a:ext cx="794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23"/>
            <p:cNvCxnSpPr>
              <a:cxnSpLocks noChangeShapeType="1"/>
            </p:cNvCxnSpPr>
            <p:nvPr/>
          </p:nvCxnSpPr>
          <p:spPr bwMode="auto">
            <a:xfrm>
              <a:off x="5029200" y="1371600"/>
              <a:ext cx="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02661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39677"/>
              </p:ext>
            </p:extLst>
          </p:nvPr>
        </p:nvGraphicFramePr>
        <p:xfrm>
          <a:off x="450761" y="528034"/>
          <a:ext cx="11243256" cy="3877048"/>
        </p:xfrm>
        <a:graphic>
          <a:graphicData uri="http://schemas.openxmlformats.org/drawingml/2006/table">
            <a:tbl>
              <a:tblPr/>
              <a:tblGrid>
                <a:gridCol w="3296991"/>
                <a:gridCol w="4005330"/>
                <a:gridCol w="3940935"/>
              </a:tblGrid>
              <a:tr h="8500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Название профиля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Профильные предметы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Смежные предметы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Технологический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Информатика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н-р, 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математика,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экономика, физика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7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Социально-педагогический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Обществознание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н-р, 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язык, история, право, литература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0862" y="4928092"/>
            <a:ext cx="11170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 </a:t>
            </a:r>
            <a:r>
              <a:rPr lang="ru-RU" b="1" dirty="0"/>
              <a:t>случае если выбранный учебный предмет на профильном уровне совпадает с одним из обязательных учебных предметов на базовом уровне, то последний исключается из состава инвариантной части.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0670" y="4697259"/>
            <a:ext cx="460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</a:t>
            </a:r>
            <a:endParaRPr lang="ru-RU" sz="66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552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221" y="273725"/>
            <a:ext cx="10058400" cy="5762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предмета «Технология» на профильном уровне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465234"/>
              </p:ext>
            </p:extLst>
          </p:nvPr>
        </p:nvGraphicFramePr>
        <p:xfrm>
          <a:off x="991674" y="1068947"/>
          <a:ext cx="10419008" cy="4803819"/>
        </p:xfrm>
        <a:graphic>
          <a:graphicData uri="http://schemas.openxmlformats.org/drawingml/2006/table">
            <a:tbl>
              <a:tblPr firstRow="1" firstCol="1" bandRow="1"/>
              <a:tblGrid>
                <a:gridCol w="5087154"/>
                <a:gridCol w="5331854"/>
              </a:tblGrid>
              <a:tr h="682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Общетехнологическая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подготовка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Специальная технологическая подготовка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2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Программа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базового курса: «Производство, труд и технологии», «Технологии проектирования и создания материальных объектов и услуг», </a:t>
                      </a: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Профессиональное самоопределение и карьера», «Проектная деятельность».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 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ч. (1/1)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(на примере </a:t>
                      </a:r>
                      <a:r>
                        <a:rPr lang="ru-RU" sz="2000" i="1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педкласса</a:t>
                      </a:r>
                      <a:r>
                        <a:rPr lang="ru-RU" sz="2000" i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Изучение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психолого-педагогических дисциплин: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«Основы педагогики» </a:t>
                      </a: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(«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Основы педагогических знаний»),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«Основы психологии» </a:t>
                      </a:r>
                      <a:endParaRPr lang="ru-RU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(«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Основы психологической подготовки»),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«Методика воспитательной работы»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 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ч. (3/3)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569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AWJJH2MPE6E2-1585558818-5503</_dlc_DocId>
    <_dlc_DocIdUrl xmlns="4a252ca3-5a62-4c1c-90a6-29f4710e47f8">
      <Url>http://edu-sps.koiro.local/Kostroma_EDU/kos-sch-29/_layouts/15/DocIdRedir.aspx?ID=AWJJH2MPE6E2-1585558818-5503</Url>
      <Description>AWJJH2MPE6E2-1585558818-5503</Description>
    </_dlc_DocIdUrl>
  </documentManagement>
</p:properties>
</file>

<file path=customXml/itemProps1.xml><?xml version="1.0" encoding="utf-8"?>
<ds:datastoreItem xmlns:ds="http://schemas.openxmlformats.org/officeDocument/2006/customXml" ds:itemID="{D816CB65-2BA3-486E-AD0B-D6D2A3A2CB7C}"/>
</file>

<file path=customXml/itemProps2.xml><?xml version="1.0" encoding="utf-8"?>
<ds:datastoreItem xmlns:ds="http://schemas.openxmlformats.org/officeDocument/2006/customXml" ds:itemID="{4883FDA9-4FA2-439D-BB5D-99946B8FC310}"/>
</file>

<file path=customXml/itemProps3.xml><?xml version="1.0" encoding="utf-8"?>
<ds:datastoreItem xmlns:ds="http://schemas.openxmlformats.org/officeDocument/2006/customXml" ds:itemID="{CBB4591C-5FF1-4757-B2CC-79D63A1E5BAD}"/>
</file>

<file path=customXml/itemProps4.xml><?xml version="1.0" encoding="utf-8"?>
<ds:datastoreItem xmlns:ds="http://schemas.openxmlformats.org/officeDocument/2006/customXml" ds:itemID="{D3B3FB19-DA34-451F-BC92-6E5BAE46CE30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</TotalTime>
  <Words>222</Words>
  <Application>Microsoft Office PowerPoint</Application>
  <PresentationFormat>Широкоэкранный</PresentationFormat>
  <Paragraphs>49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Ретро</vt:lpstr>
      <vt:lpstr>Организация педагогического класса в рамках профильного обучения</vt:lpstr>
      <vt:lpstr>Презентация PowerPoint</vt:lpstr>
      <vt:lpstr>Презентация PowerPoint</vt:lpstr>
      <vt:lpstr>Изучение предмета «Технология» на профильном уровне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2015-10-29T10:42:42Z</dcterms:created>
  <dcterms:modified xsi:type="dcterms:W3CDTF">2015-11-16T10:10:38Z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d7530152-9d92-4fb7-96f2-61efcb8ae4e1</vt:lpwstr>
  </property>
</Properties>
</file>