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268" r:id="rId2"/>
    <p:sldId id="269" r:id="rId3"/>
    <p:sldId id="271" r:id="rId4"/>
    <p:sldId id="270" r:id="rId5"/>
    <p:sldId id="278" r:id="rId6"/>
    <p:sldId id="287" r:id="rId7"/>
    <p:sldId id="280" r:id="rId8"/>
    <p:sldId id="273" r:id="rId9"/>
    <p:sldId id="282" r:id="rId10"/>
    <p:sldId id="260" r:id="rId11"/>
    <p:sldId id="285" r:id="rId12"/>
  </p:sldIdLst>
  <p:sldSz cx="9144000" cy="6858000" type="screen4x3"/>
  <p:notesSz cx="6881813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82" autoAdjust="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a\Desktop\&#1044;&#1080;&#1072;&#1075;&#1088;&#1072;&#1084;&#1084;&#1072;%20&#1074;%20Microsoft%20Ofsdfghjkfice%20Wor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a\Desktop\&#1044;&#1080;&#1072;&#1075;&#1088;&#1072;&#1084;&#1084;&#1072;%20&#1074;%20Microsoft%20Office%20Wor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Рейтинг участия классов в конкурсах в 2013-14</a:t>
            </a:r>
            <a:r>
              <a:rPr lang="ru-RU" baseline="0"/>
              <a:t> уч.году</a:t>
            </a:r>
            <a:endParaRPr lang="ru-RU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2013-14 уч.год</c:v>
                </c:pt>
              </c:strCache>
            </c:strRef>
          </c:tx>
          <c:cat>
            <c:strRef>
              <c:f>Лист1!$A$2:$A$24</c:f>
              <c:strCache>
                <c:ptCount val="23"/>
                <c:pt idx="0">
                  <c:v>1"А"</c:v>
                </c:pt>
                <c:pt idx="1">
                  <c:v>1"Б"</c:v>
                </c:pt>
                <c:pt idx="2">
                  <c:v>2"А"</c:v>
                </c:pt>
                <c:pt idx="3">
                  <c:v>2"Б"</c:v>
                </c:pt>
                <c:pt idx="4">
                  <c:v>2"В"</c:v>
                </c:pt>
                <c:pt idx="5">
                  <c:v>3"А"</c:v>
                </c:pt>
                <c:pt idx="6">
                  <c:v>3"Б"</c:v>
                </c:pt>
                <c:pt idx="7">
                  <c:v>3"В"</c:v>
                </c:pt>
                <c:pt idx="8">
                  <c:v>4"А"</c:v>
                </c:pt>
                <c:pt idx="9">
                  <c:v>4"Б"</c:v>
                </c:pt>
                <c:pt idx="10">
                  <c:v>5"А"</c:v>
                </c:pt>
                <c:pt idx="11">
                  <c:v>5"Б"</c:v>
                </c:pt>
                <c:pt idx="12">
                  <c:v>5"В"</c:v>
                </c:pt>
                <c:pt idx="13">
                  <c:v>6"А"</c:v>
                </c:pt>
                <c:pt idx="14">
                  <c:v>6"Б"</c:v>
                </c:pt>
                <c:pt idx="15">
                  <c:v>7"А"</c:v>
                </c:pt>
                <c:pt idx="16">
                  <c:v>7"Б"</c:v>
                </c:pt>
                <c:pt idx="17">
                  <c:v>8"А"</c:v>
                </c:pt>
                <c:pt idx="18">
                  <c:v>8"Б"</c:v>
                </c:pt>
                <c:pt idx="19">
                  <c:v>9"А"</c:v>
                </c:pt>
                <c:pt idx="20">
                  <c:v> 9"Б"</c:v>
                </c:pt>
                <c:pt idx="21">
                  <c:v>10"А"</c:v>
                </c:pt>
                <c:pt idx="22">
                  <c:v>11"А" 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42</c:v>
                </c:pt>
                <c:pt idx="1">
                  <c:v>33</c:v>
                </c:pt>
                <c:pt idx="2">
                  <c:v>35</c:v>
                </c:pt>
                <c:pt idx="3">
                  <c:v>28</c:v>
                </c:pt>
                <c:pt idx="4">
                  <c:v>25</c:v>
                </c:pt>
                <c:pt idx="5">
                  <c:v>48</c:v>
                </c:pt>
                <c:pt idx="6">
                  <c:v>41</c:v>
                </c:pt>
                <c:pt idx="7">
                  <c:v>24</c:v>
                </c:pt>
                <c:pt idx="8">
                  <c:v>33</c:v>
                </c:pt>
                <c:pt idx="9">
                  <c:v>37</c:v>
                </c:pt>
                <c:pt idx="10">
                  <c:v>44</c:v>
                </c:pt>
                <c:pt idx="11">
                  <c:v>38</c:v>
                </c:pt>
                <c:pt idx="12">
                  <c:v>27</c:v>
                </c:pt>
                <c:pt idx="13">
                  <c:v>31</c:v>
                </c:pt>
                <c:pt idx="14">
                  <c:v>28</c:v>
                </c:pt>
                <c:pt idx="15">
                  <c:v>43</c:v>
                </c:pt>
                <c:pt idx="16">
                  <c:v>27</c:v>
                </c:pt>
                <c:pt idx="17">
                  <c:v>19</c:v>
                </c:pt>
                <c:pt idx="18">
                  <c:v>21</c:v>
                </c:pt>
                <c:pt idx="19">
                  <c:v>28</c:v>
                </c:pt>
                <c:pt idx="20">
                  <c:v>18</c:v>
                </c:pt>
                <c:pt idx="21">
                  <c:v>29</c:v>
                </c:pt>
                <c:pt idx="22">
                  <c:v>11</c:v>
                </c:pt>
              </c:numCache>
            </c:numRef>
          </c:val>
        </c:ser>
        <c:marker val="1"/>
        <c:axId val="65988480"/>
        <c:axId val="66016000"/>
      </c:lineChart>
      <c:catAx>
        <c:axId val="65988480"/>
        <c:scaling>
          <c:orientation val="minMax"/>
        </c:scaling>
        <c:axPos val="b"/>
        <c:tickLblPos val="nextTo"/>
        <c:crossAx val="66016000"/>
        <c:crosses val="autoZero"/>
        <c:auto val="1"/>
        <c:lblAlgn val="ctr"/>
        <c:lblOffset val="100"/>
      </c:catAx>
      <c:valAx>
        <c:axId val="66016000"/>
        <c:scaling>
          <c:orientation val="minMax"/>
          <c:max val="50"/>
          <c:min val="10"/>
        </c:scaling>
        <c:axPos val="l"/>
        <c:majorGridlines/>
        <c:numFmt formatCode="General" sourceLinked="1"/>
        <c:tickLblPos val="nextTo"/>
        <c:crossAx val="65988480"/>
        <c:crosses val="autoZero"/>
        <c:crossBetween val="between"/>
        <c:majorUnit val="5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Динамика</a:t>
            </a:r>
            <a:r>
              <a:rPr lang="ru-RU" sz="1400" baseline="0" dirty="0"/>
              <a:t> уровня воспитанности  по классам за 2010-11 и 2013-14 </a:t>
            </a:r>
            <a:r>
              <a:rPr lang="ru-RU" sz="1400" baseline="0" dirty="0" err="1"/>
              <a:t>уч</a:t>
            </a:r>
            <a:r>
              <a:rPr lang="ru-RU" sz="1400" baseline="0" dirty="0"/>
              <a:t>. годах</a:t>
            </a:r>
            <a:endParaRPr lang="ru-RU" sz="1400" dirty="0"/>
          </a:p>
        </c:rich>
      </c:tx>
      <c:layout>
        <c:manualLayout>
          <c:xMode val="edge"/>
          <c:yMode val="edge"/>
          <c:x val="4.9637281807392013E-2"/>
          <c:y val="3.8263109269576483E-2"/>
        </c:manualLayout>
      </c:layout>
      <c:overlay val="1"/>
    </c:title>
    <c:plotArea>
      <c:layout>
        <c:manualLayout>
          <c:layoutTarget val="inner"/>
          <c:xMode val="edge"/>
          <c:yMode val="edge"/>
          <c:x val="3.7135600927193743E-2"/>
          <c:y val="5.2901294712684413E-2"/>
          <c:w val="0.95531659387073087"/>
          <c:h val="0.827732566362982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2010-11 уч.год</c:v>
                </c:pt>
              </c:strCache>
            </c:strRef>
          </c:tx>
          <c:dLbls>
            <c:showVal val="1"/>
          </c:dLbls>
          <c:cat>
            <c:strRef>
              <c:f>Лист1!$A$2:$A$24</c:f>
              <c:strCache>
                <c:ptCount val="23"/>
                <c:pt idx="0">
                  <c:v>1"А"</c:v>
                </c:pt>
                <c:pt idx="1">
                  <c:v>1"Б"</c:v>
                </c:pt>
                <c:pt idx="2">
                  <c:v>2"А"</c:v>
                </c:pt>
                <c:pt idx="3">
                  <c:v>2"Б"</c:v>
                </c:pt>
                <c:pt idx="4">
                  <c:v>2"В"</c:v>
                </c:pt>
                <c:pt idx="5">
                  <c:v>3"А"</c:v>
                </c:pt>
                <c:pt idx="6">
                  <c:v>3"Б"</c:v>
                </c:pt>
                <c:pt idx="7">
                  <c:v>3"В"</c:v>
                </c:pt>
                <c:pt idx="8">
                  <c:v>4"А"</c:v>
                </c:pt>
                <c:pt idx="9">
                  <c:v>4"Б"</c:v>
                </c:pt>
                <c:pt idx="10">
                  <c:v>5"А"</c:v>
                </c:pt>
                <c:pt idx="11">
                  <c:v>5"Б"</c:v>
                </c:pt>
                <c:pt idx="12">
                  <c:v>5"В"</c:v>
                </c:pt>
                <c:pt idx="13">
                  <c:v>6"А"</c:v>
                </c:pt>
                <c:pt idx="14">
                  <c:v>6"Б"</c:v>
                </c:pt>
                <c:pt idx="15">
                  <c:v>7"А"</c:v>
                </c:pt>
                <c:pt idx="16">
                  <c:v>7"Б"</c:v>
                </c:pt>
                <c:pt idx="17">
                  <c:v>8"А"</c:v>
                </c:pt>
                <c:pt idx="18">
                  <c:v>8"Б"</c:v>
                </c:pt>
                <c:pt idx="19">
                  <c:v>9"А"</c:v>
                </c:pt>
                <c:pt idx="20">
                  <c:v> 9"Б"</c:v>
                </c:pt>
                <c:pt idx="21">
                  <c:v>10"А"</c:v>
                </c:pt>
                <c:pt idx="22">
                  <c:v>11"А" 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8">
                  <c:v>0.60000000000000064</c:v>
                </c:pt>
                <c:pt idx="9">
                  <c:v>0.70000000000000062</c:v>
                </c:pt>
                <c:pt idx="10">
                  <c:v>0.70000000000000062</c:v>
                </c:pt>
                <c:pt idx="11">
                  <c:v>0.70000000000000062</c:v>
                </c:pt>
                <c:pt idx="12">
                  <c:v>0.70000000000000062</c:v>
                </c:pt>
                <c:pt idx="13">
                  <c:v>0.60000000000000064</c:v>
                </c:pt>
                <c:pt idx="14">
                  <c:v>0.70000000000000062</c:v>
                </c:pt>
                <c:pt idx="15">
                  <c:v>0.70000000000000062</c:v>
                </c:pt>
                <c:pt idx="16">
                  <c:v>0.70000000000000062</c:v>
                </c:pt>
                <c:pt idx="17">
                  <c:v>0.70000000000000062</c:v>
                </c:pt>
                <c:pt idx="18">
                  <c:v>0.8</c:v>
                </c:pt>
                <c:pt idx="19">
                  <c:v>0.70000000000000062</c:v>
                </c:pt>
                <c:pt idx="20">
                  <c:v>0.70000000000000062</c:v>
                </c:pt>
                <c:pt idx="21">
                  <c:v>0.70000000000000062</c:v>
                </c:pt>
                <c:pt idx="22">
                  <c:v>0.60000000000000064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2013-14 уч.год</c:v>
                </c:pt>
              </c:strCache>
            </c:strRef>
          </c:tx>
          <c:dLbls>
            <c:showVal val="1"/>
          </c:dLbls>
          <c:cat>
            <c:strRef>
              <c:f>Лист1!$A$2:$A$24</c:f>
              <c:strCache>
                <c:ptCount val="23"/>
                <c:pt idx="0">
                  <c:v>1"А"</c:v>
                </c:pt>
                <c:pt idx="1">
                  <c:v>1"Б"</c:v>
                </c:pt>
                <c:pt idx="2">
                  <c:v>2"А"</c:v>
                </c:pt>
                <c:pt idx="3">
                  <c:v>2"Б"</c:v>
                </c:pt>
                <c:pt idx="4">
                  <c:v>2"В"</c:v>
                </c:pt>
                <c:pt idx="5">
                  <c:v>3"А"</c:v>
                </c:pt>
                <c:pt idx="6">
                  <c:v>3"Б"</c:v>
                </c:pt>
                <c:pt idx="7">
                  <c:v>3"В"</c:v>
                </c:pt>
                <c:pt idx="8">
                  <c:v>4"А"</c:v>
                </c:pt>
                <c:pt idx="9">
                  <c:v>4"Б"</c:v>
                </c:pt>
                <c:pt idx="10">
                  <c:v>5"А"</c:v>
                </c:pt>
                <c:pt idx="11">
                  <c:v>5"Б"</c:v>
                </c:pt>
                <c:pt idx="12">
                  <c:v>5"В"</c:v>
                </c:pt>
                <c:pt idx="13">
                  <c:v>6"А"</c:v>
                </c:pt>
                <c:pt idx="14">
                  <c:v>6"Б"</c:v>
                </c:pt>
                <c:pt idx="15">
                  <c:v>7"А"</c:v>
                </c:pt>
                <c:pt idx="16">
                  <c:v>7"Б"</c:v>
                </c:pt>
                <c:pt idx="17">
                  <c:v>8"А"</c:v>
                </c:pt>
                <c:pt idx="18">
                  <c:v>8"Б"</c:v>
                </c:pt>
                <c:pt idx="19">
                  <c:v>9"А"</c:v>
                </c:pt>
                <c:pt idx="20">
                  <c:v> 9"Б"</c:v>
                </c:pt>
                <c:pt idx="21">
                  <c:v>10"А"</c:v>
                </c:pt>
                <c:pt idx="22">
                  <c:v>11"А" </c:v>
                </c:pt>
              </c:strCache>
            </c:str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0.70000000000000062</c:v>
                </c:pt>
                <c:pt idx="1">
                  <c:v>0.8</c:v>
                </c:pt>
                <c:pt idx="2">
                  <c:v>0.70000000000000062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0.70000000000000062</c:v>
                </c:pt>
                <c:pt idx="8">
                  <c:v>0.70000000000000062</c:v>
                </c:pt>
                <c:pt idx="9">
                  <c:v>0.70000000000000062</c:v>
                </c:pt>
                <c:pt idx="10">
                  <c:v>0.70000000000000062</c:v>
                </c:pt>
                <c:pt idx="11">
                  <c:v>0.70000000000000062</c:v>
                </c:pt>
                <c:pt idx="12">
                  <c:v>0.70000000000000062</c:v>
                </c:pt>
                <c:pt idx="13">
                  <c:v>0.70000000000000062</c:v>
                </c:pt>
                <c:pt idx="14">
                  <c:v>0.8</c:v>
                </c:pt>
                <c:pt idx="15">
                  <c:v>0.70000000000000062</c:v>
                </c:pt>
                <c:pt idx="16">
                  <c:v>0.8</c:v>
                </c:pt>
                <c:pt idx="17">
                  <c:v>0.70000000000000062</c:v>
                </c:pt>
                <c:pt idx="19">
                  <c:v>0.8</c:v>
                </c:pt>
                <c:pt idx="20">
                  <c:v>0.70000000000000062</c:v>
                </c:pt>
                <c:pt idx="22">
                  <c:v>0.70000000000000062</c:v>
                </c:pt>
              </c:numCache>
            </c:numRef>
          </c:val>
        </c:ser>
        <c:axId val="58292480"/>
        <c:axId val="58314752"/>
      </c:barChart>
      <c:catAx>
        <c:axId val="58292480"/>
        <c:scaling>
          <c:orientation val="minMax"/>
        </c:scaling>
        <c:axPos val="b"/>
        <c:tickLblPos val="nextTo"/>
        <c:crossAx val="58314752"/>
        <c:crosses val="autoZero"/>
        <c:auto val="1"/>
        <c:lblAlgn val="ctr"/>
        <c:lblOffset val="100"/>
      </c:catAx>
      <c:valAx>
        <c:axId val="58314752"/>
        <c:scaling>
          <c:orientation val="minMax"/>
          <c:min val="0.5"/>
        </c:scaling>
        <c:axPos val="l"/>
        <c:majorGridlines/>
        <c:numFmt formatCode="General" sourceLinked="1"/>
        <c:tickLblPos val="nextTo"/>
        <c:crossAx val="58292480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88134911151497453"/>
          <c:y val="7.0772674355129628E-2"/>
          <c:w val="0.10296574731566963"/>
          <c:h val="0.17232296044952705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Динамика уровня воспитанности по критериям </a:t>
            </a:r>
            <a:r>
              <a:rPr lang="ru-RU" sz="1400" b="1" i="0" u="none" strike="noStrike" baseline="0" dirty="0"/>
              <a:t>за 2010-11 и 2013-14 </a:t>
            </a:r>
            <a:r>
              <a:rPr lang="ru-RU" sz="1400" b="1" i="0" u="none" strike="noStrike" baseline="0" dirty="0" err="1"/>
              <a:t>уч</a:t>
            </a:r>
            <a:r>
              <a:rPr lang="ru-RU" sz="1400" b="1" i="0" u="none" strike="noStrike" baseline="0" dirty="0"/>
              <a:t>. годах</a:t>
            </a:r>
            <a:endParaRPr lang="ru-RU" sz="1400" dirty="0"/>
          </a:p>
        </c:rich>
      </c:tx>
      <c:layout>
        <c:manualLayout>
          <c:xMode val="edge"/>
          <c:yMode val="edge"/>
          <c:x val="7.3592005499443433E-2"/>
          <c:y val="1.044444312860909E-2"/>
        </c:manualLayout>
      </c:layout>
      <c:overlay val="1"/>
    </c:title>
    <c:plotArea>
      <c:layout>
        <c:manualLayout>
          <c:layoutTarget val="inner"/>
          <c:xMode val="edge"/>
          <c:yMode val="edge"/>
          <c:x val="6.3669747838551102E-2"/>
          <c:y val="2.3191927086931352E-2"/>
          <c:w val="0.92333575526849465"/>
          <c:h val="0.7809448289973268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2010-11 уч.год</c:v>
                </c:pt>
              </c:strCache>
            </c:strRef>
          </c:tx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Долг, ответственность</c:v>
                </c:pt>
                <c:pt idx="1">
                  <c:v>Бережливость</c:v>
                </c:pt>
                <c:pt idx="2">
                  <c:v>Дисциплинированность</c:v>
                </c:pt>
                <c:pt idx="3">
                  <c:v>Отношение к учебе</c:v>
                </c:pt>
                <c:pt idx="4">
                  <c:v>Отношение к труду</c:v>
                </c:pt>
                <c:pt idx="5">
                  <c:v>Коллективизм</c:v>
                </c:pt>
                <c:pt idx="6">
                  <c:v>Доброта, отзывчивость</c:v>
                </c:pt>
                <c:pt idx="7">
                  <c:v>Честь и справедливость</c:v>
                </c:pt>
                <c:pt idx="8">
                  <c:v>Простота и скромность</c:v>
                </c:pt>
                <c:pt idx="9">
                  <c:v>Культурный уровень</c:v>
                </c:pt>
                <c:pt idx="10">
                  <c:v>Общее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0.4</c:v>
                </c:pt>
                <c:pt idx="1">
                  <c:v>0.70000000000000062</c:v>
                </c:pt>
                <c:pt idx="2">
                  <c:v>0.60000000000000064</c:v>
                </c:pt>
                <c:pt idx="3">
                  <c:v>0.60000000000000064</c:v>
                </c:pt>
                <c:pt idx="4">
                  <c:v>0.70000000000000062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0.70000000000000062</c:v>
                </c:pt>
                <c:pt idx="8">
                  <c:v>0.70000000000000062</c:v>
                </c:pt>
                <c:pt idx="9">
                  <c:v>0.60000000000000064</c:v>
                </c:pt>
                <c:pt idx="10">
                  <c:v>0.60000000000000064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2013-14 уч.год</c:v>
                </c:pt>
              </c:strCache>
            </c:strRef>
          </c:tx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Долг, ответственность</c:v>
                </c:pt>
                <c:pt idx="1">
                  <c:v>Бережливость</c:v>
                </c:pt>
                <c:pt idx="2">
                  <c:v>Дисциплинированность</c:v>
                </c:pt>
                <c:pt idx="3">
                  <c:v>Отношение к учебе</c:v>
                </c:pt>
                <c:pt idx="4">
                  <c:v>Отношение к труду</c:v>
                </c:pt>
                <c:pt idx="5">
                  <c:v>Коллективизм</c:v>
                </c:pt>
                <c:pt idx="6">
                  <c:v>Доброта, отзывчивость</c:v>
                </c:pt>
                <c:pt idx="7">
                  <c:v>Честь и справедливость</c:v>
                </c:pt>
                <c:pt idx="8">
                  <c:v>Простота и скромность</c:v>
                </c:pt>
                <c:pt idx="9">
                  <c:v>Культурный уровень</c:v>
                </c:pt>
                <c:pt idx="10">
                  <c:v>Общее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0.5</c:v>
                </c:pt>
                <c:pt idx="1">
                  <c:v>0.8</c:v>
                </c:pt>
                <c:pt idx="2">
                  <c:v>0.70000000000000062</c:v>
                </c:pt>
                <c:pt idx="3">
                  <c:v>0.8</c:v>
                </c:pt>
                <c:pt idx="4">
                  <c:v>0.8</c:v>
                </c:pt>
                <c:pt idx="5">
                  <c:v>0.70000000000000062</c:v>
                </c:pt>
                <c:pt idx="6">
                  <c:v>0.8</c:v>
                </c:pt>
                <c:pt idx="7">
                  <c:v>0.70000000000000062</c:v>
                </c:pt>
                <c:pt idx="8">
                  <c:v>0.70000000000000062</c:v>
                </c:pt>
                <c:pt idx="9">
                  <c:v>0.70000000000000062</c:v>
                </c:pt>
                <c:pt idx="10">
                  <c:v>0.70000000000000062</c:v>
                </c:pt>
              </c:numCache>
            </c:numRef>
          </c:val>
        </c:ser>
        <c:axId val="64098688"/>
        <c:axId val="64100224"/>
      </c:barChart>
      <c:catAx>
        <c:axId val="64098688"/>
        <c:scaling>
          <c:orientation val="minMax"/>
        </c:scaling>
        <c:axPos val="b"/>
        <c:tickLblPos val="nextTo"/>
        <c:crossAx val="64100224"/>
        <c:crosses val="autoZero"/>
        <c:auto val="1"/>
        <c:lblAlgn val="ctr"/>
        <c:lblOffset val="100"/>
      </c:catAx>
      <c:valAx>
        <c:axId val="64100224"/>
        <c:scaling>
          <c:orientation val="minMax"/>
        </c:scaling>
        <c:axPos val="l"/>
        <c:majorGridlines/>
        <c:numFmt formatCode="General" sourceLinked="1"/>
        <c:tickLblPos val="nextTo"/>
        <c:crossAx val="64098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65111080149261"/>
          <c:y val="2.7737973758295648E-2"/>
          <c:w val="0.10472516025649459"/>
          <c:h val="7.5546384183132712E-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E6AD0631-EBDA-485D-B1F1-16595503B28F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DDC3F3DC-36B1-490C-BEC4-99D2B0C1A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3F3DC-36B1-490C-BEC4-99D2B0C1A07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3F5F15-9ABB-44F8-B824-2EFD3C1E6F02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65B4CA-CA1F-41FE-A779-B5DBE9B504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3;&#1072;&#1085;-%20&#1076;&#1085;&#1077;&#1074;&#1085;&#1080;&#1082;%20&#1082;&#1083;&#1072;&#1089;&#1089;&#1085;&#1086;&#1075;&#1086;%20&#1088;&#1091;&#1082;.2013-2014%20&#1091;.&#1075;..doc" TargetMode="External"/><Relationship Id="rId2" Type="http://schemas.openxmlformats.org/officeDocument/2006/relationships/hyperlink" Target="&#1085;&#1086;&#1088;&#1084;&#1086;&#1090;&#1080;&#1074;&#1085;&#1086;-&#1087;&#1088;&#1072;&#1074;&#1086;&#1074;&#1072;&#1103;%20&#1073;&#1072;&#1079;&#1072;.pptx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89;%20&#1091;&#1095;&#1072;&#1089;&#1090;&#1080;&#1077;&#1084;%20&#1088;&#1086;&#1076;&#1080;&#1090;&#1077;&#1083;&#1077;&#1081;.pptx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9;&#1095;&#1072;&#1089;&#1090;&#1080;&#1077;%20&#1074;%20&#1082;&#1086;&#1085;&#1082;&#1091;&#1088;&#1089;&#1072;&#1093;.pptx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50017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Самообследование</a:t>
            </a:r>
            <a:r>
              <a:rPr lang="ru-RU" dirty="0" smtClean="0"/>
              <a:t> реализации и развития </a:t>
            </a:r>
            <a:r>
              <a:rPr lang="ru-RU" dirty="0" smtClean="0"/>
              <a:t>направления:</a:t>
            </a:r>
            <a:br>
              <a:rPr lang="ru-RU" dirty="0" smtClean="0"/>
            </a:br>
            <a:r>
              <a:rPr lang="ru-RU" dirty="0" smtClean="0"/>
              <a:t>воспитательная работа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500842" cy="1371600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err="1" smtClean="0"/>
              <a:t>Кочакова</a:t>
            </a:r>
            <a:r>
              <a:rPr lang="ru-RU" sz="2800" i="1" dirty="0" smtClean="0"/>
              <a:t> Ирина Станиславовна,</a:t>
            </a:r>
          </a:p>
          <a:p>
            <a:pPr algn="r"/>
            <a:r>
              <a:rPr lang="ru-RU" sz="2800" i="1" dirty="0" smtClean="0"/>
              <a:t>МО начальные классы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Текст 2"/>
          <p:cNvSpPr>
            <a:spLocks noGrp="1"/>
          </p:cNvSpPr>
          <p:nvPr>
            <p:ph type="body" idx="4294967295"/>
          </p:nvPr>
        </p:nvSpPr>
        <p:spPr>
          <a:xfrm>
            <a:off x="887413" y="1857375"/>
            <a:ext cx="8256587" cy="43576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908720"/>
          <a:ext cx="7887820" cy="5376659"/>
        </p:xfrm>
        <a:graphic>
          <a:graphicData uri="http://schemas.openxmlformats.org/drawingml/2006/table">
            <a:tbl>
              <a:tblPr/>
              <a:tblGrid>
                <a:gridCol w="2916505"/>
                <a:gridCol w="1552945"/>
                <a:gridCol w="1051636"/>
                <a:gridCol w="974768"/>
                <a:gridCol w="1391966"/>
              </a:tblGrid>
              <a:tr h="267623">
                <a:tc rowSpan="2"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Форма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2011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2013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2014 год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Всего детей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24">
                <a:tc>
                  <a:txBody>
                    <a:bodyPr/>
                    <a:lstStyle/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Лагерь с дневным пребыванием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771">
                <a:tc>
                  <a:txBody>
                    <a:bodyPr/>
                    <a:lstStyle/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Иные формы, организованные ОУ: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ремонтные бригады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-трудовые отряды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педагогический отряд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экологический отряд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-пришкольный участок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Другие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формы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-кружки, творческие объединения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экзамены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Лагерь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«3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» (активная молодежь) ,молод. центр «Пале»</a:t>
                      </a: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15900"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297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162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291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162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307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</a:t>
                      </a:r>
                    </a:p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617">
                <a:tc>
                  <a:txBody>
                    <a:bodyPr/>
                    <a:lstStyle/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 занято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382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423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427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12">
                <a:tc>
                  <a:txBody>
                    <a:bodyPr/>
                    <a:lstStyle/>
                    <a:p>
                      <a:pPr marL="215900"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% занятости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69%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79%</a:t>
                      </a:r>
                      <a:endParaRPr lang="ru-RU" sz="12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73%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75%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" y="130324"/>
            <a:ext cx="867645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летнего отдыха и  занятости детей за 4 года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357166"/>
          <a:ext cx="8501090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428596" y="2285992"/>
          <a:ext cx="8134070" cy="439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172200" cy="8214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ФЗ «Об образовании в 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Федерации»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type="body" idx="1"/>
          </p:nvPr>
        </p:nvSpPr>
        <p:spPr>
          <a:xfrm>
            <a:off x="2339752" y="1700808"/>
            <a:ext cx="6336704" cy="4536504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Статья 2 </a:t>
            </a:r>
          </a:p>
          <a:p>
            <a:pPr algn="just">
              <a:lnSpc>
                <a:spcPct val="114000"/>
              </a:lnSpc>
            </a:pPr>
            <a:r>
              <a:rPr lang="ru-RU" sz="2400" b="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воспитание - </a:t>
            </a:r>
            <a:r>
              <a:rPr lang="ru-RU" sz="2400" b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деятельность, направленная на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развитие личности</a:t>
            </a:r>
            <a:r>
              <a:rPr lang="ru-RU" sz="2400" b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, создание условий для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самоопределения и социализации </a:t>
            </a:r>
            <a:r>
              <a:rPr lang="ru-RU" sz="2400" b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обучающегося на основе </a:t>
            </a:r>
            <a:r>
              <a:rPr lang="ru-RU" sz="24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социокультурных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, духовно-нравственных ценностей </a:t>
            </a:r>
            <a:r>
              <a:rPr lang="ru-RU" sz="2400" b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 принятых в обществе правил и норм поведения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 интересах человека, семьи, общества и государства</a:t>
            </a:r>
            <a:r>
              <a:rPr lang="ru-RU" sz="2400" b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47248" cy="11430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+mn-lt"/>
              </a:rPr>
              <a:t>Программа</a:t>
            </a:r>
            <a:r>
              <a:rPr lang="en-US" sz="2800" b="1" dirty="0" smtClean="0">
                <a:latin typeface="+mn-lt"/>
              </a:rPr>
              <a:t> </a:t>
            </a:r>
            <a:r>
              <a:rPr lang="ru-RU" sz="2800" b="1" dirty="0" smtClean="0">
                <a:latin typeface="+mn-lt"/>
              </a:rPr>
              <a:t>воспитательной работы –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«Программа воспитания и социализации»</a:t>
            </a:r>
            <a:endParaRPr lang="ru-RU" sz="2800" b="1" dirty="0"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4282" y="1857364"/>
            <a:ext cx="8001056" cy="3886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Представляет собой изложение теоретико-методологических, содержательных, </a:t>
            </a:r>
            <a:r>
              <a:rPr lang="ru-RU" dirty="0" err="1" smtClean="0"/>
              <a:t>операционно-деятельностных</a:t>
            </a:r>
            <a:r>
              <a:rPr lang="ru-RU" dirty="0" smtClean="0"/>
              <a:t> основ организации воспитательной работы.</a:t>
            </a:r>
            <a:endParaRPr lang="en-US" dirty="0" smtClean="0">
              <a:hlinkClick r:id="rId2" action="ppaction://hlinkpres?slideindex=1&amp;slidetitle="/>
            </a:endParaRPr>
          </a:p>
          <a:p>
            <a:pPr algn="just">
              <a:buNone/>
            </a:pPr>
            <a:r>
              <a:rPr lang="ru-RU" dirty="0" smtClean="0"/>
              <a:t>      Программа разработана в соответствии с </a:t>
            </a:r>
            <a:r>
              <a:rPr lang="ru-RU" dirty="0" smtClean="0">
                <a:hlinkClick r:id="rId2" action="ppaction://hlinkpres?slideindex=1&amp;slidetitle="/>
              </a:rPr>
              <a:t>нормативно – правовыми документами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ru-RU" dirty="0" smtClean="0"/>
              <a:t>      Цели, задачи, направления работы прописаны в </a:t>
            </a:r>
            <a:r>
              <a:rPr lang="ru-RU" dirty="0" smtClean="0">
                <a:hlinkClick r:id="rId3" action="ppaction://hlinkfile"/>
              </a:rPr>
              <a:t>плане – дневнике</a:t>
            </a:r>
            <a:r>
              <a:rPr lang="ru-RU" dirty="0" smtClean="0"/>
              <a:t> по ВР классного руководителя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231258" cy="714396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+mn-lt"/>
              </a:rPr>
              <a:t>План воспитательной работы </a:t>
            </a:r>
            <a:r>
              <a:rPr lang="ru-RU" sz="2800" dirty="0" smtClean="0">
                <a:latin typeface="+mn-lt"/>
              </a:rPr>
              <a:t>ОУ</a:t>
            </a:r>
            <a:endParaRPr lang="ru-RU" sz="2800" dirty="0">
              <a:latin typeface="+mn-lt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457200" y="928670"/>
            <a:ext cx="8258204" cy="578647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  Должен включать мероприятия в соответствии с «Программой воспитания и социализации обучающихся» по направлениям:</a:t>
            </a:r>
          </a:p>
          <a:p>
            <a:pPr lvl="0" algn="just"/>
            <a:r>
              <a:rPr lang="ru-RU" sz="1700" u="sng" dirty="0" smtClean="0"/>
              <a:t>Гражданско-патриотическое воспитание;</a:t>
            </a:r>
          </a:p>
          <a:p>
            <a:pPr lvl="0" algn="just"/>
            <a:r>
              <a:rPr lang="ru-RU" sz="1700" dirty="0" smtClean="0"/>
              <a:t>Нравственное и духовное воспитание;</a:t>
            </a:r>
          </a:p>
          <a:p>
            <a:pPr lvl="0" algn="just"/>
            <a:r>
              <a:rPr lang="ru-RU" sz="1700" dirty="0" smtClean="0"/>
              <a:t>Воспитание положительного отношения к труду и творчеству;</a:t>
            </a:r>
          </a:p>
          <a:p>
            <a:pPr lvl="0" algn="just"/>
            <a:r>
              <a:rPr lang="ru-RU" sz="1700" dirty="0" smtClean="0"/>
              <a:t>Интеллектуальное воспитание;</a:t>
            </a:r>
          </a:p>
          <a:p>
            <a:pPr lvl="0" algn="just"/>
            <a:r>
              <a:rPr lang="ru-RU" sz="1700" u="sng" dirty="0" err="1" smtClean="0"/>
              <a:t>Здоровьесберегающее</a:t>
            </a:r>
            <a:r>
              <a:rPr lang="ru-RU" sz="1700" u="sng" dirty="0" smtClean="0"/>
              <a:t> воспитание;</a:t>
            </a:r>
          </a:p>
          <a:p>
            <a:pPr lvl="0" algn="just"/>
            <a:r>
              <a:rPr lang="ru-RU" sz="1700" dirty="0" err="1" smtClean="0"/>
              <a:t>Социокультурное</a:t>
            </a:r>
            <a:r>
              <a:rPr lang="ru-RU" sz="1700" dirty="0" smtClean="0"/>
              <a:t> и </a:t>
            </a:r>
            <a:r>
              <a:rPr lang="ru-RU" sz="1700" dirty="0" err="1" smtClean="0"/>
              <a:t>медиакультурное</a:t>
            </a:r>
            <a:r>
              <a:rPr lang="ru-RU" sz="1700" dirty="0" smtClean="0"/>
              <a:t> воспитание;</a:t>
            </a:r>
          </a:p>
          <a:p>
            <a:pPr lvl="0" algn="just"/>
            <a:r>
              <a:rPr lang="ru-RU" sz="1700" u="sng" dirty="0" err="1" smtClean="0"/>
              <a:t>Культуротворческое</a:t>
            </a:r>
            <a:r>
              <a:rPr lang="ru-RU" sz="1700" u="sng" dirty="0" smtClean="0"/>
              <a:t> и эстетическое воспитание;</a:t>
            </a:r>
          </a:p>
          <a:p>
            <a:pPr lvl="0" algn="just"/>
            <a:r>
              <a:rPr lang="ru-RU" sz="1700" dirty="0" smtClean="0"/>
              <a:t>Правовое воспитание и </a:t>
            </a:r>
            <a:r>
              <a:rPr lang="ru-RU" sz="1700" u="sng" dirty="0" smtClean="0"/>
              <a:t>культура безопасности</a:t>
            </a:r>
            <a:r>
              <a:rPr lang="ru-RU" sz="1700" dirty="0" smtClean="0"/>
              <a:t>;</a:t>
            </a:r>
          </a:p>
          <a:p>
            <a:pPr lvl="0" algn="just"/>
            <a:r>
              <a:rPr lang="ru-RU" sz="1700" u="sng" dirty="0" smtClean="0"/>
              <a:t>Воспитание семейных ценностей</a:t>
            </a:r>
            <a:r>
              <a:rPr lang="ru-RU" sz="1700" dirty="0" smtClean="0"/>
              <a:t>;</a:t>
            </a:r>
          </a:p>
          <a:p>
            <a:pPr lvl="0" algn="just"/>
            <a:r>
              <a:rPr lang="ru-RU" sz="1700" dirty="0" smtClean="0"/>
              <a:t>Формирование коммуникативной культуры;</a:t>
            </a:r>
          </a:p>
          <a:p>
            <a:pPr lvl="0" algn="just"/>
            <a:r>
              <a:rPr lang="ru-RU" sz="1700" u="sng" dirty="0" smtClean="0"/>
              <a:t>Экологическое воспитание.</a:t>
            </a:r>
          </a:p>
          <a:p>
            <a:pPr algn="just">
              <a:buNone/>
            </a:pPr>
            <a:r>
              <a:rPr lang="ru-RU" dirty="0" smtClean="0"/>
              <a:t>      Задействованы все ступени образования</a:t>
            </a:r>
          </a:p>
          <a:p>
            <a:pPr algn="just">
              <a:buNone/>
            </a:pPr>
            <a:r>
              <a:rPr lang="ru-RU" dirty="0" smtClean="0"/>
              <a:t>      Увеличилось число мероприятий (за счёт новых форм  их организации и проведения ) </a:t>
            </a:r>
            <a:r>
              <a:rPr lang="ru-RU" dirty="0" smtClean="0">
                <a:hlinkClick r:id="rId2" action="ppaction://hlinkpres?slideindex=1&amp;slidetitle="/>
              </a:rPr>
              <a:t>с участием родителей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73050"/>
            <a:ext cx="839016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Дополнительные программы воспитательной работы</a:t>
            </a:r>
            <a:endParaRPr lang="ru-RU" sz="2800" b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85926"/>
            <a:ext cx="7543824" cy="4714908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dirty="0" smtClean="0"/>
              <a:t>    В школе реализуется 10 </a:t>
            </a:r>
            <a:r>
              <a:rPr lang="ru-RU" dirty="0" smtClean="0">
                <a:hlinkClick r:id="rId2" action="ppaction://hlinkpres?slideindex=1&amp;slidetitle="/>
              </a:rPr>
              <a:t>программ дополнительного образования </a:t>
            </a:r>
            <a:r>
              <a:rPr lang="ru-RU" dirty="0" smtClean="0"/>
              <a:t>учащихся по направлениям:</a:t>
            </a:r>
          </a:p>
          <a:p>
            <a:pPr algn="just"/>
            <a:r>
              <a:rPr lang="ru-RU" u="sng" dirty="0" smtClean="0"/>
              <a:t>Гражданско-патриотическое воспитание</a:t>
            </a:r>
          </a:p>
          <a:p>
            <a:pPr algn="just"/>
            <a:r>
              <a:rPr lang="ru-RU" dirty="0" smtClean="0"/>
              <a:t>Правовое воспитание и </a:t>
            </a:r>
            <a:r>
              <a:rPr lang="ru-RU" u="sng" dirty="0" smtClean="0"/>
              <a:t>культура безопасности</a:t>
            </a:r>
          </a:p>
          <a:p>
            <a:pPr algn="just"/>
            <a:r>
              <a:rPr lang="ru-RU" u="sng" dirty="0" err="1" smtClean="0"/>
              <a:t>Культуротворческое</a:t>
            </a:r>
            <a:r>
              <a:rPr lang="ru-RU" u="sng" dirty="0" smtClean="0"/>
              <a:t> и эстетическое воспитание</a:t>
            </a:r>
          </a:p>
          <a:p>
            <a:pPr algn="just"/>
            <a:r>
              <a:rPr lang="ru-RU" u="sng" dirty="0" err="1" smtClean="0"/>
              <a:t>Здоровьесберегающее</a:t>
            </a:r>
            <a:r>
              <a:rPr lang="ru-RU" u="sng" dirty="0" smtClean="0"/>
              <a:t> воспитание</a:t>
            </a:r>
          </a:p>
          <a:p>
            <a:pPr algn="just"/>
            <a:r>
              <a:rPr lang="ru-RU" dirty="0" smtClean="0"/>
              <a:t>Формирование коммуникативной культуры</a:t>
            </a:r>
          </a:p>
          <a:p>
            <a:pPr lvl="0" algn="just">
              <a:buNone/>
            </a:pPr>
            <a:endParaRPr lang="ru-RU" dirty="0" smtClean="0"/>
          </a:p>
          <a:p>
            <a:pPr lvl="0" algn="just">
              <a:buNone/>
            </a:pPr>
            <a:r>
              <a:rPr lang="ru-RU" dirty="0" smtClean="0"/>
              <a:t>    Результат реализации дополнительных программ – участие в мероприятиях различного уровня, победы в конкурсах.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+mn-lt"/>
              </a:rPr>
              <a:t>Школьное телевидение и газета «Перекрёсток» </a:t>
            </a:r>
            <a:endParaRPr lang="ru-RU" sz="2800" b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214554"/>
            <a:ext cx="7543824" cy="403384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Освещают проблемы и достижения учебно-воспитательного процесса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Формируют информационно-коммуникативную грамотность, умение общаться с людьми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Развивают речь учащихся, формируют умение грамотно излагать информацию, мысли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501122" cy="11430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Детская общественная организация - 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ученическое самоуправление «Республика 29»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143372" y="1285860"/>
            <a:ext cx="4500594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714488"/>
            <a:ext cx="8501122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82" y="1285860"/>
            <a:ext cx="857256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Статья 34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Обучающимся предоставляются академические права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на участие в управлении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образовательной организацией в порядке, установленном её уставом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Количество обучающихся:   575 человек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«Республика 29»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орган ученического самоуправления –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управление жизнедеятельностью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школьного коллектива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осуществляемое учащимися, основанное на инициативе, самостоятельности, творчестве, совершенствовании собственной жизни, чувстве ответственности, взаимопомощи и организаторских способностях школьников.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Правительство и Министерства (общешкольное самоуправление).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Отделы  и Актив класса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внутриклассное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самоуправление).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Президент школьного самоуправления: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Харебова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Нанули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, 10 класс.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Председатель правительства школьного самоуправления: Мелех Олеся,  8Б класс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29576" cy="798496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+mn-lt"/>
              </a:rPr>
              <a:t>Деятельность классных руководителей</a:t>
            </a:r>
            <a:endParaRPr lang="ru-RU" sz="2800" b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643050"/>
            <a:ext cx="7615262" cy="37147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30% реализуют авторские воспитательные программы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Все ведут план-дневник классного руководителя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Организуют участие класса в школьных мероприятиях и конкурсах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Ежегодно участвуют в городском конкурсе «Мой классный самый классный»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51520" y="2143116"/>
          <a:ext cx="868205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282" y="4071942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2013-2014 учебном году проведено 83 конкурса и мероприятия. </a:t>
            </a:r>
          </a:p>
          <a:p>
            <a:pPr algn="ctr"/>
            <a:r>
              <a:rPr lang="ru-RU" sz="2000" dirty="0" smtClean="0"/>
              <a:t>Ученики школы принимали участие в 80 конкурсах.</a:t>
            </a:r>
          </a:p>
          <a:p>
            <a:r>
              <a:rPr lang="ru-RU" sz="2400" dirty="0" smtClean="0"/>
              <a:t>       В том числе: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Федеральных – 2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Региональных – 15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Городских – 27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Школьных - 33</a:t>
            </a:r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2747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b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Участие ОУ в конкурсах</a:t>
            </a:r>
            <a:br>
              <a:rPr lang="ru-RU" sz="31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501122" cy="150019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ФЗ «Об образовании в Российской Федерации»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 34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Обучающимся  предоставляются академические права на развитие творческих способностей и интересов, включая </a:t>
            </a:r>
            <a:r>
              <a:rPr lang="ru-RU" sz="29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конкурсах</a:t>
            </a:r>
            <a:r>
              <a:rPr lang="ru-RU" sz="29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олимпиадах, выставках, смотрах, физкультурных мероприятиях, спортивных мероприятиях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AWJJH2MPE6E2-1585558818-1028</_dlc_DocId>
    <_dlc_DocIdUrl xmlns="4a252ca3-5a62-4c1c-90a6-29f4710e47f8">
      <Url>http://edu-sps.koiro.local/Kostroma_EDU/kos-sch-29/_layouts/15/DocIdRedir.aspx?ID=AWJJH2MPE6E2-1585558818-1028</Url>
      <Description>AWJJH2MPE6E2-1585558818-1028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F59DD6-D68E-401B-8166-3F5B8F462095}"/>
</file>

<file path=customXml/itemProps2.xml><?xml version="1.0" encoding="utf-8"?>
<ds:datastoreItem xmlns:ds="http://schemas.openxmlformats.org/officeDocument/2006/customXml" ds:itemID="{24105102-D541-414B-98BD-CD7A469F746F}"/>
</file>

<file path=customXml/itemProps3.xml><?xml version="1.0" encoding="utf-8"?>
<ds:datastoreItem xmlns:ds="http://schemas.openxmlformats.org/officeDocument/2006/customXml" ds:itemID="{7E396AC9-FEFC-4B1E-A24C-7C1F8234CFCE}"/>
</file>

<file path=customXml/itemProps4.xml><?xml version="1.0" encoding="utf-8"?>
<ds:datastoreItem xmlns:ds="http://schemas.openxmlformats.org/officeDocument/2006/customXml" ds:itemID="{FD06EF39-D19D-4406-B793-6E7F174C3B54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1347</TotalTime>
  <Words>617</Words>
  <Application>Microsoft Office PowerPoint</Application>
  <PresentationFormat>Экран (4:3)</PresentationFormat>
  <Paragraphs>147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Самообследование реализации и развития направления: воспитательная работа</vt:lpstr>
      <vt:lpstr>ФЗ «Об образовании в  Российской Федерации» </vt:lpstr>
      <vt:lpstr>Программа воспитательной работы –  «Программа воспитания и социализации»</vt:lpstr>
      <vt:lpstr>План воспитательной работы ОУ</vt:lpstr>
      <vt:lpstr>Дополнительные программы воспитательной работы</vt:lpstr>
      <vt:lpstr>Школьное телевидение и газета «Перекрёсток» </vt:lpstr>
      <vt:lpstr>Детская общественная организация -   ученическое самоуправление «Республика 29»</vt:lpstr>
      <vt:lpstr>Деятельность классных руководителей</vt:lpstr>
      <vt:lpstr>                                                                  Участие ОУ в конкурсах   </vt:lpstr>
      <vt:lpstr>Слайд 10</vt:lpstr>
      <vt:lpstr>Слайд 11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воспитания и социализации</dc:title>
  <dc:creator>школа</dc:creator>
  <cp:lastModifiedBy>Пользователь</cp:lastModifiedBy>
  <cp:revision>149</cp:revision>
  <dcterms:created xsi:type="dcterms:W3CDTF">2014-05-26T10:09:09Z</dcterms:created>
  <dcterms:modified xsi:type="dcterms:W3CDTF">2014-09-20T08:02:20Z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70439dbd-80b6-4929-8b52-082d4b05d6cf</vt:lpwstr>
  </property>
</Properties>
</file>