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6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327469-2AA7-4446-8AD8-CA95C4797869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192A9E-91B1-4DE7-852B-4778DE4C5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445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61949B69-EDD8-4811-9E24-E6D69D31DB71}" type="slidenum">
              <a:rPr lang="ru-RU" altLang="ru-RU"/>
              <a:pPr algn="r"/>
              <a:t>2</a:t>
            </a:fld>
            <a:endParaRPr lang="ru-RU" altLang="ru-RU"/>
          </a:p>
        </p:txBody>
      </p:sp>
      <p:sp>
        <p:nvSpPr>
          <p:cNvPr id="278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344082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F00223FC-F064-4688-9DA3-0951673A2820}" type="slidenum">
              <a:rPr lang="ru-RU" altLang="ru-RU"/>
              <a:pPr algn="r"/>
              <a:t>3</a:t>
            </a:fld>
            <a:endParaRPr lang="ru-RU" altLang="ru-RU"/>
          </a:p>
        </p:txBody>
      </p:sp>
      <p:sp>
        <p:nvSpPr>
          <p:cNvPr id="280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905114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771D0A75-578A-4801-9A99-D3161AAB54F8}" type="slidenum">
              <a:rPr lang="ru-RU" altLang="ru-RU"/>
              <a:pPr algn="r"/>
              <a:t>4</a:t>
            </a:fld>
            <a:endParaRPr lang="ru-RU" altLang="ru-RU"/>
          </a:p>
        </p:txBody>
      </p:sp>
      <p:sp>
        <p:nvSpPr>
          <p:cNvPr id="282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504260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53746189-2981-47F8-81C4-32438AD105F0}" type="slidenum">
              <a:rPr lang="ru-RU" altLang="ru-RU"/>
              <a:pPr algn="r"/>
              <a:t>5</a:t>
            </a:fld>
            <a:endParaRPr lang="ru-RU" altLang="ru-RU"/>
          </a:p>
        </p:txBody>
      </p:sp>
      <p:sp>
        <p:nvSpPr>
          <p:cNvPr id="284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993132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6E209E7A-B685-4262-80ED-02DC1E81AEEA}" type="slidenum">
              <a:rPr lang="ru-RU" altLang="ru-RU"/>
              <a:pPr algn="r"/>
              <a:t>6</a:t>
            </a:fld>
            <a:endParaRPr lang="ru-RU" altLang="ru-RU"/>
          </a:p>
        </p:txBody>
      </p:sp>
      <p:sp>
        <p:nvSpPr>
          <p:cNvPr id="286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632246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75F9-E73B-44C3-AD8D-8124B69517F7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9DC-543D-458E-8108-A5A23A96F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269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75F9-E73B-44C3-AD8D-8124B69517F7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9DC-543D-458E-8108-A5A23A96F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226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75F9-E73B-44C3-AD8D-8124B69517F7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9DC-543D-458E-8108-A5A23A96F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96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75F9-E73B-44C3-AD8D-8124B69517F7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9DC-543D-458E-8108-A5A23A96F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270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75F9-E73B-44C3-AD8D-8124B69517F7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9DC-543D-458E-8108-A5A23A96F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897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75F9-E73B-44C3-AD8D-8124B69517F7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9DC-543D-458E-8108-A5A23A96F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860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75F9-E73B-44C3-AD8D-8124B69517F7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9DC-543D-458E-8108-A5A23A96F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543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75F9-E73B-44C3-AD8D-8124B69517F7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9DC-543D-458E-8108-A5A23A96F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083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75F9-E73B-44C3-AD8D-8124B69517F7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9DC-543D-458E-8108-A5A23A96F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6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75F9-E73B-44C3-AD8D-8124B69517F7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9DC-543D-458E-8108-A5A23A96F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79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75F9-E73B-44C3-AD8D-8124B69517F7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9DC-543D-458E-8108-A5A23A96F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45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75F9-E73B-44C3-AD8D-8124B69517F7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CC9DC-543D-458E-8108-A5A23A96F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56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999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3600" dirty="0">
                <a:solidFill>
                  <a:srgbClr val="FF0000"/>
                </a:solidFill>
              </a:rPr>
              <a:t>Профессиональная</a:t>
            </a:r>
            <a:r>
              <a:rPr lang="ru-RU" altLang="ru-RU" sz="3600" dirty="0">
                <a:solidFill>
                  <a:schemeClr val="bg2"/>
                </a:solidFill>
              </a:rPr>
              <a:t> </a:t>
            </a:r>
            <a:r>
              <a:rPr lang="ru-RU" altLang="ru-RU" sz="3600" dirty="0" smtClean="0">
                <a:solidFill>
                  <a:srgbClr val="FF0000"/>
                </a:solidFill>
              </a:rPr>
              <a:t>ориентация</a:t>
            </a:r>
            <a:endParaRPr lang="ru-RU" altLang="ru-RU" sz="3600" dirty="0">
              <a:solidFill>
                <a:srgbClr val="FF0000"/>
              </a:solidFill>
            </a:endParaRP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b="1" i="1" dirty="0"/>
              <a:t>   Профессиональная ориентация </a:t>
            </a:r>
            <a:r>
              <a:rPr lang="ru-RU" altLang="ru-RU" i="1" dirty="0"/>
              <a:t>— это комплекс взаимо­связанных экономических, социальных, медицинских, психологических и педагогических мероприятий, направленных на формирование профессионального призвания, выявление способностей, интересов, пригодности и других факторов, влияющих на выбор профессии или на смену рода деятельности</a:t>
            </a:r>
            <a:r>
              <a:rPr lang="ru-RU" alt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3553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dirty="0"/>
              <a:t>  </a:t>
            </a:r>
            <a:r>
              <a:rPr lang="ru-RU" altLang="ru-RU" dirty="0">
                <a:solidFill>
                  <a:srgbClr val="FF0066"/>
                </a:solidFill>
              </a:rPr>
              <a:t>Цель профориентации</a:t>
            </a:r>
            <a:r>
              <a:rPr lang="ru-RU" altLang="ru-RU" dirty="0"/>
              <a:t> -  </a:t>
            </a:r>
            <a:r>
              <a:rPr lang="ru-RU" altLang="ru-RU" dirty="0">
                <a:solidFill>
                  <a:schemeClr val="accent1">
                    <a:lumMod val="75000"/>
                  </a:schemeClr>
                </a:solidFill>
              </a:rPr>
              <a:t>оказание помощи молодым людям (в основном учащимся общеоб­разовательных школ) и людям, ищущим работу, в выборе профессии, специальности, места работы или учебы с уче­том склонностей и интересов людей, их психофизиологи­ческих особенностей, а также с учетом складывающейся конъюнктуры на рынке труда.</a:t>
            </a:r>
          </a:p>
        </p:txBody>
      </p:sp>
    </p:spTree>
    <p:extLst>
      <p:ext uri="{BB962C8B-B14F-4D97-AF65-F5344CB8AC3E}">
        <p14:creationId xmlns:p14="http://schemas.microsoft.com/office/powerpoint/2010/main" val="2127705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549276"/>
            <a:ext cx="8229600" cy="6048375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rgbClr val="FF0066"/>
                </a:solidFill>
              </a:rPr>
              <a:t>Задачи:</a:t>
            </a:r>
            <a:endParaRPr lang="ru-RU" altLang="ru-RU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altLang="ru-RU" sz="2400"/>
              <a:t>информирование заинтересованных лиц для облегчения выбора вида профессиональной деятельности;</a:t>
            </a:r>
          </a:p>
          <a:p>
            <a:pPr eaLnBrk="1" hangingPunct="1">
              <a:buFontTx/>
              <a:buChar char="-"/>
            </a:pPr>
            <a:r>
              <a:rPr lang="ru-RU" altLang="ru-RU" sz="2400"/>
              <a:t> создание  условий  для  развития   профессионально значимых способностей </a:t>
            </a:r>
            <a:br>
              <a:rPr lang="ru-RU" altLang="ru-RU" sz="2400"/>
            </a:br>
            <a:r>
              <a:rPr lang="ru-RU" altLang="ru-RU" sz="2400"/>
              <a:t>будущих работников;</a:t>
            </a:r>
          </a:p>
          <a:p>
            <a:pPr eaLnBrk="1" hangingPunct="1">
              <a:buFontTx/>
              <a:buChar char="-"/>
            </a:pPr>
            <a:r>
              <a:rPr lang="ru-RU" altLang="ru-RU" sz="2400"/>
              <a:t>определение соответствия психофизиологических и</a:t>
            </a:r>
            <a:br>
              <a:rPr lang="ru-RU" altLang="ru-RU" sz="2400"/>
            </a:br>
            <a:r>
              <a:rPr lang="ru-RU" altLang="ru-RU" sz="2400"/>
              <a:t>социально-психологических качеств обратившихся за</a:t>
            </a:r>
            <a:br>
              <a:rPr lang="ru-RU" altLang="ru-RU" sz="2400"/>
            </a:br>
            <a:r>
              <a:rPr lang="ru-RU" altLang="ru-RU" sz="2400"/>
              <a:t>консультацией профессиональным требованиям из­</a:t>
            </a:r>
            <a:br>
              <a:rPr lang="ru-RU" altLang="ru-RU" sz="2400"/>
            </a:br>
            <a:r>
              <a:rPr lang="ru-RU" altLang="ru-RU" sz="2400"/>
              <a:t>бранного ими вида трудовой деятельности</a:t>
            </a:r>
            <a:r>
              <a:rPr lang="ru-RU" altLang="ru-RU"/>
              <a:t> </a:t>
            </a:r>
          </a:p>
          <a:p>
            <a:pPr eaLnBrk="1" hangingPunct="1">
              <a:buFontTx/>
              <a:buChar char="-"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65469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476250"/>
            <a:ext cx="8229600" cy="64928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Основные формы </a:t>
            </a:r>
            <a:r>
              <a:rPr lang="ru-RU" altLang="ru-RU" sz="3200" dirty="0" err="1">
                <a:solidFill>
                  <a:schemeClr val="accent1">
                    <a:lumMod val="75000"/>
                  </a:schemeClr>
                </a:solidFill>
              </a:rPr>
              <a:t>профориентационной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 работы</a:t>
            </a:r>
            <a:r>
              <a:rPr lang="ru-RU" altLang="ru-RU" sz="40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84314"/>
            <a:ext cx="8229600" cy="5184775"/>
          </a:xfrm>
        </p:spPr>
        <p:txBody>
          <a:bodyPr/>
          <a:lstStyle/>
          <a:p>
            <a:pPr eaLnBrk="1" hangingPunct="1"/>
            <a:r>
              <a:rPr lang="ru-RU" altLang="ru-RU" sz="2400" i="1" dirty="0">
                <a:solidFill>
                  <a:srgbClr val="FF0066"/>
                </a:solidFill>
              </a:rPr>
              <a:t>Профессиональное просвещение</a:t>
            </a:r>
            <a:r>
              <a:rPr lang="ru-RU" altLang="ru-RU" sz="2400" i="1" dirty="0"/>
              <a:t> </a:t>
            </a:r>
            <a:r>
              <a:rPr lang="ru-RU" altLang="ru-RU" sz="2400" dirty="0"/>
              <a:t>— это начальная про­фессиональная подготовка школьников, осуществляемая через уроки труда, организацию кружков, специальных уроков по основам различной профессиональной деятельности и т.п.</a:t>
            </a:r>
          </a:p>
          <a:p>
            <a:r>
              <a:rPr lang="ru-RU" altLang="ru-RU" sz="2400" i="1" dirty="0" smtClean="0">
                <a:solidFill>
                  <a:srgbClr val="FF0066"/>
                </a:solidFill>
              </a:rPr>
              <a:t>Профессиональная консультация</a:t>
            </a:r>
            <a:r>
              <a:rPr lang="ru-RU" altLang="ru-RU" sz="2400" i="1" dirty="0" smtClean="0"/>
              <a:t> — </a:t>
            </a:r>
            <a:r>
              <a:rPr lang="ru-RU" altLang="ru-RU" sz="2400" dirty="0" smtClean="0"/>
              <a:t>это оказание помощи заинтересованным людям в выборе профессии и места работы путем изучения личности обратившегося за консультацией человека с целью выявления состояния его здоровья, направленности и структуры способностей, интересов и других факторов, влияющих на выбор профессии или направления переобучения.</a:t>
            </a:r>
            <a:endParaRPr lang="ru-RU" altLang="ru-RU" sz="2400" i="1" dirty="0" smtClean="0"/>
          </a:p>
          <a:p>
            <a:pPr eaLnBrk="1" hangingPunct="1"/>
            <a:endParaRPr lang="ru-RU" altLang="ru-RU" sz="2400" dirty="0"/>
          </a:p>
          <a:p>
            <a:pPr algn="ctr" eaLnBrk="1" hangingPunct="1">
              <a:buFont typeface="Wingdings" panose="05000000000000000000" pitchFamily="2" charset="2"/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1326651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92313" y="908050"/>
            <a:ext cx="8229600" cy="4897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i="1" dirty="0" smtClean="0">
                <a:solidFill>
                  <a:srgbClr val="FF0066"/>
                </a:solidFill>
              </a:rPr>
              <a:t>Профессиональный </a:t>
            </a:r>
            <a:r>
              <a:rPr lang="ru-RU" altLang="ru-RU" sz="2400" i="1" dirty="0">
                <a:solidFill>
                  <a:srgbClr val="FF0066"/>
                </a:solidFill>
              </a:rPr>
              <a:t>отбор</a:t>
            </a:r>
            <a:r>
              <a:rPr lang="ru-RU" altLang="ru-RU" sz="2400" i="1" dirty="0"/>
              <a:t> </a:t>
            </a:r>
            <a:r>
              <a:rPr lang="ru-RU" altLang="ru-RU" sz="2400" dirty="0"/>
              <a:t>— участие в найме и отборе персонала с учетом требований конкретных профессий и рабочих мест с целью лучшей профориентации работников.</a:t>
            </a:r>
          </a:p>
        </p:txBody>
      </p:sp>
    </p:spTree>
    <p:extLst>
      <p:ext uri="{BB962C8B-B14F-4D97-AF65-F5344CB8AC3E}">
        <p14:creationId xmlns:p14="http://schemas.microsoft.com/office/powerpoint/2010/main" val="16647996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AWJJH2MPE6E2-1585558818-2355</_dlc_DocId>
    <_dlc_DocIdUrl xmlns="4a252ca3-5a62-4c1c-90a6-29f4710e47f8">
      <Url>http://edu-sps.koiro.local/Kostroma_EDU/kos-sch-29/_layouts/15/DocIdRedir.aspx?ID=AWJJH2MPE6E2-1585558818-2355</Url>
      <Description>AWJJH2MPE6E2-1585558818-2355</Description>
    </_dlc_DocIdUrl>
  </documentManagement>
</p:properties>
</file>

<file path=customXml/itemProps1.xml><?xml version="1.0" encoding="utf-8"?>
<ds:datastoreItem xmlns:ds="http://schemas.openxmlformats.org/officeDocument/2006/customXml" ds:itemID="{FF8B0F8A-1987-4C54-85C0-91C702C3885C}"/>
</file>

<file path=customXml/itemProps2.xml><?xml version="1.0" encoding="utf-8"?>
<ds:datastoreItem xmlns:ds="http://schemas.openxmlformats.org/officeDocument/2006/customXml" ds:itemID="{742BCC46-6210-4F9C-A94E-ADCEEDE05C02}"/>
</file>

<file path=customXml/itemProps3.xml><?xml version="1.0" encoding="utf-8"?>
<ds:datastoreItem xmlns:ds="http://schemas.openxmlformats.org/officeDocument/2006/customXml" ds:itemID="{36BE8AEA-0417-403E-826E-E059A959D912}"/>
</file>

<file path=customXml/itemProps4.xml><?xml version="1.0" encoding="utf-8"?>
<ds:datastoreItem xmlns:ds="http://schemas.openxmlformats.org/officeDocument/2006/customXml" ds:itemID="{E6CE3270-76B8-4A54-B236-8BD4D54CC69F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222</Words>
  <Application>Microsoft Office PowerPoint</Application>
  <PresentationFormat>Широкоэкранный</PresentationFormat>
  <Paragraphs>16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Тема Office</vt:lpstr>
      <vt:lpstr>Презентация PowerPoint</vt:lpstr>
      <vt:lpstr>Профессиональная ориентация</vt:lpstr>
      <vt:lpstr>Презентация PowerPoint</vt:lpstr>
      <vt:lpstr>Презентация PowerPoint</vt:lpstr>
      <vt:lpstr>Основные формы профориентационной работы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Сиушева Гайша</dc:creator>
  <cp:lastModifiedBy>Сиушева Гайша</cp:lastModifiedBy>
  <cp:revision>1</cp:revision>
  <dcterms:created xsi:type="dcterms:W3CDTF">2017-03-02T10:09:54Z</dcterms:created>
  <dcterms:modified xsi:type="dcterms:W3CDTF">2017-03-02T10:10:31Z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051ce126-54de-4f56-b831-d91598b851cd</vt:lpwstr>
  </property>
</Properties>
</file>