
<file path=[Content_Types].xml><?xml version="1.0" encoding="utf-8"?>
<Types xmlns="http://schemas.openxmlformats.org/package/2006/content-types">
  <Default Extension="rels" ContentType="application/vnd.openxmlformats-package.relationships+xml"/>
  <Default Extension="fntdata" ContentType="application/x-fontdata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5143500" cx="9144000"/>
  <p:notesSz cx="6858000" cy="9144000"/>
  <p:embeddedFontLst>
    <p:embeddedFont>
      <p:font typeface="Roboto Slab"/>
      <p:regular r:id="rId16"/>
      <p:bold r:id="rId17"/>
    </p:embeddedFont>
    <p:embeddedFont>
      <p:font typeface="Roboto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905AAE6-982C-4105-9F0D-F7A43AA6BCFD}">
  <a:tblStyle styleId="{5905AAE6-982C-4105-9F0D-F7A43AA6BCF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font" Target="fonts/Roboto-regular.fntdata"/><Relationship Id="rId8" Type="http://schemas.openxmlformats.org/officeDocument/2006/relationships/slide" Target="slides/slide2.xml"/><Relationship Id="rId21" Type="http://schemas.openxmlformats.org/officeDocument/2006/relationships/font" Target="fonts/Roboto-boldItalic.fntdata"/><Relationship Id="rId3" Type="http://schemas.openxmlformats.org/officeDocument/2006/relationships/presProps" Target="presProps.xml"/><Relationship Id="rId12" Type="http://schemas.openxmlformats.org/officeDocument/2006/relationships/slide" Target="slides/slide6.xml"/><Relationship Id="rId17" Type="http://schemas.openxmlformats.org/officeDocument/2006/relationships/font" Target="fonts/RobotoSlab-bold.fntdata"/><Relationship Id="rId7" Type="http://schemas.openxmlformats.org/officeDocument/2006/relationships/slide" Target="slides/slide1.xml"/><Relationship Id="rId25" Type="http://schemas.openxmlformats.org/officeDocument/2006/relationships/customXml" Target="../customXml/item4.xml"/><Relationship Id="rId20" Type="http://schemas.openxmlformats.org/officeDocument/2006/relationships/font" Target="fonts/Roboto-italic.fntdata"/><Relationship Id="rId2" Type="http://schemas.openxmlformats.org/officeDocument/2006/relationships/viewProps" Target="viewProps.xml"/><Relationship Id="rId16" Type="http://schemas.openxmlformats.org/officeDocument/2006/relationships/font" Target="fonts/RobotoSlab-regular.fntdata"/><Relationship Id="rId11" Type="http://schemas.openxmlformats.org/officeDocument/2006/relationships/slide" Target="slides/slide5.xml"/><Relationship Id="rId1" Type="http://schemas.openxmlformats.org/officeDocument/2006/relationships/theme" Target="theme/theme2.xml"/><Relationship Id="rId6" Type="http://schemas.openxmlformats.org/officeDocument/2006/relationships/notesMaster" Target="notesMasters/notesMaster1.xml"/><Relationship Id="rId24" Type="http://schemas.openxmlformats.org/officeDocument/2006/relationships/customXml" Target="../customXml/item3.xml"/><Relationship Id="rId15" Type="http://schemas.openxmlformats.org/officeDocument/2006/relationships/slide" Target="slides/slide9.xml"/><Relationship Id="rId5" Type="http://schemas.openxmlformats.org/officeDocument/2006/relationships/slideMaster" Target="slideMasters/slideMaster1.xml"/><Relationship Id="rId23" Type="http://schemas.openxmlformats.org/officeDocument/2006/relationships/customXml" Target="../customXml/item2.xml"/><Relationship Id="rId10" Type="http://schemas.openxmlformats.org/officeDocument/2006/relationships/slide" Target="slides/slide4.xml"/><Relationship Id="rId19" Type="http://schemas.openxmlformats.org/officeDocument/2006/relationships/font" Target="fonts/Roboto-bold.fntdata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customXml" Target="../customXml/item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ec46299685_0_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ec46299685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ec46299685_0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ec46299685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ec46299685_0_1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ec46299685_0_1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ec46299685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ec46299685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ec46299685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ec46299685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ec46299685_0_1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ec46299685_0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ec46299685_0_1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ec46299685_0_1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ec46299685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ec46299685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Организация воспитательной работы в 2021-2022 учебном году</a:t>
            </a:r>
            <a:endParaRPr/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921888" y="3295638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Евстегнеева А.А.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311700" y="133325"/>
            <a:ext cx="8520600" cy="42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/>
              <a:t>Направления КЦП</a:t>
            </a:r>
            <a:endParaRPr b="1"/>
          </a:p>
        </p:txBody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311700" y="948650"/>
            <a:ext cx="3999900" cy="362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62500" lnSpcReduction="20000"/>
          </a:bodyPr>
          <a:lstStyle/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b="1" lang="ru" sz="2987">
                <a:solidFill>
                  <a:schemeClr val="dk1"/>
                </a:solidFill>
              </a:rPr>
              <a:t>формирование личной заинтересованности педагогов и обучающихся в сохранении и укреплении здоровья</a:t>
            </a:r>
            <a:endParaRPr b="1" sz="2987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47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ct val="27040"/>
              <a:buFont typeface="Arial"/>
              <a:buNone/>
            </a:pPr>
            <a:r>
              <a:rPr b="1" lang="ru" sz="2847">
                <a:solidFill>
                  <a:srgbClr val="000000"/>
                </a:solidFill>
              </a:rPr>
              <a:t>З</a:t>
            </a:r>
            <a:r>
              <a:rPr b="1" lang="ru" sz="2647">
                <a:solidFill>
                  <a:srgbClr val="000000"/>
                </a:solidFill>
              </a:rPr>
              <a:t>адачи:</a:t>
            </a:r>
            <a:endParaRPr b="1" sz="2647">
              <a:solidFill>
                <a:srgbClr val="000000"/>
              </a:solidFill>
            </a:endParaRPr>
          </a:p>
          <a:p>
            <a:pPr indent="-336452" lvl="0" marL="457200" rtl="0" algn="l">
              <a:lnSpc>
                <a:spcPct val="9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ct val="100000"/>
              <a:buAutoNum type="arabicPeriod"/>
            </a:pPr>
            <a:r>
              <a:rPr b="1" lang="ru" sz="2717">
                <a:solidFill>
                  <a:srgbClr val="000000"/>
                </a:solidFill>
              </a:rPr>
              <a:t>Сохранять и укреплять здоровье обучающихся, развивать организационные формы отдыха и оздоровления детей.</a:t>
            </a:r>
            <a:endParaRPr b="1" sz="3207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 sz="2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4"/>
          <p:cNvSpPr txBox="1"/>
          <p:nvPr>
            <p:ph idx="2" type="body"/>
          </p:nvPr>
        </p:nvSpPr>
        <p:spPr>
          <a:xfrm>
            <a:off x="4387550" y="948575"/>
            <a:ext cx="4624800" cy="362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b="1" lang="ru" sz="1804">
                <a:solidFill>
                  <a:schemeClr val="dk1"/>
                </a:solidFill>
              </a:rPr>
              <a:t>социализация подрастающего поколения, накопление ими социального опыта, подготовка к жизни, к решению социальных проблем различной сложности</a:t>
            </a:r>
            <a:endParaRPr b="1" sz="1804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t/>
            </a:r>
            <a:endParaRPr sz="1057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7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852"/>
              <a:buFont typeface="Arial"/>
              <a:buNone/>
            </a:pPr>
            <a:r>
              <a:rPr lang="ru" sz="1057">
                <a:solidFill>
                  <a:srgbClr val="000000"/>
                </a:solidFill>
              </a:rPr>
              <a:t>З</a:t>
            </a:r>
            <a:r>
              <a:rPr b="1" lang="ru" sz="1357">
                <a:solidFill>
                  <a:srgbClr val="000000"/>
                </a:solidFill>
              </a:rPr>
              <a:t>адачи:</a:t>
            </a:r>
            <a:endParaRPr b="1" sz="1357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7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852"/>
              <a:buFont typeface="Arial"/>
              <a:buNone/>
            </a:pPr>
            <a:r>
              <a:rPr b="1" lang="ru" sz="1357">
                <a:solidFill>
                  <a:srgbClr val="000000"/>
                </a:solidFill>
              </a:rPr>
              <a:t>1.Совершенствовать систему школьного самоуправления; включение обучающихся в органы школьного самоуправления.</a:t>
            </a:r>
            <a:endParaRPr b="1" sz="1357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7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852"/>
              <a:buFont typeface="Arial"/>
              <a:buNone/>
            </a:pPr>
            <a:r>
              <a:rPr b="1" lang="ru" sz="1357">
                <a:solidFill>
                  <a:srgbClr val="000000"/>
                </a:solidFill>
              </a:rPr>
              <a:t>2. Развивать практику социального проектирования на разных уровнях (уровень класса, группы, школы, города).</a:t>
            </a:r>
            <a:endParaRPr b="1" sz="1357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7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852"/>
              <a:buFont typeface="Arial"/>
              <a:buNone/>
            </a:pPr>
            <a:r>
              <a:rPr b="1" lang="ru" sz="1357">
                <a:solidFill>
                  <a:srgbClr val="000000"/>
                </a:solidFill>
              </a:rPr>
              <a:t>3. Формировать у обучающихся активную гражданскую, правовую, патриотическую позицию.</a:t>
            </a:r>
            <a:endParaRPr b="1" sz="1527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1600"/>
              </a:spcBef>
              <a:spcAft>
                <a:spcPts val="1200"/>
              </a:spcAft>
              <a:buSzPts val="852"/>
              <a:buNone/>
            </a:pPr>
            <a:r>
              <a:t/>
            </a:r>
            <a:endParaRPr sz="1185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idx="1" type="body"/>
          </p:nvPr>
        </p:nvSpPr>
        <p:spPr>
          <a:xfrm>
            <a:off x="311700" y="3075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Char char="-"/>
            </a:pPr>
            <a:r>
              <a:rPr lang="ru" sz="2100">
                <a:solidFill>
                  <a:srgbClr val="000000"/>
                </a:solidFill>
              </a:rPr>
              <a:t>Сдача норм ГТО в </a:t>
            </a:r>
            <a:r>
              <a:rPr lang="ru" sz="2100">
                <a:solidFill>
                  <a:srgbClr val="000000"/>
                </a:solidFill>
              </a:rPr>
              <a:t>соответствии с требованиями;</a:t>
            </a:r>
            <a:endParaRPr sz="2100">
              <a:solidFill>
                <a:srgbClr val="000000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ru" sz="2100">
                <a:solidFill>
                  <a:schemeClr val="accent3"/>
                </a:solidFill>
              </a:rPr>
              <a:t>участие в городских соревнованиях: «Курс молодого бойца» - 2 место; конкурс фитнес-команд “Шаг вперед” - 2 место; “Лед надежды нашей”; городской турнир по баскетболу - 3 место (Пургин А.В., Сафьянова А.А., Дмитриев А.С.)</a:t>
            </a:r>
            <a:endParaRPr b="1" sz="2100">
              <a:solidFill>
                <a:schemeClr val="accent3"/>
              </a:solidFill>
            </a:endParaRPr>
          </a:p>
          <a:p>
            <a:pPr indent="-36195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100"/>
              <a:buChar char="-"/>
            </a:pPr>
            <a:r>
              <a:rPr lang="ru" sz="2100">
                <a:solidFill>
                  <a:srgbClr val="000000"/>
                </a:solidFill>
              </a:rPr>
              <a:t>Участие школы в городском проекте “Здоровое питание - здоровое поколение”</a:t>
            </a:r>
            <a:r>
              <a:rPr lang="ru" sz="2100">
                <a:solidFill>
                  <a:srgbClr val="000000"/>
                </a:solidFill>
              </a:rPr>
              <a:t> </a:t>
            </a:r>
            <a:endParaRPr sz="2100">
              <a:solidFill>
                <a:srgbClr val="000000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100"/>
              <a:t>г</a:t>
            </a:r>
            <a:r>
              <a:rPr b="1" lang="ru" sz="2100">
                <a:solidFill>
                  <a:schemeClr val="accent3"/>
                </a:solidFill>
              </a:rPr>
              <a:t>ородской конкурс </a:t>
            </a:r>
            <a:r>
              <a:rPr b="1" lang="ru" sz="2100">
                <a:solidFill>
                  <a:schemeClr val="accent3"/>
                </a:solidFill>
              </a:rPr>
              <a:t>рисунков</a:t>
            </a:r>
            <a:r>
              <a:rPr b="1" lang="ru" sz="2100">
                <a:solidFill>
                  <a:schemeClr val="accent3"/>
                </a:solidFill>
              </a:rPr>
              <a:t>: 2 место (Скрябина Е.А.)</a:t>
            </a:r>
            <a:endParaRPr b="1" sz="2100">
              <a:solidFill>
                <a:schemeClr val="accent3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ru" sz="2100">
                <a:solidFill>
                  <a:schemeClr val="accent3"/>
                </a:solidFill>
              </a:rPr>
              <a:t>городской конкурс агитбригад: 3 место</a:t>
            </a:r>
            <a:endParaRPr b="1" sz="2100">
              <a:solidFill>
                <a:schemeClr val="accent3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ru" sz="2100">
                <a:solidFill>
                  <a:schemeClr val="accent3"/>
                </a:solidFill>
              </a:rPr>
              <a:t>(Журова Е.Е.)</a:t>
            </a:r>
            <a:endParaRPr b="1" sz="210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/>
          <p:nvPr>
            <p:ph idx="1" type="body"/>
          </p:nvPr>
        </p:nvSpPr>
        <p:spPr>
          <a:xfrm>
            <a:off x="311700" y="263525"/>
            <a:ext cx="8520600" cy="430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-357822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ru" sz="2200">
                <a:solidFill>
                  <a:srgbClr val="000000"/>
                </a:solidFill>
              </a:rPr>
              <a:t>Налаживается система работы кружков, участники которых занимают активную позицию, часто являются организаторами и соорганизаторами воспитательных событий</a:t>
            </a:r>
            <a:endParaRPr sz="2200">
              <a:solidFill>
                <a:srgbClr val="000000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ru" sz="2200">
                <a:solidFill>
                  <a:schemeClr val="accent3"/>
                </a:solidFill>
              </a:rPr>
              <a:t>студия “Новаторы” (Давыдова О.Ю.), отряд ЮИД “Скороход” (Скороспелова И.Н.), студия “Школьный репортер” (Булатова К.Е.)</a:t>
            </a:r>
            <a:endParaRPr b="1" sz="2200">
              <a:solidFill>
                <a:schemeClr val="accent3"/>
              </a:solidFill>
            </a:endParaRPr>
          </a:p>
          <a:p>
            <a:pPr indent="-357822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100000"/>
              <a:buChar char="-"/>
            </a:pPr>
            <a:r>
              <a:rPr lang="ru" sz="2200">
                <a:solidFill>
                  <a:srgbClr val="000000"/>
                </a:solidFill>
              </a:rPr>
              <a:t>Появление новых детских объединений</a:t>
            </a:r>
            <a:endParaRPr sz="2200">
              <a:solidFill>
                <a:srgbClr val="000000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ru" sz="2200">
                <a:solidFill>
                  <a:schemeClr val="accent3"/>
                </a:solidFill>
              </a:rPr>
              <a:t>“Юнармия” (Мельников В.О.), </a:t>
            </a:r>
            <a:endParaRPr b="1" sz="2200">
              <a:solidFill>
                <a:schemeClr val="accent3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ru" sz="2200">
                <a:solidFill>
                  <a:schemeClr val="accent3"/>
                </a:solidFill>
              </a:rPr>
              <a:t>“Юный эколог” (Скопцова Е.В.)</a:t>
            </a:r>
            <a:endParaRPr b="1" sz="2200">
              <a:solidFill>
                <a:schemeClr val="accent3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/>
          <p:nvPr>
            <p:ph idx="1" type="body"/>
          </p:nvPr>
        </p:nvSpPr>
        <p:spPr>
          <a:xfrm>
            <a:off x="311700" y="342575"/>
            <a:ext cx="8520600" cy="422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Char char="-"/>
            </a:pPr>
            <a:r>
              <a:rPr lang="ru" sz="2200">
                <a:solidFill>
                  <a:srgbClr val="000000"/>
                </a:solidFill>
              </a:rPr>
              <a:t>Реализация проекта “Победу одержал народ! Плакат работал на победу!” (Смирнов Е.А.)</a:t>
            </a:r>
            <a:endParaRPr sz="2200">
              <a:solidFill>
                <a:srgbClr val="000000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ru" sz="2200">
                <a:solidFill>
                  <a:schemeClr val="accent3"/>
                </a:solidFill>
              </a:rPr>
              <a:t>Областной проект “Звезда Победа” (Смирнов Е.А.)</a:t>
            </a:r>
            <a:endParaRPr b="1" sz="2200">
              <a:solidFill>
                <a:schemeClr val="accent3"/>
              </a:solidFill>
            </a:endParaRPr>
          </a:p>
          <a:p>
            <a:pPr indent="-36830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200"/>
              <a:buChar char="-"/>
            </a:pPr>
            <a:r>
              <a:rPr lang="ru" sz="2200">
                <a:solidFill>
                  <a:srgbClr val="000000"/>
                </a:solidFill>
              </a:rPr>
              <a:t>работа классных руководителей в классах</a:t>
            </a:r>
            <a:endParaRPr sz="2200">
              <a:solidFill>
                <a:srgbClr val="000000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ru" sz="2200">
                <a:solidFill>
                  <a:schemeClr val="accent3"/>
                </a:solidFill>
              </a:rPr>
              <a:t>Буркова Е.А., Княгинина Е.Р., Лаудина Т.А., Лебедева К.Ю., Алярова Л.Ю., Скрябина Е.А., Овсова А.А., Скопцова Е.В., Журова Е.Е., Каткова Т.Н., Давыдова О.Ю., Булатова О.Ю., Харебова Н.Р., Наумкина Ю.В., Сергеева Н.В</a:t>
            </a:r>
            <a:r>
              <a:rPr b="1" lang="ru" sz="2200">
                <a:solidFill>
                  <a:srgbClr val="000000"/>
                </a:solidFill>
              </a:rPr>
              <a:t>.</a:t>
            </a:r>
            <a:endParaRPr b="1" sz="2200">
              <a:solidFill>
                <a:srgbClr val="000000"/>
              </a:solidFill>
            </a:endParaRPr>
          </a:p>
          <a:p>
            <a:pPr indent="-36830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200"/>
              <a:buChar char="-"/>
            </a:pPr>
            <a:r>
              <a:rPr lang="ru" sz="2200">
                <a:solidFill>
                  <a:srgbClr val="000000"/>
                </a:solidFill>
              </a:rPr>
              <a:t>достойное участие в городских акциях и мероприятиях</a:t>
            </a:r>
            <a:endParaRPr sz="22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8"/>
          <p:cNvSpPr txBox="1"/>
          <p:nvPr>
            <p:ph type="title"/>
          </p:nvPr>
        </p:nvSpPr>
        <p:spPr>
          <a:xfrm>
            <a:off x="258975" y="1333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Проблемы</a:t>
            </a:r>
            <a:endParaRPr/>
          </a:p>
        </p:txBody>
      </p:sp>
      <p:sp>
        <p:nvSpPr>
          <p:cNvPr id="114" name="Google Shape;114;p18"/>
          <p:cNvSpPr txBox="1"/>
          <p:nvPr>
            <p:ph idx="1" type="body"/>
          </p:nvPr>
        </p:nvSpPr>
        <p:spPr>
          <a:xfrm>
            <a:off x="74550" y="610600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ru">
                <a:solidFill>
                  <a:srgbClr val="000000"/>
                </a:solidFill>
              </a:rPr>
              <a:t>низкая активность детей в движении ГТО;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ru">
                <a:solidFill>
                  <a:srgbClr val="000000"/>
                </a:solidFill>
              </a:rPr>
              <a:t>Существующая игровая модель школьного самоуправления «Республика 29» не работает в полном объеме. Предложенная игровая модель действует не во всех классах;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ru">
                <a:solidFill>
                  <a:srgbClr val="000000"/>
                </a:solidFill>
              </a:rPr>
              <a:t>У обучающихся нет четкого представления о структуре и способах самоуправления;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ru">
                <a:solidFill>
                  <a:srgbClr val="000000"/>
                </a:solidFill>
              </a:rPr>
              <a:t>Отсутствие шефской работы в младших классах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ru">
                <a:solidFill>
                  <a:srgbClr val="000000"/>
                </a:solidFill>
              </a:rPr>
              <a:t>Малый охват детей, принимающих участие в школьных и городских социальных и творческих проектах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ru">
                <a:solidFill>
                  <a:srgbClr val="000000"/>
                </a:solidFill>
              </a:rPr>
              <a:t>отсутствие возможности проводить массовые воспитательные события, онлайн-формат мероприятий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9"/>
          <p:cNvSpPr txBox="1"/>
          <p:nvPr>
            <p:ph type="title"/>
          </p:nvPr>
        </p:nvSpPr>
        <p:spPr>
          <a:xfrm>
            <a:off x="193125" y="93775"/>
            <a:ext cx="8520600" cy="48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87500"/>
              <a:buFont typeface="Arial"/>
              <a:buNone/>
            </a:pPr>
            <a:r>
              <a:rPr b="1" lang="ru" sz="1600">
                <a:solidFill>
                  <a:srgbClr val="191D34"/>
                </a:solidFill>
                <a:latin typeface="Roboto Slab"/>
                <a:ea typeface="Roboto Slab"/>
                <a:cs typeface="Roboto Slab"/>
                <a:sym typeface="Roboto Slab"/>
              </a:rPr>
              <a:t>Общий замысел программы воспитания </a:t>
            </a:r>
            <a:r>
              <a:rPr b="1" lang="ru" sz="1600">
                <a:solidFill>
                  <a:srgbClr val="1C3AA9"/>
                </a:solidFill>
                <a:latin typeface="Roboto Slab"/>
                <a:ea typeface="Roboto Slab"/>
                <a:cs typeface="Roboto Slab"/>
                <a:sym typeface="Roboto Slab"/>
              </a:rPr>
              <a:t>«Школа – территория возможностей</a:t>
            </a:r>
            <a:r>
              <a:rPr lang="ru" sz="2400">
                <a:solidFill>
                  <a:srgbClr val="1C3AA9"/>
                </a:solidFill>
                <a:latin typeface="Roboto Slab"/>
                <a:ea typeface="Roboto Slab"/>
                <a:cs typeface="Roboto Slab"/>
                <a:sym typeface="Roboto Slab"/>
              </a:rPr>
              <a:t>»</a:t>
            </a:r>
            <a:endParaRPr sz="2400">
              <a:solidFill>
                <a:srgbClr val="1C3AA9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20" name="Google Shape;120;p19"/>
          <p:cNvGrpSpPr/>
          <p:nvPr/>
        </p:nvGrpSpPr>
        <p:grpSpPr>
          <a:xfrm>
            <a:off x="624086" y="788119"/>
            <a:ext cx="8173105" cy="4214098"/>
            <a:chOff x="277245" y="10352"/>
            <a:chExt cx="8173105" cy="4214098"/>
          </a:xfrm>
        </p:grpSpPr>
        <p:sp>
          <p:nvSpPr>
            <p:cNvPr id="121" name="Google Shape;121;p19"/>
            <p:cNvSpPr/>
            <p:nvPr/>
          </p:nvSpPr>
          <p:spPr>
            <a:xfrm>
              <a:off x="6396324" y="1766599"/>
              <a:ext cx="603300" cy="1217400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0" y="120000"/>
                  </a:lnTo>
                </a:path>
              </a:pathLst>
            </a:custGeom>
            <a:noFill/>
            <a:ln cap="flat" cmpd="sng" w="25400">
              <a:solidFill>
                <a:srgbClr val="E6E6E6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22" name="Google Shape;122;p19"/>
            <p:cNvSpPr/>
            <p:nvPr/>
          </p:nvSpPr>
          <p:spPr>
            <a:xfrm>
              <a:off x="4304585" y="872065"/>
              <a:ext cx="3339900" cy="270600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61851"/>
                  </a:lnTo>
                  <a:lnTo>
                    <a:pt x="120000" y="61851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25400">
              <a:solidFill>
                <a:srgbClr val="CACACA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23" name="Google Shape;123;p19"/>
            <p:cNvSpPr/>
            <p:nvPr/>
          </p:nvSpPr>
          <p:spPr>
            <a:xfrm>
              <a:off x="4317990" y="1946452"/>
              <a:ext cx="128100" cy="1214100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0" y="120000"/>
                  </a:lnTo>
                </a:path>
              </a:pathLst>
            </a:custGeom>
            <a:noFill/>
            <a:ln cap="flat" cmpd="sng" w="25400">
              <a:solidFill>
                <a:srgbClr val="E6E6E6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24" name="Google Shape;124;p19"/>
            <p:cNvSpPr/>
            <p:nvPr/>
          </p:nvSpPr>
          <p:spPr>
            <a:xfrm>
              <a:off x="4304585" y="872065"/>
              <a:ext cx="924600" cy="314700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70013"/>
                  </a:lnTo>
                  <a:lnTo>
                    <a:pt x="120000" y="70013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25400">
              <a:solidFill>
                <a:srgbClr val="CACACA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25" name="Google Shape;125;p19"/>
            <p:cNvSpPr/>
            <p:nvPr/>
          </p:nvSpPr>
          <p:spPr>
            <a:xfrm>
              <a:off x="1947691" y="1758255"/>
              <a:ext cx="91500" cy="1128900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120000"/>
                  </a:lnTo>
                  <a:lnTo>
                    <a:pt x="116862" y="120000"/>
                  </a:lnTo>
                </a:path>
              </a:pathLst>
            </a:custGeom>
            <a:noFill/>
            <a:ln cap="flat" cmpd="sng" w="25400">
              <a:solidFill>
                <a:srgbClr val="E6E6E6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26" name="Google Shape;126;p19"/>
            <p:cNvSpPr/>
            <p:nvPr/>
          </p:nvSpPr>
          <p:spPr>
            <a:xfrm>
              <a:off x="2779764" y="872065"/>
              <a:ext cx="1524900" cy="262200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60000"/>
                  </a:lnTo>
                  <a:lnTo>
                    <a:pt x="0" y="60000"/>
                  </a:lnTo>
                  <a:lnTo>
                    <a:pt x="0" y="120000"/>
                  </a:lnTo>
                </a:path>
              </a:pathLst>
            </a:custGeom>
            <a:noFill/>
            <a:ln cap="flat" cmpd="sng" w="25400">
              <a:solidFill>
                <a:srgbClr val="CACACA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27" name="Google Shape;127;p19"/>
            <p:cNvSpPr/>
            <p:nvPr/>
          </p:nvSpPr>
          <p:spPr>
            <a:xfrm>
              <a:off x="301321" y="1767573"/>
              <a:ext cx="91500" cy="1350000"/>
            </a:xfrm>
            <a:custGeom>
              <a:rect b="b" l="l" r="r" t="t"/>
              <a:pathLst>
                <a:path extrusionOk="0" h="120000" w="120000">
                  <a:moveTo>
                    <a:pt x="132202" y="0"/>
                  </a:moveTo>
                  <a:lnTo>
                    <a:pt x="60000" y="120000"/>
                  </a:lnTo>
                </a:path>
              </a:pathLst>
            </a:custGeom>
            <a:noFill/>
            <a:ln cap="flat" cmpd="sng" w="25400">
              <a:solidFill>
                <a:srgbClr val="E6E6E6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28" name="Google Shape;128;p19"/>
            <p:cNvSpPr/>
            <p:nvPr/>
          </p:nvSpPr>
          <p:spPr>
            <a:xfrm>
              <a:off x="901322" y="872065"/>
              <a:ext cx="3403200" cy="271500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62059"/>
                  </a:lnTo>
                  <a:lnTo>
                    <a:pt x="0" y="62059"/>
                  </a:lnTo>
                  <a:lnTo>
                    <a:pt x="0" y="120000"/>
                  </a:lnTo>
                </a:path>
              </a:pathLst>
            </a:custGeom>
            <a:noFill/>
            <a:ln cap="flat" cmpd="sng" w="25400">
              <a:solidFill>
                <a:srgbClr val="CACACA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29" name="Google Shape;129;p19"/>
            <p:cNvSpPr/>
            <p:nvPr/>
          </p:nvSpPr>
          <p:spPr>
            <a:xfrm>
              <a:off x="1639175" y="10352"/>
              <a:ext cx="5330700" cy="861600"/>
            </a:xfrm>
            <a:prstGeom prst="rect">
              <a:avLst/>
            </a:prstGeom>
            <a:gradFill>
              <a:gsLst>
                <a:gs pos="0">
                  <a:srgbClr val="A9BEDC"/>
                </a:gs>
                <a:gs pos="35000">
                  <a:srgbClr val="C4D0E5"/>
                </a:gs>
                <a:gs pos="100000">
                  <a:srgbClr val="E8EBF6"/>
                </a:gs>
              </a:gsLst>
              <a:lin ang="16200038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19"/>
            <p:cNvSpPr txBox="1"/>
            <p:nvPr/>
          </p:nvSpPr>
          <p:spPr>
            <a:xfrm>
              <a:off x="1639175" y="10352"/>
              <a:ext cx="5330700" cy="8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50" lIns="10150" spcFirstLastPara="1" rIns="10150" wrap="square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ru" sz="1600" u="none" cap="none" strike="noStrike">
                  <a:solidFill>
                    <a:srgbClr val="00206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создание образовательной среды, отвечающей потребностям участников образовательного процесса и позволяющей реализовывать основную цель образования</a:t>
              </a:r>
              <a:endParaRPr b="0" i="0" sz="1600" u="none" cap="none" strike="noStrik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31" name="Google Shape;131;p19"/>
            <p:cNvSpPr/>
            <p:nvPr/>
          </p:nvSpPr>
          <p:spPr>
            <a:xfrm>
              <a:off x="277245" y="1143495"/>
              <a:ext cx="1248300" cy="624000"/>
            </a:xfrm>
            <a:prstGeom prst="rect">
              <a:avLst/>
            </a:prstGeom>
            <a:gradFill>
              <a:gsLst>
                <a:gs pos="0">
                  <a:srgbClr val="A9BEDC"/>
                </a:gs>
                <a:gs pos="35000">
                  <a:srgbClr val="C4D0E5"/>
                </a:gs>
                <a:gs pos="100000">
                  <a:srgbClr val="E8EBF6"/>
                </a:gs>
              </a:gsLst>
              <a:lin ang="16200038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19"/>
            <p:cNvSpPr txBox="1"/>
            <p:nvPr/>
          </p:nvSpPr>
          <p:spPr>
            <a:xfrm>
              <a:off x="277245" y="1143495"/>
              <a:ext cx="1248300" cy="62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875" lIns="8875" spcFirstLastPara="1" rIns="8875" wrap="square" tIns="88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ru" sz="1400" u="none" cap="none" strike="noStrike">
                  <a:solidFill>
                    <a:srgbClr val="00206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Целевой компонент </a:t>
              </a:r>
              <a:endParaRPr b="1" i="0" sz="1400" u="none" cap="none" strike="noStrik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33" name="Google Shape;133;p19"/>
            <p:cNvSpPr/>
            <p:nvPr/>
          </p:nvSpPr>
          <p:spPr>
            <a:xfrm>
              <a:off x="347041" y="2011050"/>
              <a:ext cx="1248300" cy="2213400"/>
            </a:xfrm>
            <a:prstGeom prst="rect">
              <a:avLst/>
            </a:prstGeom>
            <a:gradFill>
              <a:gsLst>
                <a:gs pos="0">
                  <a:srgbClr val="A9BEDC"/>
                </a:gs>
                <a:gs pos="35000">
                  <a:srgbClr val="C4D0E5"/>
                </a:gs>
                <a:gs pos="100000">
                  <a:srgbClr val="E8EBF6"/>
                </a:gs>
              </a:gsLst>
              <a:lin ang="16200038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19"/>
            <p:cNvSpPr txBox="1"/>
            <p:nvPr/>
          </p:nvSpPr>
          <p:spPr>
            <a:xfrm>
              <a:off x="347041" y="2011050"/>
              <a:ext cx="1248300" cy="2213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975" lIns="6975" spcFirstLastPara="1" rIns="6975" wrap="square" tIns="69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ru" sz="1050" u="none" cap="none" strike="noStrike">
                  <a:solidFill>
                    <a:srgbClr val="00206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реализация индивидуальных образовательных траекторий обучающихся через  создание единой образовательной среды, интегрирующей ресурсы урочной, внеурочной, досуговой, социально-значимой деятельности, организуемой для учащихся</a:t>
              </a:r>
              <a:endParaRPr b="0" i="0" sz="1050" u="none" cap="none" strike="noStrik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35" name="Google Shape;135;p19"/>
            <p:cNvSpPr/>
            <p:nvPr/>
          </p:nvSpPr>
          <p:spPr>
            <a:xfrm>
              <a:off x="1796823" y="1134178"/>
              <a:ext cx="1965900" cy="624000"/>
            </a:xfrm>
            <a:prstGeom prst="rect">
              <a:avLst/>
            </a:prstGeom>
            <a:gradFill>
              <a:gsLst>
                <a:gs pos="0">
                  <a:srgbClr val="A9BEDC"/>
                </a:gs>
                <a:gs pos="35000">
                  <a:srgbClr val="C4D0E5"/>
                </a:gs>
                <a:gs pos="100000">
                  <a:srgbClr val="E8EBF6"/>
                </a:gs>
              </a:gsLst>
              <a:lin ang="16200038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19"/>
            <p:cNvSpPr txBox="1"/>
            <p:nvPr/>
          </p:nvSpPr>
          <p:spPr>
            <a:xfrm>
              <a:off x="1796823" y="1134178"/>
              <a:ext cx="1965900" cy="62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50" lIns="10150" spcFirstLastPara="1" rIns="10150" wrap="square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ru" sz="1600" u="none" cap="none" strike="noStrike">
                  <a:solidFill>
                    <a:srgbClr val="00206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Содержательный компонент</a:t>
              </a:r>
              <a:endParaRPr b="1" i="0" sz="1600" u="none" cap="none" strike="noStrik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37" name="Google Shape;137;p19"/>
            <p:cNvSpPr/>
            <p:nvPr/>
          </p:nvSpPr>
          <p:spPr>
            <a:xfrm>
              <a:off x="2036740" y="2011050"/>
              <a:ext cx="1248300" cy="1752000"/>
            </a:xfrm>
            <a:prstGeom prst="rect">
              <a:avLst/>
            </a:prstGeom>
            <a:gradFill>
              <a:gsLst>
                <a:gs pos="0">
                  <a:srgbClr val="A9BEDC"/>
                </a:gs>
                <a:gs pos="35000">
                  <a:srgbClr val="C4D0E5"/>
                </a:gs>
                <a:gs pos="100000">
                  <a:srgbClr val="E8EBF6"/>
                </a:gs>
              </a:gsLst>
              <a:lin ang="16200038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9"/>
            <p:cNvSpPr txBox="1"/>
            <p:nvPr/>
          </p:nvSpPr>
          <p:spPr>
            <a:xfrm>
              <a:off x="2036740" y="2011050"/>
              <a:ext cx="1248300" cy="1752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00" lIns="7600" spcFirstLastPara="1" rIns="7600" wrap="square" tIns="7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ru" sz="1200" u="none" cap="none" strike="noStrike">
                  <a:solidFill>
                    <a:srgbClr val="00206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реализуется через</a:t>
              </a:r>
              <a:r>
                <a:rPr b="1" i="0" lang="ru" sz="1200" u="none" cap="none" strike="noStrike">
                  <a:solidFill>
                    <a:srgbClr val="00206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b="0" i="0" lang="ru" sz="1200" u="none" cap="none" strike="noStrike">
                  <a:solidFill>
                    <a:srgbClr val="00206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направления воспитания -</a:t>
              </a:r>
              <a:r>
                <a:rPr b="1" i="1" lang="ru" sz="1200" u="none" cap="none" strike="noStrike">
                  <a:solidFill>
                    <a:srgbClr val="00206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b="0" i="0" lang="ru" sz="1200" u="none" cap="none" strike="noStrike">
                  <a:solidFill>
                    <a:srgbClr val="00206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своеобразные магистральные пути организации школьной воспитательной работы </a:t>
              </a:r>
              <a:endParaRPr b="0" i="0" sz="1200" u="none" cap="none" strike="noStrik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39" name="Google Shape;139;p19"/>
            <p:cNvSpPr/>
            <p:nvPr/>
          </p:nvSpPr>
          <p:spPr>
            <a:xfrm>
              <a:off x="4250172" y="1186681"/>
              <a:ext cx="1958100" cy="759900"/>
            </a:xfrm>
            <a:prstGeom prst="rect">
              <a:avLst/>
            </a:prstGeom>
            <a:gradFill>
              <a:gsLst>
                <a:gs pos="0">
                  <a:srgbClr val="A9BEDC"/>
                </a:gs>
                <a:gs pos="35000">
                  <a:srgbClr val="C4D0E5"/>
                </a:gs>
                <a:gs pos="100000">
                  <a:srgbClr val="E8EBF6"/>
                </a:gs>
              </a:gsLst>
              <a:lin ang="16200038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Google Shape;140;p19"/>
            <p:cNvSpPr txBox="1"/>
            <p:nvPr/>
          </p:nvSpPr>
          <p:spPr>
            <a:xfrm>
              <a:off x="4250172" y="1186681"/>
              <a:ext cx="1958100" cy="759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50" lIns="10150" spcFirstLastPara="1" rIns="10150" wrap="square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ru" sz="1600" u="none" cap="none" strike="noStrike">
                  <a:solidFill>
                    <a:srgbClr val="00206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Организационно-методический компонент</a:t>
              </a:r>
              <a:endParaRPr b="1" i="0" sz="1600" u="none" cap="none" strike="noStrik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1" name="Google Shape;141;p19"/>
            <p:cNvSpPr/>
            <p:nvPr/>
          </p:nvSpPr>
          <p:spPr>
            <a:xfrm>
              <a:off x="4317990" y="2128333"/>
              <a:ext cx="1792800" cy="2064600"/>
            </a:xfrm>
            <a:prstGeom prst="rect">
              <a:avLst/>
            </a:prstGeom>
            <a:gradFill>
              <a:gsLst>
                <a:gs pos="0">
                  <a:srgbClr val="A9BEDC"/>
                </a:gs>
                <a:gs pos="35000">
                  <a:srgbClr val="C4D0E5"/>
                </a:gs>
                <a:gs pos="100000">
                  <a:srgbClr val="E8EBF6"/>
                </a:gs>
              </a:gsLst>
              <a:lin ang="16200038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19"/>
            <p:cNvSpPr txBox="1"/>
            <p:nvPr/>
          </p:nvSpPr>
          <p:spPr>
            <a:xfrm>
              <a:off x="4317990" y="2128333"/>
              <a:ext cx="1792800" cy="206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975" lIns="6975" spcFirstLastPara="1" rIns="6975" wrap="square" tIns="69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ru" sz="1100" u="none" cap="none" strike="noStrike">
                  <a:solidFill>
                    <a:srgbClr val="00206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предполагает разработку индивидуальных образовательных траекторий учащихся и траекторий групп (классов, творческих коллективов), их сопровождение в течение года, а также включение учащихся наряду с учебной и внеурочной в социально-значимую, спортивно-оздоровительную, досуговую деятельность.</a:t>
              </a:r>
              <a:endParaRPr b="0" i="0" sz="1100" u="none" cap="none" strike="noStrik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3" name="Google Shape;143;p19"/>
            <p:cNvSpPr/>
            <p:nvPr/>
          </p:nvSpPr>
          <p:spPr>
            <a:xfrm>
              <a:off x="6838450" y="1142522"/>
              <a:ext cx="1611900" cy="624000"/>
            </a:xfrm>
            <a:prstGeom prst="rect">
              <a:avLst/>
            </a:prstGeom>
            <a:gradFill>
              <a:gsLst>
                <a:gs pos="0">
                  <a:srgbClr val="A9BEDC"/>
                </a:gs>
                <a:gs pos="35000">
                  <a:srgbClr val="C4D0E5"/>
                </a:gs>
                <a:gs pos="100000">
                  <a:srgbClr val="E8EBF6"/>
                </a:gs>
              </a:gsLst>
              <a:lin ang="16200038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" name="Google Shape;144;p19"/>
            <p:cNvSpPr txBox="1"/>
            <p:nvPr/>
          </p:nvSpPr>
          <p:spPr>
            <a:xfrm>
              <a:off x="6838450" y="1142522"/>
              <a:ext cx="1611900" cy="62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50" lIns="10150" spcFirstLastPara="1" rIns="10150" wrap="square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ru" sz="1600" u="none" cap="none" strike="noStrike">
                  <a:solidFill>
                    <a:srgbClr val="00206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Процессуальный компонент</a:t>
              </a:r>
              <a:endParaRPr b="1" i="0" sz="1600" u="none" cap="none" strike="noStrik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5" name="Google Shape;145;p19"/>
            <p:cNvSpPr/>
            <p:nvPr/>
          </p:nvSpPr>
          <p:spPr>
            <a:xfrm>
              <a:off x="6396324" y="2011050"/>
              <a:ext cx="2019000" cy="1945800"/>
            </a:xfrm>
            <a:prstGeom prst="rect">
              <a:avLst/>
            </a:prstGeom>
            <a:gradFill>
              <a:gsLst>
                <a:gs pos="0">
                  <a:srgbClr val="A9BEDC"/>
                </a:gs>
                <a:gs pos="35000">
                  <a:srgbClr val="C4D0E5"/>
                </a:gs>
                <a:gs pos="100000">
                  <a:srgbClr val="E8EBF6"/>
                </a:gs>
              </a:gsLst>
              <a:lin ang="16200038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5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19"/>
            <p:cNvSpPr txBox="1"/>
            <p:nvPr/>
          </p:nvSpPr>
          <p:spPr>
            <a:xfrm>
              <a:off x="6396324" y="2011050"/>
              <a:ext cx="2019000" cy="1945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975" lIns="6975" spcFirstLastPara="1" rIns="6975" wrap="square" tIns="69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ru" sz="1050" u="none" cap="none" strike="noStrike">
                  <a:solidFill>
                    <a:srgbClr val="00206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Реализация ряда этапов:</a:t>
              </a:r>
              <a:br>
                <a:rPr b="0" i="0" lang="ru" sz="1050" u="none" cap="none" strike="noStrike">
                  <a:solidFill>
                    <a:srgbClr val="00206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</a:br>
              <a:r>
                <a:rPr b="0" i="0" lang="ru" sz="1050" u="none" cap="none" strike="noStrike">
                  <a:solidFill>
                    <a:srgbClr val="00206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1. Подготовительный (разработка игровой модели, диагностика,  проводится форум — старт «Территория возможностей».)</a:t>
              </a:r>
              <a:br>
                <a:rPr b="0" i="0" lang="ru" sz="1050" u="none" cap="none" strike="noStrike">
                  <a:solidFill>
                    <a:srgbClr val="00206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</a:br>
              <a:r>
                <a:rPr b="0" i="0" lang="ru" sz="1050" u="none" cap="none" strike="noStrike">
                  <a:solidFill>
                    <a:srgbClr val="00206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2. Реализация каждым учащимся и группой  плана достижений в течение учебного года.</a:t>
              </a:r>
              <a:br>
                <a:rPr b="0" i="0" lang="ru" sz="1050" u="none" cap="none" strike="noStrike">
                  <a:solidFill>
                    <a:srgbClr val="00206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</a:br>
              <a:r>
                <a:rPr b="0" i="0" lang="ru" sz="1050" u="none" cap="none" strike="noStrike">
                  <a:solidFill>
                    <a:srgbClr val="00206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3. Подведение итогов - оценка и самооценка результатов деятельности каждым обучающимся и группами (защита проектов; форум-финиш «Наши достижения»)</a:t>
              </a:r>
              <a:endParaRPr b="0" i="0" sz="1050" u="none" cap="none" strike="noStrik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1" name="Google Shape;151;p20"/>
          <p:cNvGraphicFramePr/>
          <p:nvPr/>
        </p:nvGraphicFramePr>
        <p:xfrm>
          <a:off x="847075" y="11334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{5905AAE6-982C-4105-9F0D-F7A43AA6BCFD}</a:tableStyleId>
              </a:tblPr>
              <a:tblGrid>
                <a:gridCol w="3619500"/>
                <a:gridCol w="3619500"/>
              </a:tblGrid>
              <a:tr h="434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700">
                          <a:highlight>
                            <a:srgbClr val="FFFFFF"/>
                          </a:highlight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СЕНТЯБРЬ</a:t>
                      </a:r>
                      <a:endParaRPr b="1" sz="1700">
                        <a:highlight>
                          <a:srgbClr val="FFFFFF"/>
                        </a:highlight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700">
                          <a:solidFill>
                            <a:schemeClr val="accent1"/>
                          </a:solidFill>
                          <a:highlight>
                            <a:srgbClr val="FFFFFF"/>
                          </a:highlight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Территория возможностей</a:t>
                      </a:r>
                      <a:endParaRPr b="1" sz="1700">
                        <a:solidFill>
                          <a:schemeClr val="accent1"/>
                        </a:solidFill>
                        <a:highlight>
                          <a:srgbClr val="FFFFFF"/>
                        </a:highlight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700">
                          <a:highlight>
                            <a:srgbClr val="FFFFFF"/>
                          </a:highlight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ОКТЯБРЬ </a:t>
                      </a:r>
                      <a:endParaRPr b="1" sz="1700">
                        <a:highlight>
                          <a:srgbClr val="FFFFFF"/>
                        </a:highlight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700">
                          <a:solidFill>
                            <a:schemeClr val="accent1"/>
                          </a:solidFill>
                          <a:highlight>
                            <a:srgbClr val="FFFFFF"/>
                          </a:highlight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Территория  здоровья и безопасности</a:t>
                      </a:r>
                      <a:endParaRPr b="1" sz="1700">
                        <a:solidFill>
                          <a:schemeClr val="accent1"/>
                        </a:solidFill>
                        <a:highlight>
                          <a:srgbClr val="FFFFFF"/>
                        </a:highlight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700">
                          <a:highlight>
                            <a:srgbClr val="FFFFFF"/>
                          </a:highlight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НОЯБРЬ</a:t>
                      </a:r>
                      <a:endParaRPr b="1" sz="1700">
                        <a:highlight>
                          <a:srgbClr val="FFFFFF"/>
                        </a:highlight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700">
                          <a:solidFill>
                            <a:schemeClr val="accent1"/>
                          </a:solidFill>
                          <a:highlight>
                            <a:srgbClr val="FFFFFF"/>
                          </a:highlight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Территория  добра</a:t>
                      </a:r>
                      <a:endParaRPr b="1" sz="1700">
                        <a:solidFill>
                          <a:schemeClr val="accent1"/>
                        </a:solidFill>
                        <a:highlight>
                          <a:srgbClr val="FFFFFF"/>
                        </a:highlight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700">
                          <a:highlight>
                            <a:srgbClr val="FFFFFF"/>
                          </a:highlight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ДЕКАБРЬ, ЯНВАРЬ</a:t>
                      </a:r>
                      <a:endParaRPr b="1" sz="1700">
                        <a:highlight>
                          <a:srgbClr val="FFFFFF"/>
                        </a:highlight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700">
                          <a:solidFill>
                            <a:schemeClr val="accent1"/>
                          </a:solidFill>
                          <a:highlight>
                            <a:srgbClr val="FFFFFF"/>
                          </a:highlight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Территория  творчества</a:t>
                      </a:r>
                      <a:endParaRPr b="1" sz="1700">
                        <a:solidFill>
                          <a:schemeClr val="accent1"/>
                        </a:solidFill>
                        <a:highlight>
                          <a:srgbClr val="FFFFFF"/>
                        </a:highlight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700">
                          <a:highlight>
                            <a:srgbClr val="FFFFFF"/>
                          </a:highlight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ФЕВРАЛЬ, МАРТ</a:t>
                      </a:r>
                      <a:endParaRPr b="1" sz="1700">
                        <a:highlight>
                          <a:srgbClr val="FFFFFF"/>
                        </a:highlight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700">
                          <a:solidFill>
                            <a:schemeClr val="accent1"/>
                          </a:solidFill>
                          <a:highlight>
                            <a:srgbClr val="FFFFFF"/>
                          </a:highlight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Трритория познания</a:t>
                      </a:r>
                      <a:endParaRPr b="1" sz="1700">
                        <a:solidFill>
                          <a:schemeClr val="accent1"/>
                        </a:solidFill>
                        <a:highlight>
                          <a:srgbClr val="FFFFFF"/>
                        </a:highlight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700">
                          <a:highlight>
                            <a:srgbClr val="FFFFFF"/>
                          </a:highlight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АПРЕЛЬ</a:t>
                      </a:r>
                      <a:endParaRPr b="1" sz="1700">
                        <a:highlight>
                          <a:srgbClr val="FFFFFF"/>
                        </a:highlight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700">
                          <a:solidFill>
                            <a:schemeClr val="accent1"/>
                          </a:solidFill>
                          <a:highlight>
                            <a:srgbClr val="FFFFFF"/>
                          </a:highlight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Территория  достижений</a:t>
                      </a:r>
                      <a:endParaRPr b="1" sz="1700">
                        <a:solidFill>
                          <a:schemeClr val="accent1"/>
                        </a:solidFill>
                        <a:highlight>
                          <a:srgbClr val="FFFFFF"/>
                        </a:highlight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700">
                          <a:highlight>
                            <a:srgbClr val="FFFFFF"/>
                          </a:highlight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МАЙ</a:t>
                      </a:r>
                      <a:endParaRPr b="1" sz="1700">
                        <a:highlight>
                          <a:srgbClr val="FFFFFF"/>
                        </a:highlight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700">
                          <a:solidFill>
                            <a:schemeClr val="accent1"/>
                          </a:solidFill>
                          <a:highlight>
                            <a:srgbClr val="FFFFFF"/>
                          </a:highlight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Территория  памяти</a:t>
                      </a:r>
                      <a:endParaRPr b="1" sz="1700">
                        <a:solidFill>
                          <a:schemeClr val="accent1"/>
                        </a:solidFill>
                        <a:highlight>
                          <a:srgbClr val="FFFFFF"/>
                        </a:highlight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700">
                          <a:highlight>
                            <a:srgbClr val="FFFFFF"/>
                          </a:highlight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ИЮНЬ, ИЮЛЬ, АВГУСТ</a:t>
                      </a:r>
                      <a:endParaRPr b="1" sz="1700">
                        <a:highlight>
                          <a:srgbClr val="FFFFFF"/>
                        </a:highlight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700">
                          <a:solidFill>
                            <a:schemeClr val="accent1"/>
                          </a:solidFill>
                          <a:highlight>
                            <a:srgbClr val="FFFFFF"/>
                          </a:highlight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Территория  детства </a:t>
                      </a:r>
                      <a:endParaRPr b="1" sz="1700">
                        <a:solidFill>
                          <a:schemeClr val="accent1"/>
                        </a:solidFill>
                        <a:highlight>
                          <a:srgbClr val="FFFFFF"/>
                        </a:highlight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1"/>
          <p:cNvSpPr txBox="1"/>
          <p:nvPr>
            <p:ph idx="1" type="body"/>
          </p:nvPr>
        </p:nvSpPr>
        <p:spPr>
          <a:xfrm>
            <a:off x="311700" y="460975"/>
            <a:ext cx="8520600" cy="410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ru" sz="2400"/>
              <a:t>Форум - старт “Территория возможностей” - форум - финиш “Наши достижения”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ru" sz="2400"/>
              <a:t>Совет учеников (самоуправление)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b="1" lang="ru" sz="2400"/>
              <a:t>Конкурс “Лучший класс”</a:t>
            </a:r>
            <a:endParaRPr b="1"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ru" sz="2400"/>
              <a:t>Проект “Событие дня”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ru" sz="2400"/>
              <a:t>Ученик года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ru" sz="2400"/>
              <a:t>Осуществление</a:t>
            </a:r>
            <a:r>
              <a:rPr lang="ru" sz="2400"/>
              <a:t> шефской работы 10 </a:t>
            </a:r>
            <a:r>
              <a:rPr lang="ru" sz="2400"/>
              <a:t>педагогическим</a:t>
            </a:r>
            <a:r>
              <a:rPr lang="ru" sz="2400"/>
              <a:t> классом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B03E47F-0EA5-46B8-B6FB-D07DDD0C6A43}"/>
</file>

<file path=customXml/itemProps2.xml><?xml version="1.0" encoding="utf-8"?>
<ds:datastoreItem xmlns:ds="http://schemas.openxmlformats.org/officeDocument/2006/customXml" ds:itemID="{651FF598-7A2E-411C-882D-7006E47AAC66}"/>
</file>

<file path=customXml/itemProps3.xml><?xml version="1.0" encoding="utf-8"?>
<ds:datastoreItem xmlns:ds="http://schemas.openxmlformats.org/officeDocument/2006/customXml" ds:itemID="{29D51134-ADAD-4AAE-9B24-EBD2ACA23B54}"/>
</file>

<file path=customXml/itemProps4.xml><?xml version="1.0" encoding="utf-8"?>
<ds:datastoreItem xmlns:ds="http://schemas.openxmlformats.org/officeDocument/2006/customXml" ds:itemID="{00FF1B85-6E88-499D-AA5F-B47DAB67E51B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</Properties>
</file>