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70" r:id="rId11"/>
    <p:sldId id="271" r:id="rId12"/>
    <p:sldId id="272" r:id="rId13"/>
    <p:sldId id="275" r:id="rId14"/>
    <p:sldId id="274" r:id="rId15"/>
    <p:sldId id="276" r:id="rId16"/>
    <p:sldId id="277" r:id="rId17"/>
    <p:sldId id="278" r:id="rId18"/>
    <p:sldId id="267" r:id="rId19"/>
    <p:sldId id="268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constructo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94E820DE93FEC987FF740B5D1EE51E65AACAA92AD6682007B782328001DE04850C9F0E657BEDEE9xDF1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k-CwzKK9AjqFrL-gyvpC90kUHafibOFO-GHylm7NegI/edit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ФГОС 2022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Требования к кадрам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1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7890" name="AutoShape 2" descr="Диаграмма ответов в Формах. Вопрос: Понимаю значение роли и значение введения ФГОС в современной школе. Количество ответов: 31&amp;nbsp;ответ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 l="18706" t="11213" r="31686" b="40074"/>
          <a:stretch>
            <a:fillRect/>
          </a:stretch>
        </p:blipFill>
        <p:spPr bwMode="auto">
          <a:xfrm>
            <a:off x="0" y="0"/>
            <a:ext cx="6454588" cy="35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 l="19064" t="28860" r="32051" b="23713"/>
          <a:stretch>
            <a:fillRect/>
          </a:stretch>
        </p:blipFill>
        <p:spPr bwMode="auto">
          <a:xfrm>
            <a:off x="0" y="3388659"/>
            <a:ext cx="6360459" cy="346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 l="19167" t="25368" r="32672" b="25368"/>
          <a:stretch>
            <a:fillRect/>
          </a:stretch>
        </p:blipFill>
        <p:spPr bwMode="auto">
          <a:xfrm>
            <a:off x="6266330" y="3450104"/>
            <a:ext cx="5925670" cy="340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/>
          <a:srcRect l="18210" t="29920" r="31444" b="28652"/>
          <a:stretch>
            <a:fillRect/>
          </a:stretch>
        </p:blipFill>
        <p:spPr bwMode="auto">
          <a:xfrm>
            <a:off x="6373906" y="524435"/>
            <a:ext cx="5818094" cy="29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3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 l="14779" t="11213" r="36130" b="30515"/>
          <a:stretch>
            <a:fillRect/>
          </a:stretch>
        </p:blipFill>
        <p:spPr bwMode="auto">
          <a:xfrm>
            <a:off x="1" y="1"/>
            <a:ext cx="5593975" cy="37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15653" t="22059" r="34119" b="26103"/>
          <a:stretch>
            <a:fillRect/>
          </a:stretch>
        </p:blipFill>
        <p:spPr bwMode="auto">
          <a:xfrm>
            <a:off x="1" y="3339020"/>
            <a:ext cx="5782234" cy="351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 l="14620" t="14338" r="33912" b="33824"/>
          <a:stretch>
            <a:fillRect/>
          </a:stretch>
        </p:blipFill>
        <p:spPr bwMode="auto">
          <a:xfrm>
            <a:off x="5565176" y="0"/>
            <a:ext cx="6411671" cy="363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 l="15343" t="19669" r="35255" b="32169"/>
          <a:stretch>
            <a:fillRect/>
          </a:stretch>
        </p:blipFill>
        <p:spPr bwMode="auto">
          <a:xfrm>
            <a:off x="5728448" y="3315216"/>
            <a:ext cx="6463552" cy="354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7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15503" t="22426" r="37163" b="31434"/>
          <a:stretch>
            <a:fillRect/>
          </a:stretch>
        </p:blipFill>
        <p:spPr bwMode="auto">
          <a:xfrm>
            <a:off x="1" y="0"/>
            <a:ext cx="5889812" cy="33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l="15137" t="23713" r="31018" b="22610"/>
          <a:stretch>
            <a:fillRect/>
          </a:stretch>
        </p:blipFill>
        <p:spPr bwMode="auto">
          <a:xfrm>
            <a:off x="0" y="3281082"/>
            <a:ext cx="6382103" cy="35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 l="14723" t="15441" r="35565" b="35478"/>
          <a:stretch>
            <a:fillRect/>
          </a:stretch>
        </p:blipFill>
        <p:spPr bwMode="auto">
          <a:xfrm>
            <a:off x="6064624" y="0"/>
            <a:ext cx="6127376" cy="340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 l="15137" t="16360" r="37115" b="36949"/>
          <a:stretch>
            <a:fillRect/>
          </a:stretch>
        </p:blipFill>
        <p:spPr bwMode="auto">
          <a:xfrm>
            <a:off x="5979459" y="3442447"/>
            <a:ext cx="6212541" cy="34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12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14986" t="17096" r="37266" b="36029"/>
          <a:stretch>
            <a:fillRect/>
          </a:stretch>
        </p:blipFill>
        <p:spPr bwMode="auto">
          <a:xfrm>
            <a:off x="0" y="0"/>
            <a:ext cx="62125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l="15137" t="20037" r="36805" b="34191"/>
          <a:stretch>
            <a:fillRect/>
          </a:stretch>
        </p:blipFill>
        <p:spPr bwMode="auto">
          <a:xfrm>
            <a:off x="0" y="3545685"/>
            <a:ext cx="6185647" cy="331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 l="15447" t="19853" r="30708" b="21507"/>
          <a:stretch>
            <a:fillRect/>
          </a:stretch>
        </p:blipFill>
        <p:spPr bwMode="auto">
          <a:xfrm>
            <a:off x="6199094" y="0"/>
            <a:ext cx="5992905" cy="3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 l="15137" t="21507" r="31225" b="28125"/>
          <a:stretch>
            <a:fillRect/>
          </a:stretch>
        </p:blipFill>
        <p:spPr bwMode="auto">
          <a:xfrm>
            <a:off x="6257284" y="3724835"/>
            <a:ext cx="5934716" cy="313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8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l="15192" t="13971" r="31272" b="35478"/>
          <a:stretch>
            <a:fillRect/>
          </a:stretch>
        </p:blipFill>
        <p:spPr bwMode="auto">
          <a:xfrm>
            <a:off x="1" y="0"/>
            <a:ext cx="6400800" cy="339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 l="15033" t="18382" r="31121" b="30147"/>
          <a:stretch>
            <a:fillRect/>
          </a:stretch>
        </p:blipFill>
        <p:spPr bwMode="auto">
          <a:xfrm>
            <a:off x="1" y="3504752"/>
            <a:ext cx="6239434" cy="33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 l="15137" t="12500" r="31328" b="39154"/>
          <a:stretch>
            <a:fillRect/>
          </a:stretch>
        </p:blipFill>
        <p:spPr bwMode="auto">
          <a:xfrm>
            <a:off x="6104965" y="351924"/>
            <a:ext cx="6087035" cy="309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 l="15653" t="18382" r="34532" b="33088"/>
          <a:stretch>
            <a:fillRect/>
          </a:stretch>
        </p:blipFill>
        <p:spPr bwMode="auto">
          <a:xfrm>
            <a:off x="6252882" y="3605041"/>
            <a:ext cx="5939118" cy="325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9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15399" t="22978" r="36646" b="24265"/>
          <a:stretch>
            <a:fillRect/>
          </a:stretch>
        </p:blipFill>
        <p:spPr bwMode="auto">
          <a:xfrm>
            <a:off x="0" y="0"/>
            <a:ext cx="5728447" cy="354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 l="15447" t="16176" r="36805" b="34375"/>
          <a:stretch>
            <a:fillRect/>
          </a:stretch>
        </p:blipFill>
        <p:spPr bwMode="auto">
          <a:xfrm>
            <a:off x="0" y="3509682"/>
            <a:ext cx="5750643" cy="33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 l="15137" t="20404" r="36392" b="29596"/>
          <a:stretch>
            <a:fillRect/>
          </a:stretch>
        </p:blipFill>
        <p:spPr bwMode="auto">
          <a:xfrm>
            <a:off x="5885330" y="0"/>
            <a:ext cx="63066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 l="15240" t="27206" r="36496" b="27941"/>
          <a:stretch>
            <a:fillRect/>
          </a:stretch>
        </p:blipFill>
        <p:spPr bwMode="auto">
          <a:xfrm>
            <a:off x="5912224" y="3576918"/>
            <a:ext cx="6279776" cy="328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15916" t="29412" r="37163" b="26287"/>
          <a:stretch>
            <a:fillRect/>
          </a:stretch>
        </p:blipFill>
        <p:spPr bwMode="auto">
          <a:xfrm>
            <a:off x="0" y="0"/>
            <a:ext cx="6104965" cy="324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 l="15240" t="30515" r="37322" b="23713"/>
          <a:stretch>
            <a:fillRect/>
          </a:stretch>
        </p:blipFill>
        <p:spPr bwMode="auto">
          <a:xfrm>
            <a:off x="0" y="3294530"/>
            <a:ext cx="5903259" cy="33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 l="15757" t="19669" r="37219" b="32169"/>
          <a:stretch>
            <a:fillRect/>
          </a:stretch>
        </p:blipFill>
        <p:spPr bwMode="auto">
          <a:xfrm>
            <a:off x="6073588" y="0"/>
            <a:ext cx="6118412" cy="352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 l="15033" t="25368" r="36599" b="31066"/>
          <a:stretch>
            <a:fillRect/>
          </a:stretch>
        </p:blipFill>
        <p:spPr bwMode="auto">
          <a:xfrm>
            <a:off x="5898777" y="3482788"/>
            <a:ext cx="6293223" cy="318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04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15503" t="13235" r="30755" b="36397"/>
          <a:stretch>
            <a:fillRect/>
          </a:stretch>
        </p:blipFill>
        <p:spPr bwMode="auto">
          <a:xfrm>
            <a:off x="0" y="0"/>
            <a:ext cx="6992470" cy="36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 l="15343" t="32353" r="34842" b="15074"/>
          <a:stretch>
            <a:fillRect/>
          </a:stretch>
        </p:blipFill>
        <p:spPr bwMode="auto">
          <a:xfrm>
            <a:off x="5710518" y="3012141"/>
            <a:ext cx="6481482" cy="38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34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Активно участвую в различных направлениях работы по введению и реализации ФГОС</a:t>
            </a:r>
          </a:p>
          <a:p>
            <a:r>
              <a:rPr lang="ru-RU" dirty="0" smtClean="0"/>
              <a:t>Активен в саморазвитии, стремлении узнать, освоить больше, чем предполагает программа повышения научно-методической компетенции учителя</a:t>
            </a:r>
          </a:p>
          <a:p>
            <a:r>
              <a:rPr lang="ru-RU" dirty="0" smtClean="0"/>
              <a:t> Умею организовать учебное исследование (учитель уровня 6)</a:t>
            </a:r>
          </a:p>
          <a:p>
            <a:r>
              <a:rPr lang="ru-RU" dirty="0" smtClean="0"/>
              <a:t>Построение вариативных заданий</a:t>
            </a:r>
          </a:p>
          <a:p>
            <a:r>
              <a:rPr lang="ru-RU" dirty="0" smtClean="0"/>
              <a:t>Построение Индивидуальных маршрутов  учебной деятельности  (ОВЗ, одаренные и т.д.)</a:t>
            </a:r>
          </a:p>
          <a:p>
            <a:r>
              <a:rPr lang="ru-RU" dirty="0" smtClean="0"/>
              <a:t>ИКТ-компетентность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7673" y="1713773"/>
            <a:ext cx="4856158" cy="679994"/>
          </a:xfrm>
        </p:spPr>
        <p:txBody>
          <a:bodyPr/>
          <a:lstStyle/>
          <a:p>
            <a:r>
              <a:rPr lang="ru-RU" dirty="0" smtClean="0"/>
              <a:t>Обязательные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524435" y="2353235"/>
            <a:ext cx="5250079" cy="3657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Разработка  рабочих программ по ФГОС 22</a:t>
            </a:r>
          </a:p>
          <a:p>
            <a:r>
              <a:rPr lang="ru-RU" dirty="0" smtClean="0"/>
              <a:t>Разработка тематического планирования </a:t>
            </a:r>
          </a:p>
          <a:p>
            <a:r>
              <a:rPr lang="ru-RU" dirty="0" smtClean="0"/>
              <a:t>(в помощь конструктор РП  </a:t>
            </a:r>
            <a:r>
              <a:rPr lang="en-US" dirty="0" smtClean="0">
                <a:hlinkClick r:id="rId2"/>
              </a:rPr>
              <a:t>https://edsoo.ru/constructor/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Курсы ФГОС-22 (КОИРО до 1 сентября 2022)</a:t>
            </a:r>
          </a:p>
          <a:p>
            <a:r>
              <a:rPr lang="ru-RU" dirty="0" smtClean="0"/>
              <a:t>Регистрация учителей,  учеников на платформе Цифровой образовательный </a:t>
            </a:r>
            <a:r>
              <a:rPr lang="ru-RU" dirty="0" err="1" smtClean="0"/>
              <a:t>контент</a:t>
            </a:r>
            <a:endParaRPr lang="ru-RU" dirty="0" smtClean="0"/>
          </a:p>
          <a:p>
            <a:r>
              <a:rPr lang="ru-RU" dirty="0" smtClean="0"/>
              <a:t>Прохождение курсов ИКТ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школьные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Открытые уроки в системно-</a:t>
            </a:r>
            <a:r>
              <a:rPr lang="ru-RU" dirty="0" err="1" smtClean="0"/>
              <a:t>деятельностном</a:t>
            </a:r>
            <a:r>
              <a:rPr lang="ru-RU" dirty="0" smtClean="0"/>
              <a:t> подходе , мастер-классы, обучающие семинары (с вариативностью заданий, с использованием  ЦОР)</a:t>
            </a:r>
          </a:p>
          <a:p>
            <a:r>
              <a:rPr lang="ru-RU" smtClean="0"/>
              <a:t>Тематические заседания МО</a:t>
            </a:r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Ваши предложения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Профессиональный стандарт педагога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соответствии с пунктом 16 Правил разработки и утверждения профессиональных стандартов, утвержденных постановлением Правительства Российской Федерации от 22 января 2013 г. № 23 (Собрание законодательства Российской Федерации, 2013, № 4, ст. 293; 2014, № 39, ст. 5266), </a:t>
            </a:r>
          </a:p>
          <a:p>
            <a:r>
              <a:rPr lang="ru-RU" sz="1800" dirty="0" err="1" smtClean="0"/>
              <a:t>Утвердается</a:t>
            </a:r>
            <a:r>
              <a:rPr lang="ru-RU" sz="1800" dirty="0" smtClean="0"/>
              <a:t> профессиональный </a:t>
            </a:r>
            <a:r>
              <a:rPr lang="ru-RU" sz="1800" dirty="0" smtClean="0">
                <a:hlinkClick r:id="rId2"/>
              </a:rPr>
              <a:t>стандарт</a:t>
            </a:r>
            <a:r>
              <a:rPr lang="ru-RU" sz="1800" dirty="0" smtClean="0"/>
              <a:t> «Педагог (педагогическая деятельность в сфере начального общего, основного общего, среднего общего образования) (учитель)».</a:t>
            </a:r>
          </a:p>
          <a:p>
            <a:pPr lvl="0"/>
            <a:r>
              <a:rPr lang="ru-RU" sz="1800" dirty="0" smtClean="0"/>
              <a:t>настоящий приказ вступает в силу </a:t>
            </a:r>
            <a:r>
              <a:rPr lang="ru-RU" sz="1800" dirty="0" smtClean="0">
                <a:solidFill>
                  <a:srgbClr val="FF0000"/>
                </a:solidFill>
              </a:rPr>
              <a:t>с 1 сентября 2022 г. и действует до 1 сентября 2028 г.</a:t>
            </a:r>
          </a:p>
        </p:txBody>
      </p:sp>
    </p:spTree>
    <p:extLst>
      <p:ext uri="{BB962C8B-B14F-4D97-AF65-F5344CB8AC3E}">
        <p14:creationId xmlns:p14="http://schemas.microsoft.com/office/powerpoint/2010/main" val="30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Допуск студентов педагогических вузов к работе в школе и внедрение типовых учебных программ</a:t>
            </a:r>
          </a:p>
          <a:p>
            <a:r>
              <a:rPr lang="ru-RU" dirty="0" smtClean="0"/>
              <a:t>Новые наименования квалификаций и требования к ним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5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Квалификация учителя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Уровень 5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Педагогическая деятельность по реализации программ НОО, ООО, СОО на основе типовых схем и шаблонов</a:t>
            </a:r>
          </a:p>
          <a:p>
            <a:endParaRPr lang="ru-RU" dirty="0" smtClean="0"/>
          </a:p>
          <a:p>
            <a:r>
              <a:rPr lang="ru-RU" dirty="0" smtClean="0"/>
              <a:t>Нужна справка, подтверждающая успешное прохождение аттестации не менее, чем за 3 года учебы в ВУЗе «Образование и педагогические науки»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Уровень 6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5993969" y="2861732"/>
            <a:ext cx="5088713" cy="305497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 педагогическая деятельность по решению стандартных задач НОО, ООО, СОО</a:t>
            </a:r>
          </a:p>
          <a:p>
            <a:r>
              <a:rPr lang="ru-RU" dirty="0" smtClean="0"/>
              <a:t>2. По решению задач в нестандартных условиях</a:t>
            </a:r>
          </a:p>
          <a:p>
            <a:r>
              <a:rPr lang="ru-RU" dirty="0" smtClean="0"/>
              <a:t>3.  Педагогическое проектирование программ</a:t>
            </a:r>
          </a:p>
          <a:p>
            <a:r>
              <a:rPr lang="ru-RU" dirty="0" smtClean="0"/>
              <a:t>Высшее образование «Образование и педагогические науки», высшее и дополнительное профессиональное образование, среднее профессиональное 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8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Применять психолого-педагогические технологии, основанные на знании законов развития личности и поведения в реальной и виртуальной среде</a:t>
            </a:r>
          </a:p>
          <a:p>
            <a:r>
              <a:rPr lang="ru-RU" dirty="0" smtClean="0"/>
              <a:t>Поддерживать демократические принципы отношений в управлении коллективом класса </a:t>
            </a:r>
          </a:p>
          <a:p>
            <a:endParaRPr lang="ru-RU" dirty="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993971" y="443754"/>
            <a:ext cx="5086538" cy="4930832"/>
          </a:xfrm>
        </p:spPr>
        <p:txBody>
          <a:bodyPr>
            <a:normAutofit/>
          </a:bodyPr>
          <a:lstStyle/>
          <a:p>
            <a:r>
              <a:rPr lang="ru-RU" dirty="0" smtClean="0"/>
              <a:t>Владеть формами и методами обучения, в том числе выходящими за рамки учебных занятий: проектная деятельность, лабораторные эксперименты, полевая практика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Владеть </a:t>
            </a:r>
            <a:r>
              <a:rPr lang="ru-RU" dirty="0" err="1" smtClean="0"/>
              <a:t>ИКТ-компетентностями</a:t>
            </a:r>
            <a:r>
              <a:rPr lang="ru-RU" dirty="0" smtClean="0"/>
              <a:t>, включая использование ресурсов электронной образовательной среды и цифровых технологий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Ставить различные виды учебных задач (учебно-познавательных, учебно-практических, учебно-игровых) и организовывать их решение (в индивидуальной или групповой форме) в соответствии с уровнем познавательного и личностного развития, сохраняя при этом баланс предметной и </a:t>
            </a:r>
            <a:r>
              <a:rPr lang="ru-RU" dirty="0" err="1" smtClean="0"/>
              <a:t>метапредметной</a:t>
            </a:r>
            <a:r>
              <a:rPr lang="ru-RU" dirty="0" smtClean="0"/>
              <a:t> составляющей их содержания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993971" y="658906"/>
            <a:ext cx="5086538" cy="4715679"/>
          </a:xfrm>
        </p:spPr>
        <p:txBody>
          <a:bodyPr>
            <a:normAutofit/>
          </a:bodyPr>
          <a:lstStyle/>
          <a:p>
            <a:r>
              <a:rPr lang="ru-RU" dirty="0" smtClean="0"/>
              <a:t>Включать в образовательную деятельность использование цифровых средств коммуникаций (социальные сети, группы, </a:t>
            </a:r>
            <a:r>
              <a:rPr lang="ru-RU" dirty="0" err="1" smtClean="0"/>
              <a:t>блоги</a:t>
            </a:r>
            <a:r>
              <a:rPr lang="ru-RU" dirty="0" smtClean="0"/>
              <a:t>, </a:t>
            </a:r>
            <a:r>
              <a:rPr lang="ru-RU" dirty="0" err="1" smtClean="0"/>
              <a:t>видеосервисы</a:t>
            </a:r>
            <a:r>
              <a:rPr lang="ru-RU" dirty="0" smtClean="0"/>
              <a:t>)  в системе информационной образовательной среды с участниками образовательного процесса с соблюдением норм информационной безопасности и профессиональной этики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04965" y="685801"/>
            <a:ext cx="5088714" cy="4648444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Использовать и апробировать специальные подходы к обучению в целях включения в образовательный процесс всех обучающихся, в том числе с особыми потребностями в образовании: обучающихся, проявивших выдающиеся способности; обучающихся, для которых русский язык не является родным; обучающихся с ограниченными возможностями здоровья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76518" y="1888584"/>
            <a:ext cx="5086538" cy="3311189"/>
          </a:xfrm>
        </p:spPr>
        <p:txBody>
          <a:bodyPr/>
          <a:lstStyle/>
          <a:p>
            <a:r>
              <a:rPr lang="ru-RU" dirty="0" smtClean="0"/>
              <a:t>Реализовывать индивидуальные образовательные маршруты, индивидуальные программы развития и индивидуально-ориентированные образовательные программы с учетом личностных и возрастных особенностей обучающихся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общепедагогическая ИКТ-компетентность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уметь организовать свою педагогическую деятельность и деятельность обучающихся  ( В ТОМ ЧИСЛЕ И С </a:t>
            </a:r>
            <a:r>
              <a:rPr lang="ru-RU" dirty="0" err="1" smtClean="0"/>
              <a:t>овз</a:t>
            </a:r>
            <a:r>
              <a:rPr lang="ru-RU" dirty="0" smtClean="0"/>
              <a:t>) </a:t>
            </a:r>
            <a:r>
              <a:rPr lang="ru-RU" dirty="0" err="1" smtClean="0"/>
              <a:t>с</a:t>
            </a:r>
            <a:r>
              <a:rPr lang="ru-RU" dirty="0" smtClean="0"/>
              <a:t> использованием ресурсов и сервисов информационной образовательной среды и цифрового коммуникационного оборудования, применять нормы информационной безопасности в образовательном процессе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аНКЕТИРОВАНИЕ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https://docs.google.com/forms/d/1k-CwzKK9AjqFrL-gyvpC90kUHafibOFO-GHylm7NegI/edit#responses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38d14cbf6a9a401fd1b55c6d74dad91525b2c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5F7196-3004-4BCA-86AE-BF68AC01FDBD}"/>
</file>

<file path=customXml/itemProps2.xml><?xml version="1.0" encoding="utf-8"?>
<ds:datastoreItem xmlns:ds="http://schemas.openxmlformats.org/officeDocument/2006/customXml" ds:itemID="{4639A5D2-4531-460E-9B70-4818835AD4AE}"/>
</file>

<file path=customXml/itemProps3.xml><?xml version="1.0" encoding="utf-8"?>
<ds:datastoreItem xmlns:ds="http://schemas.openxmlformats.org/officeDocument/2006/customXml" ds:itemID="{FB1366B6-AD38-4C0E-87DC-1EF4D1CD38D1}"/>
</file>

<file path=customXml/itemProps4.xml><?xml version="1.0" encoding="utf-8"?>
<ds:datastoreItem xmlns:ds="http://schemas.openxmlformats.org/officeDocument/2006/customXml" ds:itemID="{9EF93BA7-9CF7-4E78-A884-D1E9B950C7E5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242</TotalTime>
  <Words>485</Words>
  <Application>Microsoft Office PowerPoint</Application>
  <PresentationFormat>Широкоэкранный</PresentationFormat>
  <Paragraphs>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Impact</vt:lpstr>
      <vt:lpstr>Главное мероприятие</vt:lpstr>
      <vt:lpstr>ФГОС 2022</vt:lpstr>
      <vt:lpstr>Профессиональный стандарт педагога</vt:lpstr>
      <vt:lpstr>Изменения</vt:lpstr>
      <vt:lpstr>Квалификация учителя</vt:lpstr>
      <vt:lpstr>Требования</vt:lpstr>
      <vt:lpstr>Требования</vt:lpstr>
      <vt:lpstr>Требования</vt:lpstr>
      <vt:lpstr>общепедагогическая ИКТ-компетентность</vt:lpstr>
      <vt:lpstr>аНКЕТИРОВАНИЕ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Проблемы:</vt:lpstr>
      <vt:lpstr>Предложения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2022</dc:title>
  <dc:creator>User</dc:creator>
  <cp:lastModifiedBy>SAA</cp:lastModifiedBy>
  <cp:revision>18</cp:revision>
  <dcterms:created xsi:type="dcterms:W3CDTF">2022-03-29T11:25:19Z</dcterms:created>
  <dcterms:modified xsi:type="dcterms:W3CDTF">2022-03-31T19:35:29Z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</Properties>
</file>