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7.xml" ContentType="application/vnd.openxmlformats-officedocument.presentationml.slide+xml"/>
  <Override PartName="/ppt/slides/slide10.xml" ContentType="application/vnd.openxmlformats-officedocument.presentationml.slide+xml"/>
  <Override PartName="/ppt/slides/slide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4"/>
  </p:handoutMasterIdLst>
  <p:sldIdLst>
    <p:sldId id="256" r:id="rId2"/>
    <p:sldId id="263" r:id="rId3"/>
    <p:sldId id="275" r:id="rId4"/>
    <p:sldId id="309" r:id="rId5"/>
    <p:sldId id="310" r:id="rId6"/>
    <p:sldId id="311" r:id="rId7"/>
    <p:sldId id="312" r:id="rId8"/>
    <p:sldId id="313" r:id="rId9"/>
    <p:sldId id="314" r:id="rId10"/>
    <p:sldId id="317" r:id="rId11"/>
    <p:sldId id="315" r:id="rId12"/>
    <p:sldId id="283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2" autoAdjust="0"/>
    <p:restoredTop sz="94660"/>
  </p:normalViewPr>
  <p:slideViewPr>
    <p:cSldViewPr>
      <p:cViewPr varScale="1">
        <p:scale>
          <a:sx n="71" d="100"/>
          <a:sy n="71" d="100"/>
        </p:scale>
        <p:origin x="-666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49" d="100"/>
          <a:sy n="49" d="100"/>
        </p:scale>
        <p:origin x="1842" y="60"/>
      </p:cViewPr>
      <p:guideLst/>
    </p:cSldViewPr>
  </p:notesViewPr>
  <p:gridSpacing cx="46080363" cy="46080363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Relationship Id="rId22" Type="http://schemas.openxmlformats.org/officeDocument/2006/relationships/customXml" Target="../customXml/item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="" xmlns:a16="http://schemas.microsoft.com/office/drawing/2014/main" id="{64841CAF-A07E-41D8-BD8F-52F73295D5F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0188BD95-FBAB-4D16-BD86-CE51C950709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A3847C-6236-49F0-8959-82DC0EBC11ED}" type="datetimeFigureOut">
              <a:rPr lang="ru-RU" smtClean="0"/>
              <a:pPr/>
              <a:t>25.11.2021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F7E1B677-B06C-4E64-BFEC-82AE7D552DC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9768CD68-BDDA-40E2-B24A-A8ACE53D9EB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08E3F0-51D1-4467-BF31-1BD72ECE435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018021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hyperlink" Target="https://presentation-creation.ru/" TargetMode="Externa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4EEB5F3-46D5-4827-9176-87B3ED4087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E9C46714-EA01-4BA8-B3F4-1804E1ADDE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7FFA0AC6-9EBA-40E1-BBC8-87B9F008B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pPr/>
              <a:t>25.11.2021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2BDAAFA1-B9E1-4CF6-9E6D-876137767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A2847870-C82B-4F62-91CF-02C2A8DE6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390091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4F60D616-074D-47B4-B726-E9928A98B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pPr/>
              <a:t>25.11.2021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89EA2C6B-320E-404F-B8A0-821D10932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ABFE942B-7393-4B73-A8D9-DB6C12184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734257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87CEB6D-ED6D-4526-81A8-6B48D45004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B752732C-DB42-4FF4-B63F-BDB95C239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1D427B4B-0BA1-4E32-AC35-3A7656175D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C8EFE849-CF36-4DF7-B3AA-B5613D2784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pPr/>
              <a:t>25.11.2021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00B612AF-149D-40FD-81B8-0BEF0CA21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2186FBBA-6EDD-41C1-83F2-A92D6A1E1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352420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4E0E3E9-2EA0-4F93-ACF3-69B3BFD810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28FF30DC-8368-4617-B796-6D8CD1AA93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990E88DC-1E9E-475D-B470-7C75BF6F8A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B7651535-13B0-4736-B6E0-8114A25C3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pPr/>
              <a:t>25.11.2021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A85029B0-26CA-4FD7-8F74-A59107346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5CFDCF4F-29F3-434F-93BF-7145496CA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865031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5119624-59D1-41E3-AEA2-748028B57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B761F556-4960-4FFB-84B0-6DD9DECFF6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BF3852AA-44AB-40DE-ABB5-D989F49F6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pPr/>
              <a:t>25.11.2021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4FF99121-21B5-44CE-A3CC-FB750D001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CBA2C88A-CBD1-4F5D-AFDA-B87C66F4D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596333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29D2C97F-DA00-4FE0-831A-7C4145CC87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69E203A0-4947-4CC0-B314-D5F901EC7B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B39999C7-CA6F-4918-9A59-E4F9979B2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pPr/>
              <a:t>25.11.2021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17F7D328-60F9-4536-BF6F-A15329120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CC5CB392-EC5F-4163-9BD2-AD0959FD7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884418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Заголовок и объект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31F919D-1603-4E3D-95FD-FB1F4E055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1BC8CEC0-0D0B-453B-8963-A2AED8FB3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000" y="6356350"/>
            <a:ext cx="7650000" cy="365126"/>
          </a:xfrm>
        </p:spPr>
        <p:txBody>
          <a:bodyPr/>
          <a:lstStyle/>
          <a:p>
            <a:r>
              <a:rPr lang="ru-RU" dirty="0"/>
              <a:t>Шаблоны презентаций с сайта </a:t>
            </a:r>
            <a:r>
              <a:rPr lang="en-US" dirty="0">
                <a:hlinkClick r:id="rId2"/>
              </a:rPr>
              <a:t>presentation-creation.ru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6513763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BCF96D8-8510-4EF3-B422-332DC57E5B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B3007763-0BB5-4DD5-BC47-1C50AB65A6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pPr/>
              <a:t>25.11.2021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1048DF2C-669A-4DCA-8793-1F7410D7F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5933E309-0F6F-484F-98FA-46AB4551E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780632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4EEB5F3-46D5-4827-9176-87B3ED4087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6000" y="684000"/>
            <a:ext cx="7065000" cy="1305000"/>
          </a:xfrm>
        </p:spPr>
        <p:txBody>
          <a:bodyPr anchor="b"/>
          <a:lstStyle>
            <a:lvl1pPr algn="ctr">
              <a:defRPr sz="6000" b="1">
                <a:solidFill>
                  <a:schemeClr val="accent1"/>
                </a:solidFill>
                <a:effectLst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xmlns="" val="29046480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BD4EC29-EC9D-4966-9B2F-5A81BAAA14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1000" y="189000"/>
            <a:ext cx="9075600" cy="1325563"/>
          </a:xfrm>
        </p:spPr>
        <p:txBody>
          <a:bodyPr>
            <a:normAutofit/>
          </a:bodyPr>
          <a:lstStyle>
            <a:lvl1pPr>
              <a:defRPr sz="6000" b="1">
                <a:solidFill>
                  <a:schemeClr val="accent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C2AF823D-AA6C-41CE-8369-D43088671A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1000" y="2034000"/>
            <a:ext cx="10515600" cy="409796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xmlns="" val="37337952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>
            <a:extLst>
              <a:ext uri="{FF2B5EF4-FFF2-40B4-BE49-F238E27FC236}">
                <a16:creationId xmlns="" xmlns:a16="http://schemas.microsoft.com/office/drawing/2014/main" id="{450B3A33-03F4-4866-B517-A54DC8904A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1000" y="189000"/>
            <a:ext cx="9075600" cy="1325563"/>
          </a:xfrm>
        </p:spPr>
        <p:txBody>
          <a:bodyPr>
            <a:normAutofit/>
          </a:bodyPr>
          <a:lstStyle>
            <a:lvl1pPr>
              <a:defRPr sz="6000" b="1">
                <a:solidFill>
                  <a:schemeClr val="accent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xmlns="" val="3170312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278A106-66FA-4DD6-BAB3-B8D8393A6A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1C6B7C11-BF9E-408C-887F-6B9BC18637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0579E133-BC16-4FB3-9BC0-B6A568D98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pPr/>
              <a:t>25.11.2021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F95CB5E0-055B-4886-BB25-0C7618D30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5410B8AC-7215-4E96-8E27-FC440628E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895025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B456F72-33A8-4910-A853-F0EF915F0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E3EF7DE8-23CA-4D99-8CC9-4903DDD552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38C177F8-D6AF-47A0-B490-1B3CDFEE6E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2B72E65B-AF1C-4F65-9941-D855AC96A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pPr/>
              <a:t>25.11.2021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108AAEDA-38B0-46A7-BB17-DB378E2D8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C07335DD-857A-49BC-BF94-7878B3D9B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949900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27FFB23-FD3E-408F-A23F-485521549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3557B89F-6135-4F2B-893F-E89610007D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F995CA68-6719-40C1-95A2-F647EA7FA4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2A4B353A-0A39-4E56-A1C1-2DDA22C594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B2A394CB-908A-4E67-874E-EA58FD2B22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DA4D78FF-9BDC-47EE-AD08-F85FEF056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pPr/>
              <a:t>25.11.2021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8B64B697-85E0-44B7-99FA-9C7AC6859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32D574AC-5168-4E22-8835-2D38CC2BB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423505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E9317D4-8ACB-498D-8524-4257775409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358D9979-8217-47E8-9E8D-B2D0F8032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pPr/>
              <a:t>25.11.2021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987BFD1B-2793-4D83-B874-8CE6EE8A1F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5293DF3D-5BBD-49D4-B217-881FB1389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582339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97ACF60-303D-438B-ADDF-FD8A00C5B5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9D57D61A-5D1E-48D1-8F9F-72DCC61312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66FE97FC-8D71-4940-B6BB-6862C76594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89DCA0-1BB0-4A78-B9FD-CBA4791AF177}" type="datetimeFigureOut">
              <a:rPr lang="ru-RU" smtClean="0"/>
              <a:pPr/>
              <a:t>25.11.2021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05017A4A-6BE4-47CB-9CD4-A285E2D43D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99B2747D-D825-4A66-8A60-C4EE4BC746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941388-63F8-4FEC-99A6-4E4A5CF5E8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88251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62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  <p:sldLayoutId id="2147483663" r:id="rId15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="" xmlns:a16="http://schemas.microsoft.com/office/drawing/2014/main" id="{49DE0BE0-A2C4-4428-86D8-D9DE377D54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414000"/>
            <a:ext cx="6096000" cy="3465000"/>
          </a:xfrm>
        </p:spPr>
        <p:txBody>
          <a:bodyPr>
            <a:normAutofit fontScale="90000"/>
          </a:bodyPr>
          <a:lstStyle/>
          <a:p>
            <a:r>
              <a:rPr lang="ru-RU" sz="7200" dirty="0" smtClean="0"/>
              <a:t>Федеральный проект</a:t>
            </a:r>
            <a:br>
              <a:rPr lang="ru-RU" sz="7200" dirty="0" smtClean="0"/>
            </a:br>
            <a:r>
              <a:rPr lang="ru-RU" sz="7200" dirty="0" smtClean="0"/>
              <a:t>«Успех каждого ребенка»</a:t>
            </a:r>
            <a:endParaRPr lang="ru-RU" sz="7200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178443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800" dirty="0" smtClean="0"/>
              <a:t>Плюсы:</a:t>
            </a:r>
            <a:endParaRPr lang="ru-RU" sz="4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16000" y="1854000"/>
            <a:ext cx="5310000" cy="25650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Часть проектов реализуется дистанционно, в том числе и по профориентации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501000" y="4419000"/>
            <a:ext cx="5475600" cy="210686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Участие в олимпиадах и интеллектуальных конкурсах различного уровня</a:t>
            </a:r>
          </a:p>
          <a:p>
            <a:pPr algn="ctr"/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(в том числе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ВсОШ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61000" y="4509000"/>
            <a:ext cx="5265000" cy="20250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Учителя-предметники: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501000" y="1918239"/>
            <a:ext cx="5475600" cy="210686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Широкий диапазон вовлечения учащихся в дополнительное образование через электронную систему Навигатор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800" dirty="0" smtClean="0"/>
              <a:t>Проблемы:</a:t>
            </a:r>
            <a:endParaRPr lang="ru-RU" sz="4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61000" y="3382233"/>
            <a:ext cx="3645000" cy="14850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Наставничество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Шефство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(по всем направлениям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556700" y="2378127"/>
            <a:ext cx="3299400" cy="12150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Преемственность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61000" y="5093998"/>
            <a:ext cx="3645000" cy="144000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Индивидуальные образовательные маршруты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8459534" y="5093999"/>
            <a:ext cx="3517065" cy="134379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Дети с ОВЗ (не во всех проектах, конкурсах могут участвовать)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544535" y="3836209"/>
            <a:ext cx="3299400" cy="12600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ИОМ по профориентации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476000" y="5274000"/>
            <a:ext cx="3735000" cy="11700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Индивидуальный учебный план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8470469" y="3782644"/>
            <a:ext cx="2970000" cy="10800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Дети группы риска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8488224" y="2439000"/>
            <a:ext cx="2970000" cy="10800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Доля учащихся, охваченных ДОП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6816000" y="1316481"/>
            <a:ext cx="3654300" cy="83029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Система сопровождения 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424876" y="1628117"/>
            <a:ext cx="4466978" cy="10800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Вовлеченность всех участников образовательных отношений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17454" t="20112" r="18908" b="21342"/>
          <a:stretch>
            <a:fillRect/>
          </a:stretch>
        </p:blipFill>
        <p:spPr bwMode="auto">
          <a:xfrm>
            <a:off x="1461000" y="2034000"/>
            <a:ext cx="8415000" cy="4352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550ECA6-2C10-42CC-8823-AE3421095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dirty="0" smtClean="0"/>
              <a:t>Национальный проект «Образование»</a:t>
            </a:r>
            <a:endParaRPr lang="ru-RU" sz="4000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06A69E54-D44B-4DB4-89D6-039D8E2027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6000" y="1854000"/>
            <a:ext cx="5715000" cy="3915000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Федеральный проект «Успех каждого ребенка» направлен на </a:t>
            </a:r>
            <a:r>
              <a:rPr lang="ru-RU" b="1" dirty="0" smtClean="0"/>
              <a:t>создание и работу системы выявления, поддержки и развития способностей и талантов детей и молодежи</a:t>
            </a:r>
            <a:r>
              <a:rPr lang="ru-RU" dirty="0" smtClean="0"/>
              <a:t>. В рамках проекта ведется работа по обеспечению равного доступа детей к актуальным и востребованным программам дополнительного образования, выявлению талантов каждого ребенка и ранней профориентации обучающихся.</a:t>
            </a:r>
            <a:endParaRPr lang="ru-RU" dirty="0"/>
          </a:p>
        </p:txBody>
      </p:sp>
      <p:pic>
        <p:nvPicPr>
          <p:cNvPr id="6148" name="Picture 4" descr="https://edu.gov.ru/application/frontend/skin/default/assets/images/nat-proj/new/federal_projects/success/success_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66000" y="2259000"/>
            <a:ext cx="5667676" cy="3465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1454309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Сроки реализации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61000" y="2034000"/>
            <a:ext cx="9765000" cy="4097963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/>
              <a:t>01.01.2019 — 30.12.2024</a:t>
            </a:r>
            <a:endParaRPr lang="ru-RU" sz="4000" dirty="0"/>
          </a:p>
        </p:txBody>
      </p:sp>
      <p:pic>
        <p:nvPicPr>
          <p:cNvPr id="29698" name="Picture 2" descr="https://edu.gov.ru/application/frontend/skin/default/assets/images/nat-proj/new/federal_projects/success/success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81000" y="2574000"/>
            <a:ext cx="6468225" cy="3954425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задачи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16000" y="1854000"/>
            <a:ext cx="3780000" cy="28350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Реализация проекта «Доступное дополнительное образование для детей». Обновление содержания программ ДПО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836000" y="1854000"/>
            <a:ext cx="2520000" cy="29250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Раскрытие и развитие способностей и талантов детей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7941000" y="1899000"/>
            <a:ext cx="3780000" cy="28800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Реализация образовательных программ в сетевой форме с участием ДПО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056000" y="5004000"/>
            <a:ext cx="9675000" cy="17100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Создание условий для формирования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безбарьерной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среды для реализации программ дополнительного образования для детей с ОВЗ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задачи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16000" y="1854000"/>
            <a:ext cx="3780000" cy="28350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Предоставление ребенку права выбора и формирования образовательной траектории (ИУП, в том числе и по профориентации)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836000" y="1944000"/>
            <a:ext cx="2655000" cy="28350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Применение современных образовательных технологий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7986000" y="1899000"/>
            <a:ext cx="3780000" cy="28350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Создание условий для самоопределения в выборе будущего профессионального пути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236000" y="4914000"/>
            <a:ext cx="9675000" cy="17100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Создание детских технопарков «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Кванториум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» и пр.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Направления: </a:t>
            </a:r>
            <a:br>
              <a:rPr lang="ru-RU" dirty="0" smtClean="0"/>
            </a:br>
            <a:r>
              <a:rPr lang="ru-RU" dirty="0" smtClean="0"/>
              <a:t>дополнительное образование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16000" y="1854000"/>
            <a:ext cx="3780000" cy="28350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Профилактические программы: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ЮИД «Скороход»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«Подросток»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836000" y="1944000"/>
            <a:ext cx="2655000" cy="13050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Театральная студия «Новаторы»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7986000" y="1899000"/>
            <a:ext cx="3780000" cy="11250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Хор «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Россияночка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61000" y="4824000"/>
            <a:ext cx="3735000" cy="17100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Архимеды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813500" y="3462750"/>
            <a:ext cx="3060000" cy="13050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Спортивные секции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8391000" y="3339000"/>
            <a:ext cx="2655000" cy="13050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Видеостудия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4625738" y="4981500"/>
            <a:ext cx="4320000" cy="13950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Платные образовательные услуги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9156000" y="4847143"/>
            <a:ext cx="2655000" cy="13050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Газета «Перекресток»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Направления: </a:t>
            </a:r>
            <a:br>
              <a:rPr lang="ru-RU" dirty="0" smtClean="0"/>
            </a:br>
            <a:r>
              <a:rPr lang="ru-RU" dirty="0" smtClean="0"/>
              <a:t>Внеурочная деятельность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16000" y="1854000"/>
            <a:ext cx="3780000" cy="18450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 рамках классного руководства: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746000" y="1809000"/>
            <a:ext cx="2925000" cy="13050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Профориентация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7986000" y="1899000"/>
            <a:ext cx="3780000" cy="11250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Образовательный туризм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61000" y="4824000"/>
            <a:ext cx="3735000" cy="17100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Учителя-предметники: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701000" y="3339000"/>
            <a:ext cx="3195000" cy="13050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«Юный эколог»</a:t>
            </a:r>
          </a:p>
          <a:p>
            <a:pPr algn="ctr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Юнармия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8661000" y="4644000"/>
            <a:ext cx="2655000" cy="18000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Финансовая и функциональная грамотность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4836000" y="4959000"/>
            <a:ext cx="2880000" cy="13950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Спортивные мероприятия и праздники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8526000" y="3114000"/>
            <a:ext cx="2925000" cy="13050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Творческие конкурсы разного уровня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800" dirty="0" smtClean="0"/>
              <a:t>Направления: </a:t>
            </a:r>
            <a:br>
              <a:rPr lang="ru-RU" sz="4800" dirty="0" smtClean="0"/>
            </a:br>
            <a:r>
              <a:rPr lang="ru-RU" sz="4800" dirty="0" smtClean="0"/>
              <a:t>Исследовательская деятельность</a:t>
            </a:r>
            <a:endParaRPr lang="ru-RU" sz="4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16000" y="1854000"/>
            <a:ext cx="3780000" cy="22500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 рамках классного руководства: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836000" y="1854000"/>
            <a:ext cx="2835000" cy="13050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Проектная деятельность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8076000" y="3249000"/>
            <a:ext cx="3780000" cy="19350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Конкурсы, проекты, исследования различного уровня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61000" y="4509000"/>
            <a:ext cx="3735000" cy="20250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Учителя-предметники: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4836000" y="5094000"/>
            <a:ext cx="2880000" cy="13950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Индивидуальные образовательные маршруты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800" dirty="0" smtClean="0"/>
              <a:t>Направления: </a:t>
            </a:r>
            <a:br>
              <a:rPr lang="ru-RU" sz="4800" dirty="0" smtClean="0"/>
            </a:br>
            <a:r>
              <a:rPr lang="ru-RU" sz="4800" dirty="0" smtClean="0"/>
              <a:t>Олимпиадное движение</a:t>
            </a:r>
            <a:endParaRPr lang="ru-RU" sz="4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16000" y="1854000"/>
            <a:ext cx="3780000" cy="22500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 рамках классного руководства: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971000" y="2709000"/>
            <a:ext cx="3780000" cy="27000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Участие в олимпиадах и интеллектуальных конкурсах различного уровня</a:t>
            </a:r>
          </a:p>
          <a:p>
            <a:pPr algn="ctr"/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(в том числе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ВсОШ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61000" y="4509000"/>
            <a:ext cx="3735000" cy="20250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Учителя-предметники: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Тема Office">
  <a:themeElements>
    <a:clrScheme name="Теплый синий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spe:Receivers xmlns:spe="http://schemas.microsoft.com/sharepoint/events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E7A85887BC00AB4B902C95D0D0122006" ma:contentTypeVersion="49" ma:contentTypeDescription="Создание документа." ma:contentTypeScope="" ma:versionID="e1beba7d97727391086f3c76e5681afa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644226da6f114a0b9638dd6372d57a13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97CCE7F-3481-4DF1-B91D-BA0F3E578B41}"/>
</file>

<file path=customXml/itemProps2.xml><?xml version="1.0" encoding="utf-8"?>
<ds:datastoreItem xmlns:ds="http://schemas.openxmlformats.org/officeDocument/2006/customXml" ds:itemID="{2236D62B-747E-43F8-9397-F769F06F665F}"/>
</file>

<file path=customXml/itemProps3.xml><?xml version="1.0" encoding="utf-8"?>
<ds:datastoreItem xmlns:ds="http://schemas.openxmlformats.org/officeDocument/2006/customXml" ds:itemID="{ADBA1C12-D8DD-4848-89EA-F724BB3C7C69}"/>
</file>

<file path=customXml/itemProps4.xml><?xml version="1.0" encoding="utf-8"?>
<ds:datastoreItem xmlns:ds="http://schemas.openxmlformats.org/officeDocument/2006/customXml" ds:itemID="{CAC4926A-4512-4C20-928F-4BF8EEEA18A9}"/>
</file>

<file path=docProps/app.xml><?xml version="1.0" encoding="utf-8"?>
<Properties xmlns="http://schemas.openxmlformats.org/officeDocument/2006/extended-properties" xmlns:vt="http://schemas.openxmlformats.org/officeDocument/2006/docPropsVTypes">
  <TotalTime>219</TotalTime>
  <Words>303</Words>
  <Application>Microsoft Office PowerPoint</Application>
  <PresentationFormat>Произвольный</PresentationFormat>
  <Paragraphs>66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Федеральный проект «Успех каждого ребенка»</vt:lpstr>
      <vt:lpstr>Национальный проект «Образование»</vt:lpstr>
      <vt:lpstr>Сроки реализации</vt:lpstr>
      <vt:lpstr>Основные задачи</vt:lpstr>
      <vt:lpstr>Основные задачи</vt:lpstr>
      <vt:lpstr>Направления:  дополнительное образование</vt:lpstr>
      <vt:lpstr>Направления:  Внеурочная деятельность</vt:lpstr>
      <vt:lpstr>Направления:  Исследовательская деятельность</vt:lpstr>
      <vt:lpstr>Направления:  Олимпиадное движение</vt:lpstr>
      <vt:lpstr>Плюсы:</vt:lpstr>
      <vt:lpstr>Проблемы: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Юрий Козырев</dc:creator>
  <cp:lastModifiedBy>Ольга Юрьевна</cp:lastModifiedBy>
  <cp:revision>44</cp:revision>
  <dcterms:created xsi:type="dcterms:W3CDTF">2020-07-05T17:04:43Z</dcterms:created>
  <dcterms:modified xsi:type="dcterms:W3CDTF">2021-11-25T19:18:57Z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0x010100E7A85887BC00AB4B902C95D0D0122006</vt:lpwstr>
  </property>
</Properties>
</file>