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257" r:id="rId4"/>
    <p:sldId id="258" r:id="rId5"/>
    <p:sldId id="259" r:id="rId6"/>
    <p:sldId id="268" r:id="rId7"/>
    <p:sldId id="269" r:id="rId8"/>
    <p:sldId id="261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спец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axId val="100168064"/>
        <c:axId val="100169600"/>
      </c:barChart>
      <c:catAx>
        <c:axId val="100168064"/>
        <c:scaling>
          <c:orientation val="minMax"/>
        </c:scaling>
        <c:axPos val="b"/>
        <c:numFmt formatCode="General" sourceLinked="1"/>
        <c:tickLblPos val="nextTo"/>
        <c:crossAx val="100169600"/>
        <c:crosses val="autoZero"/>
        <c:auto val="1"/>
        <c:lblAlgn val="ctr"/>
        <c:lblOffset val="100"/>
      </c:catAx>
      <c:valAx>
        <c:axId val="100169600"/>
        <c:scaling>
          <c:orientation val="minMax"/>
        </c:scaling>
        <c:axPos val="l"/>
        <c:majorGridlines/>
        <c:numFmt formatCode="General" sourceLinked="1"/>
        <c:tickLblPos val="nextTo"/>
        <c:crossAx val="100168064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014096945310978"/>
          <c:y val="7.8216905716821467E-2"/>
          <c:w val="0.3303357194408294"/>
          <c:h val="0.4761162494723884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 и более лет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менее 5 лет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axId val="115382912"/>
        <c:axId val="115384704"/>
      </c:barChart>
      <c:catAx>
        <c:axId val="115382912"/>
        <c:scaling>
          <c:orientation val="minMax"/>
        </c:scaling>
        <c:delete val="1"/>
        <c:axPos val="b"/>
        <c:numFmt formatCode="General" sourceLinked="1"/>
        <c:tickLblPos val="nextTo"/>
        <c:crossAx val="115384704"/>
        <c:crosses val="autoZero"/>
        <c:auto val="1"/>
        <c:lblAlgn val="ctr"/>
        <c:lblOffset val="100"/>
      </c:catAx>
      <c:valAx>
        <c:axId val="115384704"/>
        <c:scaling>
          <c:orientation val="minMax"/>
        </c:scaling>
        <c:axPos val="l"/>
        <c:majorGridlines/>
        <c:numFmt formatCode="General" sourceLinked="1"/>
        <c:tickLblPos val="nextTo"/>
        <c:crossAx val="11538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874838126690594"/>
          <c:y val="9.8378888476964049E-2"/>
          <c:w val="0.42354640602117427"/>
          <c:h val="0.46693500628319135"/>
        </c:manualLayout>
      </c:layout>
    </c:legend>
    <c:plotVisOnly val="1"/>
  </c:chart>
  <c:spPr>
    <a:ln>
      <a:solidFill>
        <a:srgbClr val="3891A7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имеют категории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axId val="117434624"/>
        <c:axId val="100270080"/>
      </c:barChart>
      <c:catAx>
        <c:axId val="117434624"/>
        <c:scaling>
          <c:orientation val="minMax"/>
        </c:scaling>
        <c:axPos val="b"/>
        <c:numFmt formatCode="General" sourceLinked="1"/>
        <c:tickLblPos val="nextTo"/>
        <c:crossAx val="100270080"/>
        <c:crosses val="autoZero"/>
        <c:auto val="1"/>
        <c:lblAlgn val="ctr"/>
        <c:lblOffset val="100"/>
      </c:catAx>
      <c:valAx>
        <c:axId val="100270080"/>
        <c:scaling>
          <c:orientation val="minMax"/>
        </c:scaling>
        <c:axPos val="l"/>
        <c:majorGridlines/>
        <c:numFmt formatCode="General" sourceLinked="1"/>
        <c:tickLblPos val="nextTo"/>
        <c:crossAx val="117434624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rgbClr val="3891A7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632377740303541"/>
          <c:y val="4.1935483870967752E-2"/>
          <c:w val="0.74367622259696464"/>
          <c:h val="0.4870967741935485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7448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strRef>
              <c:f>Sheet1!$B$1:$F$1</c:f>
              <c:strCache>
                <c:ptCount val="5"/>
                <c:pt idx="0">
                  <c:v>реализация требований ФГОС НОО</c:v>
                </c:pt>
                <c:pt idx="1">
                  <c:v>использ.ЭОР</c:v>
                </c:pt>
                <c:pt idx="2">
                  <c:v>примен.ЦИО</c:v>
                </c:pt>
                <c:pt idx="3">
                  <c:v>идеи Монтессори</c:v>
                </c:pt>
                <c:pt idx="4">
                  <c:v>основы религ.культур и…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100</c:v>
                </c:pt>
                <c:pt idx="1">
                  <c:v>42</c:v>
                </c:pt>
                <c:pt idx="2">
                  <c:v>42</c:v>
                </c:pt>
                <c:pt idx="3">
                  <c:v>75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7448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реализация требований ФГОС НОО</c:v>
                </c:pt>
                <c:pt idx="1">
                  <c:v>использ.ЭОР</c:v>
                </c:pt>
                <c:pt idx="2">
                  <c:v>примен.ЦИО</c:v>
                </c:pt>
                <c:pt idx="3">
                  <c:v>идеи Монтессори</c:v>
                </c:pt>
                <c:pt idx="4">
                  <c:v>основы религ.культур и…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7448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реализация требований ФГОС НОО</c:v>
                </c:pt>
                <c:pt idx="1">
                  <c:v>использ.ЭОР</c:v>
                </c:pt>
                <c:pt idx="2">
                  <c:v>примен.ЦИО</c:v>
                </c:pt>
                <c:pt idx="3">
                  <c:v>идеи Монтессори</c:v>
                </c:pt>
                <c:pt idx="4">
                  <c:v>основы религ.культур и…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gapDepth val="0"/>
        <c:shape val="box"/>
        <c:axId val="97274112"/>
        <c:axId val="97288960"/>
        <c:axId val="0"/>
      </c:bar3DChart>
      <c:catAx>
        <c:axId val="97274112"/>
        <c:scaling>
          <c:orientation val="minMax"/>
        </c:scaling>
        <c:axPos val="b"/>
        <c:numFmt formatCode="General" sourceLinked="1"/>
        <c:tickLblPos val="low"/>
        <c:spPr>
          <a:ln w="4362">
            <a:solidFill>
              <a:srgbClr val="000000"/>
            </a:solidFill>
            <a:prstDash val="solid"/>
          </a:ln>
        </c:spPr>
        <c:txPr>
          <a:bodyPr rot="-2400000" vert="horz"/>
          <a:lstStyle/>
          <a:p>
            <a:pPr>
              <a:defRPr sz="10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7288960"/>
        <c:crosses val="autoZero"/>
        <c:auto val="1"/>
        <c:lblAlgn val="ctr"/>
        <c:lblOffset val="100"/>
        <c:tickLblSkip val="1"/>
        <c:tickMarkSkip val="1"/>
      </c:catAx>
      <c:valAx>
        <c:axId val="97288960"/>
        <c:scaling>
          <c:orientation val="minMax"/>
        </c:scaling>
        <c:axPos val="l"/>
        <c:majorGridlines>
          <c:spPr>
            <a:ln w="436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3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4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7274112"/>
        <c:crosses val="autoZero"/>
        <c:crossBetween val="between"/>
      </c:valAx>
      <c:spPr>
        <a:noFill/>
        <a:ln w="348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4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54504-7A0A-4B8A-88AE-42402DDD0B6F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0262-D91C-4360-B5C9-FF8A4134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0262-D91C-4360-B5C9-FF8A41347DE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0352CA-76FA-46CA-A650-4BC0097547D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F89D12-B09C-4E9D-878A-7BB2D79C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duportal44.ru/Kostroma_EDU/kos-sch-29/SitePages/&#1052;&#1054;%20&#1091;&#1095;&#1080;&#1090;&#1077;&#1083;&#1077;&#1081;%20&#1085;&#1072;&#1095;&#1072;&#1083;&#1100;&#1085;&#1099;&#1093;%20&#1082;&#1083;&#1072;&#1089;&#1089;&#1086;&#1074;.asp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53;&#1086;&#1074;&#1072;&#1103;%20&#1087;&#1072;&#1087;&#1082;&#1072;/&#1040;&#1085;&#1072;&#1083;&#1080;&#1079;%20&#1088;&#1072;&#1073;&#1086;&#1090;&#1099;%20&#1052;&#1054;%20&#1085;&#1072;&#1095;&#1072;&#1083;&#1100;&#1085;&#1099;&#1077;%20&#1082;&#1083;&#1072;&#1089;&#1089;&#1099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3;&#1086;&#1074;&#1072;&#1103;%20&#1087;&#1072;&#1087;&#1082;&#1072;/&#1087;&#1083;&#1072;&#1085;%20&#1088;&#1072;&#1073;&#1086;&#1090;&#1099;%202014-2015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72;&#1103;%20&#1087;&#1072;&#1087;&#1082;&#1072;/&#1053;&#1077;&#1076;&#1077;&#1083;&#1103;%20&#1085;&#1072;&#1095;&#1072;&#1083;&#1100;&#1085;&#1086;&#1081;%20&#1096;&#1082;&#1086;&#1083;&#1099;.docx" TargetMode="External"/><Relationship Id="rId2" Type="http://schemas.openxmlformats.org/officeDocument/2006/relationships/hyperlink" Target="&#1053;&#1086;&#1074;&#1072;&#1103;%20&#1087;&#1072;&#1087;&#1082;&#1072;/&#1055;&#1088;&#1086;&#1090;&#1086;&#1082;&#1086;&#1083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3;&#1086;&#1074;&#1072;&#1103;%20&#1087;&#1072;&#1087;&#1082;&#1072;/&#1048;&#1089;&#1089;&#1083;&#1077;&#1076;&#1086;&#1074;&#1072;&#1090;&#1077;&#1083;&#1100;&#1089;&#1082;&#1072;&#1103;%20&#1076;&#1077;&#1103;&#1090;&#1077;&#1083;&#1100;&#1085;&#1086;&#1089;&#1090;&#1100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785926"/>
            <a:ext cx="7858180" cy="2845505"/>
          </a:xfrm>
        </p:spPr>
        <p:txBody>
          <a:bodyPr>
            <a:noAutofit/>
          </a:bodyPr>
          <a:lstStyle/>
          <a:p>
            <a:r>
              <a:rPr lang="ru-RU" sz="4000" dirty="0" smtClean="0"/>
              <a:t>Стратегия и практика</a:t>
            </a:r>
            <a:br>
              <a:rPr lang="ru-RU" sz="4000" dirty="0" smtClean="0"/>
            </a:br>
            <a:r>
              <a:rPr lang="ru-RU" sz="4000" dirty="0" smtClean="0"/>
              <a:t> управления внутри МО, </a:t>
            </a:r>
            <a:r>
              <a:rPr lang="ru-RU" sz="3200" dirty="0" smtClean="0"/>
              <a:t>обеспечивающие деятельность коллектива на достижение планируемых результатов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14290"/>
            <a:ext cx="6643734" cy="90012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Муниципальное бюджетное образовательное учреждение города Костромы</a:t>
            </a:r>
          </a:p>
          <a:p>
            <a:r>
              <a:rPr lang="ru-RU" sz="1600" dirty="0" smtClean="0"/>
              <a:t>«Средняя общеобразовательная школа № 29»</a:t>
            </a:r>
          </a:p>
          <a:p>
            <a:endParaRPr lang="ru-RU" sz="18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86380" y="5072074"/>
            <a:ext cx="3143272" cy="90012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Кочакова</a:t>
            </a:r>
            <a:r>
              <a:rPr lang="ru-RU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И.С., руководитель методического объединения учителей начальных классов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5400000">
            <a:off x="-208794" y="2851944"/>
            <a:ext cx="5572164" cy="1296988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ИСТОКИ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291013" y="571480"/>
            <a:ext cx="3638573" cy="59293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Информация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</a:pPr>
            <a:endParaRPr lang="ru-RU" sz="2800" b="1" i="1" dirty="0">
              <a:solidFill>
                <a:srgbClr val="00B050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- Современные технологии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Технические средства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Опыт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- Качество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- Индивидуальный подход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err="1" smtClean="0"/>
              <a:t>Веб</a:t>
            </a:r>
            <a:r>
              <a:rPr lang="ru-RU" sz="4400" dirty="0" smtClean="0"/>
              <a:t> – страница на Интернет – представительстве ОУ.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4429156" cy="40005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8955" t="10615" r="10448"/>
          <a:stretch>
            <a:fillRect/>
          </a:stretch>
        </p:blipFill>
        <p:spPr bwMode="auto">
          <a:xfrm>
            <a:off x="142844" y="2357430"/>
            <a:ext cx="4357718" cy="42862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57752" y="5429265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http://www.koipkro.kostroma.ru/Kostroma_EDU/kos-sch-29/SitePages/</a:t>
            </a:r>
            <a:r>
              <a:rPr lang="ru-RU" sz="1400" dirty="0" smtClean="0">
                <a:hlinkClick r:id="rId4"/>
              </a:rPr>
              <a:t>МО%20учителей%20начальных%20классов.</a:t>
            </a:r>
            <a:r>
              <a:rPr lang="en-US" sz="1400" dirty="0" err="1" smtClean="0">
                <a:hlinkClick r:id="rId4"/>
              </a:rPr>
              <a:t>aspx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752" y="128334"/>
            <a:ext cx="7498080" cy="943212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Портфолио</a:t>
            </a:r>
            <a:r>
              <a:rPr lang="ru-RU" sz="4000" dirty="0" smtClean="0"/>
              <a:t> руководителя МО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933588" cy="5477272"/>
          </a:xfrm>
        </p:spPr>
        <p:txBody>
          <a:bodyPr numCol="2">
            <a:normAutofit fontScale="62500" lnSpcReduction="20000"/>
          </a:bodyPr>
          <a:lstStyle/>
          <a:p>
            <a:pPr lvl="0"/>
            <a:r>
              <a:rPr lang="ru-RU" dirty="0" smtClean="0"/>
              <a:t>Нормативные документы</a:t>
            </a:r>
          </a:p>
          <a:p>
            <a:pPr lvl="0"/>
            <a:r>
              <a:rPr lang="ru-RU" dirty="0" smtClean="0"/>
              <a:t>Анализ работы за прошлый учебный год</a:t>
            </a:r>
          </a:p>
          <a:p>
            <a:pPr lvl="0"/>
            <a:r>
              <a:rPr lang="ru-RU" dirty="0" smtClean="0"/>
              <a:t>Методическая тема</a:t>
            </a:r>
          </a:p>
          <a:p>
            <a:pPr lvl="0"/>
            <a:r>
              <a:rPr lang="ru-RU" dirty="0" smtClean="0"/>
              <a:t>Цели и задачи на учебный год</a:t>
            </a:r>
          </a:p>
          <a:p>
            <a:pPr lvl="0"/>
            <a:r>
              <a:rPr lang="ru-RU" dirty="0" smtClean="0"/>
              <a:t>План работы на год</a:t>
            </a:r>
          </a:p>
          <a:p>
            <a:pPr lvl="0"/>
            <a:r>
              <a:rPr lang="ru-RU" dirty="0" smtClean="0"/>
              <a:t>Протоколы заседаний</a:t>
            </a:r>
          </a:p>
          <a:p>
            <a:pPr lvl="0"/>
            <a:r>
              <a:rPr lang="ru-RU" dirty="0" smtClean="0"/>
              <a:t>Рабочие программы по предметам, кружкам внеурочной деятельности</a:t>
            </a:r>
          </a:p>
          <a:p>
            <a:pPr lvl="0"/>
            <a:r>
              <a:rPr lang="ru-RU" dirty="0" smtClean="0"/>
              <a:t>Сведения об УМК</a:t>
            </a:r>
          </a:p>
          <a:p>
            <a:pPr lvl="0"/>
            <a:r>
              <a:rPr lang="ru-RU" dirty="0" smtClean="0"/>
              <a:t>Кадровый состав учителей</a:t>
            </a:r>
          </a:p>
          <a:p>
            <a:pPr lvl="0"/>
            <a:r>
              <a:rPr lang="ru-RU" dirty="0" smtClean="0"/>
              <a:t>Индивидуальные профессиональные планы развития педагогов</a:t>
            </a:r>
          </a:p>
          <a:p>
            <a:pPr lvl="0"/>
            <a:r>
              <a:rPr lang="ru-RU" dirty="0" smtClean="0"/>
              <a:t>Сведения о педагогических исследованиях</a:t>
            </a:r>
          </a:p>
          <a:p>
            <a:pPr lvl="0"/>
            <a:r>
              <a:rPr lang="ru-RU" dirty="0" smtClean="0"/>
              <a:t>Сопровождение молодых специалистов</a:t>
            </a:r>
          </a:p>
          <a:p>
            <a:pPr lvl="0"/>
            <a:r>
              <a:rPr lang="ru-RU" dirty="0" smtClean="0"/>
              <a:t>Аттестация педагогов</a:t>
            </a:r>
          </a:p>
          <a:p>
            <a:pPr lvl="0"/>
            <a:r>
              <a:rPr lang="ru-RU" dirty="0" smtClean="0"/>
              <a:t>Сведения о повышении квалификации</a:t>
            </a:r>
          </a:p>
          <a:p>
            <a:pPr lvl="0"/>
            <a:r>
              <a:rPr lang="ru-RU" dirty="0" smtClean="0"/>
              <a:t>Сведения о проектной деятельности учащихся</a:t>
            </a:r>
          </a:p>
          <a:p>
            <a:pPr lvl="0"/>
            <a:r>
              <a:rPr lang="ru-RU" dirty="0" smtClean="0"/>
              <a:t>Результаты мониторинговых контрольных работ</a:t>
            </a:r>
          </a:p>
          <a:p>
            <a:pPr lvl="0"/>
            <a:r>
              <a:rPr lang="ru-RU" dirty="0" smtClean="0"/>
              <a:t>Результаты учебной деятельности</a:t>
            </a:r>
          </a:p>
          <a:p>
            <a:pPr lvl="0"/>
            <a:r>
              <a:rPr lang="ru-RU" dirty="0" smtClean="0"/>
              <a:t>Результаты участия в методической работе школы</a:t>
            </a:r>
          </a:p>
          <a:p>
            <a:pPr lvl="0"/>
            <a:r>
              <a:rPr lang="ru-RU" dirty="0" smtClean="0"/>
              <a:t>Информационные материалы</a:t>
            </a:r>
          </a:p>
          <a:p>
            <a:pPr lvl="0"/>
            <a:r>
              <a:rPr lang="ru-RU" dirty="0" smtClean="0"/>
              <a:t>Достижения учащихся</a:t>
            </a:r>
          </a:p>
          <a:p>
            <a:pPr lvl="0"/>
            <a:r>
              <a:rPr lang="ru-RU" dirty="0" smtClean="0"/>
              <a:t>Достижения педагогов</a:t>
            </a:r>
          </a:p>
          <a:p>
            <a:pPr lvl="0"/>
            <a:r>
              <a:rPr lang="ru-RU" dirty="0" smtClean="0"/>
              <a:t>Методическая копилка</a:t>
            </a:r>
          </a:p>
          <a:p>
            <a:pPr lvl="0"/>
            <a:r>
              <a:rPr lang="ru-RU" dirty="0" smtClean="0"/>
              <a:t>Анализ работы за учебный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Методическое объединение учителей начальных классов</a:t>
            </a:r>
            <a:endParaRPr lang="ru-RU" sz="4000" dirty="0"/>
          </a:p>
        </p:txBody>
      </p:sp>
      <p:pic>
        <p:nvPicPr>
          <p:cNvPr id="4" name="Содержимое 3" descr="P1270830"/>
          <p:cNvPicPr>
            <a:picLocks noGrp="1"/>
          </p:cNvPicPr>
          <p:nvPr>
            <p:ph idx="1"/>
          </p:nvPr>
        </p:nvPicPr>
        <p:blipFill>
          <a:blip r:embed="rId2" cstate="print"/>
          <a:srcRect b="7864"/>
          <a:stretch>
            <a:fillRect/>
          </a:stretch>
        </p:blipFill>
        <p:spPr bwMode="auto">
          <a:xfrm>
            <a:off x="1435100" y="1928802"/>
            <a:ext cx="6637362" cy="422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Нормативно-правовая база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57430"/>
            <a:ext cx="7498080" cy="3890970"/>
          </a:xfrm>
        </p:spPr>
        <p:txBody>
          <a:bodyPr/>
          <a:lstStyle/>
          <a:p>
            <a:r>
              <a:rPr lang="ru-RU" dirty="0" smtClean="0"/>
              <a:t>Федеральный уровень</a:t>
            </a:r>
          </a:p>
          <a:p>
            <a:r>
              <a:rPr lang="ru-RU" dirty="0" smtClean="0"/>
              <a:t>Региональный уровень</a:t>
            </a:r>
          </a:p>
          <a:p>
            <a:r>
              <a:rPr lang="ru-RU" dirty="0" smtClean="0"/>
              <a:t>Муниципальный уровень</a:t>
            </a:r>
          </a:p>
          <a:p>
            <a:r>
              <a:rPr lang="ru-RU" dirty="0" smtClean="0"/>
              <a:t>Школьный уровень.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Основные аспекты управления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Характеристика кадрового состава</a:t>
            </a:r>
          </a:p>
          <a:p>
            <a:r>
              <a:rPr lang="ru-RU" dirty="0" smtClean="0"/>
              <a:t>Анализ деятельности за истекший период</a:t>
            </a:r>
          </a:p>
          <a:p>
            <a:r>
              <a:rPr lang="ru-RU" dirty="0" smtClean="0"/>
              <a:t>Составление плана работы в соответствии с направлениями деятельности ОУ</a:t>
            </a:r>
          </a:p>
          <a:p>
            <a:r>
              <a:rPr lang="ru-RU" dirty="0" smtClean="0"/>
              <a:t>Практическая реализация плана работы силами педагогов, входящих в методическое объединение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кадрового состава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28" y="2571745"/>
          <a:ext cx="3357586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728" y="135729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Количество педагогов - 12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214311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образование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153222" y="2264284"/>
          <a:ext cx="3705058" cy="20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43636" y="178592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стаж работы</a:t>
            </a:r>
            <a:endParaRPr lang="ru-RU" b="1" i="1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744324" y="4769174"/>
          <a:ext cx="4500594" cy="192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0430" y="435769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квалификация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14282" y="1741109"/>
          <a:ext cx="8892311" cy="475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43042" y="500042"/>
            <a:ext cx="667618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Доля педагогов, прошедших повышение квалификации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в соответствии с ФГОС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(%)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hlinkClick r:id="rId2" action="ppaction://hlinkfile"/>
              </a:rPr>
              <a:t>Анализ методической работы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ru-RU" dirty="0" smtClean="0"/>
              <a:t>Каковы были цели работы?</a:t>
            </a:r>
          </a:p>
          <a:p>
            <a:pPr marL="596646" indent="-514350">
              <a:buAutoNum type="arabicPeriod"/>
            </a:pPr>
            <a:r>
              <a:rPr lang="ru-RU" dirty="0" smtClean="0"/>
              <a:t>Какие мероприятия по реализации целей были запланированы?</a:t>
            </a:r>
          </a:p>
          <a:p>
            <a:pPr marL="596646" indent="-514350">
              <a:buAutoNum type="arabicPeriod"/>
            </a:pPr>
            <a:r>
              <a:rPr lang="ru-RU" dirty="0" smtClean="0"/>
              <a:t>Что реализовано и на каком уровне?</a:t>
            </a:r>
          </a:p>
          <a:p>
            <a:pPr marL="596646" indent="-514350">
              <a:buAutoNum type="arabicPeriod"/>
            </a:pPr>
            <a:r>
              <a:rPr lang="ru-RU" dirty="0" smtClean="0"/>
              <a:t>Что не удалось и по каким причинам?</a:t>
            </a:r>
          </a:p>
          <a:p>
            <a:pPr marL="596646" indent="-514350">
              <a:buAutoNum type="arabicPeriod"/>
            </a:pPr>
            <a:r>
              <a:rPr lang="ru-RU" dirty="0" smtClean="0"/>
              <a:t>Какие цели необходимо поставить на следующий учебный период?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hlinkClick r:id="rId2" action="ppaction://hlinkfile"/>
              </a:rPr>
              <a:t>Планирование работы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57430"/>
            <a:ext cx="7498080" cy="3890970"/>
          </a:xfrm>
        </p:spPr>
        <p:txBody>
          <a:bodyPr/>
          <a:lstStyle/>
          <a:p>
            <a:r>
              <a:rPr lang="ru-RU" dirty="0" smtClean="0"/>
              <a:t>Мероприятия по направлениям КЦП школы</a:t>
            </a:r>
          </a:p>
          <a:p>
            <a:r>
              <a:rPr lang="ru-RU" dirty="0" smtClean="0"/>
              <a:t>Мероприятия методического объединения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Основные формы работы МО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Заседания МО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Неделя начальной школы</a:t>
            </a:r>
            <a:endParaRPr lang="ru-RU" dirty="0" smtClean="0"/>
          </a:p>
          <a:p>
            <a:r>
              <a:rPr lang="ru-RU" dirty="0" smtClean="0"/>
              <a:t>Мониторинг</a:t>
            </a:r>
          </a:p>
          <a:p>
            <a:r>
              <a:rPr lang="ru-RU" dirty="0" smtClean="0">
                <a:hlinkClick r:id="rId4" action="ppaction://hlinkfile"/>
              </a:rPr>
              <a:t>Самообразование</a:t>
            </a:r>
            <a:endParaRPr lang="ru-RU" dirty="0" smtClean="0"/>
          </a:p>
          <a:p>
            <a:r>
              <a:rPr lang="ru-RU" dirty="0" smtClean="0"/>
              <a:t>Конкурсное движение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AWJJH2MPE6E2-1585558818-989</_dlc_DocId>
    <_dlc_DocIdUrl xmlns="4a252ca3-5a62-4c1c-90a6-29f4710e47f8">
      <Url>http://edu-sps.koiro.local/Kostroma_EDU/kos-sch-29/_layouts/15/DocIdRedir.aspx?ID=AWJJH2MPE6E2-1585558818-989</Url>
      <Description>AWJJH2MPE6E2-1585558818-989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60D40E-2BA6-40EE-BEA6-D22E47039E73}"/>
</file>

<file path=customXml/itemProps2.xml><?xml version="1.0" encoding="utf-8"?>
<ds:datastoreItem xmlns:ds="http://schemas.openxmlformats.org/officeDocument/2006/customXml" ds:itemID="{84D906DD-FD5F-4B37-821F-A344A7FEF785}"/>
</file>

<file path=customXml/itemProps3.xml><?xml version="1.0" encoding="utf-8"?>
<ds:datastoreItem xmlns:ds="http://schemas.openxmlformats.org/officeDocument/2006/customXml" ds:itemID="{34917165-A3DC-489F-AD36-3224E1EF26A0}"/>
</file>

<file path=customXml/itemProps4.xml><?xml version="1.0" encoding="utf-8"?>
<ds:datastoreItem xmlns:ds="http://schemas.openxmlformats.org/officeDocument/2006/customXml" ds:itemID="{E670774C-4567-406E-B82D-7F30F73A482D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</TotalTime>
  <Words>266</Words>
  <Application>Microsoft Office PowerPoint</Application>
  <PresentationFormat>Экран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Стратегия и практика  управления внутри МО, обеспечивающие деятельность коллектива на достижение планируемых результатов</vt:lpstr>
      <vt:lpstr>Методическое объединение учителей начальных классов</vt:lpstr>
      <vt:lpstr>Нормативно-правовая база</vt:lpstr>
      <vt:lpstr>Основные аспекты управления</vt:lpstr>
      <vt:lpstr>Характеристика кадрового состава </vt:lpstr>
      <vt:lpstr>Слайд 6</vt:lpstr>
      <vt:lpstr>Анализ методической работы</vt:lpstr>
      <vt:lpstr>Планирование работы</vt:lpstr>
      <vt:lpstr>Основные формы работы МО</vt:lpstr>
      <vt:lpstr>Слайд 10</vt:lpstr>
      <vt:lpstr> Веб – страница на Интернет – представительстве ОУ. </vt:lpstr>
      <vt:lpstr>Портфолио руководителя МО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и практика  управления внутри МО, обеспечивающие деятельность коллектива на достижение планируемых результатов</dc:title>
  <dc:creator>Dream Admin</dc:creator>
  <cp:lastModifiedBy>Dream Admin</cp:lastModifiedBy>
  <cp:revision>35</cp:revision>
  <dcterms:created xsi:type="dcterms:W3CDTF">2015-08-30T07:24:54Z</dcterms:created>
  <dcterms:modified xsi:type="dcterms:W3CDTF">2015-08-30T18:53:16Z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e679543b-545a-4d44-951a-ca3dd250afdc</vt:lpwstr>
  </property>
</Properties>
</file>