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0063" cy="9982200"/>
  <p:embeddedFontLst>
    <p:embeddedFont>
      <p:font typeface="Roboto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7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8425" y="749300"/>
            <a:ext cx="6654800" cy="3743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007" y="4741545"/>
            <a:ext cx="5480050" cy="4491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425" y="749300"/>
            <a:ext cx="6653213" cy="3743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007" y="4741545"/>
            <a:ext cx="5480050" cy="44919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94b608ac7f_0_2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425" y="749300"/>
            <a:ext cx="6653213" cy="3743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94b608ac7f_0_214:notes"/>
          <p:cNvSpPr txBox="1">
            <a:spLocks noGrp="1"/>
          </p:cNvSpPr>
          <p:nvPr>
            <p:ph type="body" idx="1"/>
          </p:nvPr>
        </p:nvSpPr>
        <p:spPr>
          <a:xfrm>
            <a:off x="685007" y="4741545"/>
            <a:ext cx="5480050" cy="44919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94b608ac7f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425" y="749300"/>
            <a:ext cx="6653213" cy="3743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94b608ac7f_0_220:notes"/>
          <p:cNvSpPr txBox="1">
            <a:spLocks noGrp="1"/>
          </p:cNvSpPr>
          <p:nvPr>
            <p:ph type="body" idx="1"/>
          </p:nvPr>
        </p:nvSpPr>
        <p:spPr>
          <a:xfrm>
            <a:off x="685007" y="4741545"/>
            <a:ext cx="5480050" cy="44919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94b608ac7f_0_2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425" y="749300"/>
            <a:ext cx="6653213" cy="3743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94b608ac7f_0_230:notes"/>
          <p:cNvSpPr txBox="1">
            <a:spLocks noGrp="1"/>
          </p:cNvSpPr>
          <p:nvPr>
            <p:ph type="body" idx="1"/>
          </p:nvPr>
        </p:nvSpPr>
        <p:spPr>
          <a:xfrm>
            <a:off x="685007" y="4741545"/>
            <a:ext cx="5480050" cy="44919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94b608ac7f_0_2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425" y="749300"/>
            <a:ext cx="6653213" cy="3743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94b608ac7f_0_240:notes"/>
          <p:cNvSpPr txBox="1">
            <a:spLocks noGrp="1"/>
          </p:cNvSpPr>
          <p:nvPr>
            <p:ph type="body" idx="1"/>
          </p:nvPr>
        </p:nvSpPr>
        <p:spPr>
          <a:xfrm>
            <a:off x="685007" y="4741545"/>
            <a:ext cx="5480050" cy="44919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94b608ac7f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425" y="749300"/>
            <a:ext cx="6653213" cy="3743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94b608ac7f_0_152:notes"/>
          <p:cNvSpPr txBox="1">
            <a:spLocks noGrp="1"/>
          </p:cNvSpPr>
          <p:nvPr>
            <p:ph type="body" idx="1"/>
          </p:nvPr>
        </p:nvSpPr>
        <p:spPr>
          <a:xfrm>
            <a:off x="685007" y="4741545"/>
            <a:ext cx="5480050" cy="44919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94b608ac7f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425" y="749300"/>
            <a:ext cx="6653213" cy="3743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94b608ac7f_0_162:notes"/>
          <p:cNvSpPr txBox="1">
            <a:spLocks noGrp="1"/>
          </p:cNvSpPr>
          <p:nvPr>
            <p:ph type="body" idx="1"/>
          </p:nvPr>
        </p:nvSpPr>
        <p:spPr>
          <a:xfrm>
            <a:off x="685007" y="4741545"/>
            <a:ext cx="5480050" cy="44919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94b608ac7f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425" y="749300"/>
            <a:ext cx="6653213" cy="3743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94b608ac7f_0_176:notes"/>
          <p:cNvSpPr txBox="1">
            <a:spLocks noGrp="1"/>
          </p:cNvSpPr>
          <p:nvPr>
            <p:ph type="body" idx="1"/>
          </p:nvPr>
        </p:nvSpPr>
        <p:spPr>
          <a:xfrm>
            <a:off x="685007" y="4741545"/>
            <a:ext cx="5480050" cy="44919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94b608ac7f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425" y="749300"/>
            <a:ext cx="6653213" cy="3743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94b608ac7f_0_170:notes"/>
          <p:cNvSpPr txBox="1">
            <a:spLocks noGrp="1"/>
          </p:cNvSpPr>
          <p:nvPr>
            <p:ph type="body" idx="1"/>
          </p:nvPr>
        </p:nvSpPr>
        <p:spPr>
          <a:xfrm>
            <a:off x="685007" y="4741545"/>
            <a:ext cx="5480050" cy="44919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94b608ac7f_0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425" y="749300"/>
            <a:ext cx="6653213" cy="3743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94b608ac7f_0_185:notes"/>
          <p:cNvSpPr txBox="1">
            <a:spLocks noGrp="1"/>
          </p:cNvSpPr>
          <p:nvPr>
            <p:ph type="body" idx="1"/>
          </p:nvPr>
        </p:nvSpPr>
        <p:spPr>
          <a:xfrm>
            <a:off x="685007" y="4741545"/>
            <a:ext cx="5480050" cy="44919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94b608ac7f_0_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425" y="749300"/>
            <a:ext cx="6653213" cy="3743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94b608ac7f_0_194:notes"/>
          <p:cNvSpPr txBox="1">
            <a:spLocks noGrp="1"/>
          </p:cNvSpPr>
          <p:nvPr>
            <p:ph type="body" idx="1"/>
          </p:nvPr>
        </p:nvSpPr>
        <p:spPr>
          <a:xfrm>
            <a:off x="685007" y="4741545"/>
            <a:ext cx="5480050" cy="44919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94b608ac7f_0_2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425" y="749300"/>
            <a:ext cx="6653213" cy="3743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94b608ac7f_0_204:notes"/>
          <p:cNvSpPr txBox="1">
            <a:spLocks noGrp="1"/>
          </p:cNvSpPr>
          <p:nvPr>
            <p:ph type="body" idx="1"/>
          </p:nvPr>
        </p:nvSpPr>
        <p:spPr>
          <a:xfrm>
            <a:off x="685007" y="4741545"/>
            <a:ext cx="5480050" cy="44919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94b608ac7f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425" y="749300"/>
            <a:ext cx="6653213" cy="3743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94b608ac7f_0_210:notes"/>
          <p:cNvSpPr txBox="1">
            <a:spLocks noGrp="1"/>
          </p:cNvSpPr>
          <p:nvPr>
            <p:ph type="body" idx="1"/>
          </p:nvPr>
        </p:nvSpPr>
        <p:spPr>
          <a:xfrm>
            <a:off x="685007" y="4741545"/>
            <a:ext cx="5480050" cy="44919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Google Shape;7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 dirty="0" smtClean="0"/>
              <a:t>Социалзация подрастающего поколения, накопление ими социальнго опыта, подготовка к жизни, к решенипю социальных проблем различной сложности</a:t>
            </a:r>
            <a:endParaRPr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Воспитание - это ...</a:t>
            </a:r>
            <a:endParaRPr/>
          </a:p>
        </p:txBody>
      </p:sp>
      <p:sp>
        <p:nvSpPr>
          <p:cNvPr id="139" name="Google Shape;139;p22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" sz="2300"/>
              <a:t>Деятельность, направленная на развитие личности, создание условий для самоопределения и социализации обучающихся на основе социокультурных, духовно-нравственных ценностей и принятых в обществе правил и норм поведения в интересах человека, семьи, общества и государства</a:t>
            </a:r>
            <a:endParaRPr sz="23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>
            <a:spLocks noGrp="1"/>
          </p:cNvSpPr>
          <p:nvPr>
            <p:ph type="title"/>
          </p:nvPr>
        </p:nvSpPr>
        <p:spPr>
          <a:xfrm>
            <a:off x="311700" y="265075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/>
              <a:t>В деятельности, связанной с классным руководством выделяются инвариантная и вариативные части. </a:t>
            </a:r>
            <a:endParaRPr sz="2000" b="1"/>
          </a:p>
        </p:txBody>
      </p:sp>
      <p:sp>
        <p:nvSpPr>
          <p:cNvPr id="145" name="Google Shape;145;p23"/>
          <p:cNvSpPr txBox="1">
            <a:spLocks noGrp="1"/>
          </p:cNvSpPr>
          <p:nvPr>
            <p:ph type="body" idx="1"/>
          </p:nvPr>
        </p:nvSpPr>
        <p:spPr>
          <a:xfrm>
            <a:off x="311700" y="902250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900" b="1"/>
              <a:t>Инвариантная часть:</a:t>
            </a:r>
            <a:endParaRPr sz="1900" b="1"/>
          </a:p>
          <a:p>
            <a:pPr marL="457200" lvl="0" indent="-349250" algn="l" rtl="0">
              <a:spcBef>
                <a:spcPts val="1600"/>
              </a:spcBef>
              <a:spcAft>
                <a:spcPts val="0"/>
              </a:spcAft>
              <a:buSzPts val="1900"/>
              <a:buChar char="-"/>
            </a:pPr>
            <a:r>
              <a:rPr lang="ru" sz="1900" b="1"/>
              <a:t>личностно-ориентированная деятельность по воспитанию и социализации обучающихся в классе </a:t>
            </a:r>
            <a:endParaRPr sz="1900" b="1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ru" sz="1900" b="1"/>
              <a:t>деятельность по воспитанию и социализации обучающихся осуществляется с классом как с социальной группой</a:t>
            </a:r>
            <a:endParaRPr sz="1900" b="1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ru" sz="1900" b="1"/>
              <a:t>осуществление воспитательной деятельности во взаимодействии с родителями </a:t>
            </a:r>
            <a:endParaRPr sz="1900" b="1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ru" sz="1900" b="1"/>
              <a:t>осуществление воспитательной деятельности во взаимодействии с педагогическим коллективом; с социальными партнерами</a:t>
            </a:r>
            <a:endParaRPr sz="1900"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 b="1"/>
              <a:t>ведение и составление следующей документации: классный/электронный журнал, план работы с классом</a:t>
            </a:r>
            <a:endParaRPr b="1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900" b="1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>
            <a:spLocks noGrp="1"/>
          </p:cNvSpPr>
          <p:nvPr>
            <p:ph type="title"/>
          </p:nvPr>
        </p:nvSpPr>
        <p:spPr>
          <a:xfrm>
            <a:off x="311700" y="27825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/>
              <a:t>Оценка эффективности деятельности педагогических работников по классному руководству</a:t>
            </a:r>
            <a:endParaRPr sz="2000"/>
          </a:p>
        </p:txBody>
      </p:sp>
      <p:sp>
        <p:nvSpPr>
          <p:cNvPr id="151" name="Google Shape;151;p24"/>
          <p:cNvSpPr txBox="1">
            <a:spLocks noGrp="1"/>
          </p:cNvSpPr>
          <p:nvPr>
            <p:ph type="body" idx="1"/>
          </p:nvPr>
        </p:nvSpPr>
        <p:spPr>
          <a:xfrm>
            <a:off x="311700" y="1001350"/>
            <a:ext cx="8520600" cy="35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</a:t>
            </a:r>
            <a:r>
              <a:rPr lang="ru" sz="1900"/>
              <a:t>ритерии эффективности оценки деятельности: </a:t>
            </a:r>
            <a:r>
              <a:rPr lang="ru" sz="1900" b="1"/>
              <a:t>комплексность, адресность, инновационность, системность.</a:t>
            </a:r>
            <a:endParaRPr sz="19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900"/>
              <a:t>Критерии оценки результатов (эффективности) классного руководства:</a:t>
            </a:r>
            <a:endParaRPr sz="1900"/>
          </a:p>
          <a:p>
            <a:pPr marL="457200" lvl="0" indent="-349250" algn="l" rtl="0">
              <a:spcBef>
                <a:spcPts val="1600"/>
              </a:spcBef>
              <a:spcAft>
                <a:spcPts val="0"/>
              </a:spcAft>
              <a:buSzPts val="1900"/>
              <a:buChar char="-"/>
            </a:pPr>
            <a:r>
              <a:rPr lang="ru" sz="1900" b="1"/>
              <a:t>сформированность знаний, представлений о системе ценностей гражданина России</a:t>
            </a:r>
            <a:endParaRPr sz="1900" b="1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ru" sz="1900" b="1"/>
              <a:t>сформированность позитивной внутренней позиции личности обучающегося в отношении системы ценностей гражданина России</a:t>
            </a:r>
            <a:endParaRPr sz="1900" b="1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ru" sz="1900" b="1"/>
              <a:t>наличие опыта деятельности на основе системы ценностей гражданина России</a:t>
            </a:r>
            <a:endParaRPr sz="19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7626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 b="1" u="sng"/>
              <a:t>Особенности работы в новых условиях</a:t>
            </a:r>
            <a:endParaRPr sz="2600" b="1" u="sng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ru" sz="2600"/>
              <a:t>отсутствие массовых воспитательных мероприятий до 2021 г.</a:t>
            </a:r>
            <a:endParaRPr sz="260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ru" sz="2600"/>
              <a:t>воспитательная служба задает ориентиры (проекты, акции, общее содержание воспитательных событий), реализация событий происходит в классных коллективах</a:t>
            </a:r>
            <a:endParaRPr sz="260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ru" sz="2600"/>
              <a:t>онлайн формат воспитательных событий (школьных и классных)</a:t>
            </a:r>
            <a:endParaRPr sz="260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ru" sz="2600"/>
              <a:t>работа со страницами школы и классов в социальных сетях</a:t>
            </a:r>
            <a:endParaRPr sz="2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title"/>
          </p:nvPr>
        </p:nvSpPr>
        <p:spPr>
          <a:xfrm>
            <a:off x="265500" y="342575"/>
            <a:ext cx="4045200" cy="451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100" b="1"/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100" b="1"/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300" b="1"/>
              <a:t>Направление: </a:t>
            </a:r>
            <a:r>
              <a:rPr lang="ru" sz="2200"/>
              <a:t> </a:t>
            </a:r>
            <a:endParaRPr sz="2200"/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200" b="1"/>
              <a:t>социализация подрастающего поколения, накопление ими социального опыта, подготовка к жизни, к решению социальных проблем различной сложности</a:t>
            </a:r>
            <a:endParaRPr sz="22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5300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2"/>
          </p:nvPr>
        </p:nvSpPr>
        <p:spPr>
          <a:xfrm>
            <a:off x="4664225" y="724200"/>
            <a:ext cx="43875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700"/>
              <a:t>Задачи:</a:t>
            </a:r>
            <a:endParaRPr sz="17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700"/>
              <a:t>1.Совершенствовать систему школьного самоуправления; включение обучающихся в органы школьного самоуправления.</a:t>
            </a:r>
            <a:endParaRPr sz="17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700"/>
              <a:t>2. Развивать практику социального проектирования на разных уровнях (уровень класса, группы, школы, города).</a:t>
            </a:r>
            <a:endParaRPr sz="17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ru" sz="1700"/>
              <a:t>3. Формировать у обучающихся активную гражданскую, правовую, патриотическую позицию.</a:t>
            </a:r>
            <a:endParaRPr sz="1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title"/>
          </p:nvPr>
        </p:nvSpPr>
        <p:spPr>
          <a:xfrm>
            <a:off x="265500" y="210825"/>
            <a:ext cx="4045200" cy="451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200" b="1"/>
              <a:t>Направление: </a:t>
            </a:r>
            <a:endParaRPr sz="2200" b="1"/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200" b="1"/>
              <a:t>формирование личной заинтересованности педагогов и обучающихся в сохранении и укреплении здоровья</a:t>
            </a:r>
            <a:endParaRPr sz="22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5100"/>
          </a:p>
        </p:txBody>
      </p:sp>
      <p:sp>
        <p:nvSpPr>
          <p:cNvPr id="97" name="Google Shape;97;p15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Задачи:</a:t>
            </a:r>
            <a:endParaRPr/>
          </a:p>
          <a:p>
            <a:pPr marL="457200" lvl="0" indent="-349250" algn="l" rtl="0">
              <a:spcBef>
                <a:spcPts val="1600"/>
              </a:spcBef>
              <a:spcAft>
                <a:spcPts val="0"/>
              </a:spcAft>
              <a:buSzPts val="1900"/>
              <a:buAutoNum type="arabicPeriod"/>
            </a:pPr>
            <a:r>
              <a:rPr lang="ru" sz="1900"/>
              <a:t>Сохранять и укреплять здоровье обучающихся, развивать организационные формы отдыха и оздоровления детей.</a:t>
            </a:r>
            <a:endParaRPr sz="2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Изменения в ФЗ - 273 “Об образовании”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(о воспитании)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>
            <a:spLocks noGrp="1"/>
          </p:cNvSpPr>
          <p:nvPr>
            <p:ph type="title"/>
          </p:nvPr>
        </p:nvSpPr>
        <p:spPr>
          <a:xfrm>
            <a:off x="265500" y="162900"/>
            <a:ext cx="4045200" cy="56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solidFill>
                  <a:srgbClr val="000000"/>
                </a:solidFill>
              </a:rPr>
              <a:t>Статья 2 пункт 2</a:t>
            </a:r>
            <a:endParaRPr sz="4500">
              <a:solidFill>
                <a:srgbClr val="000000"/>
              </a:solidFill>
            </a:endParaRPr>
          </a:p>
        </p:txBody>
      </p:sp>
      <p:sp>
        <p:nvSpPr>
          <p:cNvPr id="108" name="Google Shape;108;p17"/>
          <p:cNvSpPr txBox="1">
            <a:spLocks noGrp="1"/>
          </p:cNvSpPr>
          <p:nvPr>
            <p:ph type="subTitle" idx="1"/>
          </p:nvPr>
        </p:nvSpPr>
        <p:spPr>
          <a:xfrm>
            <a:off x="265500" y="975000"/>
            <a:ext cx="4045200" cy="382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900" strike="sngStrike">
                <a:solidFill>
                  <a:schemeClr val="dk1"/>
                </a:solidFill>
              </a:rPr>
              <a:t>воспитание - деятельность, направленная на развитие личности, создание условий для самоопределения и социализации обучающегося на основе социокультурных, духовно-нравственных ценностей и принятых в обществе правил и норм поведения в интересах человека, семьи, общества и государства</a:t>
            </a:r>
            <a:endParaRPr sz="2800">
              <a:solidFill>
                <a:schemeClr val="dk1"/>
              </a:solidFill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2"/>
          </p:nvPr>
        </p:nvSpPr>
        <p:spPr>
          <a:xfrm>
            <a:off x="4861875" y="162900"/>
            <a:ext cx="4204500" cy="46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/>
              <a:t>воспитание - деятельность, направленная на развитие личности, создание условий для самоопределения и социализации обучающихся на основе социокультурных, духовно-нравственных ценностей и принятых в российском обществе правил и норм поведения в интересах человека, семьи, общества и государства, ф</a:t>
            </a:r>
            <a:r>
              <a:rPr lang="ru" sz="1400" b="1"/>
              <a:t>ормирование у обучающихся чувства патриотизма, гражданственности, уважения к памяти защитников Отечества и подвигам Героев Отечества, закону и правопорядку, человеку труда и старшему поколению, взаимного уважения, бережного отношения к культурному наследию и традициям многонационального народа Российской Федерации, природе и окружающей среде</a:t>
            </a:r>
            <a:endParaRPr sz="1400" b="1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title"/>
          </p:nvPr>
        </p:nvSpPr>
        <p:spPr>
          <a:xfrm>
            <a:off x="212775" y="162925"/>
            <a:ext cx="4045200" cy="56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solidFill>
                  <a:srgbClr val="000000"/>
                </a:solidFill>
              </a:rPr>
              <a:t>Статья 2 пункт 9</a:t>
            </a:r>
            <a:endParaRPr sz="4500"/>
          </a:p>
        </p:txBody>
      </p:sp>
      <p:sp>
        <p:nvSpPr>
          <p:cNvPr id="115" name="Google Shape;115;p18"/>
          <p:cNvSpPr txBox="1">
            <a:spLocks noGrp="1"/>
          </p:cNvSpPr>
          <p:nvPr>
            <p:ph type="subTitle" idx="1"/>
          </p:nvPr>
        </p:nvSpPr>
        <p:spPr>
          <a:xfrm>
            <a:off x="265500" y="816900"/>
            <a:ext cx="4045200" cy="404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700" strike="sngStrike">
                <a:solidFill>
                  <a:schemeClr val="dk1"/>
                </a:solidFill>
              </a:rPr>
              <a:t>Образовательная программа – комплекс основных характеристик образования (объем, содержание, планируемые результаты), организационно-педагогических условий и в случаях, предусмотренных настоящим Федеральным законом, форм аттестации, который представлен в виде учебного плана, календарного учебного графика, рабочих программ учебных предметов, курсов, дисциплин (модулей), практики, иных компонентов, а также оценочных и методических материалов.</a:t>
            </a:r>
            <a:endParaRPr sz="2600">
              <a:solidFill>
                <a:schemeClr val="dk1"/>
              </a:solidFill>
            </a:endParaRPr>
          </a:p>
        </p:txBody>
      </p:sp>
      <p:sp>
        <p:nvSpPr>
          <p:cNvPr id="116" name="Google Shape;116;p18"/>
          <p:cNvSpPr txBox="1">
            <a:spLocks noGrp="1"/>
          </p:cNvSpPr>
          <p:nvPr>
            <p:ph type="body" idx="2"/>
          </p:nvPr>
        </p:nvSpPr>
        <p:spPr>
          <a:xfrm>
            <a:off x="4690575" y="162925"/>
            <a:ext cx="4294200" cy="483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" sz="1500"/>
              <a:t>образовательная программа - комплекс основных характеристик образования (объем, содержание, планируемые результаты) и организационно-педагогических условий, который представлен в виде учебного плана, календарного учебного графика, рабочих программ учебных предметов, курсов, дисциплин (модулей), иных компонентов, оценочных и методических материалов, </a:t>
            </a:r>
            <a:r>
              <a:rPr lang="ru" sz="1500" b="1"/>
              <a:t>а также в предусмотренных настоящим Федеральным законом случаях в виде рабочей программы воспитания, календарного плана воспитательной работы, форм аттестации.</a:t>
            </a:r>
            <a:endParaRPr sz="2100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>
            <a:spLocks noGrp="1"/>
          </p:cNvSpPr>
          <p:nvPr>
            <p:ph type="title"/>
          </p:nvPr>
        </p:nvSpPr>
        <p:spPr>
          <a:xfrm>
            <a:off x="94225" y="176075"/>
            <a:ext cx="4045200" cy="81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solidFill>
                  <a:srgbClr val="000000"/>
                </a:solidFill>
              </a:rPr>
              <a:t>Статья 12 часть 9.1</a:t>
            </a:r>
            <a:endParaRPr sz="4500"/>
          </a:p>
        </p:txBody>
      </p:sp>
      <p:sp>
        <p:nvSpPr>
          <p:cNvPr id="122" name="Google Shape;122;p19"/>
          <p:cNvSpPr txBox="1">
            <a:spLocks noGrp="1"/>
          </p:cNvSpPr>
          <p:nvPr>
            <p:ph type="subTitle" idx="1"/>
          </p:nvPr>
        </p:nvSpPr>
        <p:spPr>
          <a:xfrm>
            <a:off x="265500" y="1411876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trike="sngStrike">
                <a:solidFill>
                  <a:schemeClr val="dk1"/>
                </a:solidFill>
              </a:rPr>
              <a:t>Отсутствует</a:t>
            </a:r>
            <a:endParaRPr sz="3000">
              <a:solidFill>
                <a:schemeClr val="dk1"/>
              </a:solidFill>
            </a:endParaRPr>
          </a:p>
        </p:txBody>
      </p:sp>
      <p:sp>
        <p:nvSpPr>
          <p:cNvPr id="123" name="Google Shape;123;p19"/>
          <p:cNvSpPr txBox="1">
            <a:spLocks noGrp="1"/>
          </p:cNvSpPr>
          <p:nvPr>
            <p:ph type="body" idx="2"/>
          </p:nvPr>
        </p:nvSpPr>
        <p:spPr>
          <a:xfrm>
            <a:off x="4781400" y="360525"/>
            <a:ext cx="4204500" cy="456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700"/>
              <a:t>Примерные основные общеобразовательные программы, примерные образовательные программы среднего профессионального образования, примерные образовательные программы высшего образования (программы бакалавриата и программы специалитета) включают в себя примерную рабочую программу воспитания и примерный календарный план воспитательной работы.</a:t>
            </a:r>
            <a:endParaRPr sz="190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8416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900" b="1" u="sng"/>
              <a:t>Программа воспитания школы</a:t>
            </a:r>
            <a:endParaRPr sz="2900" b="1" u="sng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ru" sz="2400"/>
              <a:t>общая на все уровни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ru" sz="2400"/>
              <a:t>содержит 4 раздела (</a:t>
            </a:r>
            <a:r>
              <a:rPr lang="ru" sz="2400" i="1"/>
              <a:t>особенности организуемого в школе воспитательного процесса; цель и задачи воспитания; виды, формы и содержание деятельности; основные направления самоанализа воспитательной работы</a:t>
            </a:r>
            <a:r>
              <a:rPr lang="ru" sz="2400"/>
              <a:t>)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ru" sz="2400"/>
              <a:t>содержит инвариантную и вариативную часть (</a:t>
            </a:r>
            <a:r>
              <a:rPr lang="ru" sz="2400" i="1"/>
              <a:t>обязательные модули: классное руководство, школьный урок, курсы внеурочной деятельности, работа с родителями, самоуправление профориентация</a:t>
            </a:r>
            <a:r>
              <a:rPr lang="ru" sz="2400"/>
              <a:t>)</a:t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классное руководство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AWJJH2MPE6E2-1585558818-5111</_dlc_DocId>
    <_dlc_DocIdUrl xmlns="4a252ca3-5a62-4c1c-90a6-29f4710e47f8">
      <Url>http://edu-sps.koiro.local/Kostroma_EDU/kos-sch-29/_layouts/15/DocIdRedir.aspx?ID=AWJJH2MPE6E2-1585558818-5111</Url>
      <Description>AWJJH2MPE6E2-1585558818-5111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1E921C-EE3C-483E-9212-6BA8CD8DAE7A}"/>
</file>

<file path=customXml/itemProps2.xml><?xml version="1.0" encoding="utf-8"?>
<ds:datastoreItem xmlns:ds="http://schemas.openxmlformats.org/officeDocument/2006/customXml" ds:itemID="{2D22660C-5582-4F33-8E6A-C02700A5FD23}"/>
</file>

<file path=customXml/itemProps3.xml><?xml version="1.0" encoding="utf-8"?>
<ds:datastoreItem xmlns:ds="http://schemas.openxmlformats.org/officeDocument/2006/customXml" ds:itemID="{572389BF-1F01-4368-B26E-1C815F14F1F4}"/>
</file>

<file path=customXml/itemProps4.xml><?xml version="1.0" encoding="utf-8"?>
<ds:datastoreItem xmlns:ds="http://schemas.openxmlformats.org/officeDocument/2006/customXml" ds:itemID="{1EA9095B-2CE6-4858-83E3-191D98835D9B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727</Words>
  <Application>Microsoft Office PowerPoint</Application>
  <PresentationFormat>Экран (16:9)</PresentationFormat>
  <Paragraphs>50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Roboto</vt:lpstr>
      <vt:lpstr>Geometric</vt:lpstr>
      <vt:lpstr>Социалзация подрастающего поколения, накопление ими социальнго опыта, подготовка к жизни, к решенипю социальных проблем различной сложности</vt:lpstr>
      <vt:lpstr>  Направление:   социализация подрастающего поколения, накопление ими социального опыта, подготовка к жизни, к решению социальных проблем различной сложности </vt:lpstr>
      <vt:lpstr>Направление:  формирование личной заинтересованности педагогов и обучающихся в сохранении и укреплении здоровья </vt:lpstr>
      <vt:lpstr>Изменения в ФЗ - 273 “Об образовании” (о воспитании)</vt:lpstr>
      <vt:lpstr>Статья 2 пункт 2</vt:lpstr>
      <vt:lpstr>Статья 2 пункт 9</vt:lpstr>
      <vt:lpstr>Статья 12 часть 9.1</vt:lpstr>
      <vt:lpstr>Программа воспитания школы общая на все уровни содержит 4 раздела (особенности организуемого в школе воспитательного процесса; цель и задачи воспитания; виды, формы и содержание деятельности; основные направления самоанализа воспитательной работы) содержит инвариантную и вариативную часть (обязательные модули: классное руководство, школьный урок, курсы внеурочной деятельности, работа с родителями, самоуправление профориентация)</vt:lpstr>
      <vt:lpstr>классное руководство </vt:lpstr>
      <vt:lpstr>Воспитание - это ...</vt:lpstr>
      <vt:lpstr>В деятельности, связанной с классным руководством выделяются инвариантная и вариативные части. </vt:lpstr>
      <vt:lpstr>Оценка эффективности деятельности педагогических работников по классному руководству</vt:lpstr>
      <vt:lpstr>Особенности работы в новых условиях отсутствие массовых воспитательных мероприятий до 2021 г. воспитательная служба задает ориентиры (проекты, акции, общее содержание воспитательных событий), реализация событий происходит в классных коллективах онлайн формат воспитательных событий (школьных и классных) работа со страницами школы и классов в социальных сетях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Социалзация подрастающего поколения, накопление ими социальнго опыта, подготовка к жизни, к решенипю социальных проблем различной сложности</dc:title>
  <cp:lastModifiedBy>--</cp:lastModifiedBy>
  <cp:revision>2</cp:revision>
  <dcterms:modified xsi:type="dcterms:W3CDTF">2020-08-27T06:34:36Z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c81f2cb5-6d1d-470e-9abf-e54da519c4a2</vt:lpwstr>
  </property>
</Properties>
</file>