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0" r:id="rId3"/>
    <p:sldId id="291" r:id="rId4"/>
    <p:sldId id="293" r:id="rId5"/>
    <p:sldId id="294" r:id="rId6"/>
    <p:sldId id="295" r:id="rId7"/>
    <p:sldId id="296" r:id="rId8"/>
    <p:sldId id="297" r:id="rId9"/>
    <p:sldId id="298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89427" autoAdjust="0"/>
  </p:normalViewPr>
  <p:slideViewPr>
    <p:cSldViewPr>
      <p:cViewPr varScale="1">
        <p:scale>
          <a:sx n="65" d="100"/>
          <a:sy n="65" d="100"/>
        </p:scale>
        <p:origin x="-15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4FD7C4-C092-4FF0-B388-4A6620558A2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B2B1EB-20D4-483D-ABE4-22C4A37BC33C}">
      <dgm:prSet phldrT="[Текст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1)Завершить реализацию Проекта «Система организации преемственности в обучении между начальной и основной, основной и средней ступенями общего образования». </a:t>
          </a:r>
        </a:p>
        <a:p>
          <a:pPr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180C8669-C88C-49CF-9125-A46869983DED}" type="parTrans" cxnId="{97E00059-EA78-4CA0-80B0-182FBC6B94EA}">
      <dgm:prSet/>
      <dgm:spPr/>
      <dgm:t>
        <a:bodyPr/>
        <a:lstStyle/>
        <a:p>
          <a:endParaRPr lang="ru-RU"/>
        </a:p>
      </dgm:t>
    </dgm:pt>
    <dgm:pt modelId="{DFEA29E8-A4DD-4D65-BCD8-B4E49FC122BA}" type="sibTrans" cxnId="{97E00059-EA78-4CA0-80B0-182FBC6B94EA}">
      <dgm:prSet/>
      <dgm:spPr/>
      <dgm:t>
        <a:bodyPr/>
        <a:lstStyle/>
        <a:p>
          <a:endParaRPr lang="ru-RU"/>
        </a:p>
      </dgm:t>
    </dgm:pt>
    <dgm:pt modelId="{523FD058-90E1-4AA1-95FB-8B967FD73AC4}">
      <dgm:prSet phldrT="[Текст]"/>
      <dgm:spPr/>
      <dgm:t>
        <a:bodyPr/>
        <a:lstStyle/>
        <a:p>
          <a:r>
            <a:rPr lang="ru-RU" dirty="0" smtClean="0"/>
            <a:t>Организация и проведение пропедевтических курсов в 5 и 10 классах; «Дни адаптации» (1-5 сентября)</a:t>
          </a:r>
          <a:endParaRPr lang="ru-RU" dirty="0"/>
        </a:p>
      </dgm:t>
    </dgm:pt>
    <dgm:pt modelId="{70A83A65-529F-4CAB-85B7-C0B38A723A50}" type="parTrans" cxnId="{4D4117FE-3A41-4C49-837E-79ACBC970B72}">
      <dgm:prSet/>
      <dgm:spPr/>
      <dgm:t>
        <a:bodyPr/>
        <a:lstStyle/>
        <a:p>
          <a:endParaRPr lang="ru-RU"/>
        </a:p>
      </dgm:t>
    </dgm:pt>
    <dgm:pt modelId="{5297377B-67A2-492B-827A-FC5F132F1CF4}" type="sibTrans" cxnId="{4D4117FE-3A41-4C49-837E-79ACBC970B72}">
      <dgm:prSet/>
      <dgm:spPr/>
      <dgm:t>
        <a:bodyPr/>
        <a:lstStyle/>
        <a:p>
          <a:endParaRPr lang="ru-RU"/>
        </a:p>
      </dgm:t>
    </dgm:pt>
    <dgm:pt modelId="{5D88D077-E76F-41A6-B55B-14BEF865C598}">
      <dgm:prSet phldrT="[Текст]"/>
      <dgm:spPr/>
      <dgm:t>
        <a:bodyPr/>
        <a:lstStyle/>
        <a:p>
          <a:r>
            <a:rPr lang="ru-RU" dirty="0" smtClean="0"/>
            <a:t>Круглый стол «Результаты и проблемы реализации Проекта «Система организации преемственности в обучении между начальным и основным, основным и средним уровнями общего образования» </a:t>
          </a:r>
          <a:endParaRPr lang="ru-RU" dirty="0"/>
        </a:p>
      </dgm:t>
    </dgm:pt>
    <dgm:pt modelId="{5183131B-F297-4593-B248-F93FA33FCE61}" type="parTrans" cxnId="{3BC8B63E-439A-48C7-BBF6-D065AB999DBB}">
      <dgm:prSet/>
      <dgm:spPr/>
      <dgm:t>
        <a:bodyPr/>
        <a:lstStyle/>
        <a:p>
          <a:endParaRPr lang="ru-RU"/>
        </a:p>
      </dgm:t>
    </dgm:pt>
    <dgm:pt modelId="{8FD6FB95-8842-426E-9A39-54125A002BF4}" type="sibTrans" cxnId="{3BC8B63E-439A-48C7-BBF6-D065AB999DBB}">
      <dgm:prSet/>
      <dgm:spPr/>
      <dgm:t>
        <a:bodyPr/>
        <a:lstStyle/>
        <a:p>
          <a:endParaRPr lang="ru-RU"/>
        </a:p>
      </dgm:t>
    </dgm:pt>
    <dgm:pt modelId="{0875A0C3-27E6-494A-9368-F262E596D2BB}">
      <dgm:prSet phldrT="[Текст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2)Стимулировать участие обучающихся и педагогов в олимпиадах и конкурсах</a:t>
          </a:r>
        </a:p>
        <a:p>
          <a:pPr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8FA18D4-4731-4231-B606-E8220AFDB5F0}" type="parTrans" cxnId="{099535A7-215E-47F3-ACFF-DDD6BDDA3A0E}">
      <dgm:prSet/>
      <dgm:spPr/>
      <dgm:t>
        <a:bodyPr/>
        <a:lstStyle/>
        <a:p>
          <a:endParaRPr lang="ru-RU"/>
        </a:p>
      </dgm:t>
    </dgm:pt>
    <dgm:pt modelId="{6A105F6D-4380-48D8-AA36-A9F005C7B348}" type="sibTrans" cxnId="{099535A7-215E-47F3-ACFF-DDD6BDDA3A0E}">
      <dgm:prSet/>
      <dgm:spPr/>
      <dgm:t>
        <a:bodyPr/>
        <a:lstStyle/>
        <a:p>
          <a:endParaRPr lang="ru-RU"/>
        </a:p>
      </dgm:t>
    </dgm:pt>
    <dgm:pt modelId="{90C65773-24D1-4F0E-8AA9-66704A0B51D2}">
      <dgm:prSet phldrT="[Текст]"/>
      <dgm:spPr/>
      <dgm:t>
        <a:bodyPr/>
        <a:lstStyle/>
        <a:p>
          <a:r>
            <a:rPr lang="ru-RU" dirty="0" smtClean="0"/>
            <a:t>Формирование  проектной группы по Стимулированию, организация работы по содержанию ЛА</a:t>
          </a:r>
          <a:endParaRPr lang="ru-RU" dirty="0"/>
        </a:p>
      </dgm:t>
    </dgm:pt>
    <dgm:pt modelId="{4F7E9833-5580-4B8A-BCDA-CAED89CD8E08}" type="parTrans" cxnId="{B09A42E2-7052-45B7-9713-FD5BD1501D1C}">
      <dgm:prSet/>
      <dgm:spPr/>
      <dgm:t>
        <a:bodyPr/>
        <a:lstStyle/>
        <a:p>
          <a:endParaRPr lang="ru-RU"/>
        </a:p>
      </dgm:t>
    </dgm:pt>
    <dgm:pt modelId="{3365B946-5416-4F1F-A02F-D5FDCBD8BEE0}" type="sibTrans" cxnId="{B09A42E2-7052-45B7-9713-FD5BD1501D1C}">
      <dgm:prSet/>
      <dgm:spPr/>
      <dgm:t>
        <a:bodyPr/>
        <a:lstStyle/>
        <a:p>
          <a:endParaRPr lang="ru-RU"/>
        </a:p>
      </dgm:t>
    </dgm:pt>
    <dgm:pt modelId="{55E1E801-F887-4C7C-9409-7A968B948D11}">
      <dgm:prSet phldrT="[Текст]"/>
      <dgm:spPr/>
      <dgm:t>
        <a:bodyPr/>
        <a:lstStyle/>
        <a:p>
          <a:r>
            <a:rPr lang="ru-RU" dirty="0" smtClean="0"/>
            <a:t>Обсуждение содержания  проекта ЛА на МС, запуск проекта </a:t>
          </a:r>
          <a:endParaRPr lang="ru-RU" dirty="0"/>
        </a:p>
      </dgm:t>
    </dgm:pt>
    <dgm:pt modelId="{85E4C2B9-EB6E-473D-AA5A-C4961D87FE7A}" type="parTrans" cxnId="{31DBA858-9799-404E-8A81-886ADC66B506}">
      <dgm:prSet/>
      <dgm:spPr/>
      <dgm:t>
        <a:bodyPr/>
        <a:lstStyle/>
        <a:p>
          <a:endParaRPr lang="ru-RU"/>
        </a:p>
      </dgm:t>
    </dgm:pt>
    <dgm:pt modelId="{EA53D2D1-1711-482A-BAA3-D12F553C0AE1}" type="sibTrans" cxnId="{31DBA858-9799-404E-8A81-886ADC66B506}">
      <dgm:prSet/>
      <dgm:spPr/>
      <dgm:t>
        <a:bodyPr/>
        <a:lstStyle/>
        <a:p>
          <a:endParaRPr lang="ru-RU"/>
        </a:p>
      </dgm:t>
    </dgm:pt>
    <dgm:pt modelId="{7DF6455E-6A4B-46EC-8FF2-4EB247847396}">
      <dgm:prSet phldrT="[Текст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3) Привести тематику проектных и исследовательских  работ обучающихся в соответствии с современными тенденциями, потребностями социума и возможностями педагогов</a:t>
          </a:r>
        </a:p>
        <a:p>
          <a:pPr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7D39CFF-F8A1-4D4B-B61D-7E3031A1ECF8}" type="parTrans" cxnId="{C4374A30-530C-44B3-8146-46BE081CE979}">
      <dgm:prSet/>
      <dgm:spPr/>
      <dgm:t>
        <a:bodyPr/>
        <a:lstStyle/>
        <a:p>
          <a:endParaRPr lang="ru-RU"/>
        </a:p>
      </dgm:t>
    </dgm:pt>
    <dgm:pt modelId="{DB008F27-DBF1-4AC2-BA5F-12FE9E934568}" type="sibTrans" cxnId="{C4374A30-530C-44B3-8146-46BE081CE979}">
      <dgm:prSet/>
      <dgm:spPr/>
      <dgm:t>
        <a:bodyPr/>
        <a:lstStyle/>
        <a:p>
          <a:endParaRPr lang="ru-RU"/>
        </a:p>
      </dgm:t>
    </dgm:pt>
    <dgm:pt modelId="{FDF56413-B59E-4AD7-B39C-6BEC96949F24}">
      <dgm:prSet phldrT="[Текст]"/>
      <dgm:spPr/>
      <dgm:t>
        <a:bodyPr/>
        <a:lstStyle/>
        <a:p>
          <a:r>
            <a:rPr lang="ru-RU" dirty="0" smtClean="0"/>
            <a:t>Запуск проектной деятельности, согласование и утверждение тематики индивидуальных проектов учащихся (1 неделя октября)</a:t>
          </a:r>
          <a:endParaRPr lang="ru-RU" dirty="0"/>
        </a:p>
      </dgm:t>
    </dgm:pt>
    <dgm:pt modelId="{50C1BB07-75ED-4F9E-A574-BCD34E37861C}" type="parTrans" cxnId="{EBE112AE-962E-424D-8AEC-52E79E533A18}">
      <dgm:prSet/>
      <dgm:spPr/>
      <dgm:t>
        <a:bodyPr/>
        <a:lstStyle/>
        <a:p>
          <a:endParaRPr lang="ru-RU"/>
        </a:p>
      </dgm:t>
    </dgm:pt>
    <dgm:pt modelId="{DBC5906F-3B2B-4FE6-9BE0-54060534D7E0}" type="sibTrans" cxnId="{EBE112AE-962E-424D-8AEC-52E79E533A18}">
      <dgm:prSet/>
      <dgm:spPr/>
      <dgm:t>
        <a:bodyPr/>
        <a:lstStyle/>
        <a:p>
          <a:endParaRPr lang="ru-RU"/>
        </a:p>
      </dgm:t>
    </dgm:pt>
    <dgm:pt modelId="{78936506-CBCC-4AB8-B88C-F2B87DDB1A05}" type="pres">
      <dgm:prSet presAssocID="{384FD7C4-C092-4FF0-B388-4A6620558A2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E8A704-CED3-4BE9-8426-24D7EDA76C1F}" type="pres">
      <dgm:prSet presAssocID="{67B2B1EB-20D4-483D-ABE4-22C4A37BC33C}" presName="linNode" presStyleCnt="0"/>
      <dgm:spPr/>
    </dgm:pt>
    <dgm:pt modelId="{1504C8EC-1085-4E95-A865-8D3EDF0227BE}" type="pres">
      <dgm:prSet presAssocID="{67B2B1EB-20D4-483D-ABE4-22C4A37BC33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16EDF-69ED-457C-8D3C-FA147E8A903F}" type="pres">
      <dgm:prSet presAssocID="{67B2B1EB-20D4-483D-ABE4-22C4A37BC33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DC8AE1-8134-496B-8D7C-71CA311EA6C8}" type="pres">
      <dgm:prSet presAssocID="{DFEA29E8-A4DD-4D65-BCD8-B4E49FC122BA}" presName="sp" presStyleCnt="0"/>
      <dgm:spPr/>
    </dgm:pt>
    <dgm:pt modelId="{7EDFC520-FF09-445F-BB2E-967380332B61}" type="pres">
      <dgm:prSet presAssocID="{0875A0C3-27E6-494A-9368-F262E596D2BB}" presName="linNode" presStyleCnt="0"/>
      <dgm:spPr/>
    </dgm:pt>
    <dgm:pt modelId="{68D0E7ED-904A-4BAE-A6A4-1D64FA9F4B08}" type="pres">
      <dgm:prSet presAssocID="{0875A0C3-27E6-494A-9368-F262E596D2B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1C3C9-F2EA-4D6C-803E-5724F1FAE94A}" type="pres">
      <dgm:prSet presAssocID="{0875A0C3-27E6-494A-9368-F262E596D2B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5AC153-8687-4502-9495-9E971DB13F55}" type="pres">
      <dgm:prSet presAssocID="{6A105F6D-4380-48D8-AA36-A9F005C7B348}" presName="sp" presStyleCnt="0"/>
      <dgm:spPr/>
    </dgm:pt>
    <dgm:pt modelId="{B46A42F1-7019-4E28-8BA3-3AD175395CAC}" type="pres">
      <dgm:prSet presAssocID="{7DF6455E-6A4B-46EC-8FF2-4EB247847396}" presName="linNode" presStyleCnt="0"/>
      <dgm:spPr/>
    </dgm:pt>
    <dgm:pt modelId="{CC17412C-025D-4451-97A2-171C440C01E3}" type="pres">
      <dgm:prSet presAssocID="{7DF6455E-6A4B-46EC-8FF2-4EB24784739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45CA4-CA49-4552-BEE8-7EA746B718DD}" type="pres">
      <dgm:prSet presAssocID="{7DF6455E-6A4B-46EC-8FF2-4EB24784739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E112AE-962E-424D-8AEC-52E79E533A18}" srcId="{7DF6455E-6A4B-46EC-8FF2-4EB247847396}" destId="{FDF56413-B59E-4AD7-B39C-6BEC96949F24}" srcOrd="0" destOrd="0" parTransId="{50C1BB07-75ED-4F9E-A574-BCD34E37861C}" sibTransId="{DBC5906F-3B2B-4FE6-9BE0-54060534D7E0}"/>
    <dgm:cxn modelId="{4088D115-1110-4332-A96E-62BD4FAE6A7C}" type="presOf" srcId="{55E1E801-F887-4C7C-9409-7A968B948D11}" destId="{E121C3C9-F2EA-4D6C-803E-5724F1FAE94A}" srcOrd="0" destOrd="1" presId="urn:microsoft.com/office/officeart/2005/8/layout/vList5"/>
    <dgm:cxn modelId="{5CBC6251-9425-4361-9F5C-11A28E4468D7}" type="presOf" srcId="{384FD7C4-C092-4FF0-B388-4A6620558A2E}" destId="{78936506-CBCC-4AB8-B88C-F2B87DDB1A05}" srcOrd="0" destOrd="0" presId="urn:microsoft.com/office/officeart/2005/8/layout/vList5"/>
    <dgm:cxn modelId="{D1B9DADD-A4C5-4A73-B679-DA0EB7AF870D}" type="presOf" srcId="{7DF6455E-6A4B-46EC-8FF2-4EB247847396}" destId="{CC17412C-025D-4451-97A2-171C440C01E3}" srcOrd="0" destOrd="0" presId="urn:microsoft.com/office/officeart/2005/8/layout/vList5"/>
    <dgm:cxn modelId="{4D4117FE-3A41-4C49-837E-79ACBC970B72}" srcId="{67B2B1EB-20D4-483D-ABE4-22C4A37BC33C}" destId="{523FD058-90E1-4AA1-95FB-8B967FD73AC4}" srcOrd="0" destOrd="0" parTransId="{70A83A65-529F-4CAB-85B7-C0B38A723A50}" sibTransId="{5297377B-67A2-492B-827A-FC5F132F1CF4}"/>
    <dgm:cxn modelId="{31DBA858-9799-404E-8A81-886ADC66B506}" srcId="{0875A0C3-27E6-494A-9368-F262E596D2BB}" destId="{55E1E801-F887-4C7C-9409-7A968B948D11}" srcOrd="1" destOrd="0" parTransId="{85E4C2B9-EB6E-473D-AA5A-C4961D87FE7A}" sibTransId="{EA53D2D1-1711-482A-BAA3-D12F553C0AE1}"/>
    <dgm:cxn modelId="{97E00059-EA78-4CA0-80B0-182FBC6B94EA}" srcId="{384FD7C4-C092-4FF0-B388-4A6620558A2E}" destId="{67B2B1EB-20D4-483D-ABE4-22C4A37BC33C}" srcOrd="0" destOrd="0" parTransId="{180C8669-C88C-49CF-9125-A46869983DED}" sibTransId="{DFEA29E8-A4DD-4D65-BCD8-B4E49FC122BA}"/>
    <dgm:cxn modelId="{5819B0E1-8349-48DE-BFB2-E64EB177F188}" type="presOf" srcId="{523FD058-90E1-4AA1-95FB-8B967FD73AC4}" destId="{23416EDF-69ED-457C-8D3C-FA147E8A903F}" srcOrd="0" destOrd="0" presId="urn:microsoft.com/office/officeart/2005/8/layout/vList5"/>
    <dgm:cxn modelId="{3BC8B63E-439A-48C7-BBF6-D065AB999DBB}" srcId="{67B2B1EB-20D4-483D-ABE4-22C4A37BC33C}" destId="{5D88D077-E76F-41A6-B55B-14BEF865C598}" srcOrd="1" destOrd="0" parTransId="{5183131B-F297-4593-B248-F93FA33FCE61}" sibTransId="{8FD6FB95-8842-426E-9A39-54125A002BF4}"/>
    <dgm:cxn modelId="{25092CE7-0B43-4BEC-A86D-74F1CF361AB9}" type="presOf" srcId="{90C65773-24D1-4F0E-8AA9-66704A0B51D2}" destId="{E121C3C9-F2EA-4D6C-803E-5724F1FAE94A}" srcOrd="0" destOrd="0" presId="urn:microsoft.com/office/officeart/2005/8/layout/vList5"/>
    <dgm:cxn modelId="{4B5856C9-FAC5-4251-B10A-12519B3261EF}" type="presOf" srcId="{0875A0C3-27E6-494A-9368-F262E596D2BB}" destId="{68D0E7ED-904A-4BAE-A6A4-1D64FA9F4B08}" srcOrd="0" destOrd="0" presId="urn:microsoft.com/office/officeart/2005/8/layout/vList5"/>
    <dgm:cxn modelId="{0D03E2B0-6414-40B1-B868-EA43AAC13887}" type="presOf" srcId="{FDF56413-B59E-4AD7-B39C-6BEC96949F24}" destId="{51C45CA4-CA49-4552-BEE8-7EA746B718DD}" srcOrd="0" destOrd="0" presId="urn:microsoft.com/office/officeart/2005/8/layout/vList5"/>
    <dgm:cxn modelId="{C4374A30-530C-44B3-8146-46BE081CE979}" srcId="{384FD7C4-C092-4FF0-B388-4A6620558A2E}" destId="{7DF6455E-6A4B-46EC-8FF2-4EB247847396}" srcOrd="2" destOrd="0" parTransId="{37D39CFF-F8A1-4D4B-B61D-7E3031A1ECF8}" sibTransId="{DB008F27-DBF1-4AC2-BA5F-12FE9E934568}"/>
    <dgm:cxn modelId="{B09A42E2-7052-45B7-9713-FD5BD1501D1C}" srcId="{0875A0C3-27E6-494A-9368-F262E596D2BB}" destId="{90C65773-24D1-4F0E-8AA9-66704A0B51D2}" srcOrd="0" destOrd="0" parTransId="{4F7E9833-5580-4B8A-BCDA-CAED89CD8E08}" sibTransId="{3365B946-5416-4F1F-A02F-D5FDCBD8BEE0}"/>
    <dgm:cxn modelId="{099535A7-215E-47F3-ACFF-DDD6BDDA3A0E}" srcId="{384FD7C4-C092-4FF0-B388-4A6620558A2E}" destId="{0875A0C3-27E6-494A-9368-F262E596D2BB}" srcOrd="1" destOrd="0" parTransId="{C8FA18D4-4731-4231-B606-E8220AFDB5F0}" sibTransId="{6A105F6D-4380-48D8-AA36-A9F005C7B348}"/>
    <dgm:cxn modelId="{5516618D-E70E-4C62-BF7E-33049A707626}" type="presOf" srcId="{5D88D077-E76F-41A6-B55B-14BEF865C598}" destId="{23416EDF-69ED-457C-8D3C-FA147E8A903F}" srcOrd="0" destOrd="1" presId="urn:microsoft.com/office/officeart/2005/8/layout/vList5"/>
    <dgm:cxn modelId="{BFFB7CA4-58C2-4351-B4DB-AEA999989B09}" type="presOf" srcId="{67B2B1EB-20D4-483D-ABE4-22C4A37BC33C}" destId="{1504C8EC-1085-4E95-A865-8D3EDF0227BE}" srcOrd="0" destOrd="0" presId="urn:microsoft.com/office/officeart/2005/8/layout/vList5"/>
    <dgm:cxn modelId="{49C45D62-11BF-4660-BC2B-0F558F541245}" type="presParOf" srcId="{78936506-CBCC-4AB8-B88C-F2B87DDB1A05}" destId="{C1E8A704-CED3-4BE9-8426-24D7EDA76C1F}" srcOrd="0" destOrd="0" presId="urn:microsoft.com/office/officeart/2005/8/layout/vList5"/>
    <dgm:cxn modelId="{B0E2BE55-2AB8-4621-B67A-7D7B3C0E13B5}" type="presParOf" srcId="{C1E8A704-CED3-4BE9-8426-24D7EDA76C1F}" destId="{1504C8EC-1085-4E95-A865-8D3EDF0227BE}" srcOrd="0" destOrd="0" presId="urn:microsoft.com/office/officeart/2005/8/layout/vList5"/>
    <dgm:cxn modelId="{F23D9F5D-4241-43F8-9DC5-C2E454CE1995}" type="presParOf" srcId="{C1E8A704-CED3-4BE9-8426-24D7EDA76C1F}" destId="{23416EDF-69ED-457C-8D3C-FA147E8A903F}" srcOrd="1" destOrd="0" presId="urn:microsoft.com/office/officeart/2005/8/layout/vList5"/>
    <dgm:cxn modelId="{BFBF5B2B-91B0-4157-A305-F2DE4E2FBEDB}" type="presParOf" srcId="{78936506-CBCC-4AB8-B88C-F2B87DDB1A05}" destId="{C3DC8AE1-8134-496B-8D7C-71CA311EA6C8}" srcOrd="1" destOrd="0" presId="urn:microsoft.com/office/officeart/2005/8/layout/vList5"/>
    <dgm:cxn modelId="{EC2B54E4-270A-4242-84D2-3DA45B665B71}" type="presParOf" srcId="{78936506-CBCC-4AB8-B88C-F2B87DDB1A05}" destId="{7EDFC520-FF09-445F-BB2E-967380332B61}" srcOrd="2" destOrd="0" presId="urn:microsoft.com/office/officeart/2005/8/layout/vList5"/>
    <dgm:cxn modelId="{B817260F-7AD5-428E-95D3-8AD93B782BA0}" type="presParOf" srcId="{7EDFC520-FF09-445F-BB2E-967380332B61}" destId="{68D0E7ED-904A-4BAE-A6A4-1D64FA9F4B08}" srcOrd="0" destOrd="0" presId="urn:microsoft.com/office/officeart/2005/8/layout/vList5"/>
    <dgm:cxn modelId="{212A681C-73CF-48BD-A054-ACC32BB22495}" type="presParOf" srcId="{7EDFC520-FF09-445F-BB2E-967380332B61}" destId="{E121C3C9-F2EA-4D6C-803E-5724F1FAE94A}" srcOrd="1" destOrd="0" presId="urn:microsoft.com/office/officeart/2005/8/layout/vList5"/>
    <dgm:cxn modelId="{1707EC90-3DA8-41EA-B0A2-8A55383FEDB6}" type="presParOf" srcId="{78936506-CBCC-4AB8-B88C-F2B87DDB1A05}" destId="{5A5AC153-8687-4502-9495-9E971DB13F55}" srcOrd="3" destOrd="0" presId="urn:microsoft.com/office/officeart/2005/8/layout/vList5"/>
    <dgm:cxn modelId="{C31E7B99-5C27-419D-A8E5-6DFA538249D9}" type="presParOf" srcId="{78936506-CBCC-4AB8-B88C-F2B87DDB1A05}" destId="{B46A42F1-7019-4E28-8BA3-3AD175395CAC}" srcOrd="4" destOrd="0" presId="urn:microsoft.com/office/officeart/2005/8/layout/vList5"/>
    <dgm:cxn modelId="{EC6CD90F-79FF-4AD8-B5EE-2A02A1B8D29D}" type="presParOf" srcId="{B46A42F1-7019-4E28-8BA3-3AD175395CAC}" destId="{CC17412C-025D-4451-97A2-171C440C01E3}" srcOrd="0" destOrd="0" presId="urn:microsoft.com/office/officeart/2005/8/layout/vList5"/>
    <dgm:cxn modelId="{07507A47-B530-4865-B794-FC15B06A7338}" type="presParOf" srcId="{B46A42F1-7019-4E28-8BA3-3AD175395CAC}" destId="{51C45CA4-CA49-4552-BEE8-7EA746B718D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416EDF-69ED-457C-8D3C-FA147E8A903F}">
      <dsp:nvSpPr>
        <dsp:cNvPr id="0" name=""/>
        <dsp:cNvSpPr/>
      </dsp:nvSpPr>
      <dsp:spPr>
        <a:xfrm rot="5400000">
          <a:off x="4480730" y="-1623913"/>
          <a:ext cx="1237654" cy="47995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Организация и проведение пропедевтических курсов в 5 и 10 классах; «Дни адаптации» (1-5 сентября)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Круглый стол «Результаты и проблемы реализации Проекта «Система организации преемственности в обучении между начальным и основным, основным и средним уровнями общего образования» </a:t>
          </a:r>
          <a:endParaRPr lang="ru-RU" sz="1200" kern="1200" dirty="0"/>
        </a:p>
      </dsp:txBody>
      <dsp:txXfrm rot="5400000">
        <a:off x="4480730" y="-1623913"/>
        <a:ext cx="1237654" cy="4799584"/>
      </dsp:txXfrm>
    </dsp:sp>
    <dsp:sp modelId="{1504C8EC-1085-4E95-A865-8D3EDF0227BE}">
      <dsp:nvSpPr>
        <dsp:cNvPr id="0" name=""/>
        <dsp:cNvSpPr/>
      </dsp:nvSpPr>
      <dsp:spPr>
        <a:xfrm>
          <a:off x="0" y="2344"/>
          <a:ext cx="2699766" cy="1547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/>
            <a:t>1)Завершить реализацию Проекта «Система организации преемственности в обучении между начальной и основной, основной и средней ступенями общего образования».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2344"/>
        <a:ext cx="2699766" cy="1547068"/>
      </dsp:txXfrm>
    </dsp:sp>
    <dsp:sp modelId="{E121C3C9-F2EA-4D6C-803E-5724F1FAE94A}">
      <dsp:nvSpPr>
        <dsp:cNvPr id="0" name=""/>
        <dsp:cNvSpPr/>
      </dsp:nvSpPr>
      <dsp:spPr>
        <a:xfrm rot="5400000">
          <a:off x="4480730" y="508"/>
          <a:ext cx="1237654" cy="47995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Формирование  проектной группы по Стимулированию, организация работы по содержанию ЛА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Обсуждение содержания  проекта ЛА на МС, запуск проекта </a:t>
          </a:r>
          <a:endParaRPr lang="ru-RU" sz="1200" kern="1200" dirty="0"/>
        </a:p>
      </dsp:txBody>
      <dsp:txXfrm rot="5400000">
        <a:off x="4480730" y="508"/>
        <a:ext cx="1237654" cy="4799584"/>
      </dsp:txXfrm>
    </dsp:sp>
    <dsp:sp modelId="{68D0E7ED-904A-4BAE-A6A4-1D64FA9F4B08}">
      <dsp:nvSpPr>
        <dsp:cNvPr id="0" name=""/>
        <dsp:cNvSpPr/>
      </dsp:nvSpPr>
      <dsp:spPr>
        <a:xfrm>
          <a:off x="0" y="1626765"/>
          <a:ext cx="2699766" cy="1547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/>
            <a:t>2)Стимулировать участие обучающихся и педагогов в олимпиадах и конкурсах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1626765"/>
        <a:ext cx="2699766" cy="1547068"/>
      </dsp:txXfrm>
    </dsp:sp>
    <dsp:sp modelId="{51C45CA4-CA49-4552-BEE8-7EA746B718DD}">
      <dsp:nvSpPr>
        <dsp:cNvPr id="0" name=""/>
        <dsp:cNvSpPr/>
      </dsp:nvSpPr>
      <dsp:spPr>
        <a:xfrm rot="5400000">
          <a:off x="4480730" y="1624929"/>
          <a:ext cx="1237654" cy="47995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Запуск проектной деятельности, согласование и утверждение тематики индивидуальных проектов учащихся (1 неделя октября)</a:t>
          </a:r>
          <a:endParaRPr lang="ru-RU" sz="1200" kern="1200" dirty="0"/>
        </a:p>
      </dsp:txBody>
      <dsp:txXfrm rot="5400000">
        <a:off x="4480730" y="1624929"/>
        <a:ext cx="1237654" cy="4799584"/>
      </dsp:txXfrm>
    </dsp:sp>
    <dsp:sp modelId="{CC17412C-025D-4451-97A2-171C440C01E3}">
      <dsp:nvSpPr>
        <dsp:cNvPr id="0" name=""/>
        <dsp:cNvSpPr/>
      </dsp:nvSpPr>
      <dsp:spPr>
        <a:xfrm>
          <a:off x="0" y="3251187"/>
          <a:ext cx="2699766" cy="1547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/>
            <a:t>3) Привести тематику проектных и исследовательских  работ обучающихся в соответствии с современными тенденциями, потребностями социума и возможностями педагогов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0" y="3251187"/>
        <a:ext cx="2699766" cy="1547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9CE9A8-0354-43B5-BFE0-928233294D0C}" type="datetimeFigureOut">
              <a:rPr lang="ru-RU" smtClean="0"/>
              <a:pPr/>
              <a:t>29.08.2021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340768"/>
            <a:ext cx="7406640" cy="255230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Создание условий для успешной образовательной деятельности обучающихся, стабильного качества образования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7406640" cy="1752600"/>
          </a:xfrm>
        </p:spPr>
        <p:txBody>
          <a:bodyPr/>
          <a:lstStyle/>
          <a:p>
            <a:pPr algn="r"/>
            <a:r>
              <a:rPr lang="ru-RU" dirty="0" smtClean="0"/>
              <a:t>Заместитель директора И.А. </a:t>
            </a:r>
            <a:r>
              <a:rPr lang="ru-RU" dirty="0" err="1" smtClean="0"/>
              <a:t>Елфимычева</a:t>
            </a:r>
            <a:endParaRPr lang="ru-RU" dirty="0" smtClean="0"/>
          </a:p>
          <a:p>
            <a:pPr algn="r"/>
            <a:r>
              <a:rPr lang="ru-RU" dirty="0" smtClean="0"/>
              <a:t>август, 2021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реализации направления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4400" b="1" dirty="0" err="1" smtClean="0"/>
              <a:t>Микроцели</a:t>
            </a:r>
            <a:r>
              <a:rPr lang="ru-RU" sz="4400" b="1" dirty="0" smtClean="0"/>
              <a:t> на 2020-2021 учебного года:</a:t>
            </a:r>
          </a:p>
          <a:p>
            <a:r>
              <a:rPr lang="ru-RU" dirty="0" smtClean="0"/>
              <a:t>-продолжить работу по реализации Проекта «Система организации преемственности в обучении между начальной и основной, основной и средней ступенями общего образования».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диссеминировать</a:t>
            </a:r>
            <a:r>
              <a:rPr lang="ru-RU" dirty="0" smtClean="0"/>
              <a:t> опыт педагогов школы по поддержке и сопровождению высокомотивированных и одаренных учащихся: </a:t>
            </a:r>
          </a:p>
          <a:p>
            <a:r>
              <a:rPr lang="ru-RU" dirty="0" smtClean="0"/>
              <a:t>-  пересмотреть критерии и практику формирования тематики проектных, исследовательских и творческих работ обучающихся,</a:t>
            </a:r>
          </a:p>
          <a:p>
            <a:r>
              <a:rPr lang="ru-RU" dirty="0" smtClean="0"/>
              <a:t>- включить в практику работы школы мероприятия, повышающие статус обучающихся -участников муниципальных и региональных олимпиад и конкурсов и сопровождающих их педагогов,</a:t>
            </a:r>
          </a:p>
          <a:p>
            <a:r>
              <a:rPr lang="ru-RU" b="1" dirty="0" smtClean="0"/>
              <a:t>- </a:t>
            </a:r>
            <a:r>
              <a:rPr lang="ru-RU" dirty="0" smtClean="0"/>
              <a:t>включить в планы работы МО обсуждение вопроса о подготовке и участии в школьном этапе   </a:t>
            </a:r>
            <a:r>
              <a:rPr lang="ru-RU" dirty="0" err="1" smtClean="0"/>
              <a:t>ВсОШ</a:t>
            </a:r>
            <a:r>
              <a:rPr lang="ru-RU" dirty="0" smtClean="0"/>
              <a:t>,</a:t>
            </a:r>
          </a:p>
          <a:p>
            <a:r>
              <a:rPr lang="ru-RU" dirty="0" smtClean="0"/>
              <a:t>- контролировать организацию педагогического сопровождения обучающихся с ОВЗ на основе диагностики,</a:t>
            </a:r>
          </a:p>
          <a:p>
            <a:r>
              <a:rPr lang="ru-RU" dirty="0" smtClean="0"/>
              <a:t>- продолжить практику </a:t>
            </a:r>
            <a:r>
              <a:rPr lang="ru-RU" dirty="0" err="1" smtClean="0"/>
              <a:t>взаимопосещения</a:t>
            </a:r>
            <a:r>
              <a:rPr lang="ru-RU" dirty="0" smtClean="0"/>
              <a:t> уроков педагогами с целью обучения установлению взаимосвязи результатов обучения и   педагогической деятельностью на уроке.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Преемственность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59632" y="1628800"/>
          <a:ext cx="7499349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микроцели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2653496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Продолжить работу по реализации Проекта «Система организации преемственности …»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КОК</a:t>
                      </a:r>
                      <a:r>
                        <a:rPr lang="ru-RU" baseline="0" dirty="0" smtClean="0"/>
                        <a:t> в 1, 5, 10 классах</a:t>
                      </a:r>
                    </a:p>
                    <a:p>
                      <a:r>
                        <a:rPr lang="ru-RU" baseline="0" dirty="0" smtClean="0"/>
                        <a:t>Заседание групп педагогов по итогам КОК</a:t>
                      </a:r>
                    </a:p>
                    <a:p>
                      <a:r>
                        <a:rPr lang="ru-RU" baseline="0" dirty="0" smtClean="0"/>
                        <a:t>Обсуждение проблем адаптации на МО (результаты входных МКР, ВПР)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err="1" smtClean="0"/>
                        <a:t>взаимопосещение</a:t>
                      </a:r>
                      <a:r>
                        <a:rPr lang="ru-RU" dirty="0" smtClean="0"/>
                        <a:t> уроков 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организация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пропедевтических курсов для учащихся 4-х и 9-х классов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dirty="0" smtClean="0"/>
                        <a:t> </a:t>
                      </a:r>
                      <a:r>
                        <a:rPr lang="ru-RU" baseline="0" dirty="0" smtClean="0"/>
                        <a:t>формирование команды педагогов для работы в 5 классах </a:t>
                      </a:r>
                    </a:p>
                    <a:p>
                      <a:pPr>
                        <a:buFontTx/>
                        <a:buNone/>
                      </a:pPr>
                      <a:endParaRPr lang="ru-RU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Таким образом, в работе педагогического коллектива школы по преемственности в обучении при переходе с уровня на уровень образования отсутствует полнота организационных условий, что не позволяет достичь значимого результата   работы.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 не был реализован в полном объеме 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Сопровождение и поддержка одаренных детей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8" cy="4308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7"/>
                <a:gridCol w="1622103"/>
                <a:gridCol w="2127571"/>
                <a:gridCol w="1874837"/>
              </a:tblGrid>
              <a:tr h="757064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</a:t>
                      </a:r>
                      <a:r>
                        <a:rPr lang="ru-RU" baseline="0" dirty="0" smtClean="0"/>
                        <a:t>й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Школьный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Муниципальный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Региональный уровень</a:t>
                      </a:r>
                      <a:endParaRPr lang="ru-RU" dirty="0"/>
                    </a:p>
                  </a:txBody>
                  <a:tcPr/>
                </a:tc>
              </a:tr>
              <a:tr h="591959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Активность участия в </a:t>
                      </a:r>
                      <a:r>
                        <a:rPr lang="ru-RU" b="1" dirty="0" err="1" smtClean="0"/>
                        <a:t>ВсОШ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1959">
                <a:tc>
                  <a:txBody>
                    <a:bodyPr/>
                    <a:lstStyle/>
                    <a:p>
                      <a:r>
                        <a:rPr lang="ru-RU" dirty="0" smtClean="0"/>
                        <a:t>2019-2020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591959">
                <a:tc>
                  <a:txBody>
                    <a:bodyPr/>
                    <a:lstStyle/>
                    <a:p>
                      <a:r>
                        <a:rPr lang="ru-RU" dirty="0" smtClean="0"/>
                        <a:t>2020-2021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591959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Победители и призеры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1959">
                <a:tc>
                  <a:txBody>
                    <a:bodyPr/>
                    <a:lstStyle/>
                    <a:p>
                      <a:r>
                        <a:rPr lang="ru-RU" dirty="0" smtClean="0"/>
                        <a:t>2019-2020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591959">
                <a:tc>
                  <a:txBody>
                    <a:bodyPr/>
                    <a:lstStyle/>
                    <a:p>
                      <a:r>
                        <a:rPr lang="ru-RU" dirty="0" smtClean="0"/>
                        <a:t>2020-2021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0"/>
          <a:ext cx="7499349" cy="6771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5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Название конкурса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Победители и призеры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20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Всероссийский уровень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Всероссийский исследовательский форум студентов и учащихся (Новая наука)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 человек, 10 класс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 место (сельскохозяйственные науки)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925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Региональный уровень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Региональный этап Всероссийской олимпиады «Созвездие»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3 человека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Дипломы 2-3 степни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Международный математический конкурс-игра «Кенгуру» (региональный уровень)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123 участника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 кл. – 2 место в городе, 3 место в регионе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 кл. - 1 место в городе, 2 место в регионе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Межрегиональный конкурс по языкознанию «Русский медвежонок»  (региональный уровень)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162 участника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5 класс - 3 призера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7 класс – 1 призер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8 класс – 2 призера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Региональный конкурс социальной рекламы по профориентации «Моя компьютерная планета»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2 участника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Дипломы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 степени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Абилимпикс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66950" algn="l"/>
                        </a:tabLst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участника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8в –Дипломы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 степени, 3 степени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6820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Муниципальный уровень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ВсОШ – муниципальный этап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42 участника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11 победителей и  призеров: физика, биология, история, обществознание, право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Всероссийская гуманитарная олимпиада «Наше наследие» (муниципальный этап)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 человек (2-5 класс)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Диплом 1 степени – 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Диплом 2 степени – 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Диплом 3 степени - 4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Муниципальный конкурс чтецов «Живая классика»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человека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Победители - 1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4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Городской конкурс «Ученик года»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Участник – 9а класс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Участник финала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3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Островские литературно-краеведческие образовательные чтения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 человек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Диплом призера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Математическая карусель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Команда 7в класса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Диплом – 3 место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1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Городской конкурс исторического эссе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участника-10а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Диплом 3 степени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Городской чемпионат экологических интеллектуальных игр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Команда 5а класса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Диплом 3 степени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Творческие конкурсы в рамках городской профориентационной акции «Карьера в России»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Конкурс рисунков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-1-3</a:t>
                      </a:r>
                      <a:r>
                        <a:rPr lang="ru-RU" sz="1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класс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Атлас семейных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профессий-4б класс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Профессиональный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хит-парад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-9а класс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Я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выбираю профессию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-8</a:t>
                      </a:r>
                      <a:r>
                        <a:rPr lang="ru-RU" sz="1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класс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Дипломы 2-3степени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Диплом 1 степени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Диплом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степени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Диплом 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1 степени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6950" algn="l"/>
                        </a:tabLs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Проблемы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448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9350"/>
              </a:tblGrid>
              <a:tr h="1333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Несвоевременность получения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наградных материалов за призовые места снижает мотивацию к участию в конкурсах муниципального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и регионального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уровней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  <a:tr h="1152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Незначительное количество участников регионального этапа </a:t>
                      </a:r>
                      <a:r>
                        <a:rPr lang="ru-RU" sz="1600" dirty="0" err="1" smtClean="0">
                          <a:latin typeface="Times New Roman"/>
                          <a:ea typeface="Calibri"/>
                          <a:cs typeface="Times New Roman"/>
                        </a:rPr>
                        <a:t>ВсОШ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возрастные ограничения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(7-8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класс не принимает участие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);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недостаточно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высокий рейтинг призеров-старшеклассников для участия в РЭ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ВсОШ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  <a:tr h="10384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Неактуальность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тематики и неготовность проектных,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исследовательских и творческих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работ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учащихся не позволяет принимать участие в конкурсах 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тематика большей части проектов  учащихся разных возрастных групп не имеет  исследовательской направленности, либо учащиеся не укладываются в сроки реализации проектов. Информационные проекты по содержанию и форме часто носят реферативный характер.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Сопровождение учащихся с ОВЗ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203568"/>
          <a:ext cx="7499349" cy="307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9349"/>
              </a:tblGrid>
              <a:tr h="2513464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 конец учебного года численность учащихся, осваивающих адаптированные образовательные программы, составила  более 70 человек, из них 2 учащихся - с умственной отсталостью.</a:t>
                      </a:r>
                      <a:r>
                        <a:rPr kumimoji="0" lang="ru-RU" sz="16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Специалистами школы  организовано индивидуальное сопровождение каждого учащегося  на основе рекомендаций ПМПК , о</a:t>
                      </a:r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тслеживается динамика индивидуального развития. </a:t>
                      </a:r>
                    </a:p>
                    <a:p>
                      <a:pPr algn="just"/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Осуществляется сопровождение учащихся-участников конкурсов.</a:t>
                      </a:r>
                      <a:r>
                        <a:rPr kumimoji="0" lang="ru-RU" sz="16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Учащиеся 8в класса (2 человека) приняли участие в региональном конкурсе «</a:t>
                      </a:r>
                      <a:r>
                        <a:rPr kumimoji="0" lang="ru-RU" sz="1600" b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Абилимпикс</a:t>
                      </a:r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» для детей с ОВЗ и заняли 1 и 3 место в номинации «Робототехника", продолжают заниматься в детском технопарке «</a:t>
                      </a:r>
                      <a:r>
                        <a:rPr kumimoji="0" lang="ru-RU" sz="1600" b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Кванториум</a:t>
                      </a:r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».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L="114300" marR="114300" marT="0" marB="0"/>
                </a:tc>
              </a:tr>
              <a:tr h="4576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Информация о конкурсах для данной категории учащихся практически отсутствует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Микроцели</a:t>
            </a:r>
            <a:r>
              <a:rPr lang="ru-RU" sz="3200" dirty="0" smtClean="0"/>
              <a:t> на 2021-2022 учебный год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smtClean="0"/>
              <a:t>1)Завершить реализацию Проекта «Система организации преемственности в обучении между начальной и основной, основной и средней ступенями общего образования». </a:t>
            </a:r>
          </a:p>
          <a:p>
            <a:pPr algn="just"/>
            <a:r>
              <a:rPr lang="ru-RU" sz="1700" dirty="0" smtClean="0"/>
              <a:t>2)Стимулировать участие обучающихся и педагогов в олимпиадах и конкурсах</a:t>
            </a:r>
          </a:p>
          <a:p>
            <a:pPr algn="just"/>
            <a:r>
              <a:rPr lang="ru-RU" sz="1700" dirty="0" smtClean="0"/>
              <a:t>3) Привести тематику проектных и исследовательских  работ обучающихся в соответствии с современными тенденциями, потребностями социума и возможностями педагогов</a:t>
            </a:r>
          </a:p>
          <a:p>
            <a:pPr algn="just"/>
            <a:r>
              <a:rPr lang="ru-RU" sz="1700" dirty="0" smtClean="0"/>
              <a:t>4) Продолжить работу по диссеминации опыта педагогов школы по поддержке и сопровождению высокомотивированных и одаренных учащихся, учащихся с ОВЗ</a:t>
            </a:r>
          </a:p>
          <a:p>
            <a:pPr algn="just"/>
            <a:r>
              <a:rPr lang="ru-RU" sz="1700" dirty="0" smtClean="0"/>
              <a:t>5) Сделать обязательной практику открытых  уроков с целью обмена опытом работы, обучения установлению взаимосвязи результатов обучения и   педагогической деятельностью на уроке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Мероприятия, направленные на  реализацию </a:t>
            </a:r>
            <a:r>
              <a:rPr lang="ru-RU" dirty="0" err="1" smtClean="0"/>
              <a:t>микроцелей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1F0D5D-4DE5-4229-9857-49D09239FA08}"/>
</file>

<file path=customXml/itemProps2.xml><?xml version="1.0" encoding="utf-8"?>
<ds:datastoreItem xmlns:ds="http://schemas.openxmlformats.org/officeDocument/2006/customXml" ds:itemID="{4A56E25D-8EB9-481C-9F49-EAC8EC21C238}"/>
</file>

<file path=customXml/itemProps3.xml><?xml version="1.0" encoding="utf-8"?>
<ds:datastoreItem xmlns:ds="http://schemas.openxmlformats.org/officeDocument/2006/customXml" ds:itemID="{121EA469-041F-4B38-86DB-BF4CE0707ED9}"/>
</file>

<file path=customXml/itemProps4.xml><?xml version="1.0" encoding="utf-8"?>
<ds:datastoreItem xmlns:ds="http://schemas.openxmlformats.org/officeDocument/2006/customXml" ds:itemID="{590935C3-338B-4615-BE22-10FA76017484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1502</TotalTime>
  <Words>1016</Words>
  <Application>Microsoft Office PowerPoint</Application>
  <PresentationFormat>Экран (4:3)</PresentationFormat>
  <Paragraphs>137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Создание условий для успешной образовательной деятельности обучающихся, стабильного качества образования</vt:lpstr>
      <vt:lpstr>Анализ реализации направления </vt:lpstr>
      <vt:lpstr>Преемственность</vt:lpstr>
      <vt:lpstr>Сопровождение и поддержка одаренных детей</vt:lpstr>
      <vt:lpstr>Слайд 5</vt:lpstr>
      <vt:lpstr>Проблемы</vt:lpstr>
      <vt:lpstr>Сопровождение учащихся с ОВЗ</vt:lpstr>
      <vt:lpstr>Микроцели на 2021-2022 учебный год</vt:lpstr>
      <vt:lpstr>Мероприятия, направленные на  реализацию микроцелей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условий для развития одаренных, высокомотивированных и талантливых детей</dc:title>
  <dc:creator>Ольга Юрьевна</dc:creator>
  <cp:lastModifiedBy>Ирина</cp:lastModifiedBy>
  <cp:revision>163</cp:revision>
  <dcterms:created xsi:type="dcterms:W3CDTF">2017-05-22T19:14:50Z</dcterms:created>
  <dcterms:modified xsi:type="dcterms:W3CDTF">2021-08-29T19:21:28Z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