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38" y="-3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8/27/2020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07067" y="1052945"/>
            <a:ext cx="7766936" cy="2997891"/>
          </a:xfrm>
        </p:spPr>
        <p:txBody>
          <a:bodyPr/>
          <a:lstStyle/>
          <a:p>
            <a:pPr algn="ctr"/>
            <a:r>
              <a:rPr lang="ru-RU" sz="3200" dirty="0" smtClean="0"/>
              <a:t>Создание </a:t>
            </a:r>
            <a:r>
              <a:rPr lang="ru-RU" sz="3200" dirty="0"/>
              <a:t>условий для успешной образовательной деятельности обучающихся, стабильного </a:t>
            </a:r>
            <a:r>
              <a:rPr lang="ru-RU" sz="3200" dirty="0" smtClean="0"/>
              <a:t>качества в новом учебном году</a:t>
            </a:r>
            <a:endParaRPr lang="ru-RU" sz="32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000" dirty="0" smtClean="0"/>
              <a:t>Ключевые направления </a:t>
            </a:r>
            <a:r>
              <a:rPr lang="ru-RU" sz="2000" dirty="0" smtClean="0"/>
              <a:t>достижения </a:t>
            </a:r>
            <a:r>
              <a:rPr lang="ru-RU" sz="2000" dirty="0" smtClean="0"/>
              <a:t>стратегических целей по вхождению РФ в число 10 ведущих стран мира по качеству общего образования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xmlns="" val="198966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3035" y="96982"/>
            <a:ext cx="8596668" cy="55418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   Проблемы                    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789709"/>
            <a:ext cx="4184035" cy="5251652"/>
          </a:xfrm>
        </p:spPr>
        <p:txBody>
          <a:bodyPr/>
          <a:lstStyle/>
          <a:p>
            <a:r>
              <a:rPr lang="ru-RU" sz="2400" dirty="0" smtClean="0"/>
              <a:t>Не был реализован в полном объеме проект </a:t>
            </a:r>
            <a:r>
              <a:rPr lang="ru-RU" sz="2400" dirty="0"/>
              <a:t>«Система организации преемственности в обучении между начальной и основной, основной и средней ступенями общего образования»</a:t>
            </a:r>
          </a:p>
          <a:p>
            <a:endParaRPr lang="ru-RU" sz="2400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789709"/>
            <a:ext cx="4184034" cy="5251653"/>
          </a:xfrm>
        </p:spPr>
        <p:txBody>
          <a:bodyPr>
            <a:noAutofit/>
          </a:bodyPr>
          <a:lstStyle/>
          <a:p>
            <a:r>
              <a:rPr lang="ru-RU" sz="2400" dirty="0"/>
              <a:t>Продолжить работу по реализации Проекта. «Система организации преемственности в обучении между начальной и основной, основной и средней ступенями общего образования» Скорректировать Проект с учетом использования электронного обучения и дистанционных образовательных технологий на всех уровнях образования</a:t>
            </a:r>
          </a:p>
        </p:txBody>
      </p:sp>
    </p:spTree>
    <p:extLst>
      <p:ext uri="{BB962C8B-B14F-4D97-AF65-F5344CB8AC3E}">
        <p14:creationId xmlns:p14="http://schemas.microsoft.com/office/powerpoint/2010/main" xmlns="" val="1873856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263236"/>
            <a:ext cx="8596668" cy="665019"/>
          </a:xfrm>
        </p:spPr>
        <p:txBody>
          <a:bodyPr>
            <a:normAutofit/>
          </a:bodyPr>
          <a:lstStyle/>
          <a:p>
            <a:r>
              <a:rPr lang="ru-RU" dirty="0" smtClean="0"/>
              <a:t>        Проблемы               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094509"/>
            <a:ext cx="4184035" cy="4946852"/>
          </a:xfrm>
        </p:spPr>
        <p:txBody>
          <a:bodyPr>
            <a:normAutofit lnSpcReduction="10000"/>
          </a:bodyPr>
          <a:lstStyle/>
          <a:p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dirty="0"/>
              <a:t>Низкая мотивация учащихся 10-11 классов к участию в олимпиадах </a:t>
            </a:r>
            <a:endParaRPr lang="ru-RU" dirty="0" smtClean="0"/>
          </a:p>
          <a:p>
            <a:endParaRPr lang="ru-RU" dirty="0"/>
          </a:p>
          <a:p>
            <a:r>
              <a:rPr lang="ru-RU" b="1" dirty="0"/>
              <a:t>б)</a:t>
            </a:r>
            <a:r>
              <a:rPr lang="ru-RU" dirty="0"/>
              <a:t> Уровень и тематика проектных и творческих работ большинства учащихся не позволяет им участвовать в конкурсах регионального и федерального уровня</a:t>
            </a:r>
            <a:r>
              <a:rPr lang="ru-RU" dirty="0" smtClean="0"/>
              <a:t>.</a:t>
            </a:r>
          </a:p>
          <a:p>
            <a:r>
              <a:rPr lang="ru-RU" dirty="0"/>
              <a:t>в</a:t>
            </a:r>
            <a:r>
              <a:rPr lang="ru-RU" dirty="0" smtClean="0"/>
              <a:t>)Отсроченное </a:t>
            </a:r>
            <a:r>
              <a:rPr lang="ru-RU" dirty="0"/>
              <a:t>подведение итогов и вручение наград победителям и призерам муниципального и регионального уровней снижает интерес учащихся к участию в конкурсах</a:t>
            </a:r>
          </a:p>
          <a:p>
            <a:endParaRPr lang="ru-RU" dirty="0" smtClean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094509"/>
            <a:ext cx="4184034" cy="4946853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а)</a:t>
            </a:r>
            <a:r>
              <a:rPr lang="ru-RU" dirty="0" smtClean="0"/>
              <a:t> </a:t>
            </a:r>
            <a:r>
              <a:rPr lang="ru-RU" dirty="0"/>
              <a:t>Диссеминировать опыт педагогов школы по поддержке и сопровождению высокомотивированных и одаренных учащихся </a:t>
            </a:r>
            <a:endParaRPr lang="ru-RU" dirty="0" smtClean="0"/>
          </a:p>
          <a:p>
            <a:r>
              <a:rPr lang="ru-RU" b="1" dirty="0"/>
              <a:t>б)</a:t>
            </a:r>
            <a:r>
              <a:rPr lang="ru-RU" dirty="0"/>
              <a:t> </a:t>
            </a:r>
            <a:r>
              <a:rPr lang="ru-RU" dirty="0" smtClean="0"/>
              <a:t>Пересмотреть </a:t>
            </a:r>
            <a:r>
              <a:rPr lang="ru-RU" dirty="0"/>
              <a:t>критерии и практику формирования тематики проектных, исследовательских и творческих работ </a:t>
            </a:r>
            <a:r>
              <a:rPr lang="ru-RU" dirty="0" smtClean="0"/>
              <a:t>обучающихся</a:t>
            </a:r>
          </a:p>
          <a:p>
            <a:endParaRPr lang="ru-RU" dirty="0"/>
          </a:p>
          <a:p>
            <a:r>
              <a:rPr lang="ru-RU" dirty="0"/>
              <a:t>в) </a:t>
            </a:r>
            <a:r>
              <a:rPr lang="ru-RU" dirty="0" smtClean="0"/>
              <a:t>Включить </a:t>
            </a:r>
            <a:r>
              <a:rPr lang="ru-RU" dirty="0"/>
              <a:t>в практику работы школы мероприятия, повышающие статус обучающихся -участников муниципальных и региональных олимпиад и конкурсов и сопровождающих их педагогов</a:t>
            </a:r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5064329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98764"/>
            <a:ext cx="8596668" cy="692727"/>
          </a:xfrm>
        </p:spPr>
        <p:txBody>
          <a:bodyPr/>
          <a:lstStyle/>
          <a:p>
            <a:r>
              <a:rPr lang="ru-RU" dirty="0" smtClean="0"/>
              <a:t>        Проблемы                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7334" y="1191491"/>
            <a:ext cx="4184035" cy="4849870"/>
          </a:xfrm>
        </p:spPr>
        <p:txBody>
          <a:bodyPr>
            <a:normAutofit fontScale="92500" lnSpcReduction="10000"/>
          </a:bodyPr>
          <a:lstStyle/>
          <a:p>
            <a:r>
              <a:rPr lang="ru-RU" sz="1900" b="1" dirty="0"/>
              <a:t>г)</a:t>
            </a:r>
            <a:r>
              <a:rPr lang="ru-RU" sz="1900" dirty="0"/>
              <a:t> Значительное снижение количества участников школьного этапа по английскому языку, истории, математике, ОБЖ</a:t>
            </a:r>
            <a:r>
              <a:rPr lang="ru-RU" sz="1900" dirty="0" smtClean="0"/>
              <a:t>.</a:t>
            </a:r>
          </a:p>
          <a:p>
            <a:r>
              <a:rPr lang="ru-RU" sz="1900" b="1" dirty="0"/>
              <a:t>д)</a:t>
            </a:r>
            <a:r>
              <a:rPr lang="ru-RU" sz="1900" dirty="0"/>
              <a:t> Малое количество участников регионального этапа ВСОШ, в том числе, по возрастным ограничениям в связи с (б)</a:t>
            </a:r>
          </a:p>
          <a:p>
            <a:endParaRPr lang="ru-RU" sz="1900" dirty="0"/>
          </a:p>
          <a:p>
            <a:r>
              <a:rPr lang="ru-RU" sz="1900" dirty="0"/>
              <a:t>е) Большинство учителей испытывают трудности в организации обучения учащихся с ОВЗ в общеобразовательных классах, не учитывают их индивидуальные особенности, применяют общие подходы к оцениванию</a:t>
            </a:r>
          </a:p>
          <a:p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89970" y="1191491"/>
            <a:ext cx="4184034" cy="4849871"/>
          </a:xfrm>
        </p:spPr>
        <p:txBody>
          <a:bodyPr>
            <a:noAutofit/>
          </a:bodyPr>
          <a:lstStyle/>
          <a:p>
            <a:r>
              <a:rPr lang="ru-RU" b="1" dirty="0"/>
              <a:t>г) </a:t>
            </a:r>
            <a:r>
              <a:rPr lang="ru-RU" dirty="0"/>
              <a:t>В</a:t>
            </a:r>
            <a:r>
              <a:rPr lang="ru-RU" dirty="0" smtClean="0"/>
              <a:t>ключить </a:t>
            </a:r>
            <a:r>
              <a:rPr lang="ru-RU" dirty="0"/>
              <a:t>в планы работы МО обсуждение вопроса о подготовке и участии в школьном этапе   </a:t>
            </a:r>
            <a:r>
              <a:rPr lang="ru-RU" dirty="0" smtClean="0"/>
              <a:t>ВСОШ</a:t>
            </a:r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е) Контролировать </a:t>
            </a:r>
            <a:r>
              <a:rPr lang="ru-RU" dirty="0"/>
              <a:t>организацию педагогического сопровождения обучающихся с ОВЗ на основе диагностики</a:t>
            </a:r>
            <a:endParaRPr lang="ru-RU" dirty="0" smtClean="0"/>
          </a:p>
          <a:p>
            <a:r>
              <a:rPr lang="ru-RU" dirty="0"/>
              <a:t>Продолжить практику взаимопосещения уроков педагогами с целью обучения установлению взаимосвязи результатов обучения и   педагогической деятельностью на уроке.</a:t>
            </a:r>
          </a:p>
        </p:txBody>
      </p:sp>
    </p:spTree>
    <p:extLst>
      <p:ext uri="{BB962C8B-B14F-4D97-AF65-F5344CB8AC3E}">
        <p14:creationId xmlns:p14="http://schemas.microsoft.com/office/powerpoint/2010/main" xmlns="" val="2364254068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7A85887BC00AB4B902C95D0D0122006" ma:contentTypeVersion="49" ma:contentTypeDescription="Создание документа." ma:contentTypeScope="" ma:versionID="e1beba7d97727391086f3c76e5681afa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644226da6f114a0b9638dd6372d57a13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AWJJH2MPE6E2-1585558818-5112</_dlc_DocId>
    <_dlc_DocIdUrl xmlns="4a252ca3-5a62-4c1c-90a6-29f4710e47f8">
      <Url>http://edu-sps.koiro.local/Kostroma_EDU/kos-sch-29/_layouts/15/DocIdRedir.aspx?ID=AWJJH2MPE6E2-1585558818-5112</Url>
      <Description>AWJJH2MPE6E2-1585558818-5112</Description>
    </_dlc_DocIdUrl>
  </documentManagement>
</p:properties>
</file>

<file path=customXml/itemProps1.xml><?xml version="1.0" encoding="utf-8"?>
<ds:datastoreItem xmlns:ds="http://schemas.openxmlformats.org/officeDocument/2006/customXml" ds:itemID="{2A9A1BC4-1160-40DA-96D0-062709E2E80C}"/>
</file>

<file path=customXml/itemProps2.xml><?xml version="1.0" encoding="utf-8"?>
<ds:datastoreItem xmlns:ds="http://schemas.openxmlformats.org/officeDocument/2006/customXml" ds:itemID="{8334EB1D-3453-4C38-AC0D-8E465A9701E6}"/>
</file>

<file path=customXml/itemProps3.xml><?xml version="1.0" encoding="utf-8"?>
<ds:datastoreItem xmlns:ds="http://schemas.openxmlformats.org/officeDocument/2006/customXml" ds:itemID="{EC10DF07-BC69-455C-9456-8A249165C1E5}"/>
</file>

<file path=customXml/itemProps4.xml><?xml version="1.0" encoding="utf-8"?>
<ds:datastoreItem xmlns:ds="http://schemas.openxmlformats.org/officeDocument/2006/customXml" ds:itemID="{F0740E39-3BEF-4FFB-8BB5-C1079B3C2793}"/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</TotalTime>
  <Words>325</Words>
  <Application>Microsoft Office PowerPoint</Application>
  <PresentationFormat>Произвольный</PresentationFormat>
  <Paragraphs>26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Грань</vt:lpstr>
      <vt:lpstr>Создание условий для успешной образовательной деятельности обучающихся, стабильного качества в новом учебном году</vt:lpstr>
      <vt:lpstr>      Проблемы                     Задачи</vt:lpstr>
      <vt:lpstr>        Проблемы                Задачи</vt:lpstr>
      <vt:lpstr>        Проблемы                Задачи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условий для успешной образовательной деятельности обучающихся, стабильного качества в новом учебном году</dc:title>
  <dc:creator>Пользователь</dc:creator>
  <cp:lastModifiedBy>--</cp:lastModifiedBy>
  <cp:revision>7</cp:revision>
  <dcterms:created xsi:type="dcterms:W3CDTF">2020-08-26T16:56:51Z</dcterms:created>
  <dcterms:modified xsi:type="dcterms:W3CDTF">2020-08-27T07:01:52Z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0x010100E7A85887BC00AB4B902C95D0D0122006</vt:lpwstr>
  </property>
  <property fmtid="{D5CDD505-2E9C-101B-9397-08002B2CF9AE}" pid="3" name="_dlc_DocIdItemGuid">
    <vt:lpwstr>01d89ddd-92a5-4108-bed8-742dcb00d67c</vt:lpwstr>
  </property>
</Properties>
</file>