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rts/chart2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9" r:id="rId4"/>
    <p:sldId id="259" r:id="rId5"/>
    <p:sldId id="261" r:id="rId6"/>
    <p:sldId id="260" r:id="rId7"/>
    <p:sldId id="267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Лист1!$D$9:$K$9</c:f>
              <c:strCache>
                <c:ptCount val="8"/>
                <c:pt idx="0">
                  <c:v>обществознание</c:v>
                </c:pt>
                <c:pt idx="1">
                  <c:v>биология</c:v>
                </c:pt>
                <c:pt idx="2">
                  <c:v>литература</c:v>
                </c:pt>
                <c:pt idx="3">
                  <c:v>история</c:v>
                </c:pt>
                <c:pt idx="4">
                  <c:v>обж</c:v>
                </c:pt>
                <c:pt idx="5">
                  <c:v>информатика</c:v>
                </c:pt>
                <c:pt idx="6">
                  <c:v>социальные</c:v>
                </c:pt>
                <c:pt idx="7">
                  <c:v>другие</c:v>
                </c:pt>
              </c:strCache>
            </c:strRef>
          </c:cat>
          <c:val>
            <c:numRef>
              <c:f>Лист1!$D$8:$K$8</c:f>
              <c:numCache>
                <c:formatCode>General</c:formatCode>
                <c:ptCount val="8"/>
                <c:pt idx="0">
                  <c:v>30</c:v>
                </c:pt>
                <c:pt idx="1">
                  <c:v>24</c:v>
                </c:pt>
                <c:pt idx="2">
                  <c:v>9</c:v>
                </c:pt>
                <c:pt idx="3">
                  <c:v>9</c:v>
                </c:pt>
                <c:pt idx="4">
                  <c:v>8</c:v>
                </c:pt>
                <c:pt idx="5">
                  <c:v>5</c:v>
                </c:pt>
                <c:pt idx="6">
                  <c:v>5</c:v>
                </c:pt>
                <c:pt idx="7">
                  <c:v>10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9058432"/>
        <c:axId val="42029824"/>
      </c:barChart>
      <c:catAx>
        <c:axId val="3905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029824"/>
        <c:crosses val="autoZero"/>
        <c:auto val="1"/>
        <c:lblAlgn val="ctr"/>
        <c:lblOffset val="100"/>
        <c:noMultiLvlLbl val="0"/>
      </c:catAx>
      <c:valAx>
        <c:axId val="42029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0584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dirty="0"/>
              <a:t>Количество</a:t>
            </a:r>
            <a:r>
              <a:rPr lang="ru-RU" baseline="0" dirty="0"/>
              <a:t> участников проектно-исследовательской </a:t>
            </a:r>
            <a:r>
              <a:rPr lang="ru-RU" baseline="0" dirty="0" smtClean="0"/>
              <a:t>деятельности, чел</a:t>
            </a:r>
            <a:endParaRPr lang="ru-RU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Лист1!$E$7:$G$7</c:f>
              <c:strCache>
                <c:ptCount val="3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</c:strCache>
            </c:strRef>
          </c:cat>
          <c:val>
            <c:numRef>
              <c:f>Лист1!$E$6:$G$6</c:f>
              <c:numCache>
                <c:formatCode>General</c:formatCode>
                <c:ptCount val="3"/>
                <c:pt idx="0">
                  <c:v>24</c:v>
                </c:pt>
                <c:pt idx="1">
                  <c:v>75</c:v>
                </c:pt>
                <c:pt idx="2">
                  <c:v>138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3415552"/>
        <c:axId val="33418240"/>
      </c:barChart>
      <c:catAx>
        <c:axId val="33415552"/>
        <c:scaling>
          <c:orientation val="minMax"/>
        </c:scaling>
        <c:delete val="0"/>
        <c:axPos val="b"/>
        <c:majorTickMark val="out"/>
        <c:minorTickMark val="none"/>
        <c:tickLblPos val="nextTo"/>
        <c:crossAx val="33418240"/>
        <c:crosses val="autoZero"/>
        <c:auto val="1"/>
        <c:lblAlgn val="ctr"/>
        <c:lblOffset val="100"/>
        <c:noMultiLvlLbl val="0"/>
      </c:catAx>
      <c:valAx>
        <c:axId val="33418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41555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C7474-242D-4C37-A510-6AD80FE98DD5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A158-8BD3-438E-A9B8-C12D88B60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C7474-242D-4C37-A510-6AD80FE98DD5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A158-8BD3-438E-A9B8-C12D88B60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C7474-242D-4C37-A510-6AD80FE98DD5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A158-8BD3-438E-A9B8-C12D88B60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C7474-242D-4C37-A510-6AD80FE98DD5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A158-8BD3-438E-A9B8-C12D88B60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C7474-242D-4C37-A510-6AD80FE98DD5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A158-8BD3-438E-A9B8-C12D88B60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C7474-242D-4C37-A510-6AD80FE98DD5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A158-8BD3-438E-A9B8-C12D88B60F6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C7474-242D-4C37-A510-6AD80FE98DD5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A158-8BD3-438E-A9B8-C12D88B60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C7474-242D-4C37-A510-6AD80FE98DD5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A158-8BD3-438E-A9B8-C12D88B60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C7474-242D-4C37-A510-6AD80FE98DD5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A158-8BD3-438E-A9B8-C12D88B60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C7474-242D-4C37-A510-6AD80FE98DD5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A7A158-8BD3-438E-A9B8-C12D88B60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C7474-242D-4C37-A510-6AD80FE98DD5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A158-8BD3-438E-A9B8-C12D88B60F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9EC7474-242D-4C37-A510-6AD80FE98DD5}" type="datetimeFigureOut">
              <a:rPr lang="ru-RU" smtClean="0"/>
              <a:t>27.05.2016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5A7A158-8BD3-438E-A9B8-C12D88B60F6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7772400" cy="2212867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Результаты </a:t>
            </a:r>
            <a:br>
              <a:rPr lang="ru-RU" dirty="0" smtClean="0"/>
            </a:br>
            <a:r>
              <a:rPr lang="ru-RU" dirty="0" smtClean="0"/>
              <a:t>проектной деятельности в школе </a:t>
            </a:r>
            <a:br>
              <a:rPr lang="ru-RU" dirty="0" smtClean="0"/>
            </a:br>
            <a:r>
              <a:rPr lang="ru-RU" dirty="0" smtClean="0"/>
              <a:t>за 2015-2016 учебный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077072"/>
            <a:ext cx="6400800" cy="2247536"/>
          </a:xfrm>
        </p:spPr>
        <p:txBody>
          <a:bodyPr>
            <a:normAutofit/>
          </a:bodyPr>
          <a:lstStyle/>
          <a:p>
            <a:pPr algn="r"/>
            <a:r>
              <a:rPr lang="ru-RU" sz="18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«Плохой учитель </a:t>
            </a:r>
          </a:p>
          <a:p>
            <a:pPr algn="r"/>
            <a:r>
              <a:rPr lang="ru-RU" sz="18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преподносит истину, </a:t>
            </a:r>
          </a:p>
          <a:p>
            <a:pPr algn="r"/>
            <a:r>
              <a:rPr lang="ru-RU" sz="18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хороший − учит её находить»</a:t>
            </a:r>
            <a:r>
              <a:rPr lang="ru-RU" sz="18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</a:t>
            </a:r>
          </a:p>
          <a:p>
            <a:pPr algn="r"/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А. </a:t>
            </a:r>
            <a:r>
              <a:rPr lang="ru-RU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Дистервег</a:t>
            </a:r>
            <a:endParaRPr 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796908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Организация проектно-исследовательской деятельности</a:t>
            </a:r>
          </a:p>
        </p:txBody>
      </p:sp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571472" y="928670"/>
            <a:ext cx="8115328" cy="519749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Основная образовательная программа;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Программа воспитания и социализации;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Учебный план: предмет «Проектная деятельность» 10-11 класс;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 План внеурочной деятельности 5-8б класс;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Рабочие программы по предметам;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Воспитательная программа класса;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УМК по предмету.</a:t>
            </a:r>
          </a:p>
          <a:p>
            <a:endParaRPr lang="ru-RU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I:\администрат раб\проект деят\проект\фото проект\P12404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207178"/>
            <a:ext cx="3515728" cy="2636796"/>
          </a:xfrm>
          <a:prstGeom prst="rect">
            <a:avLst/>
          </a:prstGeom>
          <a:noFill/>
        </p:spPr>
      </p:pic>
      <p:pic>
        <p:nvPicPr>
          <p:cNvPr id="41988" name="Picture 4" descr="I:\администрат раб\проект деят\проект\фото проект\P12409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8930" y="222609"/>
            <a:ext cx="3943160" cy="2636796"/>
          </a:xfrm>
          <a:prstGeom prst="rect">
            <a:avLst/>
          </a:prstGeom>
          <a:noFill/>
        </p:spPr>
      </p:pic>
      <p:pic>
        <p:nvPicPr>
          <p:cNvPr id="41989" name="Picture 5" descr="I:\администрат раб\проект деят\проект\фото проект\IMG_751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5776" y="2348880"/>
            <a:ext cx="3251200" cy="2438400"/>
          </a:xfrm>
          <a:prstGeom prst="rect">
            <a:avLst/>
          </a:prstGeom>
          <a:noFill/>
        </p:spPr>
      </p:pic>
      <p:pic>
        <p:nvPicPr>
          <p:cNvPr id="41987" name="Picture 3" descr="I:\администрат раб\проект деят\проект\фото проект\P12407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82922" y="3947918"/>
            <a:ext cx="3882503" cy="2596234"/>
          </a:xfrm>
          <a:prstGeom prst="rect">
            <a:avLst/>
          </a:prstGeom>
          <a:noFill/>
        </p:spPr>
      </p:pic>
      <p:pic>
        <p:nvPicPr>
          <p:cNvPr id="41990" name="Picture 6" descr="I:\администрат раб\проект деят\проект\Новая папка\P124086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3947918"/>
            <a:ext cx="3802340" cy="25426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1072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Представление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8455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b="0" dirty="0" smtClean="0"/>
              <a:t>10-11 класс</a:t>
            </a:r>
          </a:p>
          <a:p>
            <a:pPr marL="0" indent="0"/>
            <a:r>
              <a:rPr lang="ru-RU" sz="2800" b="0" dirty="0"/>
              <a:t>п</a:t>
            </a:r>
            <a:r>
              <a:rPr lang="ru-RU" sz="2800" b="0" dirty="0" smtClean="0"/>
              <a:t>редзащита и защита проектной работы;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0" dirty="0" smtClean="0"/>
              <a:t>5-8б класс</a:t>
            </a:r>
          </a:p>
          <a:p>
            <a:pPr marL="0" indent="0"/>
            <a:r>
              <a:rPr lang="ru-RU" sz="2800" b="0" dirty="0"/>
              <a:t>з</a:t>
            </a:r>
            <a:r>
              <a:rPr lang="ru-RU" sz="2800" b="0" dirty="0" smtClean="0"/>
              <a:t>ащита проектной работы;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0" dirty="0" smtClean="0"/>
              <a:t>1-11 класс</a:t>
            </a:r>
          </a:p>
          <a:p>
            <a:pPr marL="0" indent="0"/>
            <a:r>
              <a:rPr lang="ru-RU" sz="2800" b="0" dirty="0" smtClean="0"/>
              <a:t>День науки, школьная проектно-исследовательская конференция, конкурсы разного уровня, публикация</a:t>
            </a:r>
            <a:endParaRPr lang="ru-RU" sz="2800" b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621852"/>
          </a:xfrm>
        </p:spPr>
        <p:txBody>
          <a:bodyPr>
            <a:normAutofit/>
          </a:bodyPr>
          <a:lstStyle/>
          <a:p>
            <a:r>
              <a:rPr lang="ru-RU" dirty="0" smtClean="0"/>
              <a:t>Критерии оценки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620688"/>
            <a:ext cx="9036496" cy="60944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выбранного исследования.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Сформулированность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аргументированность собственного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мнения.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Чёткость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выводов, обобщающих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известные результаты и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факты.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Качественный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состояния проблемы, отражающий степень знакомства автора с современным состоянием проблемы.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автором специальным и научным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аппаратом.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Грамотность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эстетичность оформления  и  защиты результатов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работы поставленной цели и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вести дискуссию по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Технологичность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техничность исполнения.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Результаты проектно-исследовательской деятельности</a:t>
            </a:r>
            <a:endParaRPr lang="ru-RU" dirty="0"/>
          </a:p>
        </p:txBody>
      </p:sp>
      <p:pic>
        <p:nvPicPr>
          <p:cNvPr id="4" name="Рисунок 3" descr="C:\Users\Администратор\Desktop\M3vrRSBm59U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4283968" cy="3168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5" descr="E:\фотографии\100CANON\IMG_012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460706"/>
            <a:ext cx="4608512" cy="348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520940" cy="548640"/>
          </a:xfrm>
        </p:spPr>
        <p:txBody>
          <a:bodyPr/>
          <a:lstStyle/>
          <a:p>
            <a:pPr algn="ctr"/>
            <a:r>
              <a:rPr lang="ru-RU" dirty="0" smtClean="0"/>
              <a:t>Выбор предметных областей, %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481302"/>
              </p:ext>
            </p:extLst>
          </p:nvPr>
        </p:nvGraphicFramePr>
        <p:xfrm>
          <a:off x="467544" y="764704"/>
          <a:ext cx="835292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1505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1265088"/>
              </p:ext>
            </p:extLst>
          </p:nvPr>
        </p:nvGraphicFramePr>
        <p:xfrm>
          <a:off x="395536" y="260648"/>
          <a:ext cx="835292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00628"/>
            <a:ext cx="8712968" cy="3840540"/>
          </a:xfrm>
        </p:spPr>
        <p:txBody>
          <a:bodyPr>
            <a:normAutofit/>
          </a:bodyPr>
          <a:lstStyle/>
          <a:p>
            <a:r>
              <a:rPr lang="ru-RU" sz="2800" b="0" dirty="0" smtClean="0">
                <a:latin typeface="Times New Roman"/>
              </a:rPr>
              <a:t>Отсутствие </a:t>
            </a:r>
            <a:r>
              <a:rPr lang="ru-RU" sz="2800" b="0" dirty="0">
                <a:latin typeface="Times New Roman"/>
              </a:rPr>
              <a:t>комплексного подхода к </a:t>
            </a:r>
            <a:r>
              <a:rPr lang="ru-RU" sz="2800" b="0" dirty="0" smtClean="0">
                <a:latin typeface="Times New Roman"/>
              </a:rPr>
              <a:t>сопровождению учащихся руководителями проектов;</a:t>
            </a:r>
          </a:p>
          <a:p>
            <a:r>
              <a:rPr lang="ru-RU" sz="2800" b="0" dirty="0">
                <a:latin typeface="Times New Roman"/>
              </a:rPr>
              <a:t>Отсутствие устойчивой мотивации со стороны учеников и педагогов в выполнении </a:t>
            </a:r>
            <a:r>
              <a:rPr lang="ru-RU" sz="2800" b="0" dirty="0" smtClean="0">
                <a:latin typeface="Times New Roman"/>
              </a:rPr>
              <a:t>проектов;</a:t>
            </a:r>
          </a:p>
          <a:p>
            <a:r>
              <a:rPr lang="ru-RU" sz="2800" b="0" dirty="0" smtClean="0">
                <a:latin typeface="Times New Roman"/>
              </a:rPr>
              <a:t>Отсутствие развития  </a:t>
            </a:r>
            <a:r>
              <a:rPr lang="ru-RU" sz="2800" b="0" dirty="0" err="1" smtClean="0">
                <a:latin typeface="Times New Roman"/>
              </a:rPr>
              <a:t>межпредметной</a:t>
            </a:r>
            <a:r>
              <a:rPr lang="ru-RU" sz="2800" b="0" dirty="0" smtClean="0">
                <a:latin typeface="Times New Roman"/>
              </a:rPr>
              <a:t> проектной деятельности;</a:t>
            </a:r>
          </a:p>
          <a:p>
            <a:r>
              <a:rPr lang="ru-RU" sz="2800" b="0" dirty="0" smtClean="0">
                <a:latin typeface="Times New Roman"/>
              </a:rPr>
              <a:t> Отсутствие развития социальных проектов в воспитательной системе школы и класса</a:t>
            </a:r>
            <a:endParaRPr lang="ru-RU" sz="28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AWJJH2MPE6E2-1585558818-1399</_dlc_DocId>
    <_dlc_DocIdUrl xmlns="4a252ca3-5a62-4c1c-90a6-29f4710e47f8">
      <Url>http://edu-sps.koiro.local/Kostroma_EDU/kos-sch-29/_layouts/15/DocIdRedir.aspx?ID=AWJJH2MPE6E2-1585558818-1399</Url>
      <Description>AWJJH2MPE6E2-1585558818-1399</Description>
    </_dlc_DocIdUrl>
  </documentManagement>
</p:properties>
</file>

<file path=customXml/itemProps1.xml><?xml version="1.0" encoding="utf-8"?>
<ds:datastoreItem xmlns:ds="http://schemas.openxmlformats.org/officeDocument/2006/customXml" ds:itemID="{0761C816-BAE6-4BEA-8532-F0A5874C917C}"/>
</file>

<file path=customXml/itemProps2.xml><?xml version="1.0" encoding="utf-8"?>
<ds:datastoreItem xmlns:ds="http://schemas.openxmlformats.org/officeDocument/2006/customXml" ds:itemID="{8F60BFD3-158F-40D6-9805-7F483F90D9EB}"/>
</file>

<file path=customXml/itemProps3.xml><?xml version="1.0" encoding="utf-8"?>
<ds:datastoreItem xmlns:ds="http://schemas.openxmlformats.org/officeDocument/2006/customXml" ds:itemID="{2A80179D-F54F-4829-89D8-C71E9060A545}"/>
</file>

<file path=customXml/itemProps4.xml><?xml version="1.0" encoding="utf-8"?>
<ds:datastoreItem xmlns:ds="http://schemas.openxmlformats.org/officeDocument/2006/customXml" ds:itemID="{A144F82B-F7CB-4B7B-822D-19993183F9F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218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Углы</vt:lpstr>
      <vt:lpstr>Результаты  проектной деятельности в школе  за 2015-2016 учебный год</vt:lpstr>
      <vt:lpstr>Организация проектно-исследовательской деятельности</vt:lpstr>
      <vt:lpstr>Презентация PowerPoint</vt:lpstr>
      <vt:lpstr>Представление проекта</vt:lpstr>
      <vt:lpstr>Критерии оценки проекта</vt:lpstr>
      <vt:lpstr>Результаты проектно-исследовательской деятельности</vt:lpstr>
      <vt:lpstr>Выбор предметных областей, %</vt:lpstr>
      <vt:lpstr>Презентация PowerPoint</vt:lpstr>
      <vt:lpstr>проблемы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проектной деятельности в школе  за 2015-2016 учебный год</dc:title>
  <dc:creator>Лариса</dc:creator>
  <cp:lastModifiedBy>ПК</cp:lastModifiedBy>
  <cp:revision>33</cp:revision>
  <dcterms:created xsi:type="dcterms:W3CDTF">2016-05-28T01:14:52Z</dcterms:created>
  <dcterms:modified xsi:type="dcterms:W3CDTF">2016-05-27T13:21:40Z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9bf984bd-7e18-4b3e-bdb6-42b21c616b6a</vt:lpwstr>
  </property>
</Properties>
</file>