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Layouts/slideLayout3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2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11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56" r:id="rId2"/>
    <p:sldId id="258" r:id="rId3"/>
    <p:sldId id="267" r:id="rId4"/>
    <p:sldId id="268" r:id="rId5"/>
    <p:sldId id="259" r:id="rId6"/>
    <p:sldId id="269" r:id="rId7"/>
    <p:sldId id="262" r:id="rId8"/>
    <p:sldId id="271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0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18" Type="http://schemas.openxmlformats.org/officeDocument/2006/relationships/customXml" Target="../customXml/item4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17" Type="http://schemas.openxmlformats.org/officeDocument/2006/relationships/customXml" Target="../customXml/item3.xml"/><Relationship Id="rId2" Type="http://schemas.openxmlformats.org/officeDocument/2006/relationships/slide" Target="slides/slide1.xml"/><Relationship Id="rId16" Type="http://schemas.openxmlformats.org/officeDocument/2006/relationships/customXml" Target="../customXml/item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customXml" Target="../customXml/item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&#1050;&#1085;&#1080;&#1075;&#1072;1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30"/>
  <c:chart>
    <c:plotArea>
      <c:layout/>
      <c:barChart>
        <c:barDir val="col"/>
        <c:grouping val="clustered"/>
        <c:ser>
          <c:idx val="0"/>
          <c:order val="0"/>
          <c:dLbls>
            <c:showVal val="1"/>
          </c:dLbls>
          <c:cat>
            <c:strRef>
              <c:f>Лист1!$A$2:$A$10</c:f>
              <c:strCache>
                <c:ptCount val="9"/>
                <c:pt idx="0">
                  <c:v>МО ЛИРа</c:v>
                </c:pt>
                <c:pt idx="1">
                  <c:v>МО МИФ</c:v>
                </c:pt>
                <c:pt idx="2">
                  <c:v>МО нач. кл.</c:v>
                </c:pt>
                <c:pt idx="3">
                  <c:v>МО ин. яз.</c:v>
                </c:pt>
                <c:pt idx="4">
                  <c:v>МО ист. и обш.</c:v>
                </c:pt>
                <c:pt idx="5">
                  <c:v>МО ест. дисц.</c:v>
                </c:pt>
                <c:pt idx="6">
                  <c:v>МО прикл. дисц.</c:v>
                </c:pt>
                <c:pt idx="7">
                  <c:v>МО здоров.</c:v>
                </c:pt>
                <c:pt idx="8">
                  <c:v>Средний показатель</c:v>
                </c:pt>
              </c:strCache>
            </c:strRef>
          </c:cat>
          <c:val>
            <c:numRef>
              <c:f>Лист1!$B$2:$B$10</c:f>
              <c:numCache>
                <c:formatCode>0%</c:formatCode>
                <c:ptCount val="9"/>
                <c:pt idx="0">
                  <c:v>0.9</c:v>
                </c:pt>
                <c:pt idx="1">
                  <c:v>0.75000000000000033</c:v>
                </c:pt>
                <c:pt idx="2">
                  <c:v>0.5</c:v>
                </c:pt>
                <c:pt idx="3">
                  <c:v>0.75000000000000033</c:v>
                </c:pt>
                <c:pt idx="4">
                  <c:v>0.33000000000000024</c:v>
                </c:pt>
                <c:pt idx="5">
                  <c:v>1</c:v>
                </c:pt>
                <c:pt idx="6">
                  <c:v>0.25</c:v>
                </c:pt>
                <c:pt idx="7">
                  <c:v>0.2</c:v>
                </c:pt>
                <c:pt idx="8">
                  <c:v>0.58500000000000041</c:v>
                </c:pt>
              </c:numCache>
            </c:numRef>
          </c:val>
        </c:ser>
        <c:axId val="55640448"/>
        <c:axId val="55641984"/>
      </c:barChart>
      <c:catAx>
        <c:axId val="55640448"/>
        <c:scaling>
          <c:orientation val="minMax"/>
        </c:scaling>
        <c:axPos val="b"/>
        <c:tickLblPos val="nextTo"/>
        <c:crossAx val="55641984"/>
        <c:crosses val="autoZero"/>
        <c:auto val="1"/>
        <c:lblAlgn val="ctr"/>
        <c:lblOffset val="100"/>
      </c:catAx>
      <c:valAx>
        <c:axId val="55641984"/>
        <c:scaling>
          <c:orientation val="minMax"/>
        </c:scaling>
        <c:axPos val="l"/>
        <c:majorGridlines/>
        <c:numFmt formatCode="0%" sourceLinked="1"/>
        <c:tickLblPos val="nextTo"/>
        <c:crossAx val="55640448"/>
        <c:crosses val="autoZero"/>
        <c:crossBetween val="between"/>
      </c:valAx>
    </c:plotArea>
    <c:plotVisOnly val="1"/>
    <c:dispBlanksAs val="gap"/>
  </c:chart>
  <c:txPr>
    <a:bodyPr/>
    <a:lstStyle/>
    <a:p>
      <a:pPr>
        <a:defRPr sz="1200"/>
      </a:pPr>
      <a:endParaRPr lang="ru-RU"/>
    </a:p>
  </c:txPr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C7A42F2-3E1D-4251-93EF-66073510B6E3}" type="datetimeFigureOut">
              <a:rPr lang="ru-RU" smtClean="0"/>
              <a:pPr/>
              <a:t>23.05.2018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8199931-D882-4560-A4F9-52EF865B8F8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3830240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Для кадрового потенциала школы характерны стабильность состава, что подтверждается показателем сохранности педагогического контингента: учителей со стажем работы более 20 лет — 27 человек (49%), менее 10 лет – 21 человек (38%).  Высшее образование имеют – 93% педагогов, среднее профессиональное – 7%.   Имеют высшую и первую квалификационные категории – 76,6% педагогов.     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 2017-2018 учебном году прошли аттестацию 10 человек: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 на высшую категорию – 3 чел.=5,5% (</a:t>
            </a:r>
            <a:r>
              <a:rPr lang="ru-RU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Калинникова</a:t>
            </a: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А.Ю, Семенова С. Л.  Петрова И. В., </a:t>
            </a:r>
            <a:r>
              <a:rPr lang="ru-RU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Кочакова</a:t>
            </a: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И. С., Яблокова М. Г);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 на первую категорию – 6 чел.=11%  (Капустина А. В., </a:t>
            </a:r>
            <a:r>
              <a:rPr lang="ru-RU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Закациоло</a:t>
            </a: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В.Д., </a:t>
            </a:r>
            <a:r>
              <a:rPr lang="ru-RU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Чеснокова</a:t>
            </a: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Т. Е., Давыдова О. Ю., Петрова</a:t>
            </a:r>
            <a:r>
              <a:rPr lang="ru-RU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Н. П.);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dirty="0" smtClean="0">
              <a:effectLst/>
            </a:endParaRP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199931-D882-4560-A4F9-52EF865B8F87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9159445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71E2F-CAB1-46FE-9CA6-B60E45BD22F1}" type="datetimeFigureOut">
              <a:rPr lang="ru-RU" smtClean="0"/>
              <a:pPr/>
              <a:t>23.05.2018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572652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712714" y="3136658"/>
            <a:ext cx="910224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45483" y="3055621"/>
            <a:ext cx="6947845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826" y="4625268"/>
            <a:ext cx="762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4047D185-87D4-4A68-8B09-0E64D8EBDCA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Rectangle 10"/>
          <p:cNvSpPr/>
          <p:nvPr/>
        </p:nvSpPr>
        <p:spPr>
          <a:xfrm>
            <a:off x="541822" y="4559276"/>
            <a:ext cx="6755166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38971" y="3139440"/>
            <a:ext cx="6760868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71E2F-CAB1-46FE-9CA6-B60E45BD22F1}" type="datetimeFigureOut">
              <a:rPr lang="ru-RU" smtClean="0"/>
              <a:pPr/>
              <a:t>23.05.2018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7D185-87D4-4A68-8B09-0E64D8EBDCA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61702" y="228600"/>
            <a:ext cx="185928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55225" y="351409"/>
            <a:ext cx="1672235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71E2F-CAB1-46FE-9CA6-B60E45BD22F1}" type="datetimeFigureOut">
              <a:rPr lang="ru-RU" smtClean="0"/>
              <a:pPr/>
              <a:t>23.05.2018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7D185-87D4-4A68-8B09-0E64D8EBDCA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71E2F-CAB1-46FE-9CA6-B60E45BD22F1}" type="datetimeFigureOut">
              <a:rPr lang="ru-RU" smtClean="0"/>
              <a:pPr/>
              <a:t>23.05.2018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7D185-87D4-4A68-8B09-0E64D8EBDCA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71E2F-CAB1-46FE-9CA6-B60E45BD22F1}" type="datetimeFigureOut">
              <a:rPr lang="ru-RU" smtClean="0"/>
              <a:pPr/>
              <a:t>23.05.2018</a:t>
            </a:fld>
            <a:endParaRPr lang="ru-RU"/>
          </a:p>
        </p:txBody>
      </p:sp>
      <p:sp>
        <p:nvSpPr>
          <p:cNvPr id="13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67656" y="3048000"/>
            <a:ext cx="8033800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7D185-87D4-4A68-8B09-0E64D8EBDCA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75496" y="4541520"/>
            <a:ext cx="781812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0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75757" y="3124200"/>
            <a:ext cx="7817599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71E2F-CAB1-46FE-9CA6-B60E45BD22F1}" type="datetimeFigureOut">
              <a:rPr lang="ru-RU" smtClean="0"/>
              <a:pPr/>
              <a:t>23.05.2018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7D185-87D4-4A68-8B09-0E64D8EBDCA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71E2F-CAB1-46FE-9CA6-B60E45BD22F1}" type="datetimeFigureOut">
              <a:rPr lang="ru-RU" smtClean="0"/>
              <a:pPr/>
              <a:t>23.05.2018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7D185-87D4-4A68-8B09-0E64D8EBDCA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71E2F-CAB1-46FE-9CA6-B60E45BD22F1}" type="datetimeFigureOut">
              <a:rPr lang="ru-RU" smtClean="0"/>
              <a:pPr/>
              <a:t>23.05.2018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7D185-87D4-4A68-8B09-0E64D8EBDCA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ounded Rectangle 10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71E2F-CAB1-46FE-9CA6-B60E45BD22F1}" type="datetimeFigureOut">
              <a:rPr lang="ru-RU" smtClean="0"/>
              <a:pPr/>
              <a:t>23.05.2018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7D185-87D4-4A68-8B09-0E64D8EBDCA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ounded Rectangle 11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71E2F-CAB1-46FE-9CA6-B60E45BD22F1}" type="datetimeFigureOut">
              <a:rPr lang="ru-RU" smtClean="0"/>
              <a:pPr/>
              <a:t>23.05.2018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7D185-87D4-4A68-8B09-0E64D8EBDCA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76690" y="1642472"/>
            <a:ext cx="2483254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71E2F-CAB1-46FE-9CA6-B60E45BD22F1}" type="datetimeFigureOut">
              <a:rPr lang="ru-RU" smtClean="0"/>
              <a:pPr/>
              <a:t>23.05.2018</a:t>
            </a:fld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7D185-87D4-4A68-8B09-0E64D8EBDCA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61999" y="5029200"/>
            <a:ext cx="7600765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3" name="Rectangle 12"/>
          <p:cNvSpPr/>
          <p:nvPr/>
        </p:nvSpPr>
        <p:spPr>
          <a:xfrm>
            <a:off x="914400" y="5638800"/>
            <a:ext cx="7328514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05589" y="5074920"/>
            <a:ext cx="7946136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" name="Rounded Rectangle 6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39671E2F-CAB1-46FE-9CA6-B60E45BD22F1}" type="datetimeFigureOut">
              <a:rPr lang="ru-RU" smtClean="0"/>
              <a:pPr/>
              <a:t>23.05.2018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4047D185-87D4-4A68-8B09-0E64D8EBDCA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2863" y="372862"/>
            <a:ext cx="8380520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24 мая 2018 год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sz="2400" dirty="0" smtClean="0"/>
              <a:t>Реализация направления «Формирование технологической компетенции у педагогов школы»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xmlns="" val="4090197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000" dirty="0" smtClean="0"/>
              <a:t>Обеспечение изучения, обобщения и распространения опыта владения педагогами системно-</a:t>
            </a:r>
            <a:r>
              <a:rPr lang="ru-RU" sz="2000" dirty="0" err="1" smtClean="0"/>
              <a:t>деятельностного</a:t>
            </a:r>
            <a:r>
              <a:rPr lang="ru-RU" sz="2000" dirty="0" smtClean="0"/>
              <a:t> подхода – </a:t>
            </a:r>
            <a:r>
              <a:rPr lang="ru-RU" sz="2000" b="1" dirty="0" smtClean="0">
                <a:solidFill>
                  <a:srgbClr val="00B050"/>
                </a:solidFill>
              </a:rPr>
              <a:t>62%</a:t>
            </a:r>
            <a:endParaRPr lang="ru-RU" sz="2000" b="1" dirty="0">
              <a:solidFill>
                <a:srgbClr val="00B050"/>
              </a:solidFill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2049" name="Диаграмма 1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83568" y="1844824"/>
            <a:ext cx="6408712" cy="33123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0" name="Диаграмма 1"/>
          <p:cNvPicPr>
            <a:picLocks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403648" y="2420888"/>
            <a:ext cx="7128792" cy="34563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23082933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000" dirty="0"/>
              <a:t>Обеспечение изучения, обобщения и распространения опыта владения педагогами системно-</a:t>
            </a:r>
            <a:r>
              <a:rPr lang="ru-RU" sz="2000" dirty="0" err="1"/>
              <a:t>деятельностного</a:t>
            </a:r>
            <a:r>
              <a:rPr lang="ru-RU" sz="2000" dirty="0"/>
              <a:t> подхода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В соответствии с паном КПК обучены педагоги по следующим направлениям:</a:t>
            </a:r>
          </a:p>
          <a:p>
            <a:r>
              <a:rPr lang="ru-RU" dirty="0" smtClean="0"/>
              <a:t>«Введение ФГОС СОО»</a:t>
            </a:r>
          </a:p>
          <a:p>
            <a:r>
              <a:rPr lang="ru-RU" dirty="0" smtClean="0"/>
              <a:t>«Основные подходы к преподаванию предмета «Технология» </a:t>
            </a:r>
          </a:p>
          <a:p>
            <a:r>
              <a:rPr lang="ru-RU" dirty="0" smtClean="0"/>
              <a:t>«Организация образовательного процесса в соответствии с требованиями ФГОС НОО ОВЗ</a:t>
            </a:r>
            <a:r>
              <a:rPr lang="ru-RU" smtClean="0"/>
              <a:t>» </a:t>
            </a:r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897095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000" dirty="0" smtClean="0"/>
              <a:t>Обеспечение изучения, обобщения и распространения опыта владения педагогами </a:t>
            </a:r>
            <a:r>
              <a:rPr lang="ru-RU" sz="2000" dirty="0" err="1" smtClean="0"/>
              <a:t>системно-деятельностного</a:t>
            </a:r>
            <a:r>
              <a:rPr lang="ru-RU" sz="2000" dirty="0" smtClean="0"/>
              <a:t> подхода</a:t>
            </a:r>
            <a:endParaRPr lang="ru-RU" sz="2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Организованы и проведены </a:t>
            </a:r>
            <a:r>
              <a:rPr lang="ru-RU" dirty="0" err="1" smtClean="0"/>
              <a:t>стажировочные</a:t>
            </a:r>
            <a:r>
              <a:rPr lang="ru-RU" dirty="0" smtClean="0"/>
              <a:t> площадки </a:t>
            </a:r>
            <a:r>
              <a:rPr lang="ru-RU" i="1" dirty="0" smtClean="0"/>
              <a:t> «</a:t>
            </a:r>
            <a:r>
              <a:rPr lang="ru-RU" i="1" dirty="0"/>
              <a:t>Современные подходы к организации образовательного процесса в соответствии с требованиями ФГОС» </a:t>
            </a:r>
            <a:r>
              <a:rPr lang="ru-RU" i="1" dirty="0" smtClean="0"/>
              <a:t> (ноябрь 2017г.); (апрель 2018 г.)-Булатова К. Е., Наумкина Ю. В., Сергеева Н. В., </a:t>
            </a:r>
            <a:r>
              <a:rPr lang="ru-RU" i="1" dirty="0" err="1" smtClean="0"/>
              <a:t>Калинникова</a:t>
            </a:r>
            <a:r>
              <a:rPr lang="ru-RU" i="1" dirty="0" smtClean="0"/>
              <a:t> А. Ю., Смирнова А. Ю.</a:t>
            </a:r>
          </a:p>
          <a:p>
            <a:r>
              <a:rPr lang="ru-RU" i="1" dirty="0" smtClean="0"/>
              <a:t>Региональный семинар «Введение ФГОС СОО» – 4 человека – Сергеева Н. В., </a:t>
            </a:r>
            <a:r>
              <a:rPr lang="ru-RU" i="1" dirty="0" err="1" smtClean="0"/>
              <a:t>Калинникова</a:t>
            </a:r>
            <a:r>
              <a:rPr lang="ru-RU" i="1" dirty="0" smtClean="0"/>
              <a:t> А. Ю.</a:t>
            </a:r>
            <a:endParaRPr lang="ru-RU" dirty="0" smtClean="0"/>
          </a:p>
          <a:p>
            <a:r>
              <a:rPr lang="ru-RU" dirty="0" smtClean="0"/>
              <a:t>Проведен практико-ориентированный семинар для педагогов истории и обществознания города – Сергеева Н. В. </a:t>
            </a:r>
          </a:p>
          <a:p>
            <a:r>
              <a:rPr lang="ru-RU" dirty="0" smtClean="0"/>
              <a:t>Проведен семинар для педагогов кафедры переподготовки на базе КОИРО  - </a:t>
            </a:r>
            <a:r>
              <a:rPr lang="ru-RU" dirty="0" err="1" smtClean="0"/>
              <a:t>Закациоло</a:t>
            </a:r>
            <a:r>
              <a:rPr lang="ru-RU" dirty="0" smtClean="0"/>
              <a:t> В. Д., Буркова Е. А., Скрябина Е. А.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355051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000" dirty="0"/>
              <a:t>Продолжить работу по формированию у педагогов компетенции аналитической </a:t>
            </a:r>
            <a:r>
              <a:rPr lang="ru-RU" sz="2000" dirty="0" smtClean="0"/>
              <a:t>деятельности – </a:t>
            </a:r>
            <a:r>
              <a:rPr lang="ru-RU" sz="2000" b="1" dirty="0" smtClean="0">
                <a:solidFill>
                  <a:srgbClr val="00B050"/>
                </a:solidFill>
              </a:rPr>
              <a:t>53%</a:t>
            </a:r>
            <a:endParaRPr lang="ru-RU" sz="2000" b="1" dirty="0">
              <a:solidFill>
                <a:srgbClr val="00B05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487465619"/>
              </p:ext>
            </p:extLst>
          </p:nvPr>
        </p:nvGraphicFramePr>
        <p:xfrm>
          <a:off x="285720" y="1721085"/>
          <a:ext cx="8572560" cy="493974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60971"/>
                <a:gridCol w="5211589"/>
              </a:tblGrid>
              <a:tr h="679347">
                <a:tc>
                  <a:txBody>
                    <a:bodyPr/>
                    <a:lstStyle/>
                    <a:p>
                      <a:r>
                        <a:rPr lang="ru-RU" dirty="0" smtClean="0"/>
                        <a:t>Результаты</a:t>
                      </a:r>
                      <a:r>
                        <a:rPr lang="ru-RU" baseline="0" dirty="0" smtClean="0"/>
                        <a:t> работы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Проблемы</a:t>
                      </a:r>
                      <a:endParaRPr lang="ru-RU" dirty="0"/>
                    </a:p>
                  </a:txBody>
                  <a:tcPr/>
                </a:tc>
              </a:tr>
              <a:tr h="124288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Самоанализ урочной и внеурочной деятельности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Качественный анализ урока и внеурочной деятельности возможет при условия владения (в совершенстве) навыком</a:t>
                      </a:r>
                      <a:r>
                        <a:rPr lang="ru-RU" baseline="0" dirty="0" smtClean="0"/>
                        <a:t> составления технологической карты</a:t>
                      </a:r>
                      <a:endParaRPr lang="ru-RU" dirty="0"/>
                    </a:p>
                  </a:txBody>
                  <a:tcPr/>
                </a:tc>
              </a:tr>
              <a:tr h="679347">
                <a:tc>
                  <a:txBody>
                    <a:bodyPr/>
                    <a:lstStyle/>
                    <a:p>
                      <a:r>
                        <a:rPr lang="ru-RU" dirty="0" smtClean="0"/>
                        <a:t>Сравнительный анализ достижения планируемого результата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Разработка</a:t>
                      </a:r>
                      <a:r>
                        <a:rPr lang="ru-RU" baseline="0" dirty="0" smtClean="0"/>
                        <a:t> пакета листов качественного анализа контрольных работ (мониторинговых, текущих)</a:t>
                      </a:r>
                      <a:endParaRPr lang="ru-RU" dirty="0"/>
                    </a:p>
                  </a:txBody>
                  <a:tcPr/>
                </a:tc>
              </a:tr>
              <a:tr h="679347">
                <a:tc>
                  <a:txBody>
                    <a:bodyPr/>
                    <a:lstStyle/>
                    <a:p>
                      <a:r>
                        <a:rPr lang="ru-RU" dirty="0" smtClean="0"/>
                        <a:t>Организованы постоянно-действующие семинары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Мотивация</a:t>
                      </a:r>
                      <a:r>
                        <a:rPr lang="ru-RU" baseline="0" dirty="0" smtClean="0"/>
                        <a:t> педагогов на систематическую работу по совершенствованию компетенции и саморазвития</a:t>
                      </a:r>
                      <a:endParaRPr lang="ru-RU" dirty="0"/>
                    </a:p>
                  </a:txBody>
                  <a:tcPr/>
                </a:tc>
              </a:tr>
              <a:tr h="679347">
                <a:tc>
                  <a:txBody>
                    <a:bodyPr/>
                    <a:lstStyle/>
                    <a:p>
                      <a:r>
                        <a:rPr lang="ru-RU" dirty="0" smtClean="0"/>
                        <a:t>Работа с сайтом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Отсутствие системы работы, индивидуальная</a:t>
                      </a:r>
                      <a:r>
                        <a:rPr lang="ru-RU" baseline="0" dirty="0" smtClean="0"/>
                        <a:t> эпизодичная работа, личная информация (</a:t>
                      </a:r>
                      <a:r>
                        <a:rPr lang="ru-RU" baseline="0" dirty="0" err="1" smtClean="0"/>
                        <a:t>Портфолио</a:t>
                      </a:r>
                      <a:r>
                        <a:rPr lang="ru-RU" baseline="0" dirty="0" smtClean="0"/>
                        <a:t>) не обновляется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956490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 smtClean="0"/>
              <a:t>Система сопровождения -  </a:t>
            </a:r>
            <a:r>
              <a:rPr lang="ru-RU" sz="2800" b="1" dirty="0" smtClean="0">
                <a:solidFill>
                  <a:srgbClr val="00B050"/>
                </a:solidFill>
              </a:rPr>
              <a:t>51%</a:t>
            </a:r>
            <a:r>
              <a:rPr lang="ru-RU" sz="2800" dirty="0" smtClean="0"/>
              <a:t> </a:t>
            </a:r>
            <a:endParaRPr lang="ru-RU" sz="28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285720" y="1357298"/>
          <a:ext cx="8643998" cy="546639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14776"/>
                <a:gridCol w="4929222"/>
              </a:tblGrid>
              <a:tr h="370603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Результаты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Проблемы </a:t>
                      </a:r>
                      <a:endParaRPr lang="ru-RU" dirty="0"/>
                    </a:p>
                  </a:txBody>
                  <a:tcPr/>
                </a:tc>
              </a:tr>
              <a:tr h="1482413">
                <a:tc>
                  <a:txBody>
                    <a:bodyPr/>
                    <a:lstStyle/>
                    <a:p>
                      <a:r>
                        <a:rPr lang="ru-RU" dirty="0" smtClean="0"/>
                        <a:t>Сопровождение детей в соответствии с ИОМ, учет преемственности между уровнями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Отсутствие преемственности между уровнями НОО и ООО, эпизодичная работа с ИОМ (чаще работа</a:t>
                      </a:r>
                      <a:r>
                        <a:rPr lang="ru-RU" baseline="0" dirty="0" smtClean="0"/>
                        <a:t> с высокомотивированными и индивидуальными способами)</a:t>
                      </a:r>
                      <a:endParaRPr lang="ru-RU" dirty="0"/>
                    </a:p>
                  </a:txBody>
                  <a:tcPr/>
                </a:tc>
              </a:tr>
              <a:tr h="1760365">
                <a:tc>
                  <a:txBody>
                    <a:bodyPr/>
                    <a:lstStyle/>
                    <a:p>
                      <a:r>
                        <a:rPr lang="ru-RU" dirty="0" smtClean="0"/>
                        <a:t>Сопровождение учащихся с ОВЗ: индивидуальная работа, </a:t>
                      </a:r>
                    </a:p>
                    <a:p>
                      <a:r>
                        <a:rPr lang="ru-RU" baseline="0" dirty="0" smtClean="0"/>
                        <a:t>дополнительные занятия, использование дидактического раздаточного материала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Отсутствие работы педагогов уровня</a:t>
                      </a:r>
                      <a:r>
                        <a:rPr lang="ru-RU" baseline="0" dirty="0" smtClean="0"/>
                        <a:t> ОО с базой, учет индивидуальных особенностей, разработка </a:t>
                      </a:r>
                      <a:r>
                        <a:rPr lang="ru-RU" baseline="0" dirty="0" err="1" smtClean="0"/>
                        <a:t>КИМов</a:t>
                      </a:r>
                      <a:r>
                        <a:rPr lang="ru-RU" baseline="0" dirty="0" smtClean="0"/>
                        <a:t>, использование </a:t>
                      </a:r>
                      <a:r>
                        <a:rPr lang="ru-RU" dirty="0" smtClean="0"/>
                        <a:t> коррекционных форм и методов на уроках </a:t>
                      </a:r>
                      <a:endParaRPr lang="ru-RU" dirty="0"/>
                    </a:p>
                  </a:txBody>
                  <a:tcPr/>
                </a:tc>
              </a:tr>
              <a:tr h="1204460"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Работа методических сообществ-групп педагогов, работающих на классе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Проводилась</a:t>
                      </a:r>
                      <a:r>
                        <a:rPr lang="ru-RU" baseline="0" dirty="0" smtClean="0"/>
                        <a:t> только индивидуальная работа с классными руководителями с учителями – предметниками, заседания по итогам четверти </a:t>
                      </a:r>
                      <a:endParaRPr lang="ru-RU" dirty="0"/>
                    </a:p>
                  </a:txBody>
                  <a:tcPr/>
                </a:tc>
              </a:tr>
              <a:tr h="648556">
                <a:tc>
                  <a:txBody>
                    <a:bodyPr/>
                    <a:lstStyle/>
                    <a:p>
                      <a:r>
                        <a:rPr lang="ru-RU" dirty="0" smtClean="0"/>
                        <a:t>Сопровождение молодых специалистов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Отсутствие системы </a:t>
                      </a:r>
                      <a:r>
                        <a:rPr lang="ru-RU" dirty="0" err="1" smtClean="0"/>
                        <a:t>взаимопосещений</a:t>
                      </a:r>
                      <a:r>
                        <a:rPr lang="ru-RU" dirty="0" smtClean="0"/>
                        <a:t> уроков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spcAft>
                <a:spcPts val="0"/>
              </a:spcAft>
            </a:pPr>
            <a:r>
              <a:rPr lang="ru-RU" sz="2000" dirty="0"/>
              <a:t>Выстроить методическую работу педагогов в формате методического </a:t>
            </a:r>
            <a:r>
              <a:rPr lang="ru-RU" sz="2000" dirty="0" smtClean="0"/>
              <a:t>проекта – </a:t>
            </a:r>
            <a:r>
              <a:rPr lang="ru-RU" sz="2000" b="1" dirty="0" smtClean="0">
                <a:solidFill>
                  <a:srgbClr val="00B050"/>
                </a:solidFill>
              </a:rPr>
              <a:t>59%</a:t>
            </a:r>
            <a:endParaRPr lang="ru-RU" sz="2000" b="1" dirty="0">
              <a:solidFill>
                <a:srgbClr val="00B050"/>
              </a:solidFill>
              <a:latin typeface="Times New Roman"/>
              <a:ea typeface="Times New Roman"/>
            </a:endParaRPr>
          </a:p>
        </p:txBody>
      </p:sp>
      <p:sp>
        <p:nvSpPr>
          <p:cNvPr id="6" name="Объект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8" name="Диаграмма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909857642"/>
              </p:ext>
            </p:extLst>
          </p:nvPr>
        </p:nvGraphicFramePr>
        <p:xfrm>
          <a:off x="467544" y="1700808"/>
          <a:ext cx="8280920" cy="44644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544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Пути решения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/>
              <a:t>Разработать график заседаний групп – сообществ педагогов по параллелям перед педагогическим советом по итогам четверти</a:t>
            </a:r>
          </a:p>
          <a:p>
            <a:r>
              <a:rPr lang="ru-RU" dirty="0" smtClean="0"/>
              <a:t>Запустить ПДС по развитию системы преемственности между уровнями </a:t>
            </a:r>
            <a:r>
              <a:rPr lang="ru-RU" dirty="0" smtClean="0"/>
              <a:t>образования, с проведением мастер-классов</a:t>
            </a:r>
            <a:endParaRPr lang="ru-RU" dirty="0" smtClean="0"/>
          </a:p>
          <a:p>
            <a:r>
              <a:rPr lang="ru-RU" dirty="0" smtClean="0"/>
              <a:t>Продолжить идею методических проектов педагогов</a:t>
            </a:r>
          </a:p>
          <a:p>
            <a:r>
              <a:rPr lang="ru-RU" dirty="0" smtClean="0"/>
              <a:t>Выстроить систему работы по </a:t>
            </a:r>
            <a:r>
              <a:rPr lang="ru-RU" dirty="0" err="1" smtClean="0"/>
              <a:t>внутришкольной</a:t>
            </a:r>
            <a:r>
              <a:rPr lang="ru-RU" dirty="0" smtClean="0"/>
              <a:t> </a:t>
            </a:r>
            <a:r>
              <a:rPr lang="ru-RU" dirty="0" err="1" smtClean="0"/>
              <a:t>дессиминации</a:t>
            </a:r>
            <a:r>
              <a:rPr lang="ru-RU" dirty="0" smtClean="0"/>
              <a:t> опыта </a:t>
            </a:r>
            <a:r>
              <a:rPr lang="ru-RU" dirty="0" smtClean="0"/>
              <a:t>работы </a:t>
            </a:r>
          </a:p>
          <a:p>
            <a:r>
              <a:rPr lang="ru-RU" dirty="0" smtClean="0"/>
              <a:t>Включить в работу МО работу систематическую работу с материалами методического объединения (пополнение страницы методического объединения, страниц учителей</a:t>
            </a:r>
            <a:r>
              <a:rPr lang="ru-RU" dirty="0" smtClean="0"/>
              <a:t>)</a:t>
            </a:r>
            <a:endParaRPr lang="ru-RU" dirty="0" smtClean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тека">
  <a:themeElements>
    <a:clrScheme name="Аптека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Аптека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Аптека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E7A85887BC00AB4B902C95D0D0122006" ma:contentTypeVersion="49" ma:contentTypeDescription="Создание документа." ma:contentTypeScope="" ma:versionID="e1beba7d97727391086f3c76e5681afa">
  <xsd:schema xmlns:xsd="http://www.w3.org/2001/XMLSchema" xmlns:xs="http://www.w3.org/2001/XMLSchema" xmlns:p="http://schemas.microsoft.com/office/2006/metadata/properties" xmlns:ns2="4a252ca3-5a62-4c1c-90a6-29f4710e47f8" targetNamespace="http://schemas.microsoft.com/office/2006/metadata/properties" ma:root="true" ma:fieldsID="644226da6f114a0b9638dd6372d57a13" ns2:_="">
    <xsd:import namespace="4a252ca3-5a62-4c1c-90a6-29f4710e47f8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a252ca3-5a62-4c1c-90a6-29f4710e47f8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Общий доступ с использованием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_dlc_DocId" ma:index="9" nillable="true" ma:displayName="Значение идентификатора документа" ma:description="Значение идентификатора документа, присвоенного данному элементу." ma:internalName="_dlc_DocId" ma:readOnly="true">
      <xsd:simpleType>
        <xsd:restriction base="dms:Text"/>
      </xsd:simpleType>
    </xsd:element>
    <xsd:element name="_dlc_DocIdUrl" ma:index="10" nillable="true" ma:displayName="Идентификатор документа" ma:description="Постоянная ссылка на этот документ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1" nillable="true" ma:displayName="Сохранить идентификатор" ma:description="Сохранять идентификатор при добавлении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?mso-contentType ?>
<spe:Receivers xmlns:spe="http://schemas.microsoft.com/sharepoint/events"/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4a252ca3-5a62-4c1c-90a6-29f4710e47f8">AWJJH2MPE6E2-1585558818-2911</_dlc_DocId>
    <_dlc_DocIdUrl xmlns="4a252ca3-5a62-4c1c-90a6-29f4710e47f8">
      <Url>http://edu-sps.koiro.local/Kostroma_EDU/kos-sch-29/_layouts/15/DocIdRedir.aspx?ID=AWJJH2MPE6E2-1585558818-2911</Url>
      <Description>AWJJH2MPE6E2-1585558818-2911</Description>
    </_dlc_DocIdUrl>
  </documentManagement>
</p:properties>
</file>

<file path=customXml/itemProps1.xml><?xml version="1.0" encoding="utf-8"?>
<ds:datastoreItem xmlns:ds="http://schemas.openxmlformats.org/officeDocument/2006/customXml" ds:itemID="{1F0B9D4A-C848-4C94-8F02-82BB2D69A4AE}"/>
</file>

<file path=customXml/itemProps2.xml><?xml version="1.0" encoding="utf-8"?>
<ds:datastoreItem xmlns:ds="http://schemas.openxmlformats.org/officeDocument/2006/customXml" ds:itemID="{AA109D19-C8DC-4A30-B252-D4AF22988814}"/>
</file>

<file path=customXml/itemProps3.xml><?xml version="1.0" encoding="utf-8"?>
<ds:datastoreItem xmlns:ds="http://schemas.openxmlformats.org/officeDocument/2006/customXml" ds:itemID="{4136C8DA-13CB-4391-8D8A-6B24C7AFB10B}"/>
</file>

<file path=customXml/itemProps4.xml><?xml version="1.0" encoding="utf-8"?>
<ds:datastoreItem xmlns:ds="http://schemas.openxmlformats.org/officeDocument/2006/customXml" ds:itemID="{5D8A192A-EB04-4725-A1D1-9DD998199C96}"/>
</file>

<file path=docProps/app.xml><?xml version="1.0" encoding="utf-8"?>
<Properties xmlns="http://schemas.openxmlformats.org/officeDocument/2006/extended-properties" xmlns:vt="http://schemas.openxmlformats.org/officeDocument/2006/docPropsVTypes">
  <Template>Apothecary</Template>
  <TotalTime>159</TotalTime>
  <Words>606</Words>
  <Application>Microsoft Office PowerPoint</Application>
  <PresentationFormat>Экран (4:3)</PresentationFormat>
  <Paragraphs>48</Paragraphs>
  <Slides>8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Аптека</vt:lpstr>
      <vt:lpstr>Реализация направления «Формирование технологической компетенции у педагогов школы»</vt:lpstr>
      <vt:lpstr>Обеспечение изучения, обобщения и распространения опыта владения педагогами системно-деятельностного подхода – 62%</vt:lpstr>
      <vt:lpstr>Обеспечение изучения, обобщения и распространения опыта владения педагогами системно-деятельностного подхода</vt:lpstr>
      <vt:lpstr>Обеспечение изучения, обобщения и распространения опыта владения педагогами системно-деятельностного подхода</vt:lpstr>
      <vt:lpstr>Продолжить работу по формированию у педагогов компетенции аналитической деятельности – 53%</vt:lpstr>
      <vt:lpstr>Система сопровождения -  51% </vt:lpstr>
      <vt:lpstr>Выстроить методическую работу педагогов в формате методического проекта – 59%</vt:lpstr>
      <vt:lpstr>Пути решения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Реализация направления «Формирование технологической компетенции у педагогов школы»</dc:title>
  <dc:creator>Пользователь</dc:creator>
  <cp:lastModifiedBy>Пользователь</cp:lastModifiedBy>
  <cp:revision>17</cp:revision>
  <dcterms:created xsi:type="dcterms:W3CDTF">2018-05-22T17:45:14Z</dcterms:created>
  <dcterms:modified xsi:type="dcterms:W3CDTF">2018-05-23T06:03:32Z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0x010100E7A85887BC00AB4B902C95D0D0122006</vt:lpwstr>
  </property>
  <property fmtid="{D5CDD505-2E9C-101B-9397-08002B2CF9AE}" pid="3" name="_dlc_DocIdItemGuid">
    <vt:lpwstr>df0f174f-e495-4238-a69f-44b64425bb63</vt:lpwstr>
  </property>
</Properties>
</file>