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7" r:id="rId8"/>
    <p:sldId id="270" r:id="rId9"/>
    <p:sldId id="266" r:id="rId10"/>
    <p:sldId id="271" r:id="rId11"/>
    <p:sldId id="263" r:id="rId12"/>
    <p:sldId id="269" r:id="rId13"/>
    <p:sldId id="272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7;%20-%2030%20&#1072;&#1074;&#1075;&#1091;&#1089;&#1090;&#1072;%20%202016\&#1056;&#1077;&#1079;&#1091;&#1083;&#1100;&#1090;&#1072;&#1090;&#1099;%20&#1089;&#1072;&#1084;&#1086;&#1072;&#1085;&#1072;&#1083;&#1080;&#1079;&#1072;%20&#1087;&#1077;&#1076;&#1076;&#1077;&#1103;&#1090;&#1077;&#1083;&#1100;&#1085;&#1086;&#1089;&#1090;&#1080;%2015-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7;%20-%2030%20&#1072;&#1074;&#1075;&#1091;&#1089;&#1090;&#1072;%20%202016\&#1056;&#1077;&#1079;&#1091;&#1083;&#1100;&#1090;&#1072;&#1090;&#1099;%20&#1089;&#1072;&#1084;&#1086;&#1072;&#1085;&#1072;&#1083;&#1080;&#1079;&#1072;%20&#1087;&#1077;&#1076;&#1076;&#1077;&#1103;&#1090;&#1077;&#1083;&#1100;&#1085;&#1086;&#1089;&#1090;&#1080;%2015-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7;%20-%2030%20&#1072;&#1074;&#1075;&#1091;&#1089;&#1090;&#1072;%20%202016\&#1056;&#1077;&#1079;&#1091;&#1083;&#1100;&#1090;&#1072;&#1090;&#1099;%20&#1089;&#1072;&#1084;&#1086;&#1072;&#1085;&#1072;&#1083;&#1080;&#1079;&#1072;%20&#1087;&#1077;&#1076;&#1076;&#1077;&#1103;&#1090;&#1077;&#1083;&#1100;&#1085;&#1086;&#1089;&#1090;&#1080;%2015-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7;%20-%2030%20&#1072;&#1074;&#1075;&#1091;&#1089;&#1090;&#1072;%20%202016\&#1056;&#1077;&#1079;&#1091;&#1083;&#1100;&#1090;&#1072;&#1090;&#1099;%20&#1089;&#1072;&#1084;&#1086;&#1072;&#1085;&#1072;&#1083;&#1080;&#1079;&#1072;%20&#1087;&#1077;&#1076;&#1076;&#1077;&#1103;&#1090;&#1077;&#1083;&#1100;&#1085;&#1086;&#1089;&#1090;&#1080;%2015-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7;%20-%2030%20&#1072;&#1074;&#1075;&#1091;&#1089;&#1090;&#1072;%20%202016\&#1056;&#1077;&#1079;&#1091;&#1083;&#1100;&#1090;&#1072;&#1090;&#1099;%20&#1089;&#1072;&#1084;&#1086;&#1072;&#1085;&#1072;&#1083;&#1080;&#1079;&#1072;%20&#1087;&#1077;&#1076;&#1076;&#1077;&#1103;&#1090;&#1077;&#1083;&#1100;&#1085;&#1086;&#1089;&#1090;&#1080;%2015-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6;&#1054;&#1045;&#1050;&#1058;\&#1064;&#1082;&#1086;&#1083;&#1072;%202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6;&#1054;&#1045;&#1050;&#1058;\&#1064;&#1082;&#1086;&#1083;&#1072;%202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6;&#1054;&#1045;&#1050;&#1058;\&#1064;&#1082;&#1086;&#1083;&#1072;%202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'Результаты самоанализа '!$B$1</c:f>
              <c:strCache>
                <c:ptCount val="1"/>
                <c:pt idx="0">
                  <c:v>Результаты самоанализа профессинальной деятельности за 2015-2016 учебный год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'Результаты самоанализа '!$A$2:$A$38</c:f>
              <c:strCache>
                <c:ptCount val="37"/>
                <c:pt idx="0">
                  <c:v>Алярова Л. Ю.</c:v>
                </c:pt>
                <c:pt idx="1">
                  <c:v>Бакал  Р. Л.</c:v>
                </c:pt>
                <c:pt idx="2">
                  <c:v>Бахарева Л. Ю.</c:v>
                </c:pt>
                <c:pt idx="3">
                  <c:v>Беляев А. Д.</c:v>
                </c:pt>
                <c:pt idx="4">
                  <c:v>Бойцова К. Ю.</c:v>
                </c:pt>
                <c:pt idx="5">
                  <c:v>Борисова С. А.</c:v>
                </c:pt>
                <c:pt idx="6">
                  <c:v>Булатова О. Ю.</c:v>
                </c:pt>
                <c:pt idx="7">
                  <c:v>Буркова Е. А.</c:v>
                </c:pt>
                <c:pt idx="8">
                  <c:v>Волкова Т. Н.</c:v>
                </c:pt>
                <c:pt idx="9">
                  <c:v>Воробьева Е. Е.</c:v>
                </c:pt>
                <c:pt idx="10">
                  <c:v>Груздева М. А.</c:v>
                </c:pt>
                <c:pt idx="11">
                  <c:v>Давыдова О. Ю.</c:v>
                </c:pt>
                <c:pt idx="12">
                  <c:v>Еныгина Н. А.</c:v>
                </c:pt>
                <c:pt idx="13">
                  <c:v>Жигалова М. А.</c:v>
                </c:pt>
                <c:pt idx="14">
                  <c:v>Закациоло В. Д.</c:v>
                </c:pt>
                <c:pt idx="15">
                  <c:v>Игнатенко Е. П.</c:v>
                </c:pt>
                <c:pt idx="16">
                  <c:v>Каткова Т. Н. </c:v>
                </c:pt>
                <c:pt idx="17">
                  <c:v>Кочакова И. С.</c:v>
                </c:pt>
                <c:pt idx="18">
                  <c:v>Кузьмина Т. П.</c:v>
                </c:pt>
                <c:pt idx="19">
                  <c:v>Лебедева М. Б.</c:v>
                </c:pt>
                <c:pt idx="20">
                  <c:v>Лебедева О. А.</c:v>
                </c:pt>
                <c:pt idx="21">
                  <c:v>Мамедова С. Б.</c:v>
                </c:pt>
                <c:pt idx="22">
                  <c:v>Наумкина Ю. В.</c:v>
                </c:pt>
                <c:pt idx="23">
                  <c:v>Орлова Е. С.</c:v>
                </c:pt>
                <c:pt idx="24">
                  <c:v>Петрова И. В.</c:v>
                </c:pt>
                <c:pt idx="25">
                  <c:v>Потошина А. В.</c:v>
                </c:pt>
                <c:pt idx="26">
                  <c:v>Пургин А. В.</c:v>
                </c:pt>
                <c:pt idx="27">
                  <c:v>Роганова А. И.</c:v>
                </c:pt>
                <c:pt idx="28">
                  <c:v>Рыбин С. Ю.</c:v>
                </c:pt>
                <c:pt idx="29">
                  <c:v>Свешников С. Ю.</c:v>
                </c:pt>
                <c:pt idx="30">
                  <c:v>Семенова С. Л.</c:v>
                </c:pt>
                <c:pt idx="31">
                  <c:v>Сергеева Н. В.</c:v>
                </c:pt>
                <c:pt idx="32">
                  <c:v>Скороспелова И. Н.</c:v>
                </c:pt>
                <c:pt idx="33">
                  <c:v>Скрябина Е. А.</c:v>
                </c:pt>
                <c:pt idx="34">
                  <c:v>Смирнова А. Ю.</c:v>
                </c:pt>
                <c:pt idx="35">
                  <c:v>Смирнова Т. Е.</c:v>
                </c:pt>
                <c:pt idx="36">
                  <c:v>Худенко Е. Я.</c:v>
                </c:pt>
              </c:strCache>
            </c:strRef>
          </c:cat>
          <c:val>
            <c:numRef>
              <c:f>'Результаты самоанализа '!$B$2:$B$38</c:f>
              <c:numCache>
                <c:formatCode>General</c:formatCode>
                <c:ptCount val="37"/>
                <c:pt idx="0">
                  <c:v>64</c:v>
                </c:pt>
                <c:pt idx="1">
                  <c:v>53</c:v>
                </c:pt>
                <c:pt idx="2">
                  <c:v>27</c:v>
                </c:pt>
                <c:pt idx="3">
                  <c:v>34</c:v>
                </c:pt>
                <c:pt idx="4">
                  <c:v>32</c:v>
                </c:pt>
                <c:pt idx="5">
                  <c:v>46</c:v>
                </c:pt>
                <c:pt idx="6">
                  <c:v>52</c:v>
                </c:pt>
                <c:pt idx="7">
                  <c:v>62</c:v>
                </c:pt>
                <c:pt idx="8">
                  <c:v>58</c:v>
                </c:pt>
                <c:pt idx="9">
                  <c:v>19</c:v>
                </c:pt>
                <c:pt idx="10">
                  <c:v>17</c:v>
                </c:pt>
                <c:pt idx="11">
                  <c:v>68</c:v>
                </c:pt>
                <c:pt idx="12">
                  <c:v>43</c:v>
                </c:pt>
                <c:pt idx="13">
                  <c:v>50</c:v>
                </c:pt>
                <c:pt idx="14">
                  <c:v>44</c:v>
                </c:pt>
                <c:pt idx="15">
                  <c:v>13</c:v>
                </c:pt>
                <c:pt idx="16">
                  <c:v>49</c:v>
                </c:pt>
                <c:pt idx="17">
                  <c:v>60</c:v>
                </c:pt>
                <c:pt idx="18">
                  <c:v>28</c:v>
                </c:pt>
                <c:pt idx="19">
                  <c:v>53</c:v>
                </c:pt>
                <c:pt idx="20">
                  <c:v>31</c:v>
                </c:pt>
                <c:pt idx="21">
                  <c:v>43</c:v>
                </c:pt>
                <c:pt idx="22">
                  <c:v>67</c:v>
                </c:pt>
                <c:pt idx="23">
                  <c:v>28</c:v>
                </c:pt>
                <c:pt idx="24">
                  <c:v>37</c:v>
                </c:pt>
                <c:pt idx="25">
                  <c:v>12</c:v>
                </c:pt>
                <c:pt idx="26">
                  <c:v>44</c:v>
                </c:pt>
                <c:pt idx="27">
                  <c:v>44</c:v>
                </c:pt>
                <c:pt idx="28">
                  <c:v>36</c:v>
                </c:pt>
                <c:pt idx="29">
                  <c:v>93</c:v>
                </c:pt>
                <c:pt idx="30">
                  <c:v>72</c:v>
                </c:pt>
                <c:pt idx="31">
                  <c:v>66</c:v>
                </c:pt>
                <c:pt idx="32">
                  <c:v>31</c:v>
                </c:pt>
                <c:pt idx="33">
                  <c:v>91</c:v>
                </c:pt>
                <c:pt idx="34">
                  <c:v>84</c:v>
                </c:pt>
                <c:pt idx="35">
                  <c:v>12</c:v>
                </c:pt>
                <c:pt idx="36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31456"/>
        <c:axId val="83645184"/>
      </c:barChart>
      <c:catAx>
        <c:axId val="7733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3645184"/>
        <c:crosses val="autoZero"/>
        <c:auto val="1"/>
        <c:lblAlgn val="ctr"/>
        <c:lblOffset val="100"/>
        <c:noMultiLvlLbl val="0"/>
      </c:catAx>
      <c:valAx>
        <c:axId val="83645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77331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090205771443209E-2"/>
          <c:y val="9.5275280088113354E-2"/>
          <c:w val="0.93160677280118553"/>
          <c:h val="0.744865387491740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Обр.рез.!$B$1</c:f>
              <c:strCache>
                <c:ptCount val="1"/>
                <c:pt idx="0">
                  <c:v>Динамика образовательных результатов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Обр.рез.!$A$2:$A$38</c:f>
              <c:strCache>
                <c:ptCount val="37"/>
                <c:pt idx="0">
                  <c:v>Алярова Л. Ю.</c:v>
                </c:pt>
                <c:pt idx="1">
                  <c:v>Бакал  Р. Л.</c:v>
                </c:pt>
                <c:pt idx="2">
                  <c:v>Бахарева Л. Ю.</c:v>
                </c:pt>
                <c:pt idx="3">
                  <c:v>Беляев А. Д.</c:v>
                </c:pt>
                <c:pt idx="4">
                  <c:v>Бойцова К. Ю.</c:v>
                </c:pt>
                <c:pt idx="5">
                  <c:v>Борисова С. А.</c:v>
                </c:pt>
                <c:pt idx="6">
                  <c:v>Булатова О. Ю.</c:v>
                </c:pt>
                <c:pt idx="7">
                  <c:v>Буркова Е. А.</c:v>
                </c:pt>
                <c:pt idx="8">
                  <c:v>Волкова Т. Н.</c:v>
                </c:pt>
                <c:pt idx="9">
                  <c:v>Воробьева Е. Е.</c:v>
                </c:pt>
                <c:pt idx="10">
                  <c:v>Груздева М. А.</c:v>
                </c:pt>
                <c:pt idx="11">
                  <c:v>Давыдова О. Ю.</c:v>
                </c:pt>
                <c:pt idx="12">
                  <c:v>Еныгина Н. А.</c:v>
                </c:pt>
                <c:pt idx="13">
                  <c:v>Жигалова М. А.</c:v>
                </c:pt>
                <c:pt idx="14">
                  <c:v>Закациоло В. Д.</c:v>
                </c:pt>
                <c:pt idx="15">
                  <c:v>Игнатенко Е. П.</c:v>
                </c:pt>
                <c:pt idx="16">
                  <c:v>Каткова Т. Н. </c:v>
                </c:pt>
                <c:pt idx="17">
                  <c:v>Кочакова И. С.</c:v>
                </c:pt>
                <c:pt idx="18">
                  <c:v>Кузьмина Т. П.</c:v>
                </c:pt>
                <c:pt idx="19">
                  <c:v>Лебедева М. Б.</c:v>
                </c:pt>
                <c:pt idx="20">
                  <c:v>Лебедева О. А.</c:v>
                </c:pt>
                <c:pt idx="21">
                  <c:v>Мамедова С. Б.</c:v>
                </c:pt>
                <c:pt idx="22">
                  <c:v>Наумкина Ю. В.</c:v>
                </c:pt>
                <c:pt idx="23">
                  <c:v>Орлова Е. С.</c:v>
                </c:pt>
                <c:pt idx="24">
                  <c:v>Петрова И. В.</c:v>
                </c:pt>
                <c:pt idx="25">
                  <c:v>Потошина А. В.</c:v>
                </c:pt>
                <c:pt idx="26">
                  <c:v>Пургин А. В.</c:v>
                </c:pt>
                <c:pt idx="27">
                  <c:v>Роганова А. И.</c:v>
                </c:pt>
                <c:pt idx="28">
                  <c:v>Рыбин С. Ю.</c:v>
                </c:pt>
                <c:pt idx="29">
                  <c:v>Свешников С. Ю.</c:v>
                </c:pt>
                <c:pt idx="30">
                  <c:v>Семенова С. Л.</c:v>
                </c:pt>
                <c:pt idx="31">
                  <c:v>Сергеева Н. В.</c:v>
                </c:pt>
                <c:pt idx="32">
                  <c:v>Скороспелова И. Н.</c:v>
                </c:pt>
                <c:pt idx="33">
                  <c:v>Скрябина Е. А.</c:v>
                </c:pt>
                <c:pt idx="34">
                  <c:v>Смирнова А. Ю.</c:v>
                </c:pt>
                <c:pt idx="35">
                  <c:v>Смирнова Т. Е.</c:v>
                </c:pt>
                <c:pt idx="36">
                  <c:v>Худенко Е. Я.</c:v>
                </c:pt>
              </c:strCache>
            </c:strRef>
          </c:cat>
          <c:val>
            <c:numRef>
              <c:f>Обр.рез.!$B$2:$B$38</c:f>
              <c:numCache>
                <c:formatCode>General</c:formatCode>
                <c:ptCount val="37"/>
                <c:pt idx="0">
                  <c:v>0</c:v>
                </c:pt>
                <c:pt idx="1">
                  <c:v>16</c:v>
                </c:pt>
                <c:pt idx="2">
                  <c:v>8</c:v>
                </c:pt>
                <c:pt idx="3">
                  <c:v>18</c:v>
                </c:pt>
                <c:pt idx="4">
                  <c:v>0</c:v>
                </c:pt>
                <c:pt idx="5">
                  <c:v>12</c:v>
                </c:pt>
                <c:pt idx="6">
                  <c:v>4</c:v>
                </c:pt>
                <c:pt idx="7">
                  <c:v>16</c:v>
                </c:pt>
                <c:pt idx="8">
                  <c:v>12</c:v>
                </c:pt>
                <c:pt idx="9">
                  <c:v>6</c:v>
                </c:pt>
                <c:pt idx="10">
                  <c:v>8</c:v>
                </c:pt>
                <c:pt idx="11">
                  <c:v>10</c:v>
                </c:pt>
                <c:pt idx="12">
                  <c:v>16</c:v>
                </c:pt>
                <c:pt idx="13">
                  <c:v>10</c:v>
                </c:pt>
                <c:pt idx="14">
                  <c:v>12</c:v>
                </c:pt>
                <c:pt idx="15">
                  <c:v>12</c:v>
                </c:pt>
                <c:pt idx="16">
                  <c:v>10</c:v>
                </c:pt>
                <c:pt idx="17">
                  <c:v>16</c:v>
                </c:pt>
                <c:pt idx="18">
                  <c:v>8</c:v>
                </c:pt>
                <c:pt idx="19">
                  <c:v>20</c:v>
                </c:pt>
                <c:pt idx="20">
                  <c:v>10</c:v>
                </c:pt>
                <c:pt idx="21">
                  <c:v>18</c:v>
                </c:pt>
                <c:pt idx="22">
                  <c:v>12</c:v>
                </c:pt>
                <c:pt idx="23">
                  <c:v>12</c:v>
                </c:pt>
                <c:pt idx="24">
                  <c:v>0</c:v>
                </c:pt>
                <c:pt idx="26">
                  <c:v>10</c:v>
                </c:pt>
                <c:pt idx="27">
                  <c:v>6</c:v>
                </c:pt>
                <c:pt idx="28">
                  <c:v>4</c:v>
                </c:pt>
                <c:pt idx="29">
                  <c:v>10</c:v>
                </c:pt>
                <c:pt idx="30">
                  <c:v>24</c:v>
                </c:pt>
                <c:pt idx="31">
                  <c:v>12</c:v>
                </c:pt>
                <c:pt idx="33">
                  <c:v>14</c:v>
                </c:pt>
                <c:pt idx="34">
                  <c:v>14</c:v>
                </c:pt>
                <c:pt idx="36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01632"/>
        <c:axId val="77302784"/>
      </c:barChart>
      <c:catAx>
        <c:axId val="7730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77302784"/>
        <c:crosses val="autoZero"/>
        <c:auto val="1"/>
        <c:lblAlgn val="ctr"/>
        <c:lblOffset val="100"/>
        <c:noMultiLvlLbl val="0"/>
      </c:catAx>
      <c:valAx>
        <c:axId val="77302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77301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одар.дети!$B$1</c:f>
              <c:strCache>
                <c:ptCount val="1"/>
                <c:pt idx="0">
                  <c:v>Позитивные результаты внеурочной деятельности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одар.дети!$A$2:$A$38</c:f>
              <c:strCache>
                <c:ptCount val="37"/>
                <c:pt idx="0">
                  <c:v>Алярова Л. Ю.</c:v>
                </c:pt>
                <c:pt idx="1">
                  <c:v>Бакал  Р. Л.</c:v>
                </c:pt>
                <c:pt idx="2">
                  <c:v>Бахарева Л. Ю.</c:v>
                </c:pt>
                <c:pt idx="3">
                  <c:v>Беляев А. Д.</c:v>
                </c:pt>
                <c:pt idx="4">
                  <c:v>Бойцова К. Ю.</c:v>
                </c:pt>
                <c:pt idx="5">
                  <c:v>Борисова С. А.</c:v>
                </c:pt>
                <c:pt idx="6">
                  <c:v>Булатова О. Ю.</c:v>
                </c:pt>
                <c:pt idx="7">
                  <c:v>Буркова Е. А.</c:v>
                </c:pt>
                <c:pt idx="8">
                  <c:v>Волкова Т. Н.</c:v>
                </c:pt>
                <c:pt idx="9">
                  <c:v>Воробьева Е. Е.</c:v>
                </c:pt>
                <c:pt idx="10">
                  <c:v>Груздева М. А.</c:v>
                </c:pt>
                <c:pt idx="11">
                  <c:v>Давыдова О. Ю.</c:v>
                </c:pt>
                <c:pt idx="12">
                  <c:v>Еныгина Н. А.</c:v>
                </c:pt>
                <c:pt idx="13">
                  <c:v>Жигалова М. А.</c:v>
                </c:pt>
                <c:pt idx="14">
                  <c:v>Закациоло В. Д.</c:v>
                </c:pt>
                <c:pt idx="15">
                  <c:v>Игнатенко Е. П.</c:v>
                </c:pt>
                <c:pt idx="16">
                  <c:v>Каткова Т. Н. </c:v>
                </c:pt>
                <c:pt idx="17">
                  <c:v>Кочакова И. С.</c:v>
                </c:pt>
                <c:pt idx="18">
                  <c:v>Кузьмина Т. П.</c:v>
                </c:pt>
                <c:pt idx="19">
                  <c:v>Лебедева М. Б.</c:v>
                </c:pt>
                <c:pt idx="20">
                  <c:v>Лебедева О. А.</c:v>
                </c:pt>
                <c:pt idx="21">
                  <c:v>Мамедова С. Б.</c:v>
                </c:pt>
                <c:pt idx="22">
                  <c:v>Наумкина Ю. В.</c:v>
                </c:pt>
                <c:pt idx="23">
                  <c:v>Орлова Е. С.</c:v>
                </c:pt>
                <c:pt idx="24">
                  <c:v>Петрова И. В.</c:v>
                </c:pt>
                <c:pt idx="25">
                  <c:v>Потошина А. В.</c:v>
                </c:pt>
                <c:pt idx="26">
                  <c:v>Пургин А. В.</c:v>
                </c:pt>
                <c:pt idx="27">
                  <c:v>Роганова А. И.</c:v>
                </c:pt>
                <c:pt idx="28">
                  <c:v>Рыбин С. Ю.</c:v>
                </c:pt>
                <c:pt idx="29">
                  <c:v>Свешников С. Ю.</c:v>
                </c:pt>
                <c:pt idx="30">
                  <c:v>Семенова С. Л.</c:v>
                </c:pt>
                <c:pt idx="31">
                  <c:v>Сергеева Н. В.</c:v>
                </c:pt>
                <c:pt idx="32">
                  <c:v>Скороспелова И. Н.</c:v>
                </c:pt>
                <c:pt idx="33">
                  <c:v>Скрябина Е. А.</c:v>
                </c:pt>
                <c:pt idx="34">
                  <c:v>Смирнова А. Ю.</c:v>
                </c:pt>
                <c:pt idx="35">
                  <c:v>Смирнова Т. Е.</c:v>
                </c:pt>
                <c:pt idx="36">
                  <c:v>Худенко Е. Я.</c:v>
                </c:pt>
              </c:strCache>
            </c:strRef>
          </c:cat>
          <c:val>
            <c:numRef>
              <c:f>одар.дети!$B$2:$B$38</c:f>
              <c:numCache>
                <c:formatCode>General</c:formatCode>
                <c:ptCount val="37"/>
                <c:pt idx="0">
                  <c:v>33</c:v>
                </c:pt>
                <c:pt idx="1">
                  <c:v>25</c:v>
                </c:pt>
                <c:pt idx="2">
                  <c:v>9</c:v>
                </c:pt>
                <c:pt idx="3">
                  <c:v>16</c:v>
                </c:pt>
                <c:pt idx="4">
                  <c:v>17</c:v>
                </c:pt>
                <c:pt idx="5">
                  <c:v>17</c:v>
                </c:pt>
                <c:pt idx="6">
                  <c:v>29</c:v>
                </c:pt>
                <c:pt idx="7">
                  <c:v>29</c:v>
                </c:pt>
                <c:pt idx="8">
                  <c:v>13</c:v>
                </c:pt>
                <c:pt idx="9">
                  <c:v>1</c:v>
                </c:pt>
                <c:pt idx="10">
                  <c:v>9</c:v>
                </c:pt>
                <c:pt idx="11">
                  <c:v>31</c:v>
                </c:pt>
                <c:pt idx="12">
                  <c:v>17</c:v>
                </c:pt>
                <c:pt idx="13">
                  <c:v>23</c:v>
                </c:pt>
                <c:pt idx="14">
                  <c:v>16</c:v>
                </c:pt>
                <c:pt idx="15">
                  <c:v>1</c:v>
                </c:pt>
                <c:pt idx="16">
                  <c:v>11</c:v>
                </c:pt>
                <c:pt idx="17">
                  <c:v>19</c:v>
                </c:pt>
                <c:pt idx="18">
                  <c:v>17</c:v>
                </c:pt>
                <c:pt idx="19">
                  <c:v>21</c:v>
                </c:pt>
                <c:pt idx="20">
                  <c:v>21</c:v>
                </c:pt>
                <c:pt idx="21">
                  <c:v>17</c:v>
                </c:pt>
                <c:pt idx="22">
                  <c:v>21</c:v>
                </c:pt>
                <c:pt idx="23">
                  <c:v>10</c:v>
                </c:pt>
                <c:pt idx="24">
                  <c:v>25</c:v>
                </c:pt>
                <c:pt idx="26">
                  <c:v>11</c:v>
                </c:pt>
                <c:pt idx="27">
                  <c:v>17</c:v>
                </c:pt>
                <c:pt idx="28">
                  <c:v>9</c:v>
                </c:pt>
                <c:pt idx="29">
                  <c:v>44</c:v>
                </c:pt>
                <c:pt idx="30">
                  <c:v>29</c:v>
                </c:pt>
                <c:pt idx="31">
                  <c:v>23</c:v>
                </c:pt>
                <c:pt idx="33">
                  <c:v>37</c:v>
                </c:pt>
                <c:pt idx="34">
                  <c:v>19</c:v>
                </c:pt>
                <c:pt idx="36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666816"/>
        <c:axId val="83668352"/>
      </c:barChart>
      <c:catAx>
        <c:axId val="8366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3668352"/>
        <c:crosses val="autoZero"/>
        <c:auto val="1"/>
        <c:lblAlgn val="ctr"/>
        <c:lblOffset val="100"/>
        <c:noMultiLvlLbl val="0"/>
      </c:catAx>
      <c:valAx>
        <c:axId val="83668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3666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проф.маст.!$B$1</c:f>
              <c:strCache>
                <c:ptCount val="1"/>
                <c:pt idx="0">
                  <c:v>Уровень профессионального мастерства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проф.маст.!$A$2:$A$38</c:f>
              <c:strCache>
                <c:ptCount val="37"/>
                <c:pt idx="0">
                  <c:v>Алярова Л. Ю.</c:v>
                </c:pt>
                <c:pt idx="1">
                  <c:v>Бакал  Р. Л.</c:v>
                </c:pt>
                <c:pt idx="2">
                  <c:v>Бахарева Л. Ю.</c:v>
                </c:pt>
                <c:pt idx="3">
                  <c:v>Беляев А. Д.</c:v>
                </c:pt>
                <c:pt idx="4">
                  <c:v>Бойцова К. Ю.</c:v>
                </c:pt>
                <c:pt idx="5">
                  <c:v>Борисова С. А.</c:v>
                </c:pt>
                <c:pt idx="6">
                  <c:v>Булатова О. Ю.</c:v>
                </c:pt>
                <c:pt idx="7">
                  <c:v>Буркова Е. А.</c:v>
                </c:pt>
                <c:pt idx="8">
                  <c:v>Волкова Т. Н.</c:v>
                </c:pt>
                <c:pt idx="9">
                  <c:v>Воробьева Е. Е.</c:v>
                </c:pt>
                <c:pt idx="10">
                  <c:v>Груздева М. А.</c:v>
                </c:pt>
                <c:pt idx="11">
                  <c:v>Давыдова О. Ю.</c:v>
                </c:pt>
                <c:pt idx="12">
                  <c:v>Еныгина Н. А.</c:v>
                </c:pt>
                <c:pt idx="13">
                  <c:v>Жигалова М. А.</c:v>
                </c:pt>
                <c:pt idx="14">
                  <c:v>Закациоло В. Д.</c:v>
                </c:pt>
                <c:pt idx="15">
                  <c:v>Игнатенко Е. П.</c:v>
                </c:pt>
                <c:pt idx="16">
                  <c:v>Каткова Т. Н. </c:v>
                </c:pt>
                <c:pt idx="17">
                  <c:v>Кочакова И. С.</c:v>
                </c:pt>
                <c:pt idx="18">
                  <c:v>Кузьмина Т. П.</c:v>
                </c:pt>
                <c:pt idx="19">
                  <c:v>Лебедева М. Б.</c:v>
                </c:pt>
                <c:pt idx="20">
                  <c:v>Лебедева О. А.</c:v>
                </c:pt>
                <c:pt idx="21">
                  <c:v>Мамедова С. Б.</c:v>
                </c:pt>
                <c:pt idx="22">
                  <c:v>Наумкина Ю. В.</c:v>
                </c:pt>
                <c:pt idx="23">
                  <c:v>Орлова Е. С.</c:v>
                </c:pt>
                <c:pt idx="24">
                  <c:v>Петрова И. В.</c:v>
                </c:pt>
                <c:pt idx="25">
                  <c:v>Потошина А. В.</c:v>
                </c:pt>
                <c:pt idx="26">
                  <c:v>Пургин А. В.</c:v>
                </c:pt>
                <c:pt idx="27">
                  <c:v>Роганова А. И.</c:v>
                </c:pt>
                <c:pt idx="28">
                  <c:v>Рыбин С. Ю.</c:v>
                </c:pt>
                <c:pt idx="29">
                  <c:v>Свешников С. Ю.</c:v>
                </c:pt>
                <c:pt idx="30">
                  <c:v>Семенова С. Л.</c:v>
                </c:pt>
                <c:pt idx="31">
                  <c:v>Сергеева Н. В.</c:v>
                </c:pt>
                <c:pt idx="32">
                  <c:v>Скороспелова И. Н.</c:v>
                </c:pt>
                <c:pt idx="33">
                  <c:v>Скрябина Е. А.</c:v>
                </c:pt>
                <c:pt idx="34">
                  <c:v>Смирнова А. Ю.</c:v>
                </c:pt>
                <c:pt idx="35">
                  <c:v>Смирнова Т. Е.</c:v>
                </c:pt>
                <c:pt idx="36">
                  <c:v>Худенко Е. Я.</c:v>
                </c:pt>
              </c:strCache>
            </c:strRef>
          </c:cat>
          <c:val>
            <c:numRef>
              <c:f>проф.маст.!$B$2:$B$38</c:f>
              <c:numCache>
                <c:formatCode>General</c:formatCode>
                <c:ptCount val="37"/>
                <c:pt idx="0">
                  <c:v>12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12</c:v>
                </c:pt>
                <c:pt idx="6">
                  <c:v>10</c:v>
                </c:pt>
                <c:pt idx="7">
                  <c:v>2</c:v>
                </c:pt>
                <c:pt idx="8">
                  <c:v>24</c:v>
                </c:pt>
                <c:pt idx="9">
                  <c:v>12</c:v>
                </c:pt>
                <c:pt idx="10">
                  <c:v>0</c:v>
                </c:pt>
                <c:pt idx="11">
                  <c:v>24</c:v>
                </c:pt>
                <c:pt idx="12">
                  <c:v>0</c:v>
                </c:pt>
                <c:pt idx="13">
                  <c:v>6</c:v>
                </c:pt>
                <c:pt idx="14">
                  <c:v>0</c:v>
                </c:pt>
                <c:pt idx="15">
                  <c:v>0</c:v>
                </c:pt>
                <c:pt idx="16">
                  <c:v>26</c:v>
                </c:pt>
                <c:pt idx="17">
                  <c:v>20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8</c:v>
                </c:pt>
                <c:pt idx="22">
                  <c:v>22</c:v>
                </c:pt>
                <c:pt idx="23">
                  <c:v>0</c:v>
                </c:pt>
                <c:pt idx="24">
                  <c:v>0</c:v>
                </c:pt>
                <c:pt idx="25">
                  <c:v>12</c:v>
                </c:pt>
                <c:pt idx="26">
                  <c:v>20</c:v>
                </c:pt>
                <c:pt idx="27">
                  <c:v>13</c:v>
                </c:pt>
                <c:pt idx="28">
                  <c:v>11</c:v>
                </c:pt>
                <c:pt idx="29">
                  <c:v>24</c:v>
                </c:pt>
                <c:pt idx="30">
                  <c:v>8</c:v>
                </c:pt>
                <c:pt idx="31">
                  <c:v>22</c:v>
                </c:pt>
                <c:pt idx="32">
                  <c:v>25</c:v>
                </c:pt>
                <c:pt idx="33">
                  <c:v>26</c:v>
                </c:pt>
                <c:pt idx="34">
                  <c:v>34</c:v>
                </c:pt>
                <c:pt idx="35">
                  <c:v>12</c:v>
                </c:pt>
                <c:pt idx="36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718912"/>
        <c:axId val="83720448"/>
      </c:barChart>
      <c:catAx>
        <c:axId val="8371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3720448"/>
        <c:crosses val="autoZero"/>
        <c:auto val="1"/>
        <c:lblAlgn val="ctr"/>
        <c:lblOffset val="100"/>
        <c:noMultiLvlLbl val="0"/>
      </c:catAx>
      <c:valAx>
        <c:axId val="83720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3718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восп.раб.!$B$1</c:f>
              <c:strCache>
                <c:ptCount val="1"/>
                <c:pt idx="0">
                  <c:v>Эффективность выполнения педагогом воспитательных функций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восп.раб.!$A$2:$A$38</c:f>
              <c:strCache>
                <c:ptCount val="37"/>
                <c:pt idx="0">
                  <c:v>Алярова Л. Ю.</c:v>
                </c:pt>
                <c:pt idx="1">
                  <c:v>Бакал  Р. Л.</c:v>
                </c:pt>
                <c:pt idx="2">
                  <c:v>Бахарева Л. Ю.</c:v>
                </c:pt>
                <c:pt idx="3">
                  <c:v>Беляев А. Д.</c:v>
                </c:pt>
                <c:pt idx="4">
                  <c:v>Бойцова К. Ю.</c:v>
                </c:pt>
                <c:pt idx="5">
                  <c:v>Борисова С. А.</c:v>
                </c:pt>
                <c:pt idx="6">
                  <c:v>Булатова О. Ю.</c:v>
                </c:pt>
                <c:pt idx="7">
                  <c:v>Буркова Е. А.</c:v>
                </c:pt>
                <c:pt idx="8">
                  <c:v>Волкова Т. Н.</c:v>
                </c:pt>
                <c:pt idx="9">
                  <c:v>Воробьева Е. Е.</c:v>
                </c:pt>
                <c:pt idx="10">
                  <c:v>Груздева М. А.</c:v>
                </c:pt>
                <c:pt idx="11">
                  <c:v>Давыдова О. Ю.</c:v>
                </c:pt>
                <c:pt idx="12">
                  <c:v>Еныгина Н. А.</c:v>
                </c:pt>
                <c:pt idx="13">
                  <c:v>Жигалова М. А.</c:v>
                </c:pt>
                <c:pt idx="14">
                  <c:v>Закациоло В. Д.</c:v>
                </c:pt>
                <c:pt idx="15">
                  <c:v>Игнатенко Е. П.</c:v>
                </c:pt>
                <c:pt idx="16">
                  <c:v>Каткова Т. Н. </c:v>
                </c:pt>
                <c:pt idx="17">
                  <c:v>Кочакова И. С.</c:v>
                </c:pt>
                <c:pt idx="18">
                  <c:v>Кузьмина Т. П.</c:v>
                </c:pt>
                <c:pt idx="19">
                  <c:v>Лебедева М. Б.</c:v>
                </c:pt>
                <c:pt idx="20">
                  <c:v>Лебедева О. А.</c:v>
                </c:pt>
                <c:pt idx="21">
                  <c:v>Мамедова С. Б.</c:v>
                </c:pt>
                <c:pt idx="22">
                  <c:v>Наумкина Ю. В.</c:v>
                </c:pt>
                <c:pt idx="23">
                  <c:v>Орлова Е. С.</c:v>
                </c:pt>
                <c:pt idx="24">
                  <c:v>Петрова И. В.</c:v>
                </c:pt>
                <c:pt idx="25">
                  <c:v>Потошина А. В.</c:v>
                </c:pt>
                <c:pt idx="26">
                  <c:v>Пургин А. В.</c:v>
                </c:pt>
                <c:pt idx="27">
                  <c:v>Роганова А. И.</c:v>
                </c:pt>
                <c:pt idx="28">
                  <c:v>Рыбин С. Ю.</c:v>
                </c:pt>
                <c:pt idx="29">
                  <c:v>Свешников С. Ю.</c:v>
                </c:pt>
                <c:pt idx="30">
                  <c:v>Семенова С. Л.</c:v>
                </c:pt>
                <c:pt idx="31">
                  <c:v>Сергеева Н. В.</c:v>
                </c:pt>
                <c:pt idx="32">
                  <c:v>Скороспелова И. Н.</c:v>
                </c:pt>
                <c:pt idx="33">
                  <c:v>Скрябина Е. А.</c:v>
                </c:pt>
                <c:pt idx="34">
                  <c:v>Смирнова А. Ю.</c:v>
                </c:pt>
                <c:pt idx="35">
                  <c:v>Смирнова Т. Е.</c:v>
                </c:pt>
                <c:pt idx="36">
                  <c:v>Худенко Е. Я.</c:v>
                </c:pt>
              </c:strCache>
            </c:strRef>
          </c:cat>
          <c:val>
            <c:numRef>
              <c:f>восп.раб.!$B$2:$B$38</c:f>
              <c:numCache>
                <c:formatCode>General</c:formatCode>
                <c:ptCount val="37"/>
                <c:pt idx="0">
                  <c:v>16</c:v>
                </c:pt>
                <c:pt idx="1">
                  <c:v>12</c:v>
                </c:pt>
                <c:pt idx="2">
                  <c:v>0</c:v>
                </c:pt>
                <c:pt idx="3">
                  <c:v>0</c:v>
                </c:pt>
                <c:pt idx="4">
                  <c:v>12</c:v>
                </c:pt>
                <c:pt idx="5">
                  <c:v>2</c:v>
                </c:pt>
                <c:pt idx="6">
                  <c:v>6</c:v>
                </c:pt>
                <c:pt idx="7">
                  <c:v>12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10</c:v>
                </c:pt>
                <c:pt idx="13">
                  <c:v>8</c:v>
                </c:pt>
                <c:pt idx="14">
                  <c:v>16</c:v>
                </c:pt>
                <c:pt idx="15">
                  <c:v>0</c:v>
                </c:pt>
                <c:pt idx="16">
                  <c:v>2</c:v>
                </c:pt>
                <c:pt idx="17">
                  <c:v>2</c:v>
                </c:pt>
                <c:pt idx="18">
                  <c:v>0</c:v>
                </c:pt>
                <c:pt idx="19">
                  <c:v>6</c:v>
                </c:pt>
                <c:pt idx="20">
                  <c:v>0</c:v>
                </c:pt>
                <c:pt idx="21">
                  <c:v>0</c:v>
                </c:pt>
                <c:pt idx="22">
                  <c:v>12</c:v>
                </c:pt>
                <c:pt idx="23">
                  <c:v>6</c:v>
                </c:pt>
                <c:pt idx="24">
                  <c:v>12</c:v>
                </c:pt>
                <c:pt idx="26">
                  <c:v>0</c:v>
                </c:pt>
                <c:pt idx="27">
                  <c:v>8</c:v>
                </c:pt>
                <c:pt idx="28">
                  <c:v>12</c:v>
                </c:pt>
                <c:pt idx="29">
                  <c:v>12</c:v>
                </c:pt>
                <c:pt idx="30">
                  <c:v>8</c:v>
                </c:pt>
                <c:pt idx="31">
                  <c:v>6</c:v>
                </c:pt>
                <c:pt idx="32">
                  <c:v>6</c:v>
                </c:pt>
                <c:pt idx="33">
                  <c:v>14</c:v>
                </c:pt>
                <c:pt idx="34">
                  <c:v>14</c:v>
                </c:pt>
                <c:pt idx="3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36288"/>
        <c:axId val="83838080"/>
      </c:barChart>
      <c:catAx>
        <c:axId val="8383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3838080"/>
        <c:crosses val="autoZero"/>
        <c:auto val="1"/>
        <c:lblAlgn val="ctr"/>
        <c:lblOffset val="100"/>
        <c:noMultiLvlLbl val="0"/>
      </c:catAx>
      <c:valAx>
        <c:axId val="83838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3836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Лист1!$A$1:$A$4</c:f>
              <c:strCache>
                <c:ptCount val="4"/>
                <c:pt idx="0">
                  <c:v>высокий 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критический</c:v>
                </c:pt>
              </c:strCache>
            </c:strRef>
          </c:cat>
          <c:val>
            <c:numRef>
              <c:f>Лист1!$B$1:$B$4</c:f>
              <c:numCache>
                <c:formatCode>0%</c:formatCode>
                <c:ptCount val="4"/>
                <c:pt idx="0">
                  <c:v>0.2</c:v>
                </c:pt>
                <c:pt idx="1">
                  <c:v>0.6000000000000002</c:v>
                </c:pt>
                <c:pt idx="2">
                  <c:v>0.13</c:v>
                </c:pt>
                <c:pt idx="3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851904"/>
        <c:axId val="83882368"/>
        <c:axId val="0"/>
      </c:bar3DChart>
      <c:catAx>
        <c:axId val="83851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882368"/>
        <c:crosses val="autoZero"/>
        <c:auto val="1"/>
        <c:lblAlgn val="ctr"/>
        <c:lblOffset val="100"/>
        <c:noMultiLvlLbl val="0"/>
      </c:catAx>
      <c:valAx>
        <c:axId val="838823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851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Лист5!$A$1:$A$4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критический</c:v>
                </c:pt>
              </c:strCache>
            </c:strRef>
          </c:cat>
          <c:val>
            <c:numRef>
              <c:f>Лист5!$B$1:$B$4</c:f>
              <c:numCache>
                <c:formatCode>0%</c:formatCode>
                <c:ptCount val="4"/>
                <c:pt idx="0">
                  <c:v>0.16</c:v>
                </c:pt>
                <c:pt idx="1">
                  <c:v>0.56000000000000005</c:v>
                </c:pt>
                <c:pt idx="2">
                  <c:v>0.2</c:v>
                </c:pt>
                <c:pt idx="3">
                  <c:v>8.0000000000000029E-2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780736"/>
        <c:axId val="83782272"/>
        <c:axId val="0"/>
      </c:bar3DChart>
      <c:catAx>
        <c:axId val="83780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782272"/>
        <c:crosses val="autoZero"/>
        <c:auto val="1"/>
        <c:lblAlgn val="ctr"/>
        <c:lblOffset val="100"/>
        <c:noMultiLvlLbl val="0"/>
      </c:catAx>
      <c:valAx>
        <c:axId val="837822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780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Лист6!$A$1:$A$4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критический</c:v>
                </c:pt>
              </c:strCache>
            </c:strRef>
          </c:cat>
          <c:val>
            <c:numRef>
              <c:f>Лист6!$B$1:$B$4</c:f>
              <c:numCache>
                <c:formatCode>0%</c:formatCode>
                <c:ptCount val="4"/>
                <c:pt idx="0">
                  <c:v>0.1</c:v>
                </c:pt>
                <c:pt idx="1">
                  <c:v>0.5</c:v>
                </c:pt>
                <c:pt idx="2">
                  <c:v>0.3000000000000001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807616"/>
        <c:axId val="83809408"/>
        <c:axId val="0"/>
      </c:bar3DChart>
      <c:catAx>
        <c:axId val="8380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809408"/>
        <c:crosses val="autoZero"/>
        <c:auto val="1"/>
        <c:lblAlgn val="ctr"/>
        <c:lblOffset val="100"/>
        <c:noMultiLvlLbl val="0"/>
      </c:catAx>
      <c:valAx>
        <c:axId val="838094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807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50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70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42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69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0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95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1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9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8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4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9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A1B8-7E93-4299-AE8A-431AE4E51A94}" type="datetimeFigureOut">
              <a:rPr lang="ru-RU" smtClean="0"/>
              <a:t>29.08.2016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5FD3-B59C-48B5-9AF2-DB71FB52B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64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Профессиональная компетенция педагогов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8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Использование методов диагностики и оценки уровня развития ребенка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64697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1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Профессиональный стандарт педагога-вступает в силу 1 января 2017 года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236426"/>
              </p:ext>
            </p:extLst>
          </p:nvPr>
        </p:nvGraphicFramePr>
        <p:xfrm>
          <a:off x="179512" y="1556792"/>
          <a:ext cx="8686800" cy="44805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16224"/>
                <a:gridCol w="66705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Трудовые умения в области воспитания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0" kern="1200" dirty="0" smtClean="0">
                          <a:effectLst/>
                        </a:rPr>
                        <a:t>Освоение и применение психолого-педагогических технологий (в том числе инклюзивных), необходимых для адресной работы с различными контингентами учащихся: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0" kern="1200" dirty="0" smtClean="0">
                          <a:effectLst/>
                        </a:rPr>
                        <a:t>Взаимодействие с другими специалистами в рамках психолого-медико-педагогического консилиума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0" kern="1200" dirty="0" smtClean="0">
                          <a:effectLst/>
                        </a:rPr>
                        <a:t>Разработка (совместно с другими специалистами) и реализация совместно с родителями (законными представителями) программ индивидуального развития ребенка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6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Разработка и использование ИОМ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993132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179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ФГОС НОО для обучающихся с ОВЗ- </a:t>
            </a:r>
            <a:r>
              <a:rPr lang="ru-RU" sz="3600" dirty="0" smtClean="0"/>
              <a:t>вступает в силу с 1 сентября 2016 года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Дорожная карта реализации ФГОС НОО ОВЗ</a:t>
            </a:r>
          </a:p>
          <a:p>
            <a:r>
              <a:rPr lang="ru-RU" dirty="0" smtClean="0"/>
              <a:t>АООП НОО ОВЗ </a:t>
            </a:r>
            <a:r>
              <a:rPr lang="ru-RU" i="1" dirty="0" smtClean="0"/>
              <a:t>(реализация)</a:t>
            </a:r>
          </a:p>
          <a:p>
            <a:r>
              <a:rPr lang="ru-RU" dirty="0" smtClean="0"/>
              <a:t>Коррекционные формы работы</a:t>
            </a:r>
          </a:p>
          <a:p>
            <a:r>
              <a:rPr lang="ru-RU" dirty="0" smtClean="0"/>
              <a:t>Система сопровождения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i="1" dirty="0" smtClean="0"/>
              <a:t>Накапливать </a:t>
            </a:r>
            <a:r>
              <a:rPr lang="ru-RU" i="1" dirty="0"/>
              <a:t>и обобщать опыт образовательной работы педагогов с детьми с ОВЗ</a:t>
            </a: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92832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575803"/>
              </p:ext>
            </p:extLst>
          </p:nvPr>
        </p:nvGraphicFramePr>
        <p:xfrm>
          <a:off x="251520" y="260648"/>
          <a:ext cx="8712968" cy="6487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968"/>
              </a:tblGrid>
              <a:tr h="801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1. Осуществить переход на проектное планирование индивидуальной методической работы. 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1451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2. Корректировать подход к контролю за продуктивностью и эффективностью методической работы через педагогические чтения, </a:t>
                      </a:r>
                      <a:r>
                        <a:rPr lang="ru-RU" sz="2200" dirty="0" err="1">
                          <a:effectLst/>
                        </a:rPr>
                        <a:t>внутришкольную</a:t>
                      </a:r>
                      <a:r>
                        <a:rPr lang="ru-RU" sz="2200" dirty="0">
                          <a:effectLst/>
                        </a:rPr>
                        <a:t> систему открытых мероприятий, предъявление результатов работы по проекту во внешнюю среду.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854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3. Включить в Портфолио педагога самоанализ методической работы на основе результатов обучения.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95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4. Создать систему наставничества по методике эквивалентных пар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854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5. Организовать ПДС  как систему практикумов–демонстраций по решению педагогических задач и технике формирования УУД на уровне НОО и ООО.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1451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6. Продолжить практику обобщения и демонстрации накопленного педагогического опыта по реализации ФГОС через расширение содержания </a:t>
                      </a:r>
                      <a:r>
                        <a:rPr lang="ru-RU" sz="2200" dirty="0" err="1">
                          <a:effectLst/>
                        </a:rPr>
                        <a:t>внутришкольного</a:t>
                      </a:r>
                      <a:r>
                        <a:rPr lang="ru-RU" sz="2200" dirty="0">
                          <a:effectLst/>
                        </a:rPr>
                        <a:t> конкурса педагогического </a:t>
                      </a:r>
                      <a:r>
                        <a:rPr lang="ru-RU" sz="2200" dirty="0" smtClean="0">
                          <a:effectLst/>
                        </a:rPr>
                        <a:t>мастерства, включая опыт работы с детьми с ОВЗ.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  <a:tr h="427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7. Ввести  в практику работы МО моделирования уроков, ИОМ.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43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646058"/>
              </p:ext>
            </p:extLst>
          </p:nvPr>
        </p:nvGraphicFramePr>
        <p:xfrm>
          <a:off x="0" y="260648"/>
          <a:ext cx="914400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670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468358"/>
              </p:ext>
            </p:extLst>
          </p:nvPr>
        </p:nvGraphicFramePr>
        <p:xfrm>
          <a:off x="0" y="188640"/>
          <a:ext cx="9144000" cy="633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131238"/>
              </p:ext>
            </p:extLst>
          </p:nvPr>
        </p:nvGraphicFramePr>
        <p:xfrm>
          <a:off x="0" y="116632"/>
          <a:ext cx="91440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12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387288"/>
              </p:ext>
            </p:extLst>
          </p:nvPr>
        </p:nvGraphicFramePr>
        <p:xfrm>
          <a:off x="-76200" y="260648"/>
          <a:ext cx="9296400" cy="633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012654"/>
              </p:ext>
            </p:extLst>
          </p:nvPr>
        </p:nvGraphicFramePr>
        <p:xfrm>
          <a:off x="-1" y="260648"/>
          <a:ext cx="9036497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480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Профессиональный стандарт педагога-вступает в силу 1 января 2017 года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383782"/>
              </p:ext>
            </p:extLst>
          </p:nvPr>
        </p:nvGraphicFramePr>
        <p:xfrm>
          <a:off x="251520" y="1988840"/>
          <a:ext cx="8712968" cy="47853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872208"/>
                <a:gridCol w="68407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Трудовые умения в области образования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200" b="0" kern="1200" dirty="0" smtClean="0">
                          <a:effectLst/>
                        </a:rPr>
                        <a:t>Систематический анализ эффективности учебных занятий и подходов к обучению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УУД, мотивации к учению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Использовать и апробировать специальные подходы к обучению в целях включения в образовательный процесс всех обучающихся, в том числе с особыми потребностями в образовании: обучающихся, проявивших выдающиеся способности;  обучающихся, для которых русский язык не является родным; обучающихся с ограниченными возможностями здоровья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Знать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сновы </a:t>
                      </a:r>
                      <a:r>
                        <a:rPr lang="ru-RU" sz="2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психодидактики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поликультурного образования, закономерностей поведения в социальных сетях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0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Систематический самоанализ эффективности учебного занятия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63084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3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Профессиональный стандарт педагога-вступает в силу 1 января 2017 года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744015"/>
              </p:ext>
            </p:extLst>
          </p:nvPr>
        </p:nvGraphicFramePr>
        <p:xfrm>
          <a:off x="179512" y="1556792"/>
          <a:ext cx="8856984" cy="52120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129143"/>
                <a:gridCol w="672784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0" dirty="0" smtClean="0"/>
                        <a:t>Трудовые умения в области воспитания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800" b="0" kern="1200" dirty="0" smtClean="0">
                          <a:effectLst/>
                        </a:rPr>
                        <a:t>Постановка воспитательных целей, способствующих развитию обучающихся, независимо от их способностей и характера;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800" b="0" kern="1200" dirty="0" smtClean="0">
                          <a:effectLst/>
                        </a:rPr>
                        <a:t>Проектирование ситуаций и событий, развивающих эмоционально-ценностную сферу ребенка (культуру переживаний и ценностные ориентации ребенка);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Создание, поддержание уклада, атмосферы и традиций жизни образовательной организации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0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AWJJH2MPE6E2-1585558818-1402</_dlc_DocId>
    <_dlc_DocIdUrl xmlns="4a252ca3-5a62-4c1c-90a6-29f4710e47f8">
      <Url>http://edu-sps.koiro.local/Kostroma_EDU/kos-sch-29/_layouts/15/DocIdRedir.aspx?ID=AWJJH2MPE6E2-1585558818-1402</Url>
      <Description>AWJJH2MPE6E2-1585558818-1402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FE8D1F4F-EB34-4E08-9391-F576271BBAB4}"/>
</file>

<file path=customXml/itemProps2.xml><?xml version="1.0" encoding="utf-8"?>
<ds:datastoreItem xmlns:ds="http://schemas.openxmlformats.org/officeDocument/2006/customXml" ds:itemID="{117E820A-EE86-4D76-B1EA-88BFD7A299E3}"/>
</file>

<file path=customXml/itemProps3.xml><?xml version="1.0" encoding="utf-8"?>
<ds:datastoreItem xmlns:ds="http://schemas.openxmlformats.org/officeDocument/2006/customXml" ds:itemID="{3B515D06-9650-40B8-B732-C9DDB7BDAAAB}"/>
</file>

<file path=customXml/itemProps4.xml><?xml version="1.0" encoding="utf-8"?>
<ds:datastoreItem xmlns:ds="http://schemas.openxmlformats.org/officeDocument/2006/customXml" ds:itemID="{888F10E9-1195-493D-92BB-15DBF05C7C42}"/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417</Words>
  <Application>Microsoft Office PowerPoint</Application>
  <PresentationFormat>Экран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Профессиональная компетенция педагогов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Профессиональный стандарт педагога-вступает в силу 1 января 2017 года</vt:lpstr>
      <vt:lpstr>Систематический самоанализ эффективности учебного занятия</vt:lpstr>
      <vt:lpstr>Профессиональный стандарт педагога-вступает в силу 1 января 2017 года</vt:lpstr>
      <vt:lpstr>Использование методов диагностики и оценки уровня развития ребенка</vt:lpstr>
      <vt:lpstr>Профессиональный стандарт педагога-вступает в силу 1 января 2017 года</vt:lpstr>
      <vt:lpstr>Разработка и использование ИОМ</vt:lpstr>
      <vt:lpstr>ФГОС НОО для обучающихся с ОВЗ- вступает в силу с 1 сентября 2016 года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компетенция педагогов</dc:title>
  <dc:creator>а</dc:creator>
  <cp:lastModifiedBy>а</cp:lastModifiedBy>
  <cp:revision>6</cp:revision>
  <dcterms:created xsi:type="dcterms:W3CDTF">2016-08-28T17:52:36Z</dcterms:created>
  <dcterms:modified xsi:type="dcterms:W3CDTF">2016-08-29T19:52:44Z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10363a57-9cc9-40e8-bcd9-24cdbe4bb639</vt:lpwstr>
  </property>
</Properties>
</file>