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word/header3.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3.xml" ContentType="application/vnd.openxmlformats-officedocument.wordprocessingml.footer+xml"/>
  <Override PartName="/word/footer1.xml" ContentType="application/vnd.openxmlformats-officedocument.wordprocessingml.footer+xml"/>
  <Override PartName="/word/footnotes.xml" ContentType="application/vnd.openxmlformats-officedocument.wordprocessingml.footnotes+xml"/>
  <Override PartName="/word/header1.xml" ContentType="application/vnd.openxmlformats-officedocument.wordprocessingml.header+xml"/>
  <Override PartName="/word/header4.xml" ContentType="application/vnd.openxmlformats-officedocument.wordprocessingml.header+xml"/>
  <Override PartName="/word/endnotes.xml" ContentType="application/vnd.openxmlformats-officedocument.wordprocessingml.endnotes+xml"/>
  <Override PartName="/word/charts/style12.xml" ContentType="application/vnd.ms-office.chartstyle+xml"/>
  <Override PartName="/word/charts/colors12.xml" ContentType="application/vnd.ms-office.chartcolorstyle+xml"/>
  <Override PartName="/word/charts/chart12.xml" ContentType="application/vnd.openxmlformats-officedocument.drawingml.chart+xml"/>
  <Override PartName="/word/charts/chart13.xml" ContentType="application/vnd.openxmlformats-officedocument.drawingml.chart+xml"/>
  <Override PartName="/word/charts/style11.xml" ContentType="application/vnd.ms-office.chartstyle+xml"/>
  <Override PartName="/word/charts/colors10.xml" ContentType="application/vnd.ms-office.chartcolorstyle+xml"/>
  <Override PartName="/word/charts/chart11.xml" ContentType="application/vnd.openxmlformats-officedocument.drawingml.chart+xml"/>
  <Override PartName="/word/charts/colors11.xml" ContentType="application/vnd.ms-office.chartcolorstyle+xml"/>
  <Override PartName="/word/charts/chart14.xml" ContentType="application/vnd.openxmlformats-officedocument.drawingml.chart+xml"/>
  <Override PartName="/word/charts/colors13.xml" ContentType="application/vnd.ms-office.chartcolorstyle+xml"/>
  <Override PartName="/word/charts/style10.xml" ContentType="application/vnd.ms-office.chartstyle+xml"/>
  <Override PartName="/word/charts/style14.xml" ContentType="application/vnd.ms-office.chartstyle+xml"/>
  <Override PartName="/word/charts/colors14.xml" ContentType="application/vnd.ms-office.chartcolorstyle+xml"/>
  <Override PartName="/word/theme/theme1.xml" ContentType="application/vnd.openxmlformats-officedocument.theme+xml"/>
  <Override PartName="/word/charts/style13.xml" ContentType="application/vnd.ms-office.chartstyle+xml"/>
  <Override PartName="/word/charts/colors9.xml" ContentType="application/vnd.ms-office.chartcolorstyle+xml"/>
  <Override PartName="/word/theme/themeOverride1.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2.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2.xml" ContentType="application/vnd.ms-office.chartcolorstyle+xml"/>
  <Override PartName="/word/charts/style2.xml" ContentType="application/vnd.ms-office.chartstyle+xml"/>
  <Override PartName="/word/charts/chart2.xml" ContentType="application/vnd.openxmlformats-officedocument.drawingml.chart+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10.xml" ContentType="application/vnd.openxmlformats-officedocument.drawingml.chart+xml"/>
  <Override PartName="/word/charts/colors4.xml" ContentType="application/vnd.ms-office.chartcolorstyle+xml"/>
  <Override PartName="/word/charts/style5.xml" ContentType="application/vnd.ms-office.chart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hart5.xml" ContentType="application/vnd.openxmlformats-officedocument.drawingml.chart+xml"/>
  <Override PartName="/word/theme/themeOverride4.xml" ContentType="application/vnd.openxmlformats-officedocument.themeOverride+xml"/>
  <Override PartName="/word/charts/style7.xml" ContentType="application/vnd.ms-office.chartstyle+xml"/>
  <Override PartName="/word/charts/colors5.xml" ContentType="application/vnd.ms-office.chartcolorstyle+xml"/>
  <Override PartName="/word/charts/chart6.xml" ContentType="application/vnd.openxmlformats-officedocument.drawingml.chart+xml"/>
  <Override PartName="/word/charts/colors7.xml" ContentType="application/vnd.ms-office.chartcolorstyle+xml"/>
  <Override PartName="/word/charts/style6.xml" ContentType="application/vnd.ms-office.chartstyle+xml"/>
  <Override PartName="/word/theme/themeOverride3.xml" ContentType="application/vnd.openxmlformats-officedocument.themeOverride+xml"/>
  <Override PartName="/word/charts/chart7.xml" ContentType="application/vnd.openxmlformats-officedocument.drawingml.chart+xml"/>
  <Override PartName="/word/charts/colors6.xml" ContentType="application/vnd.ms-office.chartcolorstyl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37C32936" w14:textId="170F5777" w:rsidR="0097383B" w:rsidRDefault="0097383B" w:rsidP="003E3729">
      <w:pPr>
        <w:spacing w:after="0" w:line="276" w:lineRule="auto"/>
        <w:ind w:firstLine="709"/>
        <w:jc w:val="center"/>
        <w:rPr>
          <w:b/>
          <w:bCs/>
          <w:sz w:val="24"/>
          <w:szCs w:val="24"/>
        </w:rPr>
      </w:pPr>
      <w:r>
        <w:rPr>
          <w:b/>
          <w:bCs/>
          <w:sz w:val="24"/>
          <w:szCs w:val="24"/>
        </w:rPr>
        <w:t>СОДЕРЖАНИЕ</w:t>
      </w:r>
    </w:p>
    <w:p w14:paraId="54568A95" w14:textId="77777777" w:rsidR="0097383B" w:rsidRDefault="0097383B" w:rsidP="003E3729">
      <w:pPr>
        <w:spacing w:after="0" w:line="276" w:lineRule="auto"/>
        <w:ind w:firstLine="709"/>
        <w:jc w:val="center"/>
        <w:rPr>
          <w:b/>
          <w:bCs/>
          <w:sz w:val="24"/>
          <w:szCs w:val="24"/>
        </w:rPr>
      </w:pPr>
    </w:p>
    <w:p w14:paraId="05826E2E"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Паспорт Программы развития………………………………</w:t>
      </w:r>
    </w:p>
    <w:p w14:paraId="6ACDC118"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Аннотация Программы развития……………………………</w:t>
      </w:r>
    </w:p>
    <w:p w14:paraId="4FB43A36"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 xml:space="preserve">Характеристика актуального развития организации, </w:t>
      </w:r>
      <w:r w:rsidRPr="0097383B">
        <w:rPr>
          <w:sz w:val="24"/>
          <w:szCs w:val="24"/>
          <w:lang w:val="en-US"/>
        </w:rPr>
        <w:t>SWOT</w:t>
      </w:r>
      <w:r w:rsidRPr="0097383B">
        <w:rPr>
          <w:sz w:val="24"/>
          <w:szCs w:val="24"/>
        </w:rPr>
        <w:t>-анализ потенциала развития организации………………………….</w:t>
      </w:r>
    </w:p>
    <w:p w14:paraId="008D1840"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Концепция развития образовательной организации……….</w:t>
      </w:r>
    </w:p>
    <w:p w14:paraId="60D9046D"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Основные мероприятия реализации Программы развития.</w:t>
      </w:r>
    </w:p>
    <w:p w14:paraId="622AA2D6"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Ресурсное обеспечение Программы развития…………….</w:t>
      </w:r>
    </w:p>
    <w:p w14:paraId="38E41722"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Механизм реализации Программы развития………………</w:t>
      </w:r>
    </w:p>
    <w:p w14:paraId="4A9AFC81" w14:textId="77777777" w:rsidR="0097383B" w:rsidRDefault="0097383B" w:rsidP="00317358">
      <w:pPr>
        <w:pStyle w:val="a4"/>
        <w:numPr>
          <w:ilvl w:val="0"/>
          <w:numId w:val="1"/>
        </w:numPr>
        <w:spacing w:after="0" w:line="276" w:lineRule="auto"/>
        <w:ind w:left="360"/>
        <w:jc w:val="both"/>
        <w:rPr>
          <w:b/>
          <w:bCs/>
          <w:sz w:val="24"/>
          <w:szCs w:val="24"/>
        </w:rPr>
      </w:pPr>
      <w:r w:rsidRPr="0097383B">
        <w:rPr>
          <w:sz w:val="24"/>
          <w:szCs w:val="24"/>
        </w:rPr>
        <w:t>Предполагаемые результаты реализации Программы развития.</w:t>
      </w:r>
    </w:p>
    <w:p w14:paraId="372A43B7" w14:textId="36D5C8CA" w:rsidR="0097383B" w:rsidRPr="0097383B" w:rsidRDefault="0097383B" w:rsidP="00317358">
      <w:pPr>
        <w:pStyle w:val="a4"/>
        <w:numPr>
          <w:ilvl w:val="0"/>
          <w:numId w:val="1"/>
        </w:numPr>
        <w:spacing w:after="0" w:line="276" w:lineRule="auto"/>
        <w:ind w:left="360"/>
        <w:jc w:val="both"/>
        <w:rPr>
          <w:b/>
          <w:bCs/>
          <w:sz w:val="24"/>
          <w:szCs w:val="24"/>
        </w:rPr>
      </w:pPr>
      <w:r w:rsidRPr="0097383B">
        <w:rPr>
          <w:sz w:val="24"/>
          <w:szCs w:val="24"/>
        </w:rPr>
        <w:t>Критерии эффективности реализации Программы……….</w:t>
      </w:r>
    </w:p>
    <w:p w14:paraId="54701A48" w14:textId="77777777" w:rsidR="0097383B" w:rsidRPr="0097383B" w:rsidRDefault="0097383B" w:rsidP="003E3729">
      <w:pPr>
        <w:spacing w:after="0" w:line="276" w:lineRule="auto"/>
        <w:ind w:firstLine="709"/>
        <w:jc w:val="center"/>
        <w:rPr>
          <w:b/>
          <w:bCs/>
          <w:sz w:val="24"/>
          <w:szCs w:val="24"/>
        </w:rPr>
      </w:pPr>
    </w:p>
    <w:p w14:paraId="6BAD129F" w14:textId="77777777" w:rsidR="0097383B" w:rsidRPr="0097383B" w:rsidRDefault="0097383B" w:rsidP="003E3729">
      <w:pPr>
        <w:spacing w:after="0" w:line="276" w:lineRule="auto"/>
        <w:ind w:firstLine="709"/>
        <w:jc w:val="center"/>
        <w:rPr>
          <w:b/>
          <w:bCs/>
          <w:sz w:val="24"/>
          <w:szCs w:val="24"/>
        </w:rPr>
      </w:pPr>
    </w:p>
    <w:p w14:paraId="69B04F20" w14:textId="77777777" w:rsidR="0097383B" w:rsidRDefault="0097383B" w:rsidP="003E3729">
      <w:pPr>
        <w:spacing w:after="0" w:line="276" w:lineRule="auto"/>
        <w:ind w:firstLine="709"/>
        <w:jc w:val="center"/>
        <w:rPr>
          <w:b/>
          <w:bCs/>
          <w:sz w:val="24"/>
          <w:szCs w:val="24"/>
        </w:rPr>
      </w:pPr>
    </w:p>
    <w:p w14:paraId="46D06651" w14:textId="77777777" w:rsidR="0097383B" w:rsidRDefault="0097383B" w:rsidP="003E3729">
      <w:pPr>
        <w:spacing w:after="0" w:line="276" w:lineRule="auto"/>
        <w:ind w:firstLine="709"/>
        <w:jc w:val="center"/>
        <w:rPr>
          <w:b/>
          <w:bCs/>
          <w:sz w:val="24"/>
          <w:szCs w:val="24"/>
        </w:rPr>
      </w:pPr>
    </w:p>
    <w:p w14:paraId="43F214EE" w14:textId="77777777" w:rsidR="0097383B" w:rsidRDefault="0097383B" w:rsidP="003E3729">
      <w:pPr>
        <w:spacing w:after="0" w:line="276" w:lineRule="auto"/>
        <w:ind w:firstLine="709"/>
        <w:jc w:val="center"/>
        <w:rPr>
          <w:b/>
          <w:bCs/>
          <w:sz w:val="24"/>
          <w:szCs w:val="24"/>
        </w:rPr>
      </w:pPr>
    </w:p>
    <w:p w14:paraId="3919D0B1" w14:textId="77777777" w:rsidR="0097383B" w:rsidRDefault="0097383B" w:rsidP="003E3729">
      <w:pPr>
        <w:spacing w:after="0" w:line="276" w:lineRule="auto"/>
        <w:ind w:firstLine="709"/>
        <w:jc w:val="center"/>
        <w:rPr>
          <w:b/>
          <w:bCs/>
          <w:sz w:val="24"/>
          <w:szCs w:val="24"/>
        </w:rPr>
      </w:pPr>
    </w:p>
    <w:p w14:paraId="2E67F529" w14:textId="77777777" w:rsidR="0097383B" w:rsidRDefault="0097383B" w:rsidP="003E3729">
      <w:pPr>
        <w:spacing w:after="0" w:line="276" w:lineRule="auto"/>
        <w:ind w:firstLine="709"/>
        <w:jc w:val="center"/>
        <w:rPr>
          <w:b/>
          <w:bCs/>
          <w:sz w:val="24"/>
          <w:szCs w:val="24"/>
        </w:rPr>
      </w:pPr>
    </w:p>
    <w:p w14:paraId="6534FE15" w14:textId="77777777" w:rsidR="0097383B" w:rsidRDefault="0097383B" w:rsidP="003E3729">
      <w:pPr>
        <w:spacing w:after="0" w:line="276" w:lineRule="auto"/>
        <w:ind w:firstLine="709"/>
        <w:jc w:val="center"/>
        <w:rPr>
          <w:b/>
          <w:bCs/>
          <w:sz w:val="24"/>
          <w:szCs w:val="24"/>
        </w:rPr>
      </w:pPr>
    </w:p>
    <w:p w14:paraId="3D0463D0" w14:textId="77777777" w:rsidR="0097383B" w:rsidRDefault="0097383B" w:rsidP="003E3729">
      <w:pPr>
        <w:spacing w:after="0" w:line="276" w:lineRule="auto"/>
        <w:ind w:firstLine="709"/>
        <w:jc w:val="center"/>
        <w:rPr>
          <w:b/>
          <w:bCs/>
          <w:sz w:val="24"/>
          <w:szCs w:val="24"/>
        </w:rPr>
      </w:pPr>
    </w:p>
    <w:p w14:paraId="6C7609E3" w14:textId="77777777" w:rsidR="0097383B" w:rsidRDefault="0097383B" w:rsidP="003E3729">
      <w:pPr>
        <w:spacing w:after="0" w:line="276" w:lineRule="auto"/>
        <w:ind w:firstLine="709"/>
        <w:jc w:val="center"/>
        <w:rPr>
          <w:b/>
          <w:bCs/>
          <w:sz w:val="24"/>
          <w:szCs w:val="24"/>
        </w:rPr>
      </w:pPr>
    </w:p>
    <w:p w14:paraId="076635D1" w14:textId="77777777" w:rsidR="0097383B" w:rsidRDefault="0097383B" w:rsidP="003E3729">
      <w:pPr>
        <w:spacing w:after="0" w:line="276" w:lineRule="auto"/>
        <w:ind w:firstLine="709"/>
        <w:jc w:val="center"/>
        <w:rPr>
          <w:b/>
          <w:bCs/>
          <w:sz w:val="24"/>
          <w:szCs w:val="24"/>
        </w:rPr>
      </w:pPr>
    </w:p>
    <w:p w14:paraId="772B3936" w14:textId="77777777" w:rsidR="0097383B" w:rsidRDefault="0097383B" w:rsidP="003E3729">
      <w:pPr>
        <w:spacing w:after="0" w:line="276" w:lineRule="auto"/>
        <w:ind w:firstLine="709"/>
        <w:jc w:val="center"/>
        <w:rPr>
          <w:b/>
          <w:bCs/>
          <w:sz w:val="24"/>
          <w:szCs w:val="24"/>
        </w:rPr>
      </w:pPr>
    </w:p>
    <w:p w14:paraId="503EC5DA" w14:textId="77777777" w:rsidR="0097383B" w:rsidRDefault="0097383B" w:rsidP="003E3729">
      <w:pPr>
        <w:spacing w:after="0" w:line="276" w:lineRule="auto"/>
        <w:ind w:firstLine="709"/>
        <w:jc w:val="center"/>
        <w:rPr>
          <w:b/>
          <w:bCs/>
          <w:sz w:val="24"/>
          <w:szCs w:val="24"/>
        </w:rPr>
      </w:pPr>
    </w:p>
    <w:p w14:paraId="13391224" w14:textId="77777777" w:rsidR="0097383B" w:rsidRDefault="0097383B" w:rsidP="003E3729">
      <w:pPr>
        <w:spacing w:after="0" w:line="276" w:lineRule="auto"/>
        <w:ind w:firstLine="709"/>
        <w:jc w:val="center"/>
        <w:rPr>
          <w:b/>
          <w:bCs/>
          <w:sz w:val="24"/>
          <w:szCs w:val="24"/>
        </w:rPr>
      </w:pPr>
    </w:p>
    <w:p w14:paraId="0F79AFAB" w14:textId="77777777" w:rsidR="0097383B" w:rsidRDefault="0097383B" w:rsidP="003E3729">
      <w:pPr>
        <w:spacing w:after="0" w:line="276" w:lineRule="auto"/>
        <w:ind w:firstLine="709"/>
        <w:jc w:val="center"/>
        <w:rPr>
          <w:b/>
          <w:bCs/>
          <w:sz w:val="24"/>
          <w:szCs w:val="24"/>
        </w:rPr>
      </w:pPr>
    </w:p>
    <w:p w14:paraId="4A54FCA0" w14:textId="77777777" w:rsidR="0097383B" w:rsidRDefault="0097383B" w:rsidP="003E3729">
      <w:pPr>
        <w:spacing w:after="0" w:line="276" w:lineRule="auto"/>
        <w:ind w:firstLine="709"/>
        <w:jc w:val="center"/>
        <w:rPr>
          <w:b/>
          <w:bCs/>
          <w:sz w:val="24"/>
          <w:szCs w:val="24"/>
        </w:rPr>
      </w:pPr>
    </w:p>
    <w:p w14:paraId="396C673C" w14:textId="77777777" w:rsidR="0097383B" w:rsidRDefault="0097383B" w:rsidP="003E3729">
      <w:pPr>
        <w:spacing w:after="0" w:line="276" w:lineRule="auto"/>
        <w:ind w:firstLine="709"/>
        <w:jc w:val="center"/>
        <w:rPr>
          <w:b/>
          <w:bCs/>
          <w:sz w:val="24"/>
          <w:szCs w:val="24"/>
        </w:rPr>
      </w:pPr>
    </w:p>
    <w:p w14:paraId="0EC12BDC" w14:textId="77777777" w:rsidR="0097383B" w:rsidRDefault="0097383B" w:rsidP="003E3729">
      <w:pPr>
        <w:spacing w:after="0" w:line="276" w:lineRule="auto"/>
        <w:ind w:firstLine="709"/>
        <w:jc w:val="center"/>
        <w:rPr>
          <w:b/>
          <w:bCs/>
          <w:sz w:val="24"/>
          <w:szCs w:val="24"/>
        </w:rPr>
      </w:pPr>
    </w:p>
    <w:p w14:paraId="23BC6034" w14:textId="77777777" w:rsidR="0097383B" w:rsidRDefault="0097383B" w:rsidP="003E3729">
      <w:pPr>
        <w:spacing w:after="0" w:line="276" w:lineRule="auto"/>
        <w:ind w:firstLine="709"/>
        <w:jc w:val="center"/>
        <w:rPr>
          <w:b/>
          <w:bCs/>
          <w:sz w:val="24"/>
          <w:szCs w:val="24"/>
        </w:rPr>
      </w:pPr>
    </w:p>
    <w:p w14:paraId="0CC37719" w14:textId="77777777" w:rsidR="0097383B" w:rsidRDefault="0097383B" w:rsidP="003E3729">
      <w:pPr>
        <w:spacing w:after="0" w:line="276" w:lineRule="auto"/>
        <w:ind w:firstLine="709"/>
        <w:jc w:val="center"/>
        <w:rPr>
          <w:b/>
          <w:bCs/>
          <w:sz w:val="24"/>
          <w:szCs w:val="24"/>
        </w:rPr>
      </w:pPr>
    </w:p>
    <w:p w14:paraId="41BCA325" w14:textId="77777777" w:rsidR="0097383B" w:rsidRDefault="0097383B" w:rsidP="003E3729">
      <w:pPr>
        <w:spacing w:after="0" w:line="276" w:lineRule="auto"/>
        <w:ind w:firstLine="709"/>
        <w:jc w:val="center"/>
        <w:rPr>
          <w:b/>
          <w:bCs/>
          <w:sz w:val="24"/>
          <w:szCs w:val="24"/>
        </w:rPr>
      </w:pPr>
    </w:p>
    <w:p w14:paraId="7CCB8A98" w14:textId="77777777" w:rsidR="0097383B" w:rsidRDefault="0097383B" w:rsidP="003E3729">
      <w:pPr>
        <w:spacing w:after="0" w:line="276" w:lineRule="auto"/>
        <w:ind w:firstLine="709"/>
        <w:jc w:val="center"/>
        <w:rPr>
          <w:b/>
          <w:bCs/>
          <w:sz w:val="24"/>
          <w:szCs w:val="24"/>
        </w:rPr>
      </w:pPr>
    </w:p>
    <w:p w14:paraId="2790E65A" w14:textId="77777777" w:rsidR="0097383B" w:rsidRDefault="0097383B" w:rsidP="003E3729">
      <w:pPr>
        <w:spacing w:after="0" w:line="276" w:lineRule="auto"/>
        <w:ind w:firstLine="709"/>
        <w:jc w:val="center"/>
        <w:rPr>
          <w:b/>
          <w:bCs/>
          <w:sz w:val="24"/>
          <w:szCs w:val="24"/>
        </w:rPr>
      </w:pPr>
    </w:p>
    <w:p w14:paraId="7CE1CB5B" w14:textId="77777777" w:rsidR="0097383B" w:rsidRDefault="0097383B" w:rsidP="003E3729">
      <w:pPr>
        <w:spacing w:after="0" w:line="276" w:lineRule="auto"/>
        <w:ind w:firstLine="709"/>
        <w:jc w:val="center"/>
        <w:rPr>
          <w:b/>
          <w:bCs/>
          <w:sz w:val="24"/>
          <w:szCs w:val="24"/>
        </w:rPr>
      </w:pPr>
    </w:p>
    <w:p w14:paraId="7D4358E4" w14:textId="77777777" w:rsidR="0097383B" w:rsidRDefault="0097383B" w:rsidP="003E3729">
      <w:pPr>
        <w:spacing w:after="0" w:line="276" w:lineRule="auto"/>
        <w:ind w:firstLine="709"/>
        <w:jc w:val="center"/>
        <w:rPr>
          <w:b/>
          <w:bCs/>
          <w:sz w:val="24"/>
          <w:szCs w:val="24"/>
        </w:rPr>
      </w:pPr>
    </w:p>
    <w:p w14:paraId="1BB62654" w14:textId="77777777" w:rsidR="0097383B" w:rsidRDefault="0097383B" w:rsidP="003E3729">
      <w:pPr>
        <w:spacing w:after="0" w:line="276" w:lineRule="auto"/>
        <w:ind w:firstLine="709"/>
        <w:jc w:val="center"/>
        <w:rPr>
          <w:b/>
          <w:bCs/>
          <w:sz w:val="24"/>
          <w:szCs w:val="24"/>
        </w:rPr>
      </w:pPr>
    </w:p>
    <w:p w14:paraId="35E935F7" w14:textId="77777777" w:rsidR="0097383B" w:rsidRDefault="0097383B" w:rsidP="003E3729">
      <w:pPr>
        <w:spacing w:after="0" w:line="276" w:lineRule="auto"/>
        <w:ind w:firstLine="709"/>
        <w:jc w:val="center"/>
        <w:rPr>
          <w:b/>
          <w:bCs/>
          <w:sz w:val="24"/>
          <w:szCs w:val="24"/>
        </w:rPr>
      </w:pPr>
    </w:p>
    <w:p w14:paraId="4EC80937" w14:textId="77777777" w:rsidR="0097383B" w:rsidRDefault="0097383B" w:rsidP="003E3729">
      <w:pPr>
        <w:spacing w:after="0" w:line="276" w:lineRule="auto"/>
        <w:ind w:firstLine="709"/>
        <w:jc w:val="center"/>
        <w:rPr>
          <w:b/>
          <w:bCs/>
          <w:sz w:val="24"/>
          <w:szCs w:val="24"/>
        </w:rPr>
      </w:pPr>
    </w:p>
    <w:p w14:paraId="6B165D91" w14:textId="77777777" w:rsidR="0097383B" w:rsidRDefault="0097383B" w:rsidP="003E3729">
      <w:pPr>
        <w:spacing w:after="0" w:line="276" w:lineRule="auto"/>
        <w:ind w:firstLine="709"/>
        <w:jc w:val="center"/>
        <w:rPr>
          <w:b/>
          <w:bCs/>
          <w:sz w:val="24"/>
          <w:szCs w:val="24"/>
        </w:rPr>
      </w:pPr>
    </w:p>
    <w:p w14:paraId="76D0CBE4" w14:textId="77777777" w:rsidR="003B2977" w:rsidRDefault="003B2977" w:rsidP="003E3729">
      <w:pPr>
        <w:spacing w:after="0" w:line="276" w:lineRule="auto"/>
        <w:ind w:firstLine="709"/>
        <w:jc w:val="center"/>
        <w:rPr>
          <w:b/>
          <w:bCs/>
          <w:sz w:val="24"/>
          <w:szCs w:val="24"/>
        </w:rPr>
      </w:pPr>
    </w:p>
    <w:p w14:paraId="541074AB" w14:textId="77777777" w:rsidR="0097383B" w:rsidRDefault="0097383B" w:rsidP="003E3729">
      <w:pPr>
        <w:spacing w:after="0" w:line="276" w:lineRule="auto"/>
        <w:ind w:firstLine="709"/>
        <w:jc w:val="center"/>
        <w:rPr>
          <w:b/>
          <w:bCs/>
          <w:sz w:val="24"/>
          <w:szCs w:val="24"/>
        </w:rPr>
      </w:pPr>
    </w:p>
    <w:p w14:paraId="2B399A47" w14:textId="77777777" w:rsidR="00103FA6" w:rsidRDefault="00103FA6" w:rsidP="003E3729">
      <w:pPr>
        <w:spacing w:after="0" w:line="276" w:lineRule="auto"/>
        <w:ind w:firstLine="709"/>
        <w:jc w:val="center"/>
        <w:rPr>
          <w:b/>
          <w:bCs/>
          <w:sz w:val="24"/>
          <w:szCs w:val="24"/>
        </w:rPr>
      </w:pPr>
    </w:p>
    <w:p w14:paraId="5BE057BA" w14:textId="77777777" w:rsidR="00103FA6" w:rsidRDefault="00103FA6" w:rsidP="003E3729">
      <w:pPr>
        <w:spacing w:after="0" w:line="276" w:lineRule="auto"/>
        <w:ind w:firstLine="709"/>
        <w:jc w:val="center"/>
        <w:rPr>
          <w:b/>
          <w:bCs/>
          <w:sz w:val="24"/>
          <w:szCs w:val="24"/>
        </w:rPr>
      </w:pPr>
    </w:p>
    <w:p w14:paraId="489274C7" w14:textId="77777777" w:rsidR="00103FA6" w:rsidRPr="0097383B" w:rsidRDefault="00103FA6" w:rsidP="003E3729">
      <w:pPr>
        <w:spacing w:after="0" w:line="276" w:lineRule="auto"/>
        <w:ind w:firstLine="709"/>
        <w:jc w:val="center"/>
        <w:rPr>
          <w:b/>
          <w:bCs/>
          <w:sz w:val="24"/>
          <w:szCs w:val="24"/>
        </w:rPr>
      </w:pPr>
    </w:p>
    <w:p w14:paraId="22267870" w14:textId="1F9973C7" w:rsidR="007D55BF" w:rsidRPr="0097383B" w:rsidRDefault="00A0133E" w:rsidP="003E3729">
      <w:pPr>
        <w:spacing w:after="120" w:line="276" w:lineRule="auto"/>
        <w:ind w:firstLine="709"/>
        <w:jc w:val="center"/>
        <w:rPr>
          <w:b/>
          <w:bCs/>
          <w:color w:val="002060"/>
          <w:sz w:val="24"/>
          <w:szCs w:val="24"/>
        </w:rPr>
      </w:pPr>
      <w:r w:rsidRPr="0097383B">
        <w:rPr>
          <w:b/>
          <w:bCs/>
          <w:color w:val="002060"/>
          <w:sz w:val="24"/>
          <w:szCs w:val="24"/>
        </w:rPr>
        <w:lastRenderedPageBreak/>
        <w:t>1</w:t>
      </w:r>
      <w:r w:rsidR="00566008" w:rsidRPr="0097383B">
        <w:rPr>
          <w:b/>
          <w:bCs/>
          <w:color w:val="002060"/>
          <w:sz w:val="24"/>
          <w:szCs w:val="24"/>
        </w:rPr>
        <w:t>.</w:t>
      </w:r>
      <w:r w:rsidRPr="0097383B">
        <w:rPr>
          <w:b/>
          <w:bCs/>
          <w:color w:val="002060"/>
          <w:sz w:val="24"/>
          <w:szCs w:val="24"/>
        </w:rPr>
        <w:t xml:space="preserve"> Паспорт</w:t>
      </w:r>
      <w:r w:rsidR="00F74DE9" w:rsidRPr="0097383B">
        <w:rPr>
          <w:b/>
          <w:bCs/>
          <w:color w:val="002060"/>
          <w:sz w:val="24"/>
          <w:szCs w:val="24"/>
        </w:rPr>
        <w:t xml:space="preserve"> программы развития</w:t>
      </w:r>
    </w:p>
    <w:tbl>
      <w:tblPr>
        <w:tblStyle w:val="a3"/>
        <w:tblW w:w="0" w:type="auto"/>
        <w:tblLook w:val="04A0" w:firstRow="1" w:lastRow="0" w:firstColumn="1" w:lastColumn="0" w:noHBand="0" w:noVBand="1"/>
      </w:tblPr>
      <w:tblGrid>
        <w:gridCol w:w="2122"/>
        <w:gridCol w:w="7222"/>
      </w:tblGrid>
      <w:tr w:rsidR="00F74DE9" w:rsidRPr="0097383B" w14:paraId="0375EB86" w14:textId="77777777" w:rsidTr="0097383B">
        <w:tc>
          <w:tcPr>
            <w:tcW w:w="2122" w:type="dxa"/>
          </w:tcPr>
          <w:p w14:paraId="75AAFD7B" w14:textId="5F0A42A2" w:rsidR="00F74DE9" w:rsidRPr="0097383B" w:rsidRDefault="005A4C39" w:rsidP="003E3729">
            <w:pPr>
              <w:spacing w:line="276" w:lineRule="auto"/>
              <w:jc w:val="center"/>
              <w:rPr>
                <w:sz w:val="24"/>
                <w:szCs w:val="24"/>
              </w:rPr>
            </w:pPr>
            <w:r w:rsidRPr="0097383B">
              <w:rPr>
                <w:color w:val="000000"/>
                <w:sz w:val="24"/>
                <w:szCs w:val="24"/>
              </w:rPr>
              <w:t>Полное н</w:t>
            </w:r>
            <w:r w:rsidR="007D55BF" w:rsidRPr="0097383B">
              <w:rPr>
                <w:color w:val="000000"/>
                <w:sz w:val="24"/>
                <w:szCs w:val="24"/>
              </w:rPr>
              <w:t>аименование программы</w:t>
            </w:r>
          </w:p>
        </w:tc>
        <w:tc>
          <w:tcPr>
            <w:tcW w:w="7222" w:type="dxa"/>
          </w:tcPr>
          <w:p w14:paraId="3BCB5B2F" w14:textId="43453200" w:rsidR="00F74DE9" w:rsidRPr="0097383B" w:rsidRDefault="005A4C39" w:rsidP="003E3729">
            <w:pPr>
              <w:spacing w:line="276" w:lineRule="auto"/>
              <w:jc w:val="both"/>
              <w:rPr>
                <w:sz w:val="24"/>
                <w:szCs w:val="24"/>
              </w:rPr>
            </w:pPr>
            <w:r w:rsidRPr="0097383B">
              <w:rPr>
                <w:color w:val="000000"/>
                <w:sz w:val="24"/>
                <w:szCs w:val="24"/>
              </w:rPr>
              <w:t xml:space="preserve">Локальный нормативный акт - Программа развития </w:t>
            </w:r>
            <w:r w:rsidR="002D67B1" w:rsidRPr="0097383B">
              <w:rPr>
                <w:color w:val="000000"/>
                <w:sz w:val="24"/>
                <w:szCs w:val="24"/>
              </w:rPr>
              <w:t xml:space="preserve">муниципального </w:t>
            </w:r>
            <w:r w:rsidRPr="0097383B">
              <w:rPr>
                <w:color w:val="000000"/>
                <w:sz w:val="24"/>
                <w:szCs w:val="24"/>
              </w:rPr>
              <w:t>бюджетного общеобразовательного учреждения. Костромы</w:t>
            </w:r>
            <w:r w:rsidR="007D55BF" w:rsidRPr="0097383B">
              <w:rPr>
                <w:color w:val="000000"/>
                <w:sz w:val="24"/>
                <w:szCs w:val="24"/>
              </w:rPr>
              <w:t xml:space="preserve"> </w:t>
            </w:r>
            <w:r w:rsidR="002D67B1" w:rsidRPr="0097383B">
              <w:rPr>
                <w:color w:val="000000"/>
                <w:sz w:val="24"/>
                <w:szCs w:val="24"/>
              </w:rPr>
              <w:t>«Средняя общеобразовательная школа № 29 города Костромы»</w:t>
            </w:r>
            <w:r w:rsidR="005849DF" w:rsidRPr="0097383B">
              <w:rPr>
                <w:color w:val="000000"/>
                <w:sz w:val="24"/>
                <w:szCs w:val="24"/>
              </w:rPr>
              <w:t xml:space="preserve"> </w:t>
            </w:r>
            <w:r w:rsidR="007D55BF" w:rsidRPr="0097383B">
              <w:rPr>
                <w:color w:val="000000"/>
                <w:sz w:val="24"/>
                <w:szCs w:val="24"/>
              </w:rPr>
              <w:t>на период 2023 – 2028 годы</w:t>
            </w:r>
            <w:r w:rsidR="005849DF" w:rsidRPr="0097383B">
              <w:rPr>
                <w:color w:val="000000"/>
                <w:sz w:val="24"/>
                <w:szCs w:val="24"/>
              </w:rPr>
              <w:t xml:space="preserve"> (далее Программа)</w:t>
            </w:r>
          </w:p>
        </w:tc>
      </w:tr>
      <w:tr w:rsidR="00F74DE9" w:rsidRPr="0097383B" w14:paraId="1D9ACF27" w14:textId="77777777" w:rsidTr="0097383B">
        <w:tc>
          <w:tcPr>
            <w:tcW w:w="2122" w:type="dxa"/>
          </w:tcPr>
          <w:p w14:paraId="31048320" w14:textId="55550F46" w:rsidR="00F74DE9" w:rsidRPr="0097383B" w:rsidRDefault="005A4C39" w:rsidP="003E3729">
            <w:pPr>
              <w:spacing w:line="276" w:lineRule="auto"/>
              <w:jc w:val="center"/>
              <w:rPr>
                <w:sz w:val="24"/>
                <w:szCs w:val="24"/>
              </w:rPr>
            </w:pPr>
            <w:r w:rsidRPr="0097383B">
              <w:rPr>
                <w:sz w:val="24"/>
                <w:szCs w:val="24"/>
              </w:rPr>
              <w:t>Основания для разработки программы</w:t>
            </w:r>
          </w:p>
        </w:tc>
        <w:tc>
          <w:tcPr>
            <w:tcW w:w="7222" w:type="dxa"/>
          </w:tcPr>
          <w:p w14:paraId="71F76DC5" w14:textId="57EAA45F" w:rsidR="008B7491" w:rsidRPr="0097383B" w:rsidRDefault="003E3729" w:rsidP="003E3729">
            <w:pPr>
              <w:spacing w:line="276" w:lineRule="auto"/>
              <w:rPr>
                <w:sz w:val="24"/>
                <w:szCs w:val="24"/>
              </w:rPr>
            </w:pPr>
            <w:r w:rsidRPr="0097383B">
              <w:rPr>
                <w:rFonts w:ascii="Segoe UI Symbol" w:hAnsi="Segoe UI Symbol" w:cs="Segoe UI Symbol"/>
                <w:sz w:val="24"/>
                <w:szCs w:val="24"/>
              </w:rPr>
              <w:t>➢</w:t>
            </w:r>
            <w:r>
              <w:rPr>
                <w:rFonts w:asciiTheme="minorHAnsi" w:hAnsiTheme="minorHAnsi" w:cs="Segoe UI Symbol"/>
                <w:sz w:val="24"/>
                <w:szCs w:val="24"/>
              </w:rPr>
              <w:t xml:space="preserve"> </w:t>
            </w:r>
            <w:r w:rsidR="008B7491" w:rsidRPr="0097383B">
              <w:rPr>
                <w:sz w:val="24"/>
                <w:szCs w:val="24"/>
              </w:rPr>
              <w:t>Конституция Российской Федерации;</w:t>
            </w:r>
          </w:p>
          <w:p w14:paraId="43AAD6CB" w14:textId="083AEEDF" w:rsidR="00F74DE9" w:rsidRPr="0097383B" w:rsidRDefault="003E3729" w:rsidP="003E3729">
            <w:pPr>
              <w:spacing w:line="276" w:lineRule="auto"/>
              <w:rPr>
                <w:sz w:val="24"/>
                <w:szCs w:val="24"/>
              </w:rPr>
            </w:pPr>
            <w:r w:rsidRPr="0097383B">
              <w:rPr>
                <w:rFonts w:ascii="Segoe UI Symbol" w:hAnsi="Segoe UI Symbol" w:cs="Segoe UI Symbol"/>
                <w:sz w:val="24"/>
                <w:szCs w:val="24"/>
              </w:rPr>
              <w:t>➢</w:t>
            </w:r>
            <w:r>
              <w:rPr>
                <w:rFonts w:asciiTheme="minorHAnsi" w:hAnsiTheme="minorHAnsi" w:cs="Segoe UI Symbol"/>
                <w:sz w:val="24"/>
                <w:szCs w:val="24"/>
              </w:rPr>
              <w:t xml:space="preserve"> </w:t>
            </w:r>
            <w:r w:rsidR="008B7491" w:rsidRPr="0097383B">
              <w:rPr>
                <w:rFonts w:cs="Times New Roman"/>
                <w:sz w:val="24"/>
                <w:szCs w:val="24"/>
              </w:rPr>
              <w:t>Федеральный</w:t>
            </w:r>
            <w:r w:rsidR="008B7491" w:rsidRPr="0097383B">
              <w:rPr>
                <w:sz w:val="24"/>
                <w:szCs w:val="24"/>
              </w:rPr>
              <w:t xml:space="preserve"> </w:t>
            </w:r>
            <w:r w:rsidR="008B7491" w:rsidRPr="0097383B">
              <w:rPr>
                <w:rFonts w:cs="Times New Roman"/>
                <w:sz w:val="24"/>
                <w:szCs w:val="24"/>
              </w:rPr>
              <w:t>закон</w:t>
            </w:r>
            <w:r w:rsidR="008B7491" w:rsidRPr="0097383B">
              <w:rPr>
                <w:sz w:val="24"/>
                <w:szCs w:val="24"/>
              </w:rPr>
              <w:t xml:space="preserve"> </w:t>
            </w:r>
            <w:r w:rsidR="008B7491" w:rsidRPr="0097383B">
              <w:rPr>
                <w:rFonts w:cs="Times New Roman"/>
                <w:sz w:val="24"/>
                <w:szCs w:val="24"/>
              </w:rPr>
              <w:t>от</w:t>
            </w:r>
            <w:r w:rsidR="008B7491" w:rsidRPr="0097383B">
              <w:rPr>
                <w:sz w:val="24"/>
                <w:szCs w:val="24"/>
              </w:rPr>
              <w:t xml:space="preserve"> 29.12.2012 </w:t>
            </w:r>
            <w:r w:rsidR="008B7491" w:rsidRPr="0097383B">
              <w:rPr>
                <w:rFonts w:cs="Times New Roman"/>
                <w:sz w:val="24"/>
                <w:szCs w:val="24"/>
              </w:rPr>
              <w:t>№</w:t>
            </w:r>
            <w:r w:rsidR="008B7491" w:rsidRPr="0097383B">
              <w:rPr>
                <w:sz w:val="24"/>
                <w:szCs w:val="24"/>
              </w:rPr>
              <w:t>273</w:t>
            </w:r>
            <w:r w:rsidR="008B7491" w:rsidRPr="0097383B">
              <w:rPr>
                <w:rFonts w:cs="Times New Roman"/>
                <w:sz w:val="24"/>
                <w:szCs w:val="24"/>
              </w:rPr>
              <w:t>Ф</w:t>
            </w:r>
            <w:r w:rsidR="008B7491" w:rsidRPr="0097383B">
              <w:rPr>
                <w:sz w:val="24"/>
                <w:szCs w:val="24"/>
              </w:rPr>
              <w:t>3</w:t>
            </w:r>
            <w:r w:rsidR="008B7491" w:rsidRPr="0097383B">
              <w:rPr>
                <w:rFonts w:cs="Times New Roman"/>
                <w:sz w:val="24"/>
                <w:szCs w:val="24"/>
              </w:rPr>
              <w:t>«Об</w:t>
            </w:r>
            <w:r w:rsidR="008B7491" w:rsidRPr="0097383B">
              <w:rPr>
                <w:sz w:val="24"/>
                <w:szCs w:val="24"/>
              </w:rPr>
              <w:t xml:space="preserve"> </w:t>
            </w:r>
            <w:r w:rsidR="008B7491" w:rsidRPr="0097383B">
              <w:rPr>
                <w:rFonts w:cs="Times New Roman"/>
                <w:sz w:val="24"/>
                <w:szCs w:val="24"/>
              </w:rPr>
              <w:t>образовании</w:t>
            </w:r>
            <w:r w:rsidR="008B7491" w:rsidRPr="0097383B">
              <w:rPr>
                <w:sz w:val="24"/>
                <w:szCs w:val="24"/>
              </w:rPr>
              <w:t xml:space="preserve"> </w:t>
            </w:r>
            <w:r w:rsidR="008B7491" w:rsidRPr="0097383B">
              <w:rPr>
                <w:rFonts w:cs="Times New Roman"/>
                <w:sz w:val="24"/>
                <w:szCs w:val="24"/>
              </w:rPr>
              <w:t>в</w:t>
            </w:r>
            <w:r w:rsidR="008B7491" w:rsidRPr="0097383B">
              <w:rPr>
                <w:sz w:val="24"/>
                <w:szCs w:val="24"/>
              </w:rPr>
              <w:t xml:space="preserve"> </w:t>
            </w:r>
            <w:r w:rsidR="008B7491" w:rsidRPr="0097383B">
              <w:rPr>
                <w:rFonts w:cs="Times New Roman"/>
                <w:sz w:val="24"/>
                <w:szCs w:val="24"/>
              </w:rPr>
              <w:t>Российской</w:t>
            </w:r>
            <w:r w:rsidR="008B7491" w:rsidRPr="0097383B">
              <w:rPr>
                <w:sz w:val="24"/>
                <w:szCs w:val="24"/>
              </w:rPr>
              <w:t xml:space="preserve"> </w:t>
            </w:r>
            <w:r w:rsidR="008B7491" w:rsidRPr="0097383B">
              <w:rPr>
                <w:rFonts w:cs="Times New Roman"/>
                <w:sz w:val="24"/>
                <w:szCs w:val="24"/>
              </w:rPr>
              <w:t>Федерации</w:t>
            </w:r>
            <w:r w:rsidR="008B7491" w:rsidRPr="0097383B">
              <w:rPr>
                <w:sz w:val="24"/>
                <w:szCs w:val="24"/>
              </w:rPr>
              <w:t>»</w:t>
            </w:r>
          </w:p>
          <w:p w14:paraId="4BFD3507" w14:textId="77777777" w:rsidR="003E3729" w:rsidRDefault="003E3729" w:rsidP="003E3729">
            <w:pPr>
              <w:spacing w:line="276" w:lineRule="auto"/>
              <w:jc w:val="both"/>
              <w:rPr>
                <w:sz w:val="24"/>
                <w:szCs w:val="24"/>
              </w:rPr>
            </w:pPr>
            <w:r w:rsidRPr="0097383B">
              <w:rPr>
                <w:rFonts w:ascii="Segoe UI Symbol" w:hAnsi="Segoe UI Symbol" w:cs="Segoe UI Symbol"/>
                <w:sz w:val="24"/>
                <w:szCs w:val="24"/>
              </w:rPr>
              <w:t>➢</w:t>
            </w:r>
            <w:r>
              <w:rPr>
                <w:rFonts w:asciiTheme="minorHAnsi" w:hAnsiTheme="minorHAnsi" w:cs="Segoe UI Symbol"/>
                <w:sz w:val="24"/>
                <w:szCs w:val="24"/>
              </w:rPr>
              <w:t xml:space="preserve"> </w:t>
            </w:r>
            <w:r w:rsidR="008B7491" w:rsidRPr="0097383B">
              <w:rPr>
                <w:sz w:val="24"/>
                <w:szCs w:val="24"/>
              </w:rPr>
              <w:t xml:space="preserve">Национальный проект РФ «Образование», </w:t>
            </w:r>
          </w:p>
          <w:p w14:paraId="4419B3E8" w14:textId="08813934" w:rsidR="003E3729" w:rsidRDefault="003E3729" w:rsidP="003E3729">
            <w:pPr>
              <w:spacing w:line="276" w:lineRule="auto"/>
              <w:jc w:val="both"/>
              <w:rPr>
                <w:sz w:val="24"/>
                <w:szCs w:val="24"/>
              </w:rPr>
            </w:pPr>
            <w:r w:rsidRPr="0097383B">
              <w:rPr>
                <w:rFonts w:ascii="Segoe UI Symbol" w:hAnsi="Segoe UI Symbol" w:cs="Segoe UI Symbol"/>
                <w:sz w:val="24"/>
                <w:szCs w:val="24"/>
              </w:rPr>
              <w:t>➢</w:t>
            </w:r>
            <w:r>
              <w:rPr>
                <w:rFonts w:asciiTheme="minorHAnsi" w:hAnsiTheme="minorHAnsi" w:cs="Segoe UI Symbol"/>
                <w:sz w:val="24"/>
                <w:szCs w:val="24"/>
              </w:rPr>
              <w:t xml:space="preserve"> </w:t>
            </w:r>
            <w:r w:rsidR="008B7491" w:rsidRPr="0097383B">
              <w:rPr>
                <w:sz w:val="24"/>
                <w:szCs w:val="24"/>
              </w:rPr>
              <w:t xml:space="preserve">Указ Президента Российской Федерации Путина В.В. от 7 мая 2018 № 204 </w:t>
            </w:r>
          </w:p>
          <w:p w14:paraId="12CA9F66" w14:textId="29179C6E" w:rsidR="008B7491" w:rsidRPr="0097383B"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Государственная</w:t>
            </w:r>
            <w:r w:rsidRPr="0097383B">
              <w:rPr>
                <w:sz w:val="24"/>
                <w:szCs w:val="24"/>
              </w:rPr>
              <w:t xml:space="preserve"> </w:t>
            </w:r>
            <w:r w:rsidRPr="0097383B">
              <w:rPr>
                <w:rFonts w:cs="Times New Roman"/>
                <w:sz w:val="24"/>
                <w:szCs w:val="24"/>
              </w:rPr>
              <w:t>программа</w:t>
            </w:r>
            <w:r w:rsidRPr="0097383B">
              <w:rPr>
                <w:sz w:val="24"/>
                <w:szCs w:val="24"/>
              </w:rPr>
              <w:t xml:space="preserve"> </w:t>
            </w:r>
            <w:r w:rsidRPr="0097383B">
              <w:rPr>
                <w:rFonts w:cs="Times New Roman"/>
                <w:sz w:val="24"/>
                <w:szCs w:val="24"/>
              </w:rPr>
              <w:t>Российской</w:t>
            </w:r>
            <w:r w:rsidRPr="0097383B">
              <w:rPr>
                <w:sz w:val="24"/>
                <w:szCs w:val="24"/>
              </w:rPr>
              <w:t xml:space="preserve"> </w:t>
            </w:r>
            <w:r w:rsidRPr="0097383B">
              <w:rPr>
                <w:rFonts w:cs="Times New Roman"/>
                <w:sz w:val="24"/>
                <w:szCs w:val="24"/>
              </w:rPr>
              <w:t>Федерации</w:t>
            </w:r>
            <w:r w:rsidRPr="0097383B">
              <w:rPr>
                <w:sz w:val="24"/>
                <w:szCs w:val="24"/>
              </w:rPr>
              <w:t xml:space="preserve"> </w:t>
            </w:r>
            <w:r w:rsidRPr="0097383B">
              <w:rPr>
                <w:rFonts w:cs="Times New Roman"/>
                <w:sz w:val="24"/>
                <w:szCs w:val="24"/>
              </w:rPr>
              <w:t>«Развитие</w:t>
            </w:r>
            <w:r w:rsidRPr="0097383B">
              <w:rPr>
                <w:sz w:val="24"/>
                <w:szCs w:val="24"/>
              </w:rPr>
              <w:t xml:space="preserve"> </w:t>
            </w:r>
            <w:r w:rsidRPr="0097383B">
              <w:rPr>
                <w:rFonts w:cs="Times New Roman"/>
                <w:sz w:val="24"/>
                <w:szCs w:val="24"/>
              </w:rPr>
              <w:t>образования»</w:t>
            </w:r>
            <w:r w:rsidRPr="0097383B">
              <w:rPr>
                <w:sz w:val="24"/>
                <w:szCs w:val="24"/>
              </w:rPr>
              <w:t xml:space="preserve"> </w:t>
            </w:r>
            <w:r w:rsidRPr="0097383B">
              <w:rPr>
                <w:rFonts w:cs="Times New Roman"/>
                <w:sz w:val="24"/>
                <w:szCs w:val="24"/>
              </w:rPr>
              <w:t>на</w:t>
            </w:r>
            <w:r w:rsidRPr="0097383B">
              <w:rPr>
                <w:sz w:val="24"/>
                <w:szCs w:val="24"/>
              </w:rPr>
              <w:t xml:space="preserve"> 2018-2025 </w:t>
            </w:r>
            <w:r w:rsidRPr="0097383B">
              <w:rPr>
                <w:rFonts w:cs="Times New Roman"/>
                <w:sz w:val="24"/>
                <w:szCs w:val="24"/>
              </w:rPr>
              <w:t>гг</w:t>
            </w:r>
            <w:r w:rsidRPr="0097383B">
              <w:rPr>
                <w:sz w:val="24"/>
                <w:szCs w:val="24"/>
              </w:rPr>
              <w:t xml:space="preserve">., </w:t>
            </w:r>
            <w:r w:rsidRPr="0097383B">
              <w:rPr>
                <w:rFonts w:cs="Times New Roman"/>
                <w:sz w:val="24"/>
                <w:szCs w:val="24"/>
              </w:rPr>
              <w:t>утвержденная</w:t>
            </w:r>
            <w:r w:rsidRPr="0097383B">
              <w:rPr>
                <w:sz w:val="24"/>
                <w:szCs w:val="24"/>
              </w:rPr>
              <w:t xml:space="preserve"> </w:t>
            </w:r>
            <w:r w:rsidRPr="0097383B">
              <w:rPr>
                <w:rFonts w:cs="Times New Roman"/>
                <w:sz w:val="24"/>
                <w:szCs w:val="24"/>
              </w:rPr>
              <w:t>Постановлением</w:t>
            </w:r>
            <w:r w:rsidRPr="0097383B">
              <w:rPr>
                <w:sz w:val="24"/>
                <w:szCs w:val="24"/>
              </w:rPr>
              <w:t xml:space="preserve"> </w:t>
            </w:r>
            <w:r w:rsidRPr="0097383B">
              <w:rPr>
                <w:rFonts w:cs="Times New Roman"/>
                <w:sz w:val="24"/>
                <w:szCs w:val="24"/>
              </w:rPr>
              <w:t>Правительства</w:t>
            </w:r>
            <w:r w:rsidRPr="0097383B">
              <w:rPr>
                <w:sz w:val="24"/>
                <w:szCs w:val="24"/>
              </w:rPr>
              <w:t xml:space="preserve"> </w:t>
            </w:r>
            <w:r w:rsidRPr="0097383B">
              <w:rPr>
                <w:rFonts w:cs="Times New Roman"/>
                <w:sz w:val="24"/>
                <w:szCs w:val="24"/>
              </w:rPr>
              <w:t>РФ</w:t>
            </w:r>
            <w:r w:rsidRPr="0097383B">
              <w:rPr>
                <w:sz w:val="24"/>
                <w:szCs w:val="24"/>
              </w:rPr>
              <w:t xml:space="preserve"> </w:t>
            </w:r>
            <w:r w:rsidRPr="0097383B">
              <w:rPr>
                <w:rFonts w:cs="Times New Roman"/>
                <w:sz w:val="24"/>
                <w:szCs w:val="24"/>
              </w:rPr>
              <w:t>от</w:t>
            </w:r>
            <w:r w:rsidRPr="0097383B">
              <w:rPr>
                <w:sz w:val="24"/>
                <w:szCs w:val="24"/>
              </w:rPr>
              <w:t xml:space="preserve"> 26 </w:t>
            </w:r>
            <w:r w:rsidRPr="0097383B">
              <w:rPr>
                <w:rFonts w:cs="Times New Roman"/>
                <w:sz w:val="24"/>
                <w:szCs w:val="24"/>
              </w:rPr>
              <w:t>декабря</w:t>
            </w:r>
            <w:r w:rsidRPr="0097383B">
              <w:rPr>
                <w:sz w:val="24"/>
                <w:szCs w:val="24"/>
              </w:rPr>
              <w:t xml:space="preserve"> 2017 </w:t>
            </w:r>
            <w:r w:rsidRPr="0097383B">
              <w:rPr>
                <w:rFonts w:cs="Times New Roman"/>
                <w:sz w:val="24"/>
                <w:szCs w:val="24"/>
              </w:rPr>
              <w:t>г</w:t>
            </w:r>
            <w:r w:rsidRPr="0097383B">
              <w:rPr>
                <w:sz w:val="24"/>
                <w:szCs w:val="24"/>
              </w:rPr>
              <w:t>. № 1642;</w:t>
            </w:r>
          </w:p>
          <w:p w14:paraId="29F76280" w14:textId="77777777" w:rsidR="003E3729" w:rsidRDefault="003E3729" w:rsidP="003E3729">
            <w:pPr>
              <w:spacing w:line="276" w:lineRule="auto"/>
              <w:jc w:val="both"/>
              <w:rPr>
                <w:sz w:val="24"/>
                <w:szCs w:val="24"/>
              </w:rPr>
            </w:pPr>
            <w:r w:rsidRPr="0097383B">
              <w:rPr>
                <w:rFonts w:ascii="Segoe UI Symbol" w:hAnsi="Segoe UI Symbol" w:cs="Segoe UI Symbol"/>
                <w:sz w:val="24"/>
                <w:szCs w:val="24"/>
              </w:rPr>
              <w:t>➢</w:t>
            </w:r>
            <w:r>
              <w:rPr>
                <w:rFonts w:asciiTheme="minorHAnsi" w:hAnsiTheme="minorHAnsi" w:cs="Segoe UI Symbol"/>
                <w:sz w:val="24"/>
                <w:szCs w:val="24"/>
              </w:rPr>
              <w:t xml:space="preserve"> </w:t>
            </w:r>
            <w:r w:rsidR="008B7491" w:rsidRPr="0097383B">
              <w:rPr>
                <w:sz w:val="24"/>
                <w:szCs w:val="24"/>
              </w:rPr>
              <w:t xml:space="preserve">Стратегия инновационного развития Российской Федерации на период до 2020 года, утвержденная распоряжением Правительства Российской Федерации от 08.12.2011 № 2227-р </w:t>
            </w:r>
          </w:p>
          <w:p w14:paraId="688617AD" w14:textId="77777777" w:rsidR="003E3729"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Стратегия</w:t>
            </w:r>
            <w:r w:rsidRPr="0097383B">
              <w:rPr>
                <w:sz w:val="24"/>
                <w:szCs w:val="24"/>
              </w:rPr>
              <w:t xml:space="preserve"> </w:t>
            </w:r>
            <w:r w:rsidRPr="0097383B">
              <w:rPr>
                <w:rFonts w:cs="Times New Roman"/>
                <w:sz w:val="24"/>
                <w:szCs w:val="24"/>
              </w:rPr>
              <w:t>развития</w:t>
            </w:r>
            <w:r w:rsidRPr="0097383B">
              <w:rPr>
                <w:sz w:val="24"/>
                <w:szCs w:val="24"/>
              </w:rPr>
              <w:t xml:space="preserve"> </w:t>
            </w:r>
            <w:r w:rsidRPr="0097383B">
              <w:rPr>
                <w:rFonts w:cs="Times New Roman"/>
                <w:sz w:val="24"/>
                <w:szCs w:val="24"/>
              </w:rPr>
              <w:t>информационного</w:t>
            </w:r>
            <w:r w:rsidRPr="0097383B">
              <w:rPr>
                <w:sz w:val="24"/>
                <w:szCs w:val="24"/>
              </w:rPr>
              <w:t xml:space="preserve"> </w:t>
            </w:r>
            <w:r w:rsidRPr="0097383B">
              <w:rPr>
                <w:rFonts w:cs="Times New Roman"/>
                <w:sz w:val="24"/>
                <w:szCs w:val="24"/>
              </w:rPr>
              <w:t>общества</w:t>
            </w:r>
            <w:r w:rsidRPr="0097383B">
              <w:rPr>
                <w:sz w:val="24"/>
                <w:szCs w:val="24"/>
              </w:rPr>
              <w:t xml:space="preserve"> </w:t>
            </w:r>
            <w:r w:rsidRPr="0097383B">
              <w:rPr>
                <w:rFonts w:cs="Times New Roman"/>
                <w:sz w:val="24"/>
                <w:szCs w:val="24"/>
              </w:rPr>
              <w:t>в</w:t>
            </w:r>
            <w:r w:rsidRPr="0097383B">
              <w:rPr>
                <w:sz w:val="24"/>
                <w:szCs w:val="24"/>
              </w:rPr>
              <w:t xml:space="preserve"> </w:t>
            </w:r>
            <w:r w:rsidRPr="0097383B">
              <w:rPr>
                <w:rFonts w:cs="Times New Roman"/>
                <w:sz w:val="24"/>
                <w:szCs w:val="24"/>
              </w:rPr>
              <w:t>Российской</w:t>
            </w:r>
            <w:r w:rsidRPr="0097383B">
              <w:rPr>
                <w:sz w:val="24"/>
                <w:szCs w:val="24"/>
              </w:rPr>
              <w:t xml:space="preserve"> </w:t>
            </w:r>
            <w:r w:rsidRPr="0097383B">
              <w:rPr>
                <w:rFonts w:cs="Times New Roman"/>
                <w:sz w:val="24"/>
                <w:szCs w:val="24"/>
              </w:rPr>
              <w:t>Федерации</w:t>
            </w:r>
            <w:r w:rsidRPr="0097383B">
              <w:rPr>
                <w:sz w:val="24"/>
                <w:szCs w:val="24"/>
              </w:rPr>
              <w:t xml:space="preserve">, </w:t>
            </w:r>
            <w:r w:rsidRPr="0097383B">
              <w:rPr>
                <w:rFonts w:cs="Times New Roman"/>
                <w:sz w:val="24"/>
                <w:szCs w:val="24"/>
              </w:rPr>
              <w:t>утвержденная</w:t>
            </w:r>
            <w:r w:rsidRPr="0097383B">
              <w:rPr>
                <w:sz w:val="24"/>
                <w:szCs w:val="24"/>
              </w:rPr>
              <w:t xml:space="preserve"> </w:t>
            </w:r>
            <w:r w:rsidRPr="0097383B">
              <w:rPr>
                <w:rFonts w:cs="Times New Roman"/>
                <w:sz w:val="24"/>
                <w:szCs w:val="24"/>
              </w:rPr>
              <w:t>У</w:t>
            </w:r>
            <w:r w:rsidRPr="0097383B">
              <w:rPr>
                <w:sz w:val="24"/>
                <w:szCs w:val="24"/>
              </w:rPr>
              <w:t xml:space="preserve">казом Президента РФ 07.02.2008 № Пр-212 </w:t>
            </w:r>
          </w:p>
          <w:p w14:paraId="639A58CD" w14:textId="7B473743" w:rsidR="008B7491" w:rsidRPr="0097383B"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Программа</w:t>
            </w:r>
            <w:r w:rsidRPr="0097383B">
              <w:rPr>
                <w:sz w:val="24"/>
                <w:szCs w:val="24"/>
              </w:rPr>
              <w:t xml:space="preserve"> </w:t>
            </w:r>
            <w:r w:rsidRPr="0097383B">
              <w:rPr>
                <w:rFonts w:cs="Times New Roman"/>
                <w:sz w:val="24"/>
                <w:szCs w:val="24"/>
              </w:rPr>
              <w:t>«Патриотическое</w:t>
            </w:r>
            <w:r w:rsidRPr="0097383B">
              <w:rPr>
                <w:sz w:val="24"/>
                <w:szCs w:val="24"/>
              </w:rPr>
              <w:t xml:space="preserve"> </w:t>
            </w:r>
            <w:r w:rsidRPr="0097383B">
              <w:rPr>
                <w:rFonts w:cs="Times New Roman"/>
                <w:sz w:val="24"/>
                <w:szCs w:val="24"/>
              </w:rPr>
              <w:t>воспитание</w:t>
            </w:r>
            <w:r w:rsidRPr="0097383B">
              <w:rPr>
                <w:sz w:val="24"/>
                <w:szCs w:val="24"/>
              </w:rPr>
              <w:t xml:space="preserve"> </w:t>
            </w:r>
            <w:r w:rsidRPr="0097383B">
              <w:rPr>
                <w:rFonts w:cs="Times New Roman"/>
                <w:sz w:val="24"/>
                <w:szCs w:val="24"/>
              </w:rPr>
              <w:t>граждан</w:t>
            </w:r>
            <w:r w:rsidRPr="0097383B">
              <w:rPr>
                <w:sz w:val="24"/>
                <w:szCs w:val="24"/>
              </w:rPr>
              <w:t xml:space="preserve"> </w:t>
            </w:r>
            <w:r w:rsidRPr="0097383B">
              <w:rPr>
                <w:rFonts w:cs="Times New Roman"/>
                <w:sz w:val="24"/>
                <w:szCs w:val="24"/>
              </w:rPr>
              <w:t>Российской</w:t>
            </w:r>
            <w:r w:rsidRPr="0097383B">
              <w:rPr>
                <w:sz w:val="24"/>
                <w:szCs w:val="24"/>
              </w:rPr>
              <w:t xml:space="preserve"> </w:t>
            </w:r>
            <w:r w:rsidRPr="0097383B">
              <w:rPr>
                <w:rFonts w:cs="Times New Roman"/>
                <w:sz w:val="24"/>
                <w:szCs w:val="24"/>
              </w:rPr>
              <w:t>Федерации</w:t>
            </w:r>
            <w:r w:rsidRPr="0097383B">
              <w:rPr>
                <w:sz w:val="24"/>
                <w:szCs w:val="24"/>
              </w:rPr>
              <w:t xml:space="preserve"> </w:t>
            </w:r>
            <w:r w:rsidRPr="0097383B">
              <w:rPr>
                <w:rFonts w:cs="Times New Roman"/>
                <w:sz w:val="24"/>
                <w:szCs w:val="24"/>
              </w:rPr>
              <w:t>на</w:t>
            </w:r>
            <w:r w:rsidRPr="0097383B">
              <w:rPr>
                <w:sz w:val="24"/>
                <w:szCs w:val="24"/>
              </w:rPr>
              <w:t xml:space="preserve"> 2016-2020 </w:t>
            </w:r>
            <w:r w:rsidRPr="0097383B">
              <w:rPr>
                <w:rFonts w:cs="Times New Roman"/>
                <w:sz w:val="24"/>
                <w:szCs w:val="24"/>
              </w:rPr>
              <w:t>гг</w:t>
            </w:r>
            <w:r w:rsidRPr="0097383B">
              <w:rPr>
                <w:sz w:val="24"/>
                <w:szCs w:val="24"/>
              </w:rPr>
              <w:t>.»</w:t>
            </w:r>
          </w:p>
          <w:p w14:paraId="7620095C" w14:textId="77777777" w:rsidR="003E3729" w:rsidRDefault="008B7491" w:rsidP="003E3729">
            <w:pPr>
              <w:spacing w:line="276" w:lineRule="auto"/>
              <w:jc w:val="both"/>
              <w:rPr>
                <w:sz w:val="24"/>
                <w:szCs w:val="24"/>
              </w:rPr>
            </w:pPr>
            <w:r w:rsidRPr="0097383B">
              <w:rPr>
                <w:sz w:val="24"/>
                <w:szCs w:val="24"/>
              </w:rPr>
              <w:t xml:space="preserve">Стратегия развития воспитания в РФ на период до 2025 года, утвержденная распоряжением Правительства РФ от 29.05.2015 № 996-р </w:t>
            </w:r>
          </w:p>
          <w:p w14:paraId="0AD25E41" w14:textId="77777777" w:rsidR="003E3729"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Концепция</w:t>
            </w:r>
            <w:r w:rsidRPr="0097383B">
              <w:rPr>
                <w:sz w:val="24"/>
                <w:szCs w:val="24"/>
              </w:rPr>
              <w:t xml:space="preserve"> </w:t>
            </w:r>
            <w:r w:rsidRPr="0097383B">
              <w:rPr>
                <w:rFonts w:cs="Times New Roman"/>
                <w:sz w:val="24"/>
                <w:szCs w:val="24"/>
              </w:rPr>
              <w:t>общенациональной</w:t>
            </w:r>
            <w:r w:rsidRPr="0097383B">
              <w:rPr>
                <w:sz w:val="24"/>
                <w:szCs w:val="24"/>
              </w:rPr>
              <w:t xml:space="preserve"> </w:t>
            </w:r>
            <w:r w:rsidRPr="0097383B">
              <w:rPr>
                <w:rFonts w:cs="Times New Roman"/>
                <w:sz w:val="24"/>
                <w:szCs w:val="24"/>
              </w:rPr>
              <w:t>системы</w:t>
            </w:r>
            <w:r w:rsidRPr="0097383B">
              <w:rPr>
                <w:sz w:val="24"/>
                <w:szCs w:val="24"/>
              </w:rPr>
              <w:t xml:space="preserve"> </w:t>
            </w:r>
            <w:r w:rsidRPr="0097383B">
              <w:rPr>
                <w:rFonts w:cs="Times New Roman"/>
                <w:sz w:val="24"/>
                <w:szCs w:val="24"/>
              </w:rPr>
              <w:t>выявления</w:t>
            </w:r>
            <w:r w:rsidRPr="0097383B">
              <w:rPr>
                <w:sz w:val="24"/>
                <w:szCs w:val="24"/>
              </w:rPr>
              <w:t xml:space="preserve"> </w:t>
            </w:r>
            <w:r w:rsidRPr="0097383B">
              <w:rPr>
                <w:rFonts w:cs="Times New Roman"/>
                <w:sz w:val="24"/>
                <w:szCs w:val="24"/>
              </w:rPr>
              <w:t>и</w:t>
            </w:r>
            <w:r w:rsidRPr="0097383B">
              <w:rPr>
                <w:sz w:val="24"/>
                <w:szCs w:val="24"/>
              </w:rPr>
              <w:t xml:space="preserve"> </w:t>
            </w:r>
            <w:r w:rsidRPr="0097383B">
              <w:rPr>
                <w:rFonts w:cs="Times New Roman"/>
                <w:sz w:val="24"/>
                <w:szCs w:val="24"/>
              </w:rPr>
              <w:t>развития</w:t>
            </w:r>
            <w:r w:rsidRPr="0097383B">
              <w:rPr>
                <w:sz w:val="24"/>
                <w:szCs w:val="24"/>
              </w:rPr>
              <w:t xml:space="preserve"> </w:t>
            </w:r>
            <w:r w:rsidRPr="0097383B">
              <w:rPr>
                <w:rFonts w:cs="Times New Roman"/>
                <w:sz w:val="24"/>
                <w:szCs w:val="24"/>
              </w:rPr>
              <w:t>молодых</w:t>
            </w:r>
            <w:r w:rsidRPr="0097383B">
              <w:rPr>
                <w:sz w:val="24"/>
                <w:szCs w:val="24"/>
              </w:rPr>
              <w:t xml:space="preserve"> </w:t>
            </w:r>
            <w:r w:rsidRPr="0097383B">
              <w:rPr>
                <w:rFonts w:cs="Times New Roman"/>
                <w:sz w:val="24"/>
                <w:szCs w:val="24"/>
              </w:rPr>
              <w:t>талантов</w:t>
            </w:r>
            <w:r w:rsidRPr="0097383B">
              <w:rPr>
                <w:sz w:val="24"/>
                <w:szCs w:val="24"/>
              </w:rPr>
              <w:t xml:space="preserve">, </w:t>
            </w:r>
            <w:r w:rsidRPr="0097383B">
              <w:rPr>
                <w:rFonts w:cs="Times New Roman"/>
                <w:sz w:val="24"/>
                <w:szCs w:val="24"/>
              </w:rPr>
              <w:t>утвержденная</w:t>
            </w:r>
            <w:r w:rsidRPr="0097383B">
              <w:rPr>
                <w:sz w:val="24"/>
                <w:szCs w:val="24"/>
              </w:rPr>
              <w:t xml:space="preserve"> </w:t>
            </w:r>
            <w:r w:rsidRPr="0097383B">
              <w:rPr>
                <w:rFonts w:cs="Times New Roman"/>
                <w:sz w:val="24"/>
                <w:szCs w:val="24"/>
              </w:rPr>
              <w:t>Президентом</w:t>
            </w:r>
            <w:r w:rsidRPr="0097383B">
              <w:rPr>
                <w:sz w:val="24"/>
                <w:szCs w:val="24"/>
              </w:rPr>
              <w:t xml:space="preserve"> </w:t>
            </w:r>
            <w:r w:rsidRPr="0097383B">
              <w:rPr>
                <w:rFonts w:cs="Times New Roman"/>
                <w:sz w:val="24"/>
                <w:szCs w:val="24"/>
              </w:rPr>
              <w:t>РФ</w:t>
            </w:r>
            <w:r w:rsidRPr="0097383B">
              <w:rPr>
                <w:sz w:val="24"/>
                <w:szCs w:val="24"/>
              </w:rPr>
              <w:t xml:space="preserve"> 03.04.2012 </w:t>
            </w:r>
            <w:r w:rsidRPr="0097383B">
              <w:rPr>
                <w:rFonts w:cs="Times New Roman"/>
                <w:sz w:val="24"/>
                <w:szCs w:val="24"/>
              </w:rPr>
              <w:t>№</w:t>
            </w:r>
            <w:r w:rsidRPr="0097383B">
              <w:rPr>
                <w:sz w:val="24"/>
                <w:szCs w:val="24"/>
              </w:rPr>
              <w:t xml:space="preserve"> </w:t>
            </w:r>
            <w:r w:rsidRPr="0097383B">
              <w:rPr>
                <w:rFonts w:cs="Times New Roman"/>
                <w:sz w:val="24"/>
                <w:szCs w:val="24"/>
              </w:rPr>
              <w:t>Пр</w:t>
            </w:r>
            <w:r w:rsidRPr="0097383B">
              <w:rPr>
                <w:sz w:val="24"/>
                <w:szCs w:val="24"/>
              </w:rPr>
              <w:t xml:space="preserve">-827 </w:t>
            </w:r>
          </w:p>
          <w:p w14:paraId="387DB44B" w14:textId="77777777" w:rsidR="003E3729"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Концепция</w:t>
            </w:r>
            <w:r w:rsidRPr="0097383B">
              <w:rPr>
                <w:sz w:val="24"/>
                <w:szCs w:val="24"/>
              </w:rPr>
              <w:t xml:space="preserve"> </w:t>
            </w:r>
            <w:r w:rsidRPr="0097383B">
              <w:rPr>
                <w:rFonts w:cs="Times New Roman"/>
                <w:sz w:val="24"/>
                <w:szCs w:val="24"/>
              </w:rPr>
              <w:t>развития</w:t>
            </w:r>
            <w:r w:rsidRPr="0097383B">
              <w:rPr>
                <w:sz w:val="24"/>
                <w:szCs w:val="24"/>
              </w:rPr>
              <w:t xml:space="preserve"> </w:t>
            </w:r>
            <w:r w:rsidRPr="0097383B">
              <w:rPr>
                <w:rFonts w:cs="Times New Roman"/>
                <w:sz w:val="24"/>
                <w:szCs w:val="24"/>
              </w:rPr>
              <w:t>дополнительного</w:t>
            </w:r>
            <w:r w:rsidRPr="0097383B">
              <w:rPr>
                <w:sz w:val="24"/>
                <w:szCs w:val="24"/>
              </w:rPr>
              <w:t xml:space="preserve"> </w:t>
            </w:r>
            <w:r w:rsidRPr="0097383B">
              <w:rPr>
                <w:rFonts w:cs="Times New Roman"/>
                <w:sz w:val="24"/>
                <w:szCs w:val="24"/>
              </w:rPr>
              <w:t>образования</w:t>
            </w:r>
            <w:r w:rsidRPr="0097383B">
              <w:rPr>
                <w:sz w:val="24"/>
                <w:szCs w:val="24"/>
              </w:rPr>
              <w:t xml:space="preserve"> </w:t>
            </w:r>
            <w:r w:rsidRPr="0097383B">
              <w:rPr>
                <w:rFonts w:cs="Times New Roman"/>
                <w:sz w:val="24"/>
                <w:szCs w:val="24"/>
              </w:rPr>
              <w:t>детей</w:t>
            </w:r>
            <w:r w:rsidRPr="0097383B">
              <w:rPr>
                <w:sz w:val="24"/>
                <w:szCs w:val="24"/>
              </w:rPr>
              <w:t xml:space="preserve"> </w:t>
            </w:r>
            <w:r w:rsidRPr="0097383B">
              <w:rPr>
                <w:rFonts w:cs="Times New Roman"/>
                <w:sz w:val="24"/>
                <w:szCs w:val="24"/>
              </w:rPr>
              <w:t>в</w:t>
            </w:r>
            <w:r w:rsidRPr="0097383B">
              <w:rPr>
                <w:sz w:val="24"/>
                <w:szCs w:val="24"/>
              </w:rPr>
              <w:t xml:space="preserve"> </w:t>
            </w:r>
            <w:r w:rsidRPr="0097383B">
              <w:rPr>
                <w:rFonts w:cs="Times New Roman"/>
                <w:sz w:val="24"/>
                <w:szCs w:val="24"/>
              </w:rPr>
              <w:t>РФ</w:t>
            </w:r>
            <w:r w:rsidRPr="0097383B">
              <w:rPr>
                <w:sz w:val="24"/>
                <w:szCs w:val="24"/>
              </w:rPr>
              <w:t xml:space="preserve">, </w:t>
            </w:r>
            <w:r w:rsidRPr="0097383B">
              <w:rPr>
                <w:rFonts w:cs="Times New Roman"/>
                <w:sz w:val="24"/>
                <w:szCs w:val="24"/>
              </w:rPr>
              <w:t>утвержденная</w:t>
            </w:r>
            <w:r w:rsidRPr="0097383B">
              <w:rPr>
                <w:sz w:val="24"/>
                <w:szCs w:val="24"/>
              </w:rPr>
              <w:t xml:space="preserve"> </w:t>
            </w:r>
            <w:r w:rsidRPr="0097383B">
              <w:rPr>
                <w:rFonts w:cs="Times New Roman"/>
                <w:sz w:val="24"/>
                <w:szCs w:val="24"/>
              </w:rPr>
              <w:t>распоряже</w:t>
            </w:r>
            <w:r w:rsidRPr="0097383B">
              <w:rPr>
                <w:sz w:val="24"/>
                <w:szCs w:val="24"/>
              </w:rPr>
              <w:t xml:space="preserve">нием Правительства РФ от 04.09.2014 № 1726-р </w:t>
            </w:r>
          </w:p>
          <w:p w14:paraId="7B3B27E0" w14:textId="08CCE6D5" w:rsidR="003E3729" w:rsidRPr="00103FA6" w:rsidRDefault="008B7491" w:rsidP="003E3729">
            <w:pPr>
              <w:spacing w:line="276" w:lineRule="auto"/>
              <w:jc w:val="both"/>
              <w:rPr>
                <w:sz w:val="24"/>
                <w:szCs w:val="24"/>
                <w:highlight w:val="yellow"/>
              </w:rPr>
            </w:pPr>
            <w:r w:rsidRPr="0097383B">
              <w:rPr>
                <w:rFonts w:ascii="Segoe UI Symbol" w:hAnsi="Segoe UI Symbol" w:cs="Segoe UI Symbol"/>
                <w:sz w:val="24"/>
                <w:szCs w:val="24"/>
              </w:rPr>
              <w:t>➢</w:t>
            </w:r>
            <w:r w:rsidRPr="0097383B">
              <w:rPr>
                <w:sz w:val="24"/>
                <w:szCs w:val="24"/>
              </w:rPr>
              <w:t xml:space="preserve"> </w:t>
            </w:r>
            <w:r w:rsidRPr="00103FA6">
              <w:rPr>
                <w:rFonts w:cs="Times New Roman"/>
                <w:sz w:val="24"/>
                <w:szCs w:val="24"/>
                <w:highlight w:val="yellow"/>
              </w:rPr>
              <w:t>Федеральный</w:t>
            </w:r>
            <w:r w:rsidRPr="00103FA6">
              <w:rPr>
                <w:sz w:val="24"/>
                <w:szCs w:val="24"/>
                <w:highlight w:val="yellow"/>
              </w:rPr>
              <w:t xml:space="preserve"> </w:t>
            </w:r>
            <w:r w:rsidRPr="00103FA6">
              <w:rPr>
                <w:rFonts w:cs="Times New Roman"/>
                <w:sz w:val="24"/>
                <w:szCs w:val="24"/>
                <w:highlight w:val="yellow"/>
              </w:rPr>
              <w:t>государственный</w:t>
            </w:r>
            <w:r w:rsidRPr="00103FA6">
              <w:rPr>
                <w:sz w:val="24"/>
                <w:szCs w:val="24"/>
                <w:highlight w:val="yellow"/>
              </w:rPr>
              <w:t xml:space="preserve"> образовательный стандарт начального общего образования, утвержденный приказом Минобрнауки России от 06.10 2009 № 373 </w:t>
            </w:r>
          </w:p>
          <w:p w14:paraId="44A55FCB" w14:textId="2775BD1B" w:rsidR="003E3729" w:rsidRDefault="008B7491" w:rsidP="003E3729">
            <w:pPr>
              <w:spacing w:line="276" w:lineRule="auto"/>
              <w:jc w:val="both"/>
              <w:rPr>
                <w:sz w:val="24"/>
                <w:szCs w:val="24"/>
              </w:rPr>
            </w:pPr>
            <w:r w:rsidRPr="00103FA6">
              <w:rPr>
                <w:rFonts w:ascii="Segoe UI Symbol" w:hAnsi="Segoe UI Symbol" w:cs="Segoe UI Symbol"/>
                <w:sz w:val="24"/>
                <w:szCs w:val="24"/>
                <w:highlight w:val="yellow"/>
              </w:rPr>
              <w:t>➢</w:t>
            </w:r>
            <w:r w:rsidRPr="00103FA6">
              <w:rPr>
                <w:sz w:val="24"/>
                <w:szCs w:val="24"/>
                <w:highlight w:val="yellow"/>
              </w:rPr>
              <w:t xml:space="preserve"> </w:t>
            </w:r>
            <w:r w:rsidRPr="00103FA6">
              <w:rPr>
                <w:rFonts w:cs="Times New Roman"/>
                <w:sz w:val="24"/>
                <w:szCs w:val="24"/>
                <w:highlight w:val="yellow"/>
              </w:rPr>
              <w:t>Федеральный</w:t>
            </w:r>
            <w:r w:rsidRPr="00103FA6">
              <w:rPr>
                <w:sz w:val="24"/>
                <w:szCs w:val="24"/>
                <w:highlight w:val="yellow"/>
              </w:rPr>
              <w:t xml:space="preserve"> </w:t>
            </w:r>
            <w:r w:rsidRPr="00103FA6">
              <w:rPr>
                <w:rFonts w:cs="Times New Roman"/>
                <w:sz w:val="24"/>
                <w:szCs w:val="24"/>
                <w:highlight w:val="yellow"/>
              </w:rPr>
              <w:t>государственный</w:t>
            </w:r>
            <w:r w:rsidRPr="00103FA6">
              <w:rPr>
                <w:sz w:val="24"/>
                <w:szCs w:val="24"/>
                <w:highlight w:val="yellow"/>
              </w:rPr>
              <w:t xml:space="preserve"> </w:t>
            </w:r>
            <w:r w:rsidRPr="00103FA6">
              <w:rPr>
                <w:rFonts w:cs="Times New Roman"/>
                <w:sz w:val="24"/>
                <w:szCs w:val="24"/>
                <w:highlight w:val="yellow"/>
              </w:rPr>
              <w:t>образовательный</w:t>
            </w:r>
            <w:r w:rsidRPr="00103FA6">
              <w:rPr>
                <w:sz w:val="24"/>
                <w:szCs w:val="24"/>
                <w:highlight w:val="yellow"/>
              </w:rPr>
              <w:t xml:space="preserve"> </w:t>
            </w:r>
            <w:r w:rsidRPr="00103FA6">
              <w:rPr>
                <w:rFonts w:cs="Times New Roman"/>
                <w:sz w:val="24"/>
                <w:szCs w:val="24"/>
                <w:highlight w:val="yellow"/>
              </w:rPr>
              <w:t>стандарт</w:t>
            </w:r>
            <w:r w:rsidRPr="00103FA6">
              <w:rPr>
                <w:sz w:val="24"/>
                <w:szCs w:val="24"/>
                <w:highlight w:val="yellow"/>
              </w:rPr>
              <w:t xml:space="preserve"> </w:t>
            </w:r>
            <w:r w:rsidRPr="00103FA6">
              <w:rPr>
                <w:rFonts w:cs="Times New Roman"/>
                <w:sz w:val="24"/>
                <w:szCs w:val="24"/>
                <w:highlight w:val="yellow"/>
              </w:rPr>
              <w:t>основного</w:t>
            </w:r>
            <w:r w:rsidRPr="00103FA6">
              <w:rPr>
                <w:sz w:val="24"/>
                <w:szCs w:val="24"/>
                <w:highlight w:val="yellow"/>
              </w:rPr>
              <w:t xml:space="preserve"> </w:t>
            </w:r>
            <w:r w:rsidRPr="00103FA6">
              <w:rPr>
                <w:rFonts w:cs="Times New Roman"/>
                <w:sz w:val="24"/>
                <w:szCs w:val="24"/>
                <w:highlight w:val="yellow"/>
              </w:rPr>
              <w:t>общего</w:t>
            </w:r>
            <w:r w:rsidRPr="00103FA6">
              <w:rPr>
                <w:sz w:val="24"/>
                <w:szCs w:val="24"/>
                <w:highlight w:val="yellow"/>
              </w:rPr>
              <w:t xml:space="preserve"> </w:t>
            </w:r>
            <w:r w:rsidRPr="00103FA6">
              <w:rPr>
                <w:rFonts w:cs="Times New Roman"/>
                <w:sz w:val="24"/>
                <w:szCs w:val="24"/>
                <w:highlight w:val="yellow"/>
              </w:rPr>
              <w:t>образования</w:t>
            </w:r>
            <w:r w:rsidRPr="00103FA6">
              <w:rPr>
                <w:sz w:val="24"/>
                <w:szCs w:val="24"/>
                <w:highlight w:val="yellow"/>
              </w:rPr>
              <w:t xml:space="preserve">, </w:t>
            </w:r>
            <w:r w:rsidRPr="00103FA6">
              <w:rPr>
                <w:rFonts w:cs="Times New Roman"/>
                <w:sz w:val="24"/>
                <w:szCs w:val="24"/>
                <w:highlight w:val="yellow"/>
              </w:rPr>
              <w:t>утвержденный</w:t>
            </w:r>
            <w:r w:rsidRPr="00103FA6">
              <w:rPr>
                <w:sz w:val="24"/>
                <w:szCs w:val="24"/>
                <w:highlight w:val="yellow"/>
              </w:rPr>
              <w:t xml:space="preserve"> </w:t>
            </w:r>
            <w:r w:rsidRPr="00103FA6">
              <w:rPr>
                <w:rFonts w:cs="Times New Roman"/>
                <w:sz w:val="24"/>
                <w:szCs w:val="24"/>
                <w:highlight w:val="yellow"/>
              </w:rPr>
              <w:t>приказом</w:t>
            </w:r>
            <w:r w:rsidRPr="00103FA6">
              <w:rPr>
                <w:sz w:val="24"/>
                <w:szCs w:val="24"/>
                <w:highlight w:val="yellow"/>
              </w:rPr>
              <w:t xml:space="preserve"> </w:t>
            </w:r>
            <w:r w:rsidRPr="00103FA6">
              <w:rPr>
                <w:rFonts w:cs="Times New Roman"/>
                <w:sz w:val="24"/>
                <w:szCs w:val="24"/>
                <w:highlight w:val="yellow"/>
              </w:rPr>
              <w:t>Минобрнаук</w:t>
            </w:r>
            <w:r w:rsidRPr="00103FA6">
              <w:rPr>
                <w:sz w:val="24"/>
                <w:szCs w:val="24"/>
                <w:highlight w:val="yellow"/>
              </w:rPr>
              <w:t>и России от 17.12.2010 № 1897</w:t>
            </w:r>
            <w:r w:rsidRPr="0097383B">
              <w:rPr>
                <w:sz w:val="24"/>
                <w:szCs w:val="24"/>
              </w:rPr>
              <w:t xml:space="preserve"> </w:t>
            </w:r>
          </w:p>
          <w:p w14:paraId="6AE46AAE" w14:textId="77777777" w:rsidR="003E3729" w:rsidRDefault="008B7491" w:rsidP="003E3729">
            <w:pPr>
              <w:spacing w:line="276" w:lineRule="auto"/>
              <w:jc w:val="both"/>
              <w:rPr>
                <w:sz w:val="24"/>
                <w:szCs w:val="24"/>
              </w:rPr>
            </w:pPr>
            <w:r w:rsidRPr="00103FA6">
              <w:rPr>
                <w:rFonts w:ascii="Segoe UI Symbol" w:hAnsi="Segoe UI Symbol" w:cs="Segoe UI Symbol"/>
                <w:sz w:val="24"/>
                <w:szCs w:val="24"/>
                <w:highlight w:val="yellow"/>
              </w:rPr>
              <w:t>➢</w:t>
            </w:r>
            <w:r w:rsidRPr="00103FA6">
              <w:rPr>
                <w:sz w:val="24"/>
                <w:szCs w:val="24"/>
                <w:highlight w:val="yellow"/>
              </w:rPr>
              <w:t xml:space="preserve"> </w:t>
            </w:r>
            <w:r w:rsidRPr="00103FA6">
              <w:rPr>
                <w:rFonts w:cs="Times New Roman"/>
                <w:sz w:val="24"/>
                <w:szCs w:val="24"/>
                <w:highlight w:val="yellow"/>
              </w:rPr>
              <w:t>Федеральный</w:t>
            </w:r>
            <w:r w:rsidRPr="00103FA6">
              <w:rPr>
                <w:sz w:val="24"/>
                <w:szCs w:val="24"/>
                <w:highlight w:val="yellow"/>
              </w:rPr>
              <w:t xml:space="preserve"> </w:t>
            </w:r>
            <w:r w:rsidRPr="00103FA6">
              <w:rPr>
                <w:rFonts w:cs="Times New Roman"/>
                <w:sz w:val="24"/>
                <w:szCs w:val="24"/>
                <w:highlight w:val="yellow"/>
              </w:rPr>
              <w:t>государственный</w:t>
            </w:r>
            <w:r w:rsidRPr="00103FA6">
              <w:rPr>
                <w:sz w:val="24"/>
                <w:szCs w:val="24"/>
                <w:highlight w:val="yellow"/>
              </w:rPr>
              <w:t xml:space="preserve"> </w:t>
            </w:r>
            <w:r w:rsidRPr="00103FA6">
              <w:rPr>
                <w:rFonts w:cs="Times New Roman"/>
                <w:sz w:val="24"/>
                <w:szCs w:val="24"/>
                <w:highlight w:val="yellow"/>
              </w:rPr>
              <w:t>образовательный</w:t>
            </w:r>
            <w:r w:rsidRPr="00103FA6">
              <w:rPr>
                <w:sz w:val="24"/>
                <w:szCs w:val="24"/>
                <w:highlight w:val="yellow"/>
              </w:rPr>
              <w:t xml:space="preserve"> </w:t>
            </w:r>
            <w:r w:rsidRPr="00103FA6">
              <w:rPr>
                <w:rFonts w:cs="Times New Roman"/>
                <w:sz w:val="24"/>
                <w:szCs w:val="24"/>
                <w:highlight w:val="yellow"/>
              </w:rPr>
              <w:t>стандарт</w:t>
            </w:r>
            <w:r w:rsidRPr="00103FA6">
              <w:rPr>
                <w:sz w:val="24"/>
                <w:szCs w:val="24"/>
                <w:highlight w:val="yellow"/>
              </w:rPr>
              <w:t xml:space="preserve"> </w:t>
            </w:r>
            <w:r w:rsidRPr="00103FA6">
              <w:rPr>
                <w:rFonts w:cs="Times New Roman"/>
                <w:sz w:val="24"/>
                <w:szCs w:val="24"/>
                <w:highlight w:val="yellow"/>
              </w:rPr>
              <w:t>среднего</w:t>
            </w:r>
            <w:r w:rsidRPr="00103FA6">
              <w:rPr>
                <w:sz w:val="24"/>
                <w:szCs w:val="24"/>
                <w:highlight w:val="yellow"/>
              </w:rPr>
              <w:t xml:space="preserve"> </w:t>
            </w:r>
            <w:r w:rsidRPr="00103FA6">
              <w:rPr>
                <w:rFonts w:cs="Times New Roman"/>
                <w:sz w:val="24"/>
                <w:szCs w:val="24"/>
                <w:highlight w:val="yellow"/>
              </w:rPr>
              <w:t>общего</w:t>
            </w:r>
            <w:r w:rsidRPr="00103FA6">
              <w:rPr>
                <w:sz w:val="24"/>
                <w:szCs w:val="24"/>
                <w:highlight w:val="yellow"/>
              </w:rPr>
              <w:t xml:space="preserve"> </w:t>
            </w:r>
            <w:r w:rsidRPr="00103FA6">
              <w:rPr>
                <w:rFonts w:cs="Times New Roman"/>
                <w:sz w:val="24"/>
                <w:szCs w:val="24"/>
                <w:highlight w:val="yellow"/>
              </w:rPr>
              <w:t>образования</w:t>
            </w:r>
            <w:r w:rsidRPr="00103FA6">
              <w:rPr>
                <w:sz w:val="24"/>
                <w:szCs w:val="24"/>
                <w:highlight w:val="yellow"/>
              </w:rPr>
              <w:t xml:space="preserve">, </w:t>
            </w:r>
            <w:r w:rsidRPr="00103FA6">
              <w:rPr>
                <w:rFonts w:cs="Times New Roman"/>
                <w:sz w:val="24"/>
                <w:szCs w:val="24"/>
                <w:highlight w:val="yellow"/>
              </w:rPr>
              <w:t>утвержденный</w:t>
            </w:r>
            <w:r w:rsidRPr="00103FA6">
              <w:rPr>
                <w:sz w:val="24"/>
                <w:szCs w:val="24"/>
                <w:highlight w:val="yellow"/>
              </w:rPr>
              <w:t xml:space="preserve"> </w:t>
            </w:r>
            <w:r w:rsidRPr="00103FA6">
              <w:rPr>
                <w:rFonts w:cs="Times New Roman"/>
                <w:sz w:val="24"/>
                <w:szCs w:val="24"/>
                <w:highlight w:val="yellow"/>
              </w:rPr>
              <w:t>приказом</w:t>
            </w:r>
            <w:r w:rsidRPr="00103FA6">
              <w:rPr>
                <w:sz w:val="24"/>
                <w:szCs w:val="24"/>
                <w:highlight w:val="yellow"/>
              </w:rPr>
              <w:t xml:space="preserve"> </w:t>
            </w:r>
            <w:r w:rsidRPr="00103FA6">
              <w:rPr>
                <w:rFonts w:cs="Times New Roman"/>
                <w:sz w:val="24"/>
                <w:szCs w:val="24"/>
                <w:highlight w:val="yellow"/>
              </w:rPr>
              <w:t>Минобрнауки</w:t>
            </w:r>
            <w:r w:rsidRPr="00103FA6">
              <w:rPr>
                <w:sz w:val="24"/>
                <w:szCs w:val="24"/>
                <w:highlight w:val="yellow"/>
              </w:rPr>
              <w:t xml:space="preserve"> </w:t>
            </w:r>
            <w:r w:rsidRPr="00103FA6">
              <w:rPr>
                <w:rFonts w:cs="Times New Roman"/>
                <w:sz w:val="24"/>
                <w:szCs w:val="24"/>
                <w:highlight w:val="yellow"/>
              </w:rPr>
              <w:t>России</w:t>
            </w:r>
            <w:r w:rsidRPr="00103FA6">
              <w:rPr>
                <w:sz w:val="24"/>
                <w:szCs w:val="24"/>
                <w:highlight w:val="yellow"/>
              </w:rPr>
              <w:t xml:space="preserve"> </w:t>
            </w:r>
            <w:r w:rsidRPr="00103FA6">
              <w:rPr>
                <w:rFonts w:cs="Times New Roman"/>
                <w:sz w:val="24"/>
                <w:szCs w:val="24"/>
                <w:highlight w:val="yellow"/>
              </w:rPr>
              <w:t>от</w:t>
            </w:r>
            <w:r w:rsidRPr="00103FA6">
              <w:rPr>
                <w:sz w:val="24"/>
                <w:szCs w:val="24"/>
                <w:highlight w:val="yellow"/>
              </w:rPr>
              <w:t xml:space="preserve"> 17.05.2012 </w:t>
            </w:r>
            <w:r w:rsidRPr="00103FA6">
              <w:rPr>
                <w:rFonts w:cs="Times New Roman"/>
                <w:sz w:val="24"/>
                <w:szCs w:val="24"/>
                <w:highlight w:val="yellow"/>
              </w:rPr>
              <w:t>№</w:t>
            </w:r>
            <w:r w:rsidRPr="00103FA6">
              <w:rPr>
                <w:sz w:val="24"/>
                <w:szCs w:val="24"/>
                <w:highlight w:val="yellow"/>
              </w:rPr>
              <w:t xml:space="preserve"> 413</w:t>
            </w:r>
            <w:r w:rsidRPr="0097383B">
              <w:rPr>
                <w:sz w:val="24"/>
                <w:szCs w:val="24"/>
              </w:rPr>
              <w:t xml:space="preserve"> </w:t>
            </w:r>
          </w:p>
          <w:p w14:paraId="58AC891F" w14:textId="57DD860D" w:rsidR="003E3729" w:rsidRDefault="008B7491" w:rsidP="003E3729">
            <w:pPr>
              <w:spacing w:line="276" w:lineRule="auto"/>
              <w:jc w:val="both"/>
              <w:rPr>
                <w:sz w:val="24"/>
                <w:szCs w:val="24"/>
              </w:rPr>
            </w:pPr>
            <w:r w:rsidRPr="0097383B">
              <w:rPr>
                <w:rFonts w:ascii="Segoe UI Symbol" w:hAnsi="Segoe UI Symbol" w:cs="Segoe UI Symbol"/>
                <w:sz w:val="24"/>
                <w:szCs w:val="24"/>
              </w:rPr>
              <w:t>➢</w:t>
            </w:r>
            <w:r w:rsidRPr="0097383B">
              <w:rPr>
                <w:sz w:val="24"/>
                <w:szCs w:val="24"/>
              </w:rPr>
              <w:t xml:space="preserve"> </w:t>
            </w:r>
            <w:r w:rsidRPr="0097383B">
              <w:rPr>
                <w:rFonts w:cs="Times New Roman"/>
                <w:sz w:val="24"/>
                <w:szCs w:val="24"/>
              </w:rPr>
              <w:t>Основы</w:t>
            </w:r>
            <w:r w:rsidRPr="0097383B">
              <w:rPr>
                <w:sz w:val="24"/>
                <w:szCs w:val="24"/>
              </w:rPr>
              <w:t xml:space="preserve"> </w:t>
            </w:r>
            <w:r w:rsidRPr="0097383B">
              <w:rPr>
                <w:rFonts w:cs="Times New Roman"/>
                <w:sz w:val="24"/>
                <w:szCs w:val="24"/>
              </w:rPr>
              <w:t>государственной</w:t>
            </w:r>
            <w:r w:rsidRPr="0097383B">
              <w:rPr>
                <w:sz w:val="24"/>
                <w:szCs w:val="24"/>
              </w:rPr>
              <w:t xml:space="preserve"> </w:t>
            </w:r>
            <w:r w:rsidRPr="0097383B">
              <w:rPr>
                <w:rFonts w:cs="Times New Roman"/>
                <w:sz w:val="24"/>
                <w:szCs w:val="24"/>
              </w:rPr>
              <w:t>молодежно</w:t>
            </w:r>
            <w:r w:rsidRPr="0097383B">
              <w:rPr>
                <w:sz w:val="24"/>
                <w:szCs w:val="24"/>
              </w:rPr>
              <w:t xml:space="preserve">й политики до 2025 года, утвержденные распоряжением Правительства РФ от 29.11.2014 № 2403-р. </w:t>
            </w:r>
          </w:p>
          <w:p w14:paraId="15273EA4" w14:textId="358F3B1F" w:rsidR="003E3729" w:rsidRPr="0097383B" w:rsidRDefault="008B7491" w:rsidP="003E3729">
            <w:pPr>
              <w:spacing w:line="276" w:lineRule="auto"/>
              <w:jc w:val="both"/>
              <w:rPr>
                <w:sz w:val="24"/>
                <w:szCs w:val="24"/>
              </w:rPr>
            </w:pPr>
            <w:r w:rsidRPr="0097383B">
              <w:rPr>
                <w:rFonts w:ascii="Segoe UI Symbol" w:hAnsi="Segoe UI Symbol" w:cs="Segoe UI Symbol"/>
                <w:sz w:val="24"/>
                <w:szCs w:val="24"/>
              </w:rPr>
              <w:lastRenderedPageBreak/>
              <w:t>➢</w:t>
            </w:r>
            <w:r w:rsidRPr="0097383B">
              <w:rPr>
                <w:sz w:val="24"/>
                <w:szCs w:val="24"/>
              </w:rPr>
              <w:t xml:space="preserve"> </w:t>
            </w:r>
            <w:r w:rsidRPr="0097383B">
              <w:rPr>
                <w:rFonts w:cs="Times New Roman"/>
                <w:sz w:val="24"/>
                <w:szCs w:val="24"/>
              </w:rPr>
              <w:t>Устав</w:t>
            </w:r>
            <w:r w:rsidRPr="0097383B">
              <w:rPr>
                <w:sz w:val="24"/>
                <w:szCs w:val="24"/>
              </w:rPr>
              <w:t xml:space="preserve"> </w:t>
            </w:r>
            <w:r w:rsidR="00103FA6">
              <w:rPr>
                <w:rFonts w:cs="Times New Roman"/>
                <w:sz w:val="24"/>
                <w:szCs w:val="24"/>
              </w:rPr>
              <w:t>М</w:t>
            </w:r>
            <w:r w:rsidRPr="0097383B">
              <w:rPr>
                <w:rFonts w:cs="Times New Roman"/>
                <w:sz w:val="24"/>
                <w:szCs w:val="24"/>
              </w:rPr>
              <w:t>БОУ</w:t>
            </w:r>
            <w:r w:rsidRPr="0097383B">
              <w:rPr>
                <w:sz w:val="24"/>
                <w:szCs w:val="24"/>
              </w:rPr>
              <w:t xml:space="preserve"> </w:t>
            </w:r>
            <w:r w:rsidRPr="0097383B">
              <w:rPr>
                <w:rFonts w:cs="Times New Roman"/>
                <w:sz w:val="24"/>
                <w:szCs w:val="24"/>
              </w:rPr>
              <w:t>Школа</w:t>
            </w:r>
            <w:r w:rsidRPr="0097383B">
              <w:rPr>
                <w:sz w:val="24"/>
                <w:szCs w:val="24"/>
              </w:rPr>
              <w:t xml:space="preserve"> </w:t>
            </w:r>
            <w:r w:rsidRPr="0097383B">
              <w:rPr>
                <w:rFonts w:cs="Times New Roman"/>
                <w:sz w:val="24"/>
                <w:szCs w:val="24"/>
              </w:rPr>
              <w:t>№</w:t>
            </w:r>
            <w:r w:rsidR="00103FA6">
              <w:rPr>
                <w:sz w:val="24"/>
                <w:szCs w:val="24"/>
              </w:rPr>
              <w:t xml:space="preserve"> 29</w:t>
            </w:r>
          </w:p>
        </w:tc>
      </w:tr>
      <w:tr w:rsidR="00F74DE9" w:rsidRPr="0097383B" w14:paraId="6148F28D" w14:textId="77777777" w:rsidTr="0097383B">
        <w:tc>
          <w:tcPr>
            <w:tcW w:w="2122" w:type="dxa"/>
          </w:tcPr>
          <w:p w14:paraId="5709E023" w14:textId="62360CAB" w:rsidR="00F74DE9" w:rsidRPr="0097383B" w:rsidRDefault="0047099B" w:rsidP="003E3729">
            <w:pPr>
              <w:spacing w:line="276" w:lineRule="auto"/>
              <w:jc w:val="center"/>
              <w:rPr>
                <w:sz w:val="24"/>
                <w:szCs w:val="24"/>
              </w:rPr>
            </w:pPr>
            <w:r w:rsidRPr="0097383B">
              <w:rPr>
                <w:sz w:val="24"/>
                <w:szCs w:val="24"/>
              </w:rPr>
              <w:lastRenderedPageBreak/>
              <w:t>Этапы и сроки реализации программы</w:t>
            </w:r>
          </w:p>
        </w:tc>
        <w:tc>
          <w:tcPr>
            <w:tcW w:w="7222" w:type="dxa"/>
          </w:tcPr>
          <w:p w14:paraId="15683986" w14:textId="681DD617" w:rsidR="00D53CDF" w:rsidRPr="0097383B" w:rsidRDefault="00D53CDF" w:rsidP="003E3729">
            <w:pPr>
              <w:spacing w:line="276" w:lineRule="auto"/>
              <w:jc w:val="both"/>
              <w:rPr>
                <w:sz w:val="24"/>
                <w:szCs w:val="24"/>
              </w:rPr>
            </w:pPr>
            <w:r w:rsidRPr="0097383B">
              <w:rPr>
                <w:sz w:val="24"/>
                <w:szCs w:val="24"/>
              </w:rPr>
              <w:t>Настоящая Программа разработана на 2023 - 2028 годы и предусматривает следующие этапы развития:</w:t>
            </w:r>
          </w:p>
          <w:p w14:paraId="5A738FBD" w14:textId="776C5063" w:rsidR="00D53CDF" w:rsidRPr="0097383B" w:rsidRDefault="00D53CDF" w:rsidP="003E3729">
            <w:pPr>
              <w:spacing w:line="276" w:lineRule="auto"/>
              <w:jc w:val="both"/>
              <w:rPr>
                <w:sz w:val="24"/>
                <w:szCs w:val="24"/>
              </w:rPr>
            </w:pPr>
            <w:r w:rsidRPr="0097383B">
              <w:rPr>
                <w:sz w:val="24"/>
                <w:szCs w:val="24"/>
                <w:u w:val="single"/>
              </w:rPr>
              <w:t>Диагностический этап</w:t>
            </w:r>
            <w:r w:rsidRPr="0097383B">
              <w:rPr>
                <w:sz w:val="24"/>
                <w:szCs w:val="24"/>
              </w:rPr>
              <w:t>: 2022-2023уч.г. год (анализ исходного состояния и тенденций развития школы для понимания реальных возможностей и сроков исполнения программы; разработка текста программы;</w:t>
            </w:r>
          </w:p>
          <w:p w14:paraId="1E5E1922" w14:textId="3567CA45" w:rsidR="00D53CDF" w:rsidRPr="0097383B" w:rsidRDefault="00D53CDF" w:rsidP="003E3729">
            <w:pPr>
              <w:spacing w:line="276" w:lineRule="auto"/>
              <w:jc w:val="both"/>
              <w:rPr>
                <w:sz w:val="24"/>
                <w:szCs w:val="24"/>
              </w:rPr>
            </w:pPr>
            <w:r w:rsidRPr="0097383B">
              <w:rPr>
                <w:sz w:val="24"/>
                <w:szCs w:val="24"/>
                <w:u w:val="single"/>
              </w:rPr>
              <w:t>Внедренческий этап</w:t>
            </w:r>
            <w:r w:rsidRPr="0097383B">
              <w:rPr>
                <w:sz w:val="24"/>
                <w:szCs w:val="24"/>
              </w:rPr>
              <w:t>: 2023-2028 годы (реализация задач; промежуточный контроль их реализации; предъявление промежуточного опыта; выведение сложившегося опыта на уровень трансляции);</w:t>
            </w:r>
          </w:p>
          <w:p w14:paraId="30E877CE" w14:textId="33F9C814" w:rsidR="00F74DE9" w:rsidRPr="0097383B" w:rsidRDefault="00D53CDF" w:rsidP="003E3729">
            <w:pPr>
              <w:spacing w:line="276" w:lineRule="auto"/>
              <w:jc w:val="both"/>
              <w:rPr>
                <w:sz w:val="24"/>
                <w:szCs w:val="24"/>
              </w:rPr>
            </w:pPr>
            <w:r w:rsidRPr="0097383B">
              <w:rPr>
                <w:sz w:val="24"/>
                <w:szCs w:val="24"/>
                <w:u w:val="single"/>
              </w:rPr>
              <w:t>Практико-прогностический</w:t>
            </w:r>
            <w:r w:rsidRPr="0097383B">
              <w:rPr>
                <w:sz w:val="24"/>
                <w:szCs w:val="24"/>
              </w:rPr>
              <w:t xml:space="preserve"> этап: 2028 год (анализ, обобщение результатов работы; подведение итогов, осмысление результатов реализации программы и оценка ее эффективности на основе критериев мониторинга; постановка новых стратегических задач развития и конструирование дальнейших путей развития школы).</w:t>
            </w:r>
          </w:p>
        </w:tc>
      </w:tr>
      <w:tr w:rsidR="00F74DE9" w:rsidRPr="0097383B" w14:paraId="7D1772EF" w14:textId="77777777" w:rsidTr="0097383B">
        <w:tc>
          <w:tcPr>
            <w:tcW w:w="2122" w:type="dxa"/>
          </w:tcPr>
          <w:p w14:paraId="468DE776" w14:textId="61A188E8" w:rsidR="00F74DE9" w:rsidRPr="0097383B" w:rsidRDefault="006F32DC" w:rsidP="003E3729">
            <w:pPr>
              <w:spacing w:line="276" w:lineRule="auto"/>
              <w:jc w:val="center"/>
              <w:rPr>
                <w:sz w:val="24"/>
                <w:szCs w:val="24"/>
              </w:rPr>
            </w:pPr>
            <w:r w:rsidRPr="0097383B">
              <w:rPr>
                <w:sz w:val="24"/>
                <w:szCs w:val="24"/>
              </w:rPr>
              <w:t>Цель программы</w:t>
            </w:r>
          </w:p>
        </w:tc>
        <w:tc>
          <w:tcPr>
            <w:tcW w:w="7222" w:type="dxa"/>
          </w:tcPr>
          <w:p w14:paraId="3AC74A79" w14:textId="4DCB40B1" w:rsidR="006F32DC" w:rsidRPr="0097383B" w:rsidRDefault="006F32DC" w:rsidP="003E3729">
            <w:pPr>
              <w:spacing w:line="276" w:lineRule="auto"/>
              <w:jc w:val="both"/>
              <w:rPr>
                <w:sz w:val="24"/>
                <w:szCs w:val="24"/>
              </w:rPr>
            </w:pPr>
            <w:r w:rsidRPr="0097383B">
              <w:rPr>
                <w:sz w:val="24"/>
                <w:szCs w:val="24"/>
              </w:rPr>
              <w:t xml:space="preserve"> </w:t>
            </w:r>
            <w:r w:rsidRPr="0097383B">
              <w:rPr>
                <w:sz w:val="24"/>
                <w:szCs w:val="24"/>
                <w:u w:val="single"/>
              </w:rPr>
              <w:t>Миссия:</w:t>
            </w:r>
            <w:r w:rsidRPr="0097383B">
              <w:rPr>
                <w:sz w:val="24"/>
                <w:szCs w:val="24"/>
              </w:rPr>
              <w:t xml:space="preserve"> создание открытого образовательного пространства для получения качественного образования всеми учащимися, для развития потенциальных возможностей и самореализации детей и взрослых. Предназначение нашей школы - дать каждому ученику возможность быть успешным в образовательной деятельности, найти и выразить себя сообразно своим интересам и способностям</w:t>
            </w:r>
          </w:p>
          <w:p w14:paraId="4CF56458" w14:textId="38BA4379" w:rsidR="00F74DE9" w:rsidRPr="0097383B" w:rsidRDefault="006F32DC" w:rsidP="003E3729">
            <w:pPr>
              <w:spacing w:line="276" w:lineRule="auto"/>
              <w:jc w:val="both"/>
              <w:rPr>
                <w:sz w:val="24"/>
                <w:szCs w:val="24"/>
              </w:rPr>
            </w:pPr>
            <w:r w:rsidRPr="0097383B">
              <w:rPr>
                <w:sz w:val="24"/>
                <w:szCs w:val="24"/>
                <w:u w:val="single"/>
              </w:rPr>
              <w:t>Цель:</w:t>
            </w:r>
            <w:r w:rsidRPr="0097383B">
              <w:rPr>
                <w:sz w:val="24"/>
                <w:szCs w:val="24"/>
              </w:rPr>
              <w:t xml:space="preserve"> Повышение качества и эффективности деятельности всех компонентов образовательной системы школы в соответствии со стратегией развития российского образования, современными потребностями общества</w:t>
            </w:r>
          </w:p>
        </w:tc>
      </w:tr>
      <w:tr w:rsidR="00F74DE9" w:rsidRPr="0097383B" w14:paraId="309921D3" w14:textId="77777777" w:rsidTr="0097383B">
        <w:tc>
          <w:tcPr>
            <w:tcW w:w="2122" w:type="dxa"/>
          </w:tcPr>
          <w:p w14:paraId="07A13B68" w14:textId="51361B9E" w:rsidR="00F74DE9" w:rsidRPr="0097383B" w:rsidRDefault="006F32DC" w:rsidP="003E3729">
            <w:pPr>
              <w:spacing w:line="276" w:lineRule="auto"/>
              <w:jc w:val="both"/>
              <w:rPr>
                <w:sz w:val="24"/>
                <w:szCs w:val="24"/>
              </w:rPr>
            </w:pPr>
            <w:r w:rsidRPr="0097383B">
              <w:rPr>
                <w:sz w:val="24"/>
                <w:szCs w:val="24"/>
              </w:rPr>
              <w:t>Направления и задачи программы</w:t>
            </w:r>
            <w:r w:rsidR="00910E57" w:rsidRPr="0097383B">
              <w:rPr>
                <w:sz w:val="24"/>
                <w:szCs w:val="24"/>
                <w:u w:val="single"/>
              </w:rPr>
              <w:t xml:space="preserve"> </w:t>
            </w:r>
          </w:p>
        </w:tc>
        <w:tc>
          <w:tcPr>
            <w:tcW w:w="7222" w:type="dxa"/>
          </w:tcPr>
          <w:p w14:paraId="0A38F7DD" w14:textId="77777777" w:rsidR="006F32DC" w:rsidRPr="0097383B" w:rsidRDefault="006F32DC" w:rsidP="003E3729">
            <w:pPr>
              <w:spacing w:line="276" w:lineRule="auto"/>
              <w:jc w:val="both"/>
              <w:rPr>
                <w:sz w:val="24"/>
                <w:szCs w:val="24"/>
                <w:u w:val="single"/>
              </w:rPr>
            </w:pPr>
            <w:r w:rsidRPr="0097383B">
              <w:rPr>
                <w:sz w:val="24"/>
                <w:szCs w:val="24"/>
                <w:u w:val="single"/>
              </w:rPr>
              <w:t>Реализация основных образовательных программ на ступенях образования</w:t>
            </w:r>
          </w:p>
          <w:p w14:paraId="0D6DBA37" w14:textId="77777777" w:rsidR="006F32DC" w:rsidRPr="0097383B" w:rsidRDefault="006F32DC" w:rsidP="003E3729">
            <w:pPr>
              <w:spacing w:line="276" w:lineRule="auto"/>
              <w:jc w:val="both"/>
              <w:rPr>
                <w:sz w:val="24"/>
                <w:szCs w:val="24"/>
                <w:u w:val="single"/>
              </w:rPr>
            </w:pPr>
            <w:r w:rsidRPr="0097383B">
              <w:rPr>
                <w:sz w:val="24"/>
                <w:szCs w:val="24"/>
                <w:u w:val="single"/>
              </w:rPr>
              <w:t>Задач</w:t>
            </w:r>
            <w:r w:rsidR="008B3A66" w:rsidRPr="0097383B">
              <w:rPr>
                <w:sz w:val="24"/>
                <w:szCs w:val="24"/>
                <w:u w:val="single"/>
              </w:rPr>
              <w:t>и</w:t>
            </w:r>
            <w:r w:rsidRPr="0097383B">
              <w:rPr>
                <w:sz w:val="24"/>
                <w:szCs w:val="24"/>
                <w:u w:val="single"/>
              </w:rPr>
              <w:t xml:space="preserve">: </w:t>
            </w:r>
          </w:p>
          <w:p w14:paraId="11C0836E" w14:textId="77777777" w:rsidR="00D021FF" w:rsidRDefault="008B3A66" w:rsidP="00317358">
            <w:pPr>
              <w:pStyle w:val="a4"/>
              <w:numPr>
                <w:ilvl w:val="0"/>
                <w:numId w:val="16"/>
              </w:numPr>
              <w:spacing w:line="276" w:lineRule="auto"/>
              <w:ind w:left="417"/>
              <w:jc w:val="both"/>
              <w:rPr>
                <w:sz w:val="24"/>
                <w:szCs w:val="24"/>
              </w:rPr>
            </w:pPr>
            <w:r w:rsidRPr="00D021FF">
              <w:rPr>
                <w:sz w:val="24"/>
                <w:szCs w:val="24"/>
              </w:rPr>
              <w:t>Обновить технологии обучения и содержания предметных областей на основе вводимых стандартов образования,</w:t>
            </w:r>
          </w:p>
          <w:p w14:paraId="7E925D63" w14:textId="77777777" w:rsidR="00D021FF" w:rsidRDefault="008B3A66" w:rsidP="00317358">
            <w:pPr>
              <w:pStyle w:val="a4"/>
              <w:numPr>
                <w:ilvl w:val="0"/>
                <w:numId w:val="16"/>
              </w:numPr>
              <w:spacing w:line="276" w:lineRule="auto"/>
              <w:ind w:left="417"/>
              <w:jc w:val="both"/>
              <w:rPr>
                <w:sz w:val="24"/>
                <w:szCs w:val="24"/>
              </w:rPr>
            </w:pPr>
            <w:r w:rsidRPr="00D021FF">
              <w:rPr>
                <w:sz w:val="24"/>
                <w:szCs w:val="24"/>
              </w:rPr>
              <w:t>Продолжить работу по конструированию индивидуальных образовательных траекторий различных групп обучающихся; совершенствования методик преподавания, привлечения инновационных технологий</w:t>
            </w:r>
            <w:r w:rsidR="00D021FF">
              <w:rPr>
                <w:sz w:val="24"/>
                <w:szCs w:val="24"/>
              </w:rPr>
              <w:t>,</w:t>
            </w:r>
          </w:p>
          <w:p w14:paraId="7BCA3F82" w14:textId="77777777" w:rsidR="00D021FF" w:rsidRDefault="008B3A66" w:rsidP="00317358">
            <w:pPr>
              <w:pStyle w:val="a4"/>
              <w:numPr>
                <w:ilvl w:val="0"/>
                <w:numId w:val="16"/>
              </w:numPr>
              <w:spacing w:line="276" w:lineRule="auto"/>
              <w:ind w:left="417"/>
              <w:jc w:val="both"/>
              <w:rPr>
                <w:sz w:val="24"/>
                <w:szCs w:val="24"/>
              </w:rPr>
            </w:pPr>
            <w:r w:rsidRPr="00D021FF">
              <w:rPr>
                <w:sz w:val="24"/>
                <w:szCs w:val="24"/>
              </w:rPr>
              <w:t>Выявлять и реализовывать возможностей каждого ребенка,</w:t>
            </w:r>
          </w:p>
          <w:p w14:paraId="29A2E80B" w14:textId="18F3585D" w:rsidR="008B3A66" w:rsidRPr="00D021FF" w:rsidRDefault="008B3A66" w:rsidP="00317358">
            <w:pPr>
              <w:pStyle w:val="a4"/>
              <w:numPr>
                <w:ilvl w:val="0"/>
                <w:numId w:val="16"/>
              </w:numPr>
              <w:spacing w:line="276" w:lineRule="auto"/>
              <w:ind w:left="417"/>
              <w:jc w:val="both"/>
              <w:rPr>
                <w:sz w:val="24"/>
                <w:szCs w:val="24"/>
              </w:rPr>
            </w:pPr>
            <w:r w:rsidRPr="00D021FF">
              <w:rPr>
                <w:sz w:val="24"/>
                <w:szCs w:val="24"/>
              </w:rPr>
              <w:t>Поддержка одаренных и талантливых детей;</w:t>
            </w:r>
          </w:p>
          <w:p w14:paraId="23CE6D9E" w14:textId="77777777" w:rsidR="00910E57" w:rsidRPr="0097383B" w:rsidRDefault="00910E57" w:rsidP="003E3729">
            <w:pPr>
              <w:spacing w:line="276" w:lineRule="auto"/>
              <w:jc w:val="both"/>
              <w:rPr>
                <w:sz w:val="24"/>
                <w:szCs w:val="24"/>
                <w:u w:val="single"/>
              </w:rPr>
            </w:pPr>
            <w:r w:rsidRPr="0097383B">
              <w:rPr>
                <w:sz w:val="24"/>
                <w:szCs w:val="24"/>
                <w:u w:val="single"/>
              </w:rPr>
              <w:t>Управление качеством образования</w:t>
            </w:r>
          </w:p>
          <w:p w14:paraId="41500B7C" w14:textId="77777777" w:rsidR="00910E57" w:rsidRPr="0097383B" w:rsidRDefault="00910E57" w:rsidP="003E3729">
            <w:pPr>
              <w:spacing w:line="276" w:lineRule="auto"/>
              <w:jc w:val="both"/>
              <w:rPr>
                <w:sz w:val="24"/>
                <w:szCs w:val="24"/>
                <w:u w:val="single"/>
              </w:rPr>
            </w:pPr>
            <w:r w:rsidRPr="0097383B">
              <w:rPr>
                <w:sz w:val="24"/>
                <w:szCs w:val="24"/>
                <w:u w:val="single"/>
              </w:rPr>
              <w:t>Задачи:</w:t>
            </w:r>
          </w:p>
          <w:p w14:paraId="7F6975D0" w14:textId="77777777" w:rsidR="00D021FF" w:rsidRDefault="00910E57" w:rsidP="00317358">
            <w:pPr>
              <w:pStyle w:val="a4"/>
              <w:numPr>
                <w:ilvl w:val="0"/>
                <w:numId w:val="17"/>
              </w:numPr>
              <w:spacing w:line="276" w:lineRule="auto"/>
              <w:ind w:left="417"/>
              <w:jc w:val="both"/>
              <w:rPr>
                <w:sz w:val="24"/>
                <w:szCs w:val="24"/>
              </w:rPr>
            </w:pPr>
            <w:r w:rsidRPr="00D021FF">
              <w:rPr>
                <w:sz w:val="24"/>
                <w:szCs w:val="24"/>
              </w:rPr>
              <w:t>Привести систему оценки качества образования в соответствии с нормативными документами</w:t>
            </w:r>
            <w:r w:rsidR="00D021FF">
              <w:rPr>
                <w:sz w:val="24"/>
                <w:szCs w:val="24"/>
              </w:rPr>
              <w:t>,</w:t>
            </w:r>
          </w:p>
          <w:p w14:paraId="7C239629" w14:textId="77777777" w:rsidR="00D021FF" w:rsidRDefault="00910E57" w:rsidP="00317358">
            <w:pPr>
              <w:pStyle w:val="a4"/>
              <w:numPr>
                <w:ilvl w:val="0"/>
                <w:numId w:val="17"/>
              </w:numPr>
              <w:spacing w:line="276" w:lineRule="auto"/>
              <w:ind w:left="417"/>
              <w:jc w:val="both"/>
              <w:rPr>
                <w:sz w:val="24"/>
                <w:szCs w:val="24"/>
              </w:rPr>
            </w:pPr>
            <w:r w:rsidRPr="00D021FF">
              <w:rPr>
                <w:sz w:val="24"/>
                <w:szCs w:val="24"/>
              </w:rPr>
              <w:t>Проводить мониторинг результатов воспитания и развития обучающихся, профессиональной компетент</w:t>
            </w:r>
            <w:r w:rsidR="00D021FF">
              <w:rPr>
                <w:sz w:val="24"/>
                <w:szCs w:val="24"/>
              </w:rPr>
              <w:t>ности педагогических работников,</w:t>
            </w:r>
          </w:p>
          <w:p w14:paraId="12A1BCA1" w14:textId="21776327" w:rsidR="00910E57" w:rsidRPr="00D021FF" w:rsidRDefault="00910E57" w:rsidP="00317358">
            <w:pPr>
              <w:pStyle w:val="a4"/>
              <w:numPr>
                <w:ilvl w:val="0"/>
                <w:numId w:val="17"/>
              </w:numPr>
              <w:spacing w:line="276" w:lineRule="auto"/>
              <w:ind w:left="417"/>
              <w:jc w:val="both"/>
              <w:rPr>
                <w:sz w:val="24"/>
                <w:szCs w:val="24"/>
              </w:rPr>
            </w:pPr>
            <w:r w:rsidRPr="00D021FF">
              <w:rPr>
                <w:sz w:val="24"/>
                <w:szCs w:val="24"/>
              </w:rPr>
              <w:lastRenderedPageBreak/>
              <w:t>Обеспечить стабильное функционирование школьной системы оценки качества образования</w:t>
            </w:r>
          </w:p>
          <w:p w14:paraId="6391F3C9" w14:textId="77777777" w:rsidR="008B3A66" w:rsidRPr="0097383B" w:rsidRDefault="008B3A66" w:rsidP="003E3729">
            <w:pPr>
              <w:spacing w:line="276" w:lineRule="auto"/>
              <w:jc w:val="both"/>
              <w:rPr>
                <w:sz w:val="24"/>
                <w:szCs w:val="24"/>
                <w:u w:val="single"/>
              </w:rPr>
            </w:pPr>
            <w:r w:rsidRPr="0097383B">
              <w:rPr>
                <w:sz w:val="24"/>
                <w:szCs w:val="24"/>
                <w:u w:val="single"/>
              </w:rPr>
              <w:t>Развитие воспитательной среды</w:t>
            </w:r>
          </w:p>
          <w:p w14:paraId="0FA039A1" w14:textId="77777777" w:rsidR="008B3A66" w:rsidRPr="0097383B" w:rsidRDefault="008B3A66" w:rsidP="003E3729">
            <w:pPr>
              <w:spacing w:line="276" w:lineRule="auto"/>
              <w:jc w:val="both"/>
              <w:rPr>
                <w:sz w:val="24"/>
                <w:szCs w:val="24"/>
                <w:u w:val="single"/>
              </w:rPr>
            </w:pPr>
            <w:r w:rsidRPr="0097383B">
              <w:rPr>
                <w:sz w:val="24"/>
                <w:szCs w:val="24"/>
                <w:u w:val="single"/>
              </w:rPr>
              <w:t>Задачи:</w:t>
            </w:r>
          </w:p>
          <w:p w14:paraId="0B746A3B" w14:textId="77777777" w:rsidR="00D021FF" w:rsidRDefault="008B3A66" w:rsidP="00317358">
            <w:pPr>
              <w:pStyle w:val="a4"/>
              <w:numPr>
                <w:ilvl w:val="0"/>
                <w:numId w:val="18"/>
              </w:numPr>
              <w:spacing w:line="276" w:lineRule="auto"/>
              <w:ind w:left="417"/>
              <w:jc w:val="both"/>
              <w:rPr>
                <w:sz w:val="24"/>
                <w:szCs w:val="24"/>
              </w:rPr>
            </w:pPr>
            <w:r w:rsidRPr="00D021FF">
              <w:rPr>
                <w:sz w:val="24"/>
                <w:szCs w:val="24"/>
              </w:rPr>
              <w:t>Воспитывать ответственность за результаты своего образования, гражданскую ответственность и патриотизм, (уважения к прошлому и настоящему своего народа, традициям и культуре, ответстве</w:t>
            </w:r>
            <w:r w:rsidR="00D021FF">
              <w:rPr>
                <w:sz w:val="24"/>
                <w:szCs w:val="24"/>
              </w:rPr>
              <w:t xml:space="preserve">нности за будущее своей страны), </w:t>
            </w:r>
            <w:r w:rsidRPr="00D021FF">
              <w:rPr>
                <w:sz w:val="24"/>
                <w:szCs w:val="24"/>
              </w:rPr>
              <w:t>активную жизненную позицию обучающихся, формировать социальные компетенции, вовлекать их в деятельность молодежных общественных объединений; развив</w:t>
            </w:r>
            <w:r w:rsidR="00D021FF">
              <w:rPr>
                <w:sz w:val="24"/>
                <w:szCs w:val="24"/>
              </w:rPr>
              <w:t>ать ученическое самоуправление,</w:t>
            </w:r>
          </w:p>
          <w:p w14:paraId="5A7678B7" w14:textId="77777777" w:rsidR="00D021FF" w:rsidRDefault="008B3A66" w:rsidP="00317358">
            <w:pPr>
              <w:pStyle w:val="a4"/>
              <w:numPr>
                <w:ilvl w:val="0"/>
                <w:numId w:val="18"/>
              </w:numPr>
              <w:spacing w:line="276" w:lineRule="auto"/>
              <w:ind w:left="417"/>
              <w:jc w:val="both"/>
              <w:rPr>
                <w:sz w:val="24"/>
                <w:szCs w:val="24"/>
              </w:rPr>
            </w:pPr>
            <w:r w:rsidRPr="00D021FF">
              <w:rPr>
                <w:sz w:val="24"/>
                <w:szCs w:val="24"/>
              </w:rPr>
              <w:t>Вовлекать обучающихся в социально-значимые проекты, участи</w:t>
            </w:r>
            <w:r w:rsidR="00D021FF">
              <w:rPr>
                <w:sz w:val="24"/>
                <w:szCs w:val="24"/>
              </w:rPr>
              <w:t xml:space="preserve">е в добровольческой деятельности, </w:t>
            </w:r>
          </w:p>
          <w:p w14:paraId="586BED95" w14:textId="77777777" w:rsidR="00D021FF" w:rsidRDefault="008B3A66" w:rsidP="00317358">
            <w:pPr>
              <w:pStyle w:val="a4"/>
              <w:numPr>
                <w:ilvl w:val="0"/>
                <w:numId w:val="18"/>
              </w:numPr>
              <w:spacing w:line="276" w:lineRule="auto"/>
              <w:ind w:left="417"/>
              <w:jc w:val="both"/>
              <w:rPr>
                <w:sz w:val="24"/>
                <w:szCs w:val="24"/>
              </w:rPr>
            </w:pPr>
            <w:r w:rsidRPr="00D021FF">
              <w:rPr>
                <w:sz w:val="24"/>
                <w:szCs w:val="24"/>
              </w:rPr>
              <w:t>Разработать активные формы сотрудничества с родителями (законными представителями) обучающихся на основе взаимоподдержки и общности интересов в деле воспитания и образования подрастающего поколения</w:t>
            </w:r>
            <w:r w:rsidR="00D021FF">
              <w:rPr>
                <w:sz w:val="24"/>
                <w:szCs w:val="24"/>
              </w:rPr>
              <w:t xml:space="preserve">, </w:t>
            </w:r>
          </w:p>
          <w:p w14:paraId="5E4FE366" w14:textId="70ADD908" w:rsidR="008B3A66" w:rsidRPr="00D021FF" w:rsidRDefault="008B3A66" w:rsidP="00317358">
            <w:pPr>
              <w:pStyle w:val="a4"/>
              <w:numPr>
                <w:ilvl w:val="0"/>
                <w:numId w:val="18"/>
              </w:numPr>
              <w:spacing w:line="276" w:lineRule="auto"/>
              <w:ind w:left="417"/>
              <w:jc w:val="both"/>
              <w:rPr>
                <w:sz w:val="24"/>
                <w:szCs w:val="24"/>
              </w:rPr>
            </w:pPr>
            <w:r w:rsidRPr="00D021FF">
              <w:rPr>
                <w:sz w:val="24"/>
                <w:szCs w:val="24"/>
              </w:rPr>
              <w:t>Расширить музейное пространство и активизировать роль школьного музея в патриотическом и нравственном воспитании подрастающего поколения</w:t>
            </w:r>
          </w:p>
          <w:p w14:paraId="7EA5F879" w14:textId="77777777" w:rsidR="008B3A66" w:rsidRPr="0097383B" w:rsidRDefault="008B3A66" w:rsidP="003E3729">
            <w:pPr>
              <w:spacing w:line="276" w:lineRule="auto"/>
              <w:jc w:val="both"/>
              <w:rPr>
                <w:sz w:val="24"/>
                <w:szCs w:val="24"/>
                <w:u w:val="single"/>
              </w:rPr>
            </w:pPr>
            <w:r w:rsidRPr="0097383B">
              <w:rPr>
                <w:sz w:val="24"/>
                <w:szCs w:val="24"/>
                <w:u w:val="single"/>
              </w:rPr>
              <w:t>Повышение профессиональных компетенций педагогов и работников управления</w:t>
            </w:r>
          </w:p>
          <w:p w14:paraId="0FA237E9" w14:textId="77777777" w:rsidR="008B3A66" w:rsidRPr="0097383B" w:rsidRDefault="008B3A66" w:rsidP="003E3729">
            <w:pPr>
              <w:spacing w:line="276" w:lineRule="auto"/>
              <w:jc w:val="both"/>
              <w:rPr>
                <w:sz w:val="24"/>
                <w:szCs w:val="24"/>
              </w:rPr>
            </w:pPr>
            <w:r w:rsidRPr="0097383B">
              <w:rPr>
                <w:sz w:val="24"/>
                <w:szCs w:val="24"/>
                <w:u w:val="single"/>
              </w:rPr>
              <w:t>Задачи:</w:t>
            </w:r>
          </w:p>
          <w:p w14:paraId="286ABD05" w14:textId="77777777" w:rsidR="00D021FF" w:rsidRDefault="008B3A66" w:rsidP="00317358">
            <w:pPr>
              <w:pStyle w:val="a4"/>
              <w:numPr>
                <w:ilvl w:val="0"/>
                <w:numId w:val="19"/>
              </w:numPr>
              <w:spacing w:line="276" w:lineRule="auto"/>
              <w:ind w:left="417"/>
              <w:jc w:val="both"/>
              <w:rPr>
                <w:sz w:val="24"/>
                <w:szCs w:val="24"/>
              </w:rPr>
            </w:pPr>
            <w:r w:rsidRPr="00D021FF">
              <w:rPr>
                <w:sz w:val="24"/>
                <w:szCs w:val="24"/>
              </w:rPr>
              <w:t>Повышать профессиональную компетентность педагогических кадров через реализацию технологии методического сопровождения образовательного процесса, технологию наставничества для молодых педаго</w:t>
            </w:r>
            <w:r w:rsidR="00D021FF">
              <w:rPr>
                <w:sz w:val="24"/>
                <w:szCs w:val="24"/>
              </w:rPr>
              <w:t>гов. в условиях реализации ФГОС,</w:t>
            </w:r>
          </w:p>
          <w:p w14:paraId="6C1D613E" w14:textId="77777777" w:rsidR="00D021FF" w:rsidRDefault="008B3A66" w:rsidP="00317358">
            <w:pPr>
              <w:pStyle w:val="a4"/>
              <w:numPr>
                <w:ilvl w:val="0"/>
                <w:numId w:val="19"/>
              </w:numPr>
              <w:spacing w:line="276" w:lineRule="auto"/>
              <w:ind w:left="417"/>
              <w:jc w:val="both"/>
              <w:rPr>
                <w:sz w:val="24"/>
                <w:szCs w:val="24"/>
              </w:rPr>
            </w:pPr>
            <w:r w:rsidRPr="00D021FF">
              <w:rPr>
                <w:sz w:val="24"/>
                <w:szCs w:val="24"/>
              </w:rPr>
              <w:t>Поддерживать молодых педагогов и успешно интегрировать их в профессию</w:t>
            </w:r>
            <w:r w:rsidR="00D021FF">
              <w:rPr>
                <w:sz w:val="24"/>
                <w:szCs w:val="24"/>
              </w:rPr>
              <w:t>,</w:t>
            </w:r>
          </w:p>
          <w:p w14:paraId="26E6A7D2" w14:textId="6E6D247A" w:rsidR="008B3A66" w:rsidRPr="00D021FF" w:rsidRDefault="008B3A66" w:rsidP="00317358">
            <w:pPr>
              <w:pStyle w:val="a4"/>
              <w:numPr>
                <w:ilvl w:val="0"/>
                <w:numId w:val="19"/>
              </w:numPr>
              <w:spacing w:line="276" w:lineRule="auto"/>
              <w:ind w:left="417"/>
              <w:jc w:val="both"/>
              <w:rPr>
                <w:sz w:val="24"/>
                <w:szCs w:val="24"/>
              </w:rPr>
            </w:pPr>
            <w:r w:rsidRPr="00D021FF">
              <w:rPr>
                <w:sz w:val="24"/>
                <w:szCs w:val="24"/>
              </w:rPr>
              <w:t>Повышать профессиональную компетентность управленческой команды, используя технологию научно-методического сопровождения управления реализацией программы развития.</w:t>
            </w:r>
          </w:p>
          <w:p w14:paraId="6D94AB07" w14:textId="77777777" w:rsidR="008B3A66" w:rsidRPr="0097383B" w:rsidRDefault="008B3A66" w:rsidP="003E3729">
            <w:pPr>
              <w:spacing w:line="276" w:lineRule="auto"/>
              <w:jc w:val="both"/>
              <w:rPr>
                <w:sz w:val="24"/>
                <w:szCs w:val="24"/>
                <w:u w:val="single"/>
              </w:rPr>
            </w:pPr>
            <w:r w:rsidRPr="0097383B">
              <w:rPr>
                <w:sz w:val="24"/>
                <w:szCs w:val="24"/>
                <w:u w:val="single"/>
              </w:rPr>
              <w:t>Развитие инфраструктуры образовательно-воспитательной деятельности</w:t>
            </w:r>
          </w:p>
          <w:p w14:paraId="5A11A74B" w14:textId="77777777" w:rsidR="008B3A66" w:rsidRPr="0097383B" w:rsidRDefault="008B3A66" w:rsidP="003E3729">
            <w:pPr>
              <w:spacing w:line="276" w:lineRule="auto"/>
              <w:jc w:val="both"/>
              <w:rPr>
                <w:sz w:val="24"/>
                <w:szCs w:val="24"/>
              </w:rPr>
            </w:pPr>
            <w:r w:rsidRPr="0097383B">
              <w:rPr>
                <w:sz w:val="24"/>
                <w:szCs w:val="24"/>
                <w:u w:val="single"/>
              </w:rPr>
              <w:t>Задачи:</w:t>
            </w:r>
          </w:p>
          <w:p w14:paraId="7408A4A6" w14:textId="77777777" w:rsidR="00D021FF" w:rsidRDefault="008B3A66" w:rsidP="00317358">
            <w:pPr>
              <w:pStyle w:val="a4"/>
              <w:numPr>
                <w:ilvl w:val="0"/>
                <w:numId w:val="20"/>
              </w:numPr>
              <w:spacing w:line="276" w:lineRule="auto"/>
              <w:ind w:left="417"/>
              <w:jc w:val="both"/>
              <w:rPr>
                <w:sz w:val="24"/>
                <w:szCs w:val="24"/>
              </w:rPr>
            </w:pPr>
            <w:r w:rsidRPr="00D021FF">
              <w:rPr>
                <w:sz w:val="24"/>
                <w:szCs w:val="24"/>
              </w:rPr>
              <w:t>Сформировать образовательную среду, обеспечивающую сохранение здоровья, социальной комфортности, безопасности участ</w:t>
            </w:r>
            <w:r w:rsidR="00D021FF">
              <w:rPr>
                <w:sz w:val="24"/>
                <w:szCs w:val="24"/>
              </w:rPr>
              <w:t>ников образовательного процесса,</w:t>
            </w:r>
          </w:p>
          <w:p w14:paraId="441F7AE1" w14:textId="77777777" w:rsidR="00D021FF" w:rsidRDefault="008B3A66" w:rsidP="00317358">
            <w:pPr>
              <w:pStyle w:val="a4"/>
              <w:numPr>
                <w:ilvl w:val="0"/>
                <w:numId w:val="20"/>
              </w:numPr>
              <w:spacing w:line="276" w:lineRule="auto"/>
              <w:ind w:left="417"/>
              <w:jc w:val="both"/>
              <w:rPr>
                <w:sz w:val="24"/>
                <w:szCs w:val="24"/>
              </w:rPr>
            </w:pPr>
            <w:r w:rsidRPr="00D021FF">
              <w:rPr>
                <w:sz w:val="24"/>
                <w:szCs w:val="24"/>
              </w:rPr>
              <w:t>Сформировать безопасную, комфортную, экономически эффективную цифровую среду, позволяющую управлять образовательным процессом, контролировать</w:t>
            </w:r>
            <w:r w:rsidR="00D021FF">
              <w:rPr>
                <w:sz w:val="24"/>
                <w:szCs w:val="24"/>
              </w:rPr>
              <w:t xml:space="preserve"> и анализировать его результаты,</w:t>
            </w:r>
          </w:p>
          <w:p w14:paraId="11085197" w14:textId="77777777" w:rsidR="00D021FF" w:rsidRDefault="008B3A66" w:rsidP="00317358">
            <w:pPr>
              <w:pStyle w:val="a4"/>
              <w:numPr>
                <w:ilvl w:val="0"/>
                <w:numId w:val="20"/>
              </w:numPr>
              <w:spacing w:line="276" w:lineRule="auto"/>
              <w:ind w:left="417"/>
              <w:jc w:val="both"/>
              <w:rPr>
                <w:sz w:val="24"/>
                <w:szCs w:val="24"/>
              </w:rPr>
            </w:pPr>
            <w:r w:rsidRPr="00D021FF">
              <w:rPr>
                <w:sz w:val="24"/>
                <w:szCs w:val="24"/>
              </w:rPr>
              <w:lastRenderedPageBreak/>
              <w:t>Обеспечить индивидуализированное психолого-педагогического сопровождения обучающихся</w:t>
            </w:r>
            <w:r w:rsidR="00D021FF">
              <w:rPr>
                <w:sz w:val="24"/>
                <w:szCs w:val="24"/>
              </w:rPr>
              <w:t>,</w:t>
            </w:r>
          </w:p>
          <w:p w14:paraId="4F70AC91" w14:textId="36C079AA" w:rsidR="008B3A66" w:rsidRPr="00D021FF" w:rsidRDefault="008B3A66" w:rsidP="00317358">
            <w:pPr>
              <w:pStyle w:val="a4"/>
              <w:numPr>
                <w:ilvl w:val="0"/>
                <w:numId w:val="20"/>
              </w:numPr>
              <w:spacing w:line="276" w:lineRule="auto"/>
              <w:ind w:left="417"/>
              <w:jc w:val="both"/>
              <w:rPr>
                <w:sz w:val="24"/>
                <w:szCs w:val="24"/>
              </w:rPr>
            </w:pPr>
            <w:r w:rsidRPr="00D021FF">
              <w:rPr>
                <w:sz w:val="24"/>
                <w:szCs w:val="24"/>
              </w:rPr>
              <w:t>Развивать материально-техническую базу для создания эффективной среды реализации ФГОС;</w:t>
            </w:r>
          </w:p>
        </w:tc>
      </w:tr>
      <w:tr w:rsidR="005B1E3D" w:rsidRPr="0097383B" w14:paraId="5BF377A4" w14:textId="77777777" w:rsidTr="0097383B">
        <w:tc>
          <w:tcPr>
            <w:tcW w:w="2122" w:type="dxa"/>
          </w:tcPr>
          <w:p w14:paraId="5829B0BB" w14:textId="072ED7BD" w:rsidR="005B1E3D" w:rsidRPr="0097383B" w:rsidRDefault="005B1E3D" w:rsidP="003E3729">
            <w:pPr>
              <w:spacing w:line="276" w:lineRule="auto"/>
              <w:jc w:val="center"/>
              <w:rPr>
                <w:sz w:val="24"/>
                <w:szCs w:val="24"/>
              </w:rPr>
            </w:pPr>
            <w:r w:rsidRPr="0097383B">
              <w:rPr>
                <w:sz w:val="24"/>
                <w:szCs w:val="24"/>
              </w:rPr>
              <w:lastRenderedPageBreak/>
              <w:t>Принципы образовательной политики</w:t>
            </w:r>
          </w:p>
        </w:tc>
        <w:tc>
          <w:tcPr>
            <w:tcW w:w="7222" w:type="dxa"/>
          </w:tcPr>
          <w:p w14:paraId="48029324" w14:textId="77777777"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Качество</w:t>
            </w:r>
          </w:p>
          <w:p w14:paraId="25D3A804" w14:textId="77777777"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 xml:space="preserve">Преемственность </w:t>
            </w:r>
          </w:p>
          <w:p w14:paraId="43E1766C" w14:textId="77777777"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Саморазвитие</w:t>
            </w:r>
          </w:p>
          <w:p w14:paraId="3B88E653" w14:textId="77777777"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Научности</w:t>
            </w:r>
          </w:p>
          <w:p w14:paraId="0DF8D6DF" w14:textId="77777777"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Индивидуализация</w:t>
            </w:r>
          </w:p>
          <w:p w14:paraId="526DDE3C" w14:textId="1E57DEE3" w:rsidR="005B1E3D" w:rsidRPr="003E3729" w:rsidRDefault="005B1E3D" w:rsidP="00317358">
            <w:pPr>
              <w:pStyle w:val="a4"/>
              <w:numPr>
                <w:ilvl w:val="0"/>
                <w:numId w:val="14"/>
              </w:numPr>
              <w:spacing w:line="276" w:lineRule="auto"/>
              <w:ind w:left="360"/>
              <w:jc w:val="both"/>
              <w:rPr>
                <w:sz w:val="24"/>
                <w:szCs w:val="24"/>
              </w:rPr>
            </w:pPr>
            <w:r w:rsidRPr="003E3729">
              <w:rPr>
                <w:sz w:val="24"/>
                <w:szCs w:val="24"/>
              </w:rPr>
              <w:t>Совместное действие</w:t>
            </w:r>
          </w:p>
        </w:tc>
      </w:tr>
      <w:tr w:rsidR="00F74DE9" w:rsidRPr="0097383B" w14:paraId="24BA0D05" w14:textId="77777777" w:rsidTr="0097383B">
        <w:tc>
          <w:tcPr>
            <w:tcW w:w="2122" w:type="dxa"/>
          </w:tcPr>
          <w:p w14:paraId="7DB36BBF" w14:textId="1EEF476F" w:rsidR="00F74DE9" w:rsidRPr="0097383B" w:rsidRDefault="005B1E3D" w:rsidP="003E3729">
            <w:pPr>
              <w:spacing w:line="276" w:lineRule="auto"/>
              <w:jc w:val="center"/>
              <w:rPr>
                <w:sz w:val="24"/>
                <w:szCs w:val="24"/>
              </w:rPr>
            </w:pPr>
            <w:r w:rsidRPr="0097383B">
              <w:rPr>
                <w:sz w:val="24"/>
                <w:szCs w:val="24"/>
              </w:rPr>
              <w:t>Ожидаемые результаты и важнейшие целевые показатели программы</w:t>
            </w:r>
          </w:p>
        </w:tc>
        <w:tc>
          <w:tcPr>
            <w:tcW w:w="7222" w:type="dxa"/>
          </w:tcPr>
          <w:p w14:paraId="38BEFE3B" w14:textId="3B99A59A" w:rsidR="00205794" w:rsidRPr="0097383B" w:rsidRDefault="00205794" w:rsidP="003E3729">
            <w:pPr>
              <w:spacing w:line="276" w:lineRule="auto"/>
              <w:rPr>
                <w:sz w:val="24"/>
                <w:szCs w:val="24"/>
                <w:u w:val="single"/>
              </w:rPr>
            </w:pPr>
            <w:r w:rsidRPr="0097383B">
              <w:rPr>
                <w:sz w:val="24"/>
                <w:szCs w:val="24"/>
                <w:u w:val="single"/>
              </w:rPr>
              <w:t>Планируемые результаты</w:t>
            </w:r>
            <w:r w:rsidR="00D021FF">
              <w:rPr>
                <w:sz w:val="24"/>
                <w:szCs w:val="24"/>
                <w:u w:val="single"/>
              </w:rPr>
              <w:t>:</w:t>
            </w:r>
          </w:p>
          <w:p w14:paraId="31754F09" w14:textId="77777777" w:rsidR="00D021FF" w:rsidRDefault="00205794" w:rsidP="00317358">
            <w:pPr>
              <w:pStyle w:val="a4"/>
              <w:numPr>
                <w:ilvl w:val="0"/>
                <w:numId w:val="21"/>
              </w:numPr>
              <w:spacing w:line="276" w:lineRule="auto"/>
              <w:ind w:left="417"/>
              <w:rPr>
                <w:sz w:val="24"/>
                <w:szCs w:val="24"/>
              </w:rPr>
            </w:pPr>
            <w:r w:rsidRPr="00D021FF">
              <w:rPr>
                <w:sz w:val="24"/>
                <w:szCs w:val="24"/>
              </w:rPr>
              <w:t>обеспечение 100% учащихся доступности образования в соответствии с требованиями федерального государствен</w:t>
            </w:r>
            <w:r w:rsidR="00D021FF">
              <w:rPr>
                <w:sz w:val="24"/>
                <w:szCs w:val="24"/>
              </w:rPr>
              <w:t>ного образовательного стандарта,</w:t>
            </w:r>
          </w:p>
          <w:p w14:paraId="64141210" w14:textId="77777777" w:rsidR="00D021FF" w:rsidRDefault="00205794" w:rsidP="00317358">
            <w:pPr>
              <w:pStyle w:val="a4"/>
              <w:numPr>
                <w:ilvl w:val="0"/>
                <w:numId w:val="21"/>
              </w:numPr>
              <w:spacing w:line="276" w:lineRule="auto"/>
              <w:ind w:left="417"/>
              <w:rPr>
                <w:sz w:val="24"/>
                <w:szCs w:val="24"/>
              </w:rPr>
            </w:pPr>
            <w:r w:rsidRPr="00D021FF">
              <w:rPr>
                <w:sz w:val="24"/>
                <w:szCs w:val="24"/>
              </w:rPr>
              <w:t>повышение доли учащихся, участвующих в предметных олимпи</w:t>
            </w:r>
            <w:r w:rsidR="00D021FF">
              <w:rPr>
                <w:sz w:val="24"/>
                <w:szCs w:val="24"/>
              </w:rPr>
              <w:t>адах, конкурсах и соревнованиях,</w:t>
            </w:r>
          </w:p>
          <w:p w14:paraId="201BB4F5" w14:textId="77777777" w:rsidR="00D021FF" w:rsidRDefault="00205794" w:rsidP="00317358">
            <w:pPr>
              <w:pStyle w:val="a4"/>
              <w:numPr>
                <w:ilvl w:val="0"/>
                <w:numId w:val="21"/>
              </w:numPr>
              <w:spacing w:line="276" w:lineRule="auto"/>
              <w:ind w:left="417"/>
              <w:rPr>
                <w:sz w:val="24"/>
                <w:szCs w:val="24"/>
              </w:rPr>
            </w:pPr>
            <w:r w:rsidRPr="00D021FF">
              <w:rPr>
                <w:sz w:val="24"/>
                <w:szCs w:val="24"/>
              </w:rPr>
              <w:t>развитие системы дополнительного образования как условия развития талантливых дет</w:t>
            </w:r>
            <w:r w:rsidR="00D021FF">
              <w:rPr>
                <w:sz w:val="24"/>
                <w:szCs w:val="24"/>
              </w:rPr>
              <w:t>ей и социализации всех учащихся,</w:t>
            </w:r>
          </w:p>
          <w:p w14:paraId="06B3DF23" w14:textId="77777777" w:rsidR="00D021FF" w:rsidRDefault="00205794" w:rsidP="00317358">
            <w:pPr>
              <w:pStyle w:val="a4"/>
              <w:numPr>
                <w:ilvl w:val="0"/>
                <w:numId w:val="21"/>
              </w:numPr>
              <w:spacing w:line="276" w:lineRule="auto"/>
              <w:ind w:left="417"/>
              <w:rPr>
                <w:sz w:val="24"/>
                <w:szCs w:val="24"/>
              </w:rPr>
            </w:pPr>
            <w:r w:rsidRPr="00D021FF">
              <w:rPr>
                <w:sz w:val="24"/>
                <w:szCs w:val="24"/>
              </w:rPr>
              <w:t>ежегодное участие педагогов в профессиональных конкурсах педа</w:t>
            </w:r>
            <w:r w:rsidR="00D021FF">
              <w:rPr>
                <w:sz w:val="24"/>
                <w:szCs w:val="24"/>
              </w:rPr>
              <w:t>гогического мастерства,</w:t>
            </w:r>
          </w:p>
          <w:p w14:paraId="12713CAE" w14:textId="4775A125" w:rsidR="00205794" w:rsidRPr="00D021FF" w:rsidRDefault="00205794" w:rsidP="00317358">
            <w:pPr>
              <w:pStyle w:val="a4"/>
              <w:numPr>
                <w:ilvl w:val="0"/>
                <w:numId w:val="21"/>
              </w:numPr>
              <w:spacing w:line="276" w:lineRule="auto"/>
              <w:ind w:left="417"/>
              <w:rPr>
                <w:sz w:val="24"/>
                <w:szCs w:val="24"/>
              </w:rPr>
            </w:pPr>
            <w:r w:rsidRPr="00D021FF">
              <w:rPr>
                <w:sz w:val="24"/>
                <w:szCs w:val="24"/>
              </w:rPr>
              <w:t>снижение заболеваемости учащихся; сохранение ситуации отсутствия случаев травматизма, правонарушений со стороны учащихся, нарушения школой законодательства РФ, предписаний со стороны Роспотребнадзора и отдела надзорной деятельности управления МЧС.</w:t>
            </w:r>
          </w:p>
          <w:p w14:paraId="1D319443" w14:textId="77777777" w:rsidR="00205794" w:rsidRPr="0097383B" w:rsidRDefault="00205794" w:rsidP="003E3729">
            <w:pPr>
              <w:spacing w:line="276" w:lineRule="auto"/>
              <w:rPr>
                <w:sz w:val="24"/>
                <w:szCs w:val="24"/>
              </w:rPr>
            </w:pPr>
            <w:r w:rsidRPr="0097383B">
              <w:rPr>
                <w:sz w:val="24"/>
                <w:szCs w:val="24"/>
                <w:u w:val="single"/>
              </w:rPr>
              <w:t>Планируемые индикативные показатели</w:t>
            </w:r>
            <w:r w:rsidRPr="0097383B">
              <w:rPr>
                <w:sz w:val="24"/>
                <w:szCs w:val="24"/>
              </w:rPr>
              <w:t>:</w:t>
            </w:r>
          </w:p>
          <w:p w14:paraId="5B79582F" w14:textId="77777777" w:rsidR="00D021FF" w:rsidRDefault="00205794" w:rsidP="00317358">
            <w:pPr>
              <w:pStyle w:val="a4"/>
              <w:numPr>
                <w:ilvl w:val="0"/>
                <w:numId w:val="22"/>
              </w:numPr>
              <w:spacing w:line="276" w:lineRule="auto"/>
              <w:ind w:left="417"/>
              <w:jc w:val="both"/>
              <w:rPr>
                <w:sz w:val="24"/>
                <w:szCs w:val="24"/>
              </w:rPr>
            </w:pPr>
            <w:r w:rsidRPr="00D021FF">
              <w:rPr>
                <w:sz w:val="24"/>
                <w:szCs w:val="24"/>
              </w:rPr>
              <w:t>доля лиц, сдавших единый государственный эк</w:t>
            </w:r>
            <w:r w:rsidR="00D021FF">
              <w:rPr>
                <w:sz w:val="24"/>
                <w:szCs w:val="24"/>
              </w:rPr>
              <w:t>замен в числе выпускников школы</w:t>
            </w:r>
            <w:r w:rsidRPr="00D021FF">
              <w:rPr>
                <w:sz w:val="24"/>
                <w:szCs w:val="24"/>
              </w:rPr>
              <w:t xml:space="preserve">, участвовавших в </w:t>
            </w:r>
            <w:r w:rsidR="00D021FF">
              <w:rPr>
                <w:sz w:val="24"/>
                <w:szCs w:val="24"/>
              </w:rPr>
              <w:t>едином государственном экзамене,</w:t>
            </w:r>
          </w:p>
          <w:p w14:paraId="47AB194B" w14:textId="77777777" w:rsidR="00D021FF" w:rsidRDefault="00205794" w:rsidP="00317358">
            <w:pPr>
              <w:pStyle w:val="a4"/>
              <w:numPr>
                <w:ilvl w:val="0"/>
                <w:numId w:val="22"/>
              </w:numPr>
              <w:spacing w:line="276" w:lineRule="auto"/>
              <w:ind w:left="417"/>
              <w:jc w:val="both"/>
              <w:rPr>
                <w:sz w:val="24"/>
                <w:szCs w:val="24"/>
              </w:rPr>
            </w:pPr>
            <w:r w:rsidRPr="00D021FF">
              <w:rPr>
                <w:sz w:val="24"/>
                <w:szCs w:val="24"/>
              </w:rPr>
              <w:t>доля лиц, сдавших государственную (итоговую) аттестацию по предметам, по которым проводи</w:t>
            </w:r>
            <w:r w:rsidR="00D021FF">
              <w:rPr>
                <w:sz w:val="24"/>
                <w:szCs w:val="24"/>
              </w:rPr>
              <w:t>тся ОГЭ выпускников 9-х классов,</w:t>
            </w:r>
          </w:p>
          <w:p w14:paraId="37774924" w14:textId="77777777" w:rsidR="00D021FF" w:rsidRDefault="00205794" w:rsidP="00317358">
            <w:pPr>
              <w:pStyle w:val="a4"/>
              <w:numPr>
                <w:ilvl w:val="0"/>
                <w:numId w:val="22"/>
              </w:numPr>
              <w:spacing w:line="276" w:lineRule="auto"/>
              <w:ind w:left="417"/>
              <w:jc w:val="both"/>
              <w:rPr>
                <w:sz w:val="24"/>
                <w:szCs w:val="24"/>
              </w:rPr>
            </w:pPr>
            <w:r w:rsidRPr="00D021FF">
              <w:rPr>
                <w:sz w:val="24"/>
                <w:szCs w:val="24"/>
              </w:rPr>
              <w:t>доля обучающихся, вовлеченных в проектную</w:t>
            </w:r>
            <w:r w:rsidR="00D021FF">
              <w:rPr>
                <w:sz w:val="24"/>
                <w:szCs w:val="24"/>
              </w:rPr>
              <w:t>-исследовательскую деятельность,</w:t>
            </w:r>
          </w:p>
          <w:p w14:paraId="01F1A503"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обучающих</w:t>
            </w:r>
            <w:r w:rsidR="00D021FF">
              <w:rPr>
                <w:sz w:val="24"/>
                <w:szCs w:val="24"/>
              </w:rPr>
              <w:t>ся, охваченных горячим питанием,</w:t>
            </w:r>
          </w:p>
          <w:p w14:paraId="6B0FCB6C"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обучающихся, имеющих до</w:t>
            </w:r>
            <w:r w:rsidR="00D021FF">
              <w:rPr>
                <w:sz w:val="24"/>
                <w:szCs w:val="24"/>
              </w:rPr>
              <w:t>статочный уровень воспитанности,</w:t>
            </w:r>
          </w:p>
          <w:p w14:paraId="38C39CEF"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детей школьного возраста (7-17 лет), охваченных программами профилактики злоупотреб</w:t>
            </w:r>
            <w:r w:rsidR="00D021FF">
              <w:rPr>
                <w:sz w:val="24"/>
                <w:szCs w:val="24"/>
              </w:rPr>
              <w:t xml:space="preserve">ления </w:t>
            </w:r>
            <w:proofErr w:type="spellStart"/>
            <w:r w:rsidR="00D021FF">
              <w:rPr>
                <w:sz w:val="24"/>
                <w:szCs w:val="24"/>
              </w:rPr>
              <w:t>психоактивными</w:t>
            </w:r>
            <w:proofErr w:type="spellEnd"/>
            <w:r w:rsidR="00D021FF">
              <w:rPr>
                <w:sz w:val="24"/>
                <w:szCs w:val="24"/>
              </w:rPr>
              <w:t xml:space="preserve"> веществами,</w:t>
            </w:r>
          </w:p>
          <w:p w14:paraId="211F7363"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детей школьного возраста (7-17 лет), охваченных программами профилактики злоупотреб</w:t>
            </w:r>
            <w:r w:rsidR="00D021FF">
              <w:rPr>
                <w:sz w:val="24"/>
                <w:szCs w:val="24"/>
              </w:rPr>
              <w:t xml:space="preserve">ления </w:t>
            </w:r>
            <w:proofErr w:type="spellStart"/>
            <w:r w:rsidR="00D021FF">
              <w:rPr>
                <w:sz w:val="24"/>
                <w:szCs w:val="24"/>
              </w:rPr>
              <w:t>психоактивными</w:t>
            </w:r>
            <w:proofErr w:type="spellEnd"/>
            <w:r w:rsidR="00D021FF">
              <w:rPr>
                <w:sz w:val="24"/>
                <w:szCs w:val="24"/>
              </w:rPr>
              <w:t xml:space="preserve"> веществами,</w:t>
            </w:r>
          </w:p>
          <w:p w14:paraId="30BE5235"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обучающихся, пропускающих зан</w:t>
            </w:r>
            <w:r w:rsidR="00D021FF">
              <w:rPr>
                <w:sz w:val="24"/>
                <w:szCs w:val="24"/>
              </w:rPr>
              <w:t>ятия по неуважительным причинам,</w:t>
            </w:r>
          </w:p>
          <w:p w14:paraId="129D2EB1"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lastRenderedPageBreak/>
              <w:t>доля обучающихся, состо</w:t>
            </w:r>
            <w:r w:rsidR="00D021FF">
              <w:rPr>
                <w:sz w:val="24"/>
                <w:szCs w:val="24"/>
              </w:rPr>
              <w:t>ящих на учете КДН, ОПДН при УВД,</w:t>
            </w:r>
          </w:p>
          <w:p w14:paraId="7B03C8C5"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педагогических работников, внедряющих</w:t>
            </w:r>
            <w:r w:rsidR="00D021FF">
              <w:rPr>
                <w:sz w:val="24"/>
                <w:szCs w:val="24"/>
              </w:rPr>
              <w:t xml:space="preserve"> </w:t>
            </w:r>
            <w:proofErr w:type="spellStart"/>
            <w:r w:rsidR="00D021FF">
              <w:rPr>
                <w:sz w:val="24"/>
                <w:szCs w:val="24"/>
              </w:rPr>
              <w:t>здоровьесберегающие</w:t>
            </w:r>
            <w:proofErr w:type="spellEnd"/>
            <w:r w:rsidR="00D021FF">
              <w:rPr>
                <w:sz w:val="24"/>
                <w:szCs w:val="24"/>
              </w:rPr>
              <w:t xml:space="preserve"> технологии,</w:t>
            </w:r>
          </w:p>
          <w:p w14:paraId="554C4777"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использования цифровых образовательных ресурсов в общем объеме образовательны</w:t>
            </w:r>
            <w:r w:rsidR="00D021FF">
              <w:rPr>
                <w:sz w:val="24"/>
                <w:szCs w:val="24"/>
              </w:rPr>
              <w:t>х программ,</w:t>
            </w:r>
          </w:p>
          <w:p w14:paraId="733315C7"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педагогов, прошедших аттестацию на присвоение квалификационной категории (первая,</w:t>
            </w:r>
            <w:r w:rsidR="00D021FF">
              <w:rPr>
                <w:sz w:val="24"/>
                <w:szCs w:val="24"/>
              </w:rPr>
              <w:t xml:space="preserve"> высшая), в общем их количестве,</w:t>
            </w:r>
          </w:p>
          <w:p w14:paraId="4C11F560" w14:textId="77777777" w:rsidR="00D021FF" w:rsidRDefault="000C4794" w:rsidP="00317358">
            <w:pPr>
              <w:pStyle w:val="a4"/>
              <w:numPr>
                <w:ilvl w:val="0"/>
                <w:numId w:val="22"/>
              </w:numPr>
              <w:spacing w:line="276" w:lineRule="auto"/>
              <w:ind w:left="417"/>
              <w:jc w:val="both"/>
              <w:rPr>
                <w:sz w:val="24"/>
                <w:szCs w:val="24"/>
              </w:rPr>
            </w:pPr>
            <w:r w:rsidRPr="00D021FF">
              <w:rPr>
                <w:sz w:val="24"/>
                <w:szCs w:val="24"/>
              </w:rPr>
              <w:t>доля педагогических работников, прошедших повышение квалификации для работ</w:t>
            </w:r>
            <w:r w:rsidR="00D021FF">
              <w:rPr>
                <w:sz w:val="24"/>
                <w:szCs w:val="24"/>
              </w:rPr>
              <w:t>ы по ФГОС, от общей численности,</w:t>
            </w:r>
          </w:p>
          <w:p w14:paraId="3E25CB62" w14:textId="0B2E0C38" w:rsidR="000C4794" w:rsidRPr="00D021FF" w:rsidRDefault="000C4794" w:rsidP="00317358">
            <w:pPr>
              <w:pStyle w:val="a4"/>
              <w:numPr>
                <w:ilvl w:val="0"/>
                <w:numId w:val="22"/>
              </w:numPr>
              <w:spacing w:line="276" w:lineRule="auto"/>
              <w:ind w:left="417"/>
              <w:jc w:val="both"/>
              <w:rPr>
                <w:sz w:val="24"/>
                <w:szCs w:val="24"/>
              </w:rPr>
            </w:pPr>
            <w:proofErr w:type="gramStart"/>
            <w:r w:rsidRPr="00D021FF">
              <w:rPr>
                <w:sz w:val="24"/>
                <w:szCs w:val="24"/>
              </w:rPr>
              <w:t>доля</w:t>
            </w:r>
            <w:proofErr w:type="gramEnd"/>
            <w:r w:rsidRPr="00D021FF">
              <w:rPr>
                <w:sz w:val="24"/>
                <w:szCs w:val="24"/>
              </w:rPr>
              <w:t xml:space="preserve"> педагогов, представивших опыт работы через мастер-классы, форумы, выставки-презентации р</w:t>
            </w:r>
            <w:r w:rsidR="00D021FF">
              <w:rPr>
                <w:sz w:val="24"/>
                <w:szCs w:val="24"/>
              </w:rPr>
              <w:t>азного уровня и др. мероприятия,</w:t>
            </w:r>
            <w:r w:rsidR="00D021FF">
              <w:rPr>
                <w:sz w:val="24"/>
                <w:szCs w:val="24"/>
              </w:rPr>
              <w:br/>
            </w:r>
            <w:r w:rsidRPr="00D021FF">
              <w:rPr>
                <w:sz w:val="24"/>
                <w:szCs w:val="24"/>
              </w:rPr>
              <w:t>доля руководителей школы, прошедших целевую подготовку для руководителей по вопросам современного образовательного менеджмента</w:t>
            </w:r>
          </w:p>
          <w:p w14:paraId="19FB142A" w14:textId="049E195B" w:rsidR="00CC6D4E" w:rsidRPr="0097383B" w:rsidRDefault="00CC6D4E" w:rsidP="003E3729">
            <w:pPr>
              <w:spacing w:line="276" w:lineRule="auto"/>
              <w:rPr>
                <w:sz w:val="24"/>
                <w:szCs w:val="24"/>
                <w:u w:val="single"/>
              </w:rPr>
            </w:pPr>
            <w:r w:rsidRPr="0097383B">
              <w:rPr>
                <w:sz w:val="24"/>
                <w:szCs w:val="24"/>
                <w:u w:val="single"/>
              </w:rPr>
              <w:t>Планируемые результаты:</w:t>
            </w:r>
          </w:p>
          <w:p w14:paraId="50414954" w14:textId="0097886E" w:rsidR="00CC6D4E" w:rsidRPr="00D021FF" w:rsidRDefault="00CC6D4E" w:rsidP="00317358">
            <w:pPr>
              <w:pStyle w:val="a4"/>
              <w:numPr>
                <w:ilvl w:val="0"/>
                <w:numId w:val="23"/>
              </w:numPr>
              <w:spacing w:line="276" w:lineRule="auto"/>
              <w:ind w:left="417"/>
              <w:rPr>
                <w:sz w:val="24"/>
                <w:szCs w:val="24"/>
              </w:rPr>
            </w:pPr>
            <w:r w:rsidRPr="00D021FF">
              <w:rPr>
                <w:sz w:val="24"/>
                <w:szCs w:val="24"/>
              </w:rPr>
              <w:t>Обеспечение качественного школьного образования в условиях реализации национального проекта «Образование» в соответствии с требованиями Федеральных государственных образовательных стандартов;</w:t>
            </w:r>
          </w:p>
          <w:p w14:paraId="451D83D7" w14:textId="77777777" w:rsidR="00D021FF" w:rsidRDefault="00CC6D4E" w:rsidP="003E3729">
            <w:pPr>
              <w:spacing w:line="276" w:lineRule="auto"/>
              <w:rPr>
                <w:sz w:val="24"/>
                <w:szCs w:val="24"/>
                <w:u w:val="single"/>
              </w:rPr>
            </w:pPr>
            <w:r w:rsidRPr="0097383B">
              <w:rPr>
                <w:sz w:val="24"/>
                <w:szCs w:val="24"/>
                <w:u w:val="single"/>
              </w:rPr>
              <w:t>Плани</w:t>
            </w:r>
            <w:r w:rsidR="00D021FF">
              <w:rPr>
                <w:sz w:val="24"/>
                <w:szCs w:val="24"/>
                <w:u w:val="single"/>
              </w:rPr>
              <w:t>руемые индикативные показатели:</w:t>
            </w:r>
          </w:p>
          <w:p w14:paraId="079F91D3"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рост показателей мониторинга кач</w:t>
            </w:r>
            <w:r w:rsidR="00D021FF">
              <w:rPr>
                <w:sz w:val="24"/>
                <w:szCs w:val="24"/>
              </w:rPr>
              <w:t>ества образовательного процесса,</w:t>
            </w:r>
          </w:p>
          <w:p w14:paraId="7228D01D"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увеличение количества участников, призеров и победителей соревнований, конкурсов и предме</w:t>
            </w:r>
            <w:r w:rsidR="00D021FF">
              <w:rPr>
                <w:sz w:val="24"/>
                <w:szCs w:val="24"/>
              </w:rPr>
              <w:t>тных олимпиад различного уровня,</w:t>
            </w:r>
          </w:p>
          <w:p w14:paraId="2CCFCAC6"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развитие школьного музея как инфраструктурного объекта информационно-образователь</w:t>
            </w:r>
            <w:r w:rsidR="00D021FF">
              <w:rPr>
                <w:sz w:val="24"/>
                <w:szCs w:val="24"/>
              </w:rPr>
              <w:t>ной среды школы,</w:t>
            </w:r>
          </w:p>
          <w:p w14:paraId="03443D76"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создание современной цифро</w:t>
            </w:r>
            <w:r w:rsidR="00D021FF">
              <w:rPr>
                <w:sz w:val="24"/>
                <w:szCs w:val="24"/>
              </w:rPr>
              <w:t>вой образовательной среды школы,</w:t>
            </w:r>
          </w:p>
          <w:p w14:paraId="58E855AB"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 xml:space="preserve">обеспечения современных, безопасных условий реализации образовательного процесса, в </w:t>
            </w:r>
            <w:r w:rsidR="00D021FF">
              <w:rPr>
                <w:sz w:val="24"/>
                <w:szCs w:val="24"/>
              </w:rPr>
              <w:t>том числе для обучающихся с ОВЗ,</w:t>
            </w:r>
          </w:p>
          <w:p w14:paraId="54FF6F03"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внедрение в практику работы педагогов школы электронного, ди</w:t>
            </w:r>
            <w:r w:rsidR="00D021FF">
              <w:rPr>
                <w:sz w:val="24"/>
                <w:szCs w:val="24"/>
              </w:rPr>
              <w:t>станционного обучения,</w:t>
            </w:r>
          </w:p>
          <w:p w14:paraId="36739A23"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обеспечение информационной открытости образовательного процесса для всех участ</w:t>
            </w:r>
            <w:r w:rsidR="00D021FF">
              <w:rPr>
                <w:sz w:val="24"/>
                <w:szCs w:val="24"/>
              </w:rPr>
              <w:t>ников образовательных отношений,</w:t>
            </w:r>
          </w:p>
          <w:p w14:paraId="3A756996"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использование современных цифровых технологий в автоматизации у</w:t>
            </w:r>
            <w:r w:rsidR="00D021FF">
              <w:rPr>
                <w:sz w:val="24"/>
                <w:szCs w:val="24"/>
              </w:rPr>
              <w:t>правления качеством образования,</w:t>
            </w:r>
          </w:p>
          <w:p w14:paraId="3855C2A2"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ежегодное обновление перечня образовательных услуг дополнительного образования и платны</w:t>
            </w:r>
            <w:r w:rsidR="00D021FF">
              <w:rPr>
                <w:sz w:val="24"/>
                <w:szCs w:val="24"/>
              </w:rPr>
              <w:t>х образовательных услуг на 10%,</w:t>
            </w:r>
          </w:p>
          <w:p w14:paraId="571B90E6"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 xml:space="preserve">увеличение количества детей, посещающих школьные кружки и секции, до </w:t>
            </w:r>
            <w:r w:rsidR="00D021FF">
              <w:rPr>
                <w:sz w:val="24"/>
                <w:szCs w:val="24"/>
              </w:rPr>
              <w:t>90% от общего числа обучающихся,</w:t>
            </w:r>
          </w:p>
          <w:p w14:paraId="1E59C703"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lastRenderedPageBreak/>
              <w:t xml:space="preserve">создание системы ранней профориентации, </w:t>
            </w:r>
            <w:proofErr w:type="spellStart"/>
            <w:r w:rsidRPr="00D021FF">
              <w:rPr>
                <w:sz w:val="24"/>
                <w:szCs w:val="24"/>
              </w:rPr>
              <w:t>предпрофильного</w:t>
            </w:r>
            <w:proofErr w:type="spellEnd"/>
            <w:r w:rsidR="00D021FF">
              <w:rPr>
                <w:sz w:val="24"/>
                <w:szCs w:val="24"/>
              </w:rPr>
              <w:t xml:space="preserve"> и профильного обучения,</w:t>
            </w:r>
          </w:p>
          <w:p w14:paraId="049C10C1" w14:textId="77777777" w:rsidR="00D021FF" w:rsidRPr="00D021FF" w:rsidRDefault="00CC6D4E" w:rsidP="00317358">
            <w:pPr>
              <w:pStyle w:val="a4"/>
              <w:numPr>
                <w:ilvl w:val="0"/>
                <w:numId w:val="23"/>
              </w:numPr>
              <w:spacing w:line="276" w:lineRule="auto"/>
              <w:ind w:left="417"/>
              <w:rPr>
                <w:sz w:val="24"/>
                <w:szCs w:val="24"/>
                <w:u w:val="single"/>
              </w:rPr>
            </w:pPr>
            <w:r w:rsidRPr="00D021FF">
              <w:rPr>
                <w:sz w:val="24"/>
                <w:szCs w:val="24"/>
              </w:rPr>
              <w:t>развитие сетевого взаимодействия и сотрудничества с образовательными организациями города, других регионов России, в том числе с общественными организациями, средними професс</w:t>
            </w:r>
            <w:r w:rsidR="00D021FF">
              <w:rPr>
                <w:sz w:val="24"/>
                <w:szCs w:val="24"/>
              </w:rPr>
              <w:t>иональными заведениями и вузами,</w:t>
            </w:r>
          </w:p>
          <w:p w14:paraId="7D6DF9E0" w14:textId="77777777" w:rsidR="00D021FF"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 xml:space="preserve">отсутствие случаев травматизма, правонарушений со стороны обучающихся, нарушений образовательной организацией законодательства РФ, предписаний со стороны </w:t>
            </w:r>
            <w:proofErr w:type="spellStart"/>
            <w:r w:rsidRPr="00D021FF">
              <w:rPr>
                <w:sz w:val="24"/>
                <w:szCs w:val="24"/>
              </w:rPr>
              <w:t>Р</w:t>
            </w:r>
            <w:r w:rsidR="00D021FF">
              <w:rPr>
                <w:sz w:val="24"/>
                <w:szCs w:val="24"/>
              </w:rPr>
              <w:t>оспотребнадзора</w:t>
            </w:r>
            <w:proofErr w:type="spellEnd"/>
            <w:r w:rsidR="00D021FF">
              <w:rPr>
                <w:sz w:val="24"/>
                <w:szCs w:val="24"/>
              </w:rPr>
              <w:t xml:space="preserve"> и </w:t>
            </w:r>
            <w:proofErr w:type="spellStart"/>
            <w:r w:rsidR="00D021FF">
              <w:rPr>
                <w:sz w:val="24"/>
                <w:szCs w:val="24"/>
              </w:rPr>
              <w:t>Госпожнадзора</w:t>
            </w:r>
            <w:proofErr w:type="spellEnd"/>
            <w:r w:rsidR="00D021FF">
              <w:rPr>
                <w:sz w:val="24"/>
                <w:szCs w:val="24"/>
              </w:rPr>
              <w:t>,</w:t>
            </w:r>
          </w:p>
          <w:p w14:paraId="7CF1AEE2" w14:textId="77777777" w:rsidR="00D021FF"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создание системы непрерывного п</w:t>
            </w:r>
            <w:r w:rsidR="00D021FF">
              <w:rPr>
                <w:sz w:val="24"/>
                <w:szCs w:val="24"/>
              </w:rPr>
              <w:t>рофессионального роста учителей,</w:t>
            </w:r>
          </w:p>
          <w:p w14:paraId="0F17E22A" w14:textId="77777777" w:rsidR="00D021FF"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ежегодное участие педагогов шко</w:t>
            </w:r>
            <w:r w:rsidR="00D021FF">
              <w:rPr>
                <w:sz w:val="24"/>
                <w:szCs w:val="24"/>
              </w:rPr>
              <w:t>лы в профессиональных конкурсах,</w:t>
            </w:r>
          </w:p>
          <w:p w14:paraId="61675047" w14:textId="77777777" w:rsidR="00D021FF"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увеличение количества педагогов, аттестованных на первую и вы</w:t>
            </w:r>
            <w:r w:rsidR="00D021FF">
              <w:rPr>
                <w:sz w:val="24"/>
                <w:szCs w:val="24"/>
              </w:rPr>
              <w:t>сшую квалификационную категорию,</w:t>
            </w:r>
          </w:p>
          <w:p w14:paraId="60737DB6" w14:textId="77777777" w:rsidR="00D021FF"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 xml:space="preserve">формирование социально-активной личности: развитие ученического самоуправления, волонтерского движения, активное участие в социальных акциях и мероприятиях </w:t>
            </w:r>
            <w:r w:rsidR="00D021FF">
              <w:rPr>
                <w:sz w:val="24"/>
                <w:szCs w:val="24"/>
              </w:rPr>
              <w:t>городских и российских программ,</w:t>
            </w:r>
          </w:p>
          <w:p w14:paraId="7601C1B1" w14:textId="38B3AFFE" w:rsidR="00CC6D4E" w:rsidRPr="00D021FF" w:rsidRDefault="00CC6D4E" w:rsidP="00317358">
            <w:pPr>
              <w:pStyle w:val="a4"/>
              <w:numPr>
                <w:ilvl w:val="0"/>
                <w:numId w:val="23"/>
              </w:numPr>
              <w:spacing w:line="276" w:lineRule="auto"/>
              <w:ind w:left="417"/>
              <w:jc w:val="both"/>
              <w:rPr>
                <w:sz w:val="24"/>
                <w:szCs w:val="24"/>
                <w:u w:val="single"/>
              </w:rPr>
            </w:pPr>
            <w:r w:rsidRPr="00D021FF">
              <w:rPr>
                <w:sz w:val="24"/>
                <w:szCs w:val="24"/>
              </w:rPr>
              <w:t>увеличение количества открытых мероприятий и публикаций, рассказывающих о педагогическом опыте школы.</w:t>
            </w:r>
          </w:p>
          <w:p w14:paraId="7E511ABF" w14:textId="2FB680C5" w:rsidR="00CC6D4E" w:rsidRPr="0097383B" w:rsidRDefault="00CC6D4E" w:rsidP="003E3729">
            <w:pPr>
              <w:spacing w:line="276" w:lineRule="auto"/>
              <w:rPr>
                <w:sz w:val="24"/>
                <w:szCs w:val="24"/>
                <w:u w:val="single"/>
              </w:rPr>
            </w:pPr>
            <w:r w:rsidRPr="0097383B">
              <w:rPr>
                <w:sz w:val="24"/>
                <w:szCs w:val="24"/>
                <w:u w:val="single"/>
              </w:rPr>
              <w:t>Планируемый результат</w:t>
            </w:r>
            <w:r w:rsidR="00D021FF">
              <w:rPr>
                <w:sz w:val="24"/>
                <w:szCs w:val="24"/>
                <w:u w:val="single"/>
              </w:rPr>
              <w:t>:</w:t>
            </w:r>
          </w:p>
          <w:p w14:paraId="1B8A4C92" w14:textId="7F97DB63" w:rsidR="00D021FF" w:rsidRDefault="00D021FF" w:rsidP="00317358">
            <w:pPr>
              <w:pStyle w:val="a4"/>
              <w:numPr>
                <w:ilvl w:val="0"/>
                <w:numId w:val="24"/>
              </w:numPr>
              <w:spacing w:line="276" w:lineRule="auto"/>
              <w:ind w:left="417"/>
              <w:rPr>
                <w:sz w:val="24"/>
                <w:szCs w:val="24"/>
              </w:rPr>
            </w:pPr>
            <w:r>
              <w:rPr>
                <w:sz w:val="24"/>
                <w:szCs w:val="24"/>
              </w:rPr>
              <w:t>ф</w:t>
            </w:r>
            <w:r w:rsidR="00CC6D4E" w:rsidRPr="00D021FF">
              <w:rPr>
                <w:sz w:val="24"/>
                <w:szCs w:val="24"/>
              </w:rPr>
              <w:t>ормирован</w:t>
            </w:r>
            <w:r>
              <w:rPr>
                <w:sz w:val="24"/>
                <w:szCs w:val="24"/>
              </w:rPr>
              <w:t xml:space="preserve">ие социально-активной личности, </w:t>
            </w:r>
          </w:p>
          <w:p w14:paraId="1C0A15A3" w14:textId="23A830BE" w:rsidR="00D021FF" w:rsidRDefault="00CC6D4E" w:rsidP="00317358">
            <w:pPr>
              <w:pStyle w:val="a4"/>
              <w:numPr>
                <w:ilvl w:val="0"/>
                <w:numId w:val="24"/>
              </w:numPr>
              <w:spacing w:line="276" w:lineRule="auto"/>
              <w:ind w:left="417"/>
              <w:rPr>
                <w:sz w:val="24"/>
                <w:szCs w:val="24"/>
              </w:rPr>
            </w:pPr>
            <w:r w:rsidRPr="00D021FF">
              <w:rPr>
                <w:sz w:val="24"/>
                <w:szCs w:val="24"/>
              </w:rPr>
              <w:t>развитие ученического самоупра</w:t>
            </w:r>
            <w:r w:rsidR="00D021FF">
              <w:rPr>
                <w:sz w:val="24"/>
                <w:szCs w:val="24"/>
              </w:rPr>
              <w:t>вления, волонтерского движения,</w:t>
            </w:r>
          </w:p>
          <w:p w14:paraId="087C059B" w14:textId="53E53AB5" w:rsidR="00CC6D4E" w:rsidRPr="00D021FF" w:rsidRDefault="00CC6D4E" w:rsidP="00317358">
            <w:pPr>
              <w:pStyle w:val="a4"/>
              <w:numPr>
                <w:ilvl w:val="0"/>
                <w:numId w:val="24"/>
              </w:numPr>
              <w:spacing w:line="276" w:lineRule="auto"/>
              <w:ind w:left="417"/>
              <w:rPr>
                <w:sz w:val="24"/>
                <w:szCs w:val="24"/>
              </w:rPr>
            </w:pPr>
            <w:r w:rsidRPr="00D021FF">
              <w:rPr>
                <w:sz w:val="24"/>
                <w:szCs w:val="24"/>
              </w:rPr>
              <w:t xml:space="preserve">активное участие в социальных акциях и мероприятиях </w:t>
            </w:r>
            <w:r w:rsidR="003E3729" w:rsidRPr="00D021FF">
              <w:rPr>
                <w:sz w:val="24"/>
                <w:szCs w:val="24"/>
              </w:rPr>
              <w:t>городских и российских программ</w:t>
            </w:r>
            <w:r w:rsidRPr="00D021FF">
              <w:rPr>
                <w:sz w:val="24"/>
                <w:szCs w:val="24"/>
              </w:rPr>
              <w:t>;</w:t>
            </w:r>
          </w:p>
          <w:p w14:paraId="18EFCB3A" w14:textId="77777777" w:rsidR="00CC6D4E" w:rsidRPr="0097383B" w:rsidRDefault="00CC6D4E" w:rsidP="003E3729">
            <w:pPr>
              <w:spacing w:line="276" w:lineRule="auto"/>
              <w:rPr>
                <w:sz w:val="24"/>
                <w:szCs w:val="24"/>
              </w:rPr>
            </w:pPr>
            <w:r w:rsidRPr="0097383B">
              <w:rPr>
                <w:sz w:val="24"/>
                <w:szCs w:val="24"/>
                <w:u w:val="single"/>
              </w:rPr>
              <w:t>Планируемые индикаторы</w:t>
            </w:r>
            <w:r w:rsidRPr="0097383B">
              <w:rPr>
                <w:sz w:val="24"/>
                <w:szCs w:val="24"/>
              </w:rPr>
              <w:t>:</w:t>
            </w:r>
          </w:p>
          <w:p w14:paraId="39273827" w14:textId="77777777" w:rsidR="00D021FF" w:rsidRDefault="00CC6D4E" w:rsidP="00317358">
            <w:pPr>
              <w:pStyle w:val="a4"/>
              <w:numPr>
                <w:ilvl w:val="0"/>
                <w:numId w:val="24"/>
              </w:numPr>
              <w:spacing w:line="276" w:lineRule="auto"/>
              <w:ind w:left="417"/>
              <w:rPr>
                <w:sz w:val="24"/>
                <w:szCs w:val="24"/>
              </w:rPr>
            </w:pPr>
            <w:r w:rsidRPr="00D021FF">
              <w:rPr>
                <w:sz w:val="24"/>
                <w:szCs w:val="24"/>
              </w:rPr>
              <w:t xml:space="preserve">увеличение количества детей, посещающих школьные кружки и секции, до </w:t>
            </w:r>
            <w:r w:rsidR="00D021FF">
              <w:rPr>
                <w:sz w:val="24"/>
                <w:szCs w:val="24"/>
              </w:rPr>
              <w:t>90% от общего числа обучающихся,</w:t>
            </w:r>
          </w:p>
          <w:p w14:paraId="671B26E9" w14:textId="77777777" w:rsidR="00D021FF" w:rsidRDefault="00CC6D4E" w:rsidP="00317358">
            <w:pPr>
              <w:pStyle w:val="a4"/>
              <w:numPr>
                <w:ilvl w:val="0"/>
                <w:numId w:val="24"/>
              </w:numPr>
              <w:spacing w:line="276" w:lineRule="auto"/>
              <w:ind w:left="417"/>
              <w:rPr>
                <w:sz w:val="24"/>
                <w:szCs w:val="24"/>
              </w:rPr>
            </w:pPr>
            <w:r w:rsidRPr="00D021FF">
              <w:rPr>
                <w:sz w:val="24"/>
                <w:szCs w:val="24"/>
              </w:rPr>
              <w:t>развитие школьного музея как инфраструктурного объекта информационно-образовательной среды школы</w:t>
            </w:r>
            <w:r w:rsidR="00D021FF">
              <w:rPr>
                <w:sz w:val="24"/>
                <w:szCs w:val="24"/>
              </w:rPr>
              <w:t>,</w:t>
            </w:r>
          </w:p>
          <w:p w14:paraId="17C8737D" w14:textId="5520D1BD" w:rsidR="00CC6D4E" w:rsidRPr="00D021FF" w:rsidRDefault="00CC6D4E" w:rsidP="00317358">
            <w:pPr>
              <w:pStyle w:val="a4"/>
              <w:numPr>
                <w:ilvl w:val="0"/>
                <w:numId w:val="24"/>
              </w:numPr>
              <w:spacing w:line="276" w:lineRule="auto"/>
              <w:ind w:left="417"/>
              <w:rPr>
                <w:sz w:val="24"/>
                <w:szCs w:val="24"/>
              </w:rPr>
            </w:pPr>
            <w:r w:rsidRPr="00D021FF">
              <w:rPr>
                <w:sz w:val="24"/>
                <w:szCs w:val="24"/>
              </w:rPr>
              <w:t>развитие детских общественных объединений, клубов, самоуправления</w:t>
            </w:r>
          </w:p>
          <w:p w14:paraId="6CE06CB0" w14:textId="77777777" w:rsidR="00CC6D4E" w:rsidRPr="0097383B" w:rsidRDefault="00CC6D4E" w:rsidP="003E3729">
            <w:pPr>
              <w:spacing w:line="276" w:lineRule="auto"/>
              <w:rPr>
                <w:sz w:val="24"/>
                <w:szCs w:val="24"/>
                <w:u w:val="single"/>
              </w:rPr>
            </w:pPr>
            <w:r w:rsidRPr="0097383B">
              <w:rPr>
                <w:sz w:val="24"/>
                <w:szCs w:val="24"/>
                <w:u w:val="single"/>
              </w:rPr>
              <w:t>Планируемый результат:</w:t>
            </w:r>
          </w:p>
          <w:p w14:paraId="78B6916C" w14:textId="77777777" w:rsidR="00CC6D4E" w:rsidRPr="00D021FF" w:rsidRDefault="00CC6D4E" w:rsidP="00317358">
            <w:pPr>
              <w:pStyle w:val="a4"/>
              <w:numPr>
                <w:ilvl w:val="0"/>
                <w:numId w:val="25"/>
              </w:numPr>
              <w:spacing w:line="276" w:lineRule="auto"/>
              <w:ind w:left="417"/>
              <w:jc w:val="both"/>
              <w:rPr>
                <w:sz w:val="24"/>
                <w:szCs w:val="24"/>
              </w:rPr>
            </w:pPr>
            <w:r w:rsidRPr="00D021FF">
              <w:rPr>
                <w:sz w:val="24"/>
                <w:szCs w:val="24"/>
              </w:rPr>
              <w:t>Содержание и формы методической работы обеспечивают профессиональный рост педагогов</w:t>
            </w:r>
          </w:p>
          <w:p w14:paraId="0EF5D53F" w14:textId="77777777" w:rsidR="00CC6D4E" w:rsidRPr="0097383B" w:rsidRDefault="00CC6D4E" w:rsidP="003E3729">
            <w:pPr>
              <w:spacing w:line="276" w:lineRule="auto"/>
              <w:rPr>
                <w:sz w:val="24"/>
                <w:szCs w:val="24"/>
                <w:u w:val="single"/>
              </w:rPr>
            </w:pPr>
            <w:r w:rsidRPr="0097383B">
              <w:rPr>
                <w:sz w:val="24"/>
                <w:szCs w:val="24"/>
                <w:u w:val="single"/>
              </w:rPr>
              <w:t>Планируемые индикаторы:</w:t>
            </w:r>
          </w:p>
          <w:p w14:paraId="7F955D8B" w14:textId="77777777" w:rsidR="00D021FF" w:rsidRDefault="00CC6D4E" w:rsidP="00317358">
            <w:pPr>
              <w:pStyle w:val="a4"/>
              <w:numPr>
                <w:ilvl w:val="0"/>
                <w:numId w:val="25"/>
              </w:numPr>
              <w:spacing w:line="276" w:lineRule="auto"/>
              <w:ind w:left="417"/>
              <w:rPr>
                <w:sz w:val="24"/>
                <w:szCs w:val="24"/>
              </w:rPr>
            </w:pPr>
            <w:r w:rsidRPr="00D021FF">
              <w:rPr>
                <w:sz w:val="24"/>
                <w:szCs w:val="24"/>
              </w:rPr>
              <w:t>ежегодное участие педагогов шко</w:t>
            </w:r>
            <w:r w:rsidR="00D021FF">
              <w:rPr>
                <w:sz w:val="24"/>
                <w:szCs w:val="24"/>
              </w:rPr>
              <w:t>лы в профессиональных конкурсах,</w:t>
            </w:r>
          </w:p>
          <w:p w14:paraId="0FB39B75" w14:textId="77777777" w:rsidR="00D021FF" w:rsidRDefault="00CC6D4E" w:rsidP="00317358">
            <w:pPr>
              <w:pStyle w:val="a4"/>
              <w:numPr>
                <w:ilvl w:val="0"/>
                <w:numId w:val="25"/>
              </w:numPr>
              <w:spacing w:line="276" w:lineRule="auto"/>
              <w:ind w:left="417"/>
              <w:rPr>
                <w:sz w:val="24"/>
                <w:szCs w:val="24"/>
              </w:rPr>
            </w:pPr>
            <w:r w:rsidRPr="00D021FF">
              <w:rPr>
                <w:sz w:val="24"/>
                <w:szCs w:val="24"/>
              </w:rPr>
              <w:t>увеличение количества педагогов, аттестованных на первую и вы</w:t>
            </w:r>
            <w:r w:rsidR="00D021FF">
              <w:rPr>
                <w:sz w:val="24"/>
                <w:szCs w:val="24"/>
              </w:rPr>
              <w:t>сшую квалификационную категорию,</w:t>
            </w:r>
          </w:p>
          <w:p w14:paraId="08105AFF" w14:textId="77777777" w:rsidR="00D021FF" w:rsidRDefault="00CC6D4E" w:rsidP="00317358">
            <w:pPr>
              <w:pStyle w:val="a4"/>
              <w:numPr>
                <w:ilvl w:val="0"/>
                <w:numId w:val="25"/>
              </w:numPr>
              <w:spacing w:line="276" w:lineRule="auto"/>
              <w:ind w:left="417"/>
              <w:rPr>
                <w:sz w:val="24"/>
                <w:szCs w:val="24"/>
              </w:rPr>
            </w:pPr>
            <w:r w:rsidRPr="00D021FF">
              <w:rPr>
                <w:sz w:val="24"/>
                <w:szCs w:val="24"/>
              </w:rPr>
              <w:t>увеличение количества открытых мероприятий и публикаций, рассказывающ</w:t>
            </w:r>
            <w:r w:rsidR="00D021FF">
              <w:rPr>
                <w:sz w:val="24"/>
                <w:szCs w:val="24"/>
              </w:rPr>
              <w:t>их о педагогическом опыте школы,</w:t>
            </w:r>
          </w:p>
          <w:p w14:paraId="612DF63C" w14:textId="77777777" w:rsidR="00D021FF" w:rsidRDefault="00CC6D4E" w:rsidP="00317358">
            <w:pPr>
              <w:pStyle w:val="a4"/>
              <w:numPr>
                <w:ilvl w:val="0"/>
                <w:numId w:val="25"/>
              </w:numPr>
              <w:spacing w:line="276" w:lineRule="auto"/>
              <w:ind w:left="417"/>
              <w:rPr>
                <w:sz w:val="24"/>
                <w:szCs w:val="24"/>
              </w:rPr>
            </w:pPr>
            <w:r w:rsidRPr="00D021FF">
              <w:rPr>
                <w:sz w:val="24"/>
                <w:szCs w:val="24"/>
              </w:rPr>
              <w:lastRenderedPageBreak/>
              <w:t>100% педагогов работают с Программой профессионального саморазвития на 3 года</w:t>
            </w:r>
            <w:r w:rsidR="00D021FF">
              <w:rPr>
                <w:sz w:val="24"/>
                <w:szCs w:val="24"/>
              </w:rPr>
              <w:t>,</w:t>
            </w:r>
          </w:p>
          <w:p w14:paraId="71D9A41B" w14:textId="76AACFB9" w:rsidR="00CC6D4E" w:rsidRPr="00D021FF" w:rsidRDefault="00317358" w:rsidP="00317358">
            <w:pPr>
              <w:pStyle w:val="a4"/>
              <w:numPr>
                <w:ilvl w:val="0"/>
                <w:numId w:val="25"/>
              </w:numPr>
              <w:spacing w:line="276" w:lineRule="auto"/>
              <w:ind w:left="417"/>
              <w:rPr>
                <w:sz w:val="24"/>
                <w:szCs w:val="24"/>
              </w:rPr>
            </w:pPr>
            <w:r>
              <w:rPr>
                <w:sz w:val="24"/>
                <w:szCs w:val="24"/>
              </w:rPr>
              <w:t>с</w:t>
            </w:r>
            <w:r w:rsidR="00CC6D4E" w:rsidRPr="00D021FF">
              <w:rPr>
                <w:sz w:val="24"/>
                <w:szCs w:val="24"/>
              </w:rPr>
              <w:t>истемная работа Команд педагогов на классе по выстроенному графику</w:t>
            </w:r>
            <w:r>
              <w:rPr>
                <w:sz w:val="24"/>
                <w:szCs w:val="24"/>
              </w:rPr>
              <w:t>.</w:t>
            </w:r>
          </w:p>
          <w:p w14:paraId="22E6D219" w14:textId="77777777" w:rsidR="00CC6D4E" w:rsidRPr="0097383B" w:rsidRDefault="00CC6D4E" w:rsidP="003E3729">
            <w:pPr>
              <w:spacing w:line="276" w:lineRule="auto"/>
              <w:rPr>
                <w:sz w:val="24"/>
                <w:szCs w:val="24"/>
                <w:u w:val="single"/>
              </w:rPr>
            </w:pPr>
            <w:r w:rsidRPr="0097383B">
              <w:rPr>
                <w:sz w:val="24"/>
                <w:szCs w:val="24"/>
                <w:u w:val="single"/>
              </w:rPr>
              <w:t xml:space="preserve">Планируемый результат: </w:t>
            </w:r>
          </w:p>
          <w:p w14:paraId="0C16DA28" w14:textId="77777777" w:rsidR="00CC6D4E" w:rsidRPr="00317358" w:rsidRDefault="00CC6D4E" w:rsidP="00317358">
            <w:pPr>
              <w:pStyle w:val="a4"/>
              <w:numPr>
                <w:ilvl w:val="0"/>
                <w:numId w:val="26"/>
              </w:numPr>
              <w:spacing w:line="276" w:lineRule="auto"/>
              <w:ind w:left="417"/>
              <w:jc w:val="both"/>
              <w:rPr>
                <w:sz w:val="24"/>
                <w:szCs w:val="24"/>
              </w:rPr>
            </w:pPr>
            <w:r w:rsidRPr="00317358">
              <w:rPr>
                <w:sz w:val="24"/>
                <w:szCs w:val="24"/>
              </w:rPr>
              <w:t>Инфраструктура образовательно-воспитательной деятельности соответствует требованиям законодательства Российской Федерации в области общего образования</w:t>
            </w:r>
          </w:p>
          <w:p w14:paraId="63BBF889" w14:textId="77777777" w:rsidR="00CC6D4E" w:rsidRPr="0097383B" w:rsidRDefault="00CC6D4E" w:rsidP="003E3729">
            <w:pPr>
              <w:spacing w:line="276" w:lineRule="auto"/>
              <w:rPr>
                <w:sz w:val="24"/>
                <w:szCs w:val="24"/>
                <w:u w:val="single"/>
              </w:rPr>
            </w:pPr>
            <w:r w:rsidRPr="0097383B">
              <w:rPr>
                <w:sz w:val="24"/>
                <w:szCs w:val="24"/>
                <w:u w:val="single"/>
              </w:rPr>
              <w:t>Планируемые индикаторы:</w:t>
            </w:r>
          </w:p>
          <w:p w14:paraId="1785C38C" w14:textId="77777777" w:rsidR="00317358" w:rsidRDefault="00CC6D4E" w:rsidP="00317358">
            <w:pPr>
              <w:pStyle w:val="a4"/>
              <w:numPr>
                <w:ilvl w:val="0"/>
                <w:numId w:val="26"/>
              </w:numPr>
              <w:spacing w:line="276" w:lineRule="auto"/>
              <w:ind w:left="417"/>
              <w:jc w:val="both"/>
              <w:rPr>
                <w:sz w:val="24"/>
                <w:szCs w:val="24"/>
              </w:rPr>
            </w:pPr>
            <w:r w:rsidRPr="00317358">
              <w:rPr>
                <w:sz w:val="24"/>
                <w:szCs w:val="24"/>
              </w:rPr>
              <w:t xml:space="preserve">отсутствие случаев травматизма, правонарушений со стороны обучающихся, нарушений образовательной организацией законодательства РФ, предписаний со стороны </w:t>
            </w:r>
            <w:proofErr w:type="spellStart"/>
            <w:r w:rsidRPr="00317358">
              <w:rPr>
                <w:sz w:val="24"/>
                <w:szCs w:val="24"/>
              </w:rPr>
              <w:t>Р</w:t>
            </w:r>
            <w:r w:rsidR="00317358">
              <w:rPr>
                <w:sz w:val="24"/>
                <w:szCs w:val="24"/>
              </w:rPr>
              <w:t>оспотребнадзора</w:t>
            </w:r>
            <w:proofErr w:type="spellEnd"/>
            <w:r w:rsidR="00317358">
              <w:rPr>
                <w:sz w:val="24"/>
                <w:szCs w:val="24"/>
              </w:rPr>
              <w:t xml:space="preserve"> и </w:t>
            </w:r>
            <w:proofErr w:type="spellStart"/>
            <w:r w:rsidR="00317358">
              <w:rPr>
                <w:sz w:val="24"/>
                <w:szCs w:val="24"/>
              </w:rPr>
              <w:t>Госпожнадзора</w:t>
            </w:r>
            <w:proofErr w:type="spellEnd"/>
            <w:r w:rsidR="00317358">
              <w:rPr>
                <w:sz w:val="24"/>
                <w:szCs w:val="24"/>
              </w:rPr>
              <w:t>,</w:t>
            </w:r>
          </w:p>
          <w:p w14:paraId="42D3A040" w14:textId="77777777" w:rsidR="00317358" w:rsidRDefault="00CC6D4E" w:rsidP="00317358">
            <w:pPr>
              <w:pStyle w:val="a4"/>
              <w:numPr>
                <w:ilvl w:val="0"/>
                <w:numId w:val="26"/>
              </w:numPr>
              <w:spacing w:line="276" w:lineRule="auto"/>
              <w:ind w:left="417"/>
              <w:jc w:val="both"/>
              <w:rPr>
                <w:sz w:val="24"/>
                <w:szCs w:val="24"/>
              </w:rPr>
            </w:pPr>
            <w:r w:rsidRPr="00317358">
              <w:rPr>
                <w:sz w:val="24"/>
                <w:szCs w:val="24"/>
              </w:rPr>
              <w:t>развитие сетевого взаимодействия и сотрудничества с образовательными организациями города, других регионов России, в том числе с общественными организациями, производствами, средними професс</w:t>
            </w:r>
            <w:r w:rsidR="00317358">
              <w:rPr>
                <w:sz w:val="24"/>
                <w:szCs w:val="24"/>
              </w:rPr>
              <w:t>иональными заведениями и вузами,</w:t>
            </w:r>
          </w:p>
          <w:p w14:paraId="67398541" w14:textId="4AAC581D" w:rsidR="000C4794" w:rsidRPr="00317358" w:rsidRDefault="00CC6D4E" w:rsidP="00317358">
            <w:pPr>
              <w:pStyle w:val="a4"/>
              <w:numPr>
                <w:ilvl w:val="0"/>
                <w:numId w:val="26"/>
              </w:numPr>
              <w:spacing w:line="276" w:lineRule="auto"/>
              <w:ind w:left="417"/>
              <w:jc w:val="both"/>
              <w:rPr>
                <w:sz w:val="24"/>
                <w:szCs w:val="24"/>
              </w:rPr>
            </w:pPr>
            <w:r w:rsidRPr="00317358">
              <w:rPr>
                <w:sz w:val="24"/>
                <w:szCs w:val="24"/>
              </w:rPr>
              <w:t>создание системы ранней профориен</w:t>
            </w:r>
            <w:r w:rsidR="00317358">
              <w:rPr>
                <w:sz w:val="24"/>
                <w:szCs w:val="24"/>
              </w:rPr>
              <w:t xml:space="preserve">тации, </w:t>
            </w:r>
            <w:proofErr w:type="spellStart"/>
            <w:r w:rsidR="00317358">
              <w:rPr>
                <w:sz w:val="24"/>
                <w:szCs w:val="24"/>
              </w:rPr>
              <w:t>предпрофильного</w:t>
            </w:r>
            <w:proofErr w:type="spellEnd"/>
            <w:r w:rsidR="00317358">
              <w:rPr>
                <w:sz w:val="24"/>
                <w:szCs w:val="24"/>
              </w:rPr>
              <w:t xml:space="preserve"> обучения</w:t>
            </w:r>
          </w:p>
        </w:tc>
      </w:tr>
      <w:tr w:rsidR="00F74DE9" w:rsidRPr="0097383B" w14:paraId="1C7E48D1" w14:textId="77777777" w:rsidTr="0097383B">
        <w:tc>
          <w:tcPr>
            <w:tcW w:w="2122" w:type="dxa"/>
          </w:tcPr>
          <w:p w14:paraId="10923CB4" w14:textId="4BB7A219" w:rsidR="00F74DE9" w:rsidRPr="0097383B" w:rsidRDefault="005B1E3D" w:rsidP="003E3729">
            <w:pPr>
              <w:spacing w:line="276" w:lineRule="auto"/>
              <w:jc w:val="center"/>
              <w:rPr>
                <w:sz w:val="24"/>
                <w:szCs w:val="24"/>
              </w:rPr>
            </w:pPr>
            <w:r w:rsidRPr="0097383B">
              <w:rPr>
                <w:sz w:val="24"/>
                <w:szCs w:val="24"/>
              </w:rPr>
              <w:lastRenderedPageBreak/>
              <w:t>Ответственные исполнители программы</w:t>
            </w:r>
          </w:p>
        </w:tc>
        <w:tc>
          <w:tcPr>
            <w:tcW w:w="7222" w:type="dxa"/>
          </w:tcPr>
          <w:p w14:paraId="552F8E98" w14:textId="1930266A" w:rsidR="00F74DE9" w:rsidRPr="0097383B" w:rsidRDefault="005B1E3D" w:rsidP="003E3729">
            <w:pPr>
              <w:spacing w:line="276" w:lineRule="auto"/>
              <w:jc w:val="center"/>
              <w:rPr>
                <w:sz w:val="24"/>
                <w:szCs w:val="24"/>
              </w:rPr>
            </w:pPr>
            <w:r w:rsidRPr="0097383B">
              <w:rPr>
                <w:sz w:val="24"/>
                <w:szCs w:val="24"/>
              </w:rPr>
              <w:t>Администрация школы</w:t>
            </w:r>
          </w:p>
        </w:tc>
      </w:tr>
      <w:tr w:rsidR="005B1E3D" w:rsidRPr="0097383B" w14:paraId="3A210872" w14:textId="77777777" w:rsidTr="0097383B">
        <w:tc>
          <w:tcPr>
            <w:tcW w:w="2122" w:type="dxa"/>
          </w:tcPr>
          <w:p w14:paraId="14AB9FC1" w14:textId="1A00878F" w:rsidR="005B1E3D" w:rsidRPr="0097383B" w:rsidRDefault="005B1E3D" w:rsidP="003E3729">
            <w:pPr>
              <w:spacing w:line="276" w:lineRule="auto"/>
              <w:jc w:val="center"/>
              <w:rPr>
                <w:sz w:val="24"/>
                <w:szCs w:val="24"/>
              </w:rPr>
            </w:pPr>
            <w:r w:rsidRPr="0097383B">
              <w:rPr>
                <w:sz w:val="24"/>
                <w:szCs w:val="24"/>
              </w:rPr>
              <w:t>Участники</w:t>
            </w:r>
          </w:p>
        </w:tc>
        <w:tc>
          <w:tcPr>
            <w:tcW w:w="7222" w:type="dxa"/>
          </w:tcPr>
          <w:p w14:paraId="171C777F" w14:textId="020E5876" w:rsidR="005B1E3D" w:rsidRPr="0097383B" w:rsidRDefault="005B1E3D" w:rsidP="003E3729">
            <w:pPr>
              <w:spacing w:line="276" w:lineRule="auto"/>
              <w:jc w:val="both"/>
              <w:rPr>
                <w:sz w:val="24"/>
                <w:szCs w:val="24"/>
              </w:rPr>
            </w:pPr>
            <w:r w:rsidRPr="0097383B">
              <w:rPr>
                <w:sz w:val="24"/>
                <w:szCs w:val="24"/>
              </w:rPr>
              <w:t>Администрация, органы самоуправления, педагогический коллектив школы, учащиеся, родители, социальные партнеры.</w:t>
            </w:r>
          </w:p>
        </w:tc>
      </w:tr>
      <w:tr w:rsidR="005B1E3D" w:rsidRPr="0097383B" w14:paraId="2DC3C416" w14:textId="77777777" w:rsidTr="0097383B">
        <w:tc>
          <w:tcPr>
            <w:tcW w:w="2122" w:type="dxa"/>
          </w:tcPr>
          <w:p w14:paraId="69D644EC" w14:textId="3BF33996" w:rsidR="005B1E3D" w:rsidRPr="0097383B" w:rsidRDefault="00A93AEF" w:rsidP="003E3729">
            <w:pPr>
              <w:spacing w:line="276" w:lineRule="auto"/>
              <w:jc w:val="center"/>
              <w:rPr>
                <w:sz w:val="24"/>
                <w:szCs w:val="24"/>
              </w:rPr>
            </w:pPr>
            <w:r w:rsidRPr="0097383B">
              <w:rPr>
                <w:sz w:val="24"/>
                <w:szCs w:val="24"/>
              </w:rPr>
              <w:t>Источники финансирования</w:t>
            </w:r>
          </w:p>
        </w:tc>
        <w:tc>
          <w:tcPr>
            <w:tcW w:w="7222" w:type="dxa"/>
          </w:tcPr>
          <w:p w14:paraId="5C1F09B1" w14:textId="6AAAF55B" w:rsidR="005B1E3D" w:rsidRPr="0097383B" w:rsidRDefault="00A93AEF" w:rsidP="003E3729">
            <w:pPr>
              <w:spacing w:line="276" w:lineRule="auto"/>
              <w:jc w:val="both"/>
              <w:rPr>
                <w:sz w:val="24"/>
                <w:szCs w:val="24"/>
              </w:rPr>
            </w:pPr>
            <w:r w:rsidRPr="0097383B">
              <w:rPr>
                <w:sz w:val="24"/>
                <w:szCs w:val="24"/>
              </w:rPr>
              <w:t>Финансирование программы осуществляется за счет средств областного и муниципального бюджета на реализацию государственного задания, благотворительных и добровольных пожертвований.</w:t>
            </w:r>
          </w:p>
        </w:tc>
      </w:tr>
      <w:tr w:rsidR="005B1E3D" w:rsidRPr="0097383B" w14:paraId="183437B2" w14:textId="77777777" w:rsidTr="0097383B">
        <w:tc>
          <w:tcPr>
            <w:tcW w:w="2122" w:type="dxa"/>
          </w:tcPr>
          <w:p w14:paraId="67DFD5C1" w14:textId="77777777" w:rsidR="00A93AEF" w:rsidRPr="0097383B" w:rsidRDefault="00A93AEF" w:rsidP="003E3729">
            <w:pPr>
              <w:spacing w:line="276" w:lineRule="auto"/>
              <w:jc w:val="center"/>
              <w:rPr>
                <w:sz w:val="24"/>
                <w:szCs w:val="24"/>
              </w:rPr>
            </w:pPr>
            <w:r w:rsidRPr="0097383B">
              <w:rPr>
                <w:sz w:val="24"/>
                <w:szCs w:val="24"/>
              </w:rPr>
              <w:t xml:space="preserve">Порядок управления реализацией </w:t>
            </w:r>
          </w:p>
          <w:p w14:paraId="32CCF90C" w14:textId="11184441" w:rsidR="005B1E3D" w:rsidRPr="0097383B" w:rsidRDefault="00A93AEF" w:rsidP="003E3729">
            <w:pPr>
              <w:spacing w:line="276" w:lineRule="auto"/>
              <w:jc w:val="center"/>
              <w:rPr>
                <w:sz w:val="24"/>
                <w:szCs w:val="24"/>
              </w:rPr>
            </w:pPr>
            <w:r w:rsidRPr="0097383B">
              <w:rPr>
                <w:sz w:val="24"/>
                <w:szCs w:val="24"/>
              </w:rPr>
              <w:t>Программы</w:t>
            </w:r>
          </w:p>
        </w:tc>
        <w:tc>
          <w:tcPr>
            <w:tcW w:w="7222" w:type="dxa"/>
          </w:tcPr>
          <w:p w14:paraId="7C7B107B" w14:textId="509534A3" w:rsidR="005B1E3D" w:rsidRPr="0097383B" w:rsidRDefault="00A93AEF" w:rsidP="003E3729">
            <w:pPr>
              <w:spacing w:line="276" w:lineRule="auto"/>
              <w:jc w:val="both"/>
              <w:rPr>
                <w:sz w:val="24"/>
                <w:szCs w:val="24"/>
              </w:rPr>
            </w:pPr>
            <w:r w:rsidRPr="0097383B">
              <w:rPr>
                <w:sz w:val="24"/>
                <w:szCs w:val="24"/>
              </w:rPr>
              <w:t>Контроль за выполнением Программы, корректировка Программы осуществляется педагогическим советом школы с согласия Управляющего совета– в рамках его полномочий. Управление реализацией Программы осуществляется директором.</w:t>
            </w:r>
          </w:p>
        </w:tc>
      </w:tr>
    </w:tbl>
    <w:p w14:paraId="007AE281" w14:textId="77777777" w:rsidR="00F74DE9" w:rsidRDefault="00F74DE9" w:rsidP="003E3729">
      <w:pPr>
        <w:spacing w:after="0" w:line="276" w:lineRule="auto"/>
        <w:ind w:firstLine="709"/>
        <w:jc w:val="center"/>
        <w:rPr>
          <w:sz w:val="24"/>
          <w:szCs w:val="24"/>
        </w:rPr>
      </w:pPr>
    </w:p>
    <w:p w14:paraId="30B48779" w14:textId="3811FC9C" w:rsidR="0097383B" w:rsidRPr="0097383B" w:rsidRDefault="0097383B" w:rsidP="003E3729">
      <w:pPr>
        <w:spacing w:after="120" w:line="276" w:lineRule="auto"/>
        <w:ind w:firstLine="709"/>
        <w:jc w:val="center"/>
        <w:rPr>
          <w:b/>
          <w:bCs/>
          <w:color w:val="002060"/>
          <w:sz w:val="24"/>
          <w:szCs w:val="24"/>
        </w:rPr>
      </w:pPr>
      <w:r w:rsidRPr="0097383B">
        <w:rPr>
          <w:b/>
          <w:bCs/>
          <w:color w:val="002060"/>
          <w:sz w:val="24"/>
          <w:szCs w:val="24"/>
        </w:rPr>
        <w:t>2. Аннотация</w:t>
      </w:r>
    </w:p>
    <w:p w14:paraId="18BDF0FF" w14:textId="77777777" w:rsidR="0097383B" w:rsidRPr="0097383B" w:rsidRDefault="0097383B" w:rsidP="003E3729">
      <w:pPr>
        <w:spacing w:after="0" w:line="276" w:lineRule="auto"/>
        <w:ind w:firstLine="709"/>
        <w:jc w:val="both"/>
        <w:rPr>
          <w:sz w:val="24"/>
          <w:szCs w:val="24"/>
        </w:rPr>
      </w:pPr>
      <w:r w:rsidRPr="0097383B">
        <w:rPr>
          <w:sz w:val="24"/>
          <w:szCs w:val="24"/>
        </w:rPr>
        <w:t>Программа развития муниципального бюджетного образовательного учреждения города Костромы «Средняя общеобразовательная школа № 29» разработана в соответствии с целями реализации государственной политики Российской Федерации в области образования и является управленческим документом, определяющим перспективы и пути развития учреждения на среднесрочную перспективу.</w:t>
      </w:r>
    </w:p>
    <w:p w14:paraId="49D3176A" w14:textId="77777777" w:rsidR="0097383B" w:rsidRPr="0097383B" w:rsidRDefault="0097383B" w:rsidP="003E3729">
      <w:pPr>
        <w:spacing w:after="0" w:line="276" w:lineRule="auto"/>
        <w:ind w:firstLine="709"/>
        <w:jc w:val="both"/>
        <w:rPr>
          <w:sz w:val="24"/>
          <w:szCs w:val="24"/>
        </w:rPr>
      </w:pPr>
      <w:r w:rsidRPr="0097383B">
        <w:rPr>
          <w:sz w:val="24"/>
          <w:szCs w:val="24"/>
        </w:rPr>
        <w:t xml:space="preserve">Программа развития (далее Программа) является обязательным локальным актом, наличие которого в образовательной организации закреплено требованиями ст. 28 Федерального закона «Об образовании в Российской Федерации». Программа как управленческий документ развития образовательной организации на среднесрочную перспективу определяет ценностно-смысловые, целевые, содержательные и </w:t>
      </w:r>
      <w:r w:rsidRPr="0097383B">
        <w:rPr>
          <w:sz w:val="24"/>
          <w:szCs w:val="24"/>
        </w:rPr>
        <w:lastRenderedPageBreak/>
        <w:t>результативные приоритеты развития, задает основные направления эффективной реализации государственного задания.</w:t>
      </w:r>
    </w:p>
    <w:p w14:paraId="423620DD" w14:textId="77777777" w:rsidR="0097383B" w:rsidRPr="0097383B" w:rsidRDefault="0097383B" w:rsidP="003E3729">
      <w:pPr>
        <w:spacing w:after="0" w:line="276" w:lineRule="auto"/>
        <w:ind w:firstLine="709"/>
        <w:jc w:val="both"/>
        <w:rPr>
          <w:sz w:val="24"/>
          <w:szCs w:val="24"/>
        </w:rPr>
      </w:pPr>
      <w:r w:rsidRPr="0097383B">
        <w:rPr>
          <w:sz w:val="24"/>
          <w:szCs w:val="24"/>
        </w:rPr>
        <w:t>Программа подготовлена рабочими группами школы. Методологической основой разработки Программы является теория социально педагогического проектирования основных направлений развития, позволяющая рассматривать школу как субъект и целостный организм в развивающейся и постоянно изменяющейся среде. Программа создана с целью сохранения тенденции развития школы с учетом требований системно-</w:t>
      </w:r>
      <w:proofErr w:type="spellStart"/>
      <w:r w:rsidRPr="0097383B">
        <w:rPr>
          <w:sz w:val="24"/>
          <w:szCs w:val="24"/>
        </w:rPr>
        <w:t>деятельностного</w:t>
      </w:r>
      <w:proofErr w:type="spellEnd"/>
      <w:r w:rsidRPr="0097383B">
        <w:rPr>
          <w:sz w:val="24"/>
          <w:szCs w:val="24"/>
        </w:rPr>
        <w:t xml:space="preserve"> подхода и современной социально-экономической и культурной ситуации.</w:t>
      </w:r>
    </w:p>
    <w:p w14:paraId="31979295" w14:textId="77777777" w:rsidR="0097383B" w:rsidRPr="0097383B" w:rsidRDefault="0097383B" w:rsidP="003E3729">
      <w:pPr>
        <w:spacing w:after="0" w:line="276" w:lineRule="auto"/>
        <w:ind w:firstLine="709"/>
        <w:jc w:val="both"/>
        <w:rPr>
          <w:sz w:val="24"/>
          <w:szCs w:val="24"/>
        </w:rPr>
      </w:pPr>
      <w:r w:rsidRPr="0097383B">
        <w:rPr>
          <w:sz w:val="24"/>
          <w:szCs w:val="24"/>
        </w:rPr>
        <w:t>При проектировании Программы учитывались следующие факторы:</w:t>
      </w:r>
    </w:p>
    <w:p w14:paraId="1EDF1EDF" w14:textId="77777777" w:rsidR="0097383B" w:rsidRPr="0097383B" w:rsidRDefault="0097383B" w:rsidP="003E3729">
      <w:pPr>
        <w:spacing w:after="0" w:line="276" w:lineRule="auto"/>
        <w:ind w:firstLine="709"/>
        <w:jc w:val="both"/>
        <w:rPr>
          <w:sz w:val="24"/>
          <w:szCs w:val="24"/>
        </w:rPr>
      </w:pPr>
      <w:r w:rsidRPr="0097383B">
        <w:rPr>
          <w:sz w:val="24"/>
          <w:szCs w:val="24"/>
        </w:rPr>
        <w:t>1. Образовательные потребности общества и приоритетные идеи развития системы образования РФ, отраженные в перечисленных документах и ориентирующие на качественное и доступное образование, создание условий для наиболее полной социализации и самораскрытия личности учащихся.</w:t>
      </w:r>
    </w:p>
    <w:p w14:paraId="70B00216" w14:textId="77777777" w:rsidR="0097383B" w:rsidRPr="0097383B" w:rsidRDefault="0097383B" w:rsidP="003E3729">
      <w:pPr>
        <w:spacing w:after="0" w:line="276" w:lineRule="auto"/>
        <w:ind w:firstLine="709"/>
        <w:jc w:val="both"/>
        <w:rPr>
          <w:sz w:val="24"/>
          <w:szCs w:val="24"/>
        </w:rPr>
      </w:pPr>
      <w:r w:rsidRPr="0097383B">
        <w:rPr>
          <w:sz w:val="24"/>
          <w:szCs w:val="24"/>
        </w:rPr>
        <w:t xml:space="preserve">2. Преемственность, непротиворечивость и </w:t>
      </w:r>
      <w:proofErr w:type="spellStart"/>
      <w:r w:rsidRPr="0097383B">
        <w:rPr>
          <w:sz w:val="24"/>
          <w:szCs w:val="24"/>
        </w:rPr>
        <w:t>взаимодополняемость</w:t>
      </w:r>
      <w:proofErr w:type="spellEnd"/>
      <w:r w:rsidRPr="0097383B">
        <w:rPr>
          <w:sz w:val="24"/>
          <w:szCs w:val="24"/>
        </w:rPr>
        <w:t xml:space="preserve"> программ школы, прежде всего – программы развития школы до 2023 года, образовательной программы, проектов, разработанных и реализуемых в школе.</w:t>
      </w:r>
    </w:p>
    <w:p w14:paraId="2B4D0539" w14:textId="77777777" w:rsidR="0097383B" w:rsidRPr="0097383B" w:rsidRDefault="0097383B" w:rsidP="003E3729">
      <w:pPr>
        <w:spacing w:after="0" w:line="276" w:lineRule="auto"/>
        <w:ind w:firstLine="709"/>
        <w:jc w:val="both"/>
        <w:rPr>
          <w:sz w:val="24"/>
          <w:szCs w:val="24"/>
        </w:rPr>
      </w:pPr>
      <w:r w:rsidRPr="0097383B">
        <w:rPr>
          <w:sz w:val="24"/>
          <w:szCs w:val="24"/>
        </w:rPr>
        <w:t xml:space="preserve">3. Образовательные потребности учеников и их родителей, заинтересованных в развитии обучающихся, сохранении и укреплении их здоровья, в активном приобщении к культурным ценностям, в благоприятных условиях для </w:t>
      </w:r>
      <w:proofErr w:type="spellStart"/>
      <w:r w:rsidRPr="0097383B">
        <w:rPr>
          <w:sz w:val="24"/>
          <w:szCs w:val="24"/>
        </w:rPr>
        <w:t>самоактуализации</w:t>
      </w:r>
      <w:proofErr w:type="spellEnd"/>
      <w:r w:rsidRPr="0097383B">
        <w:rPr>
          <w:sz w:val="24"/>
          <w:szCs w:val="24"/>
        </w:rPr>
        <w:t xml:space="preserve"> личности.</w:t>
      </w:r>
    </w:p>
    <w:p w14:paraId="44CE1FAB" w14:textId="77777777" w:rsidR="0097383B" w:rsidRPr="0097383B" w:rsidRDefault="0097383B" w:rsidP="003E3729">
      <w:pPr>
        <w:spacing w:after="0" w:line="276" w:lineRule="auto"/>
        <w:ind w:firstLine="709"/>
        <w:jc w:val="both"/>
        <w:rPr>
          <w:sz w:val="24"/>
          <w:szCs w:val="24"/>
        </w:rPr>
      </w:pPr>
      <w:r w:rsidRPr="0097383B">
        <w:rPr>
          <w:sz w:val="24"/>
          <w:szCs w:val="24"/>
        </w:rPr>
        <w:t>4. Потребности педагогического коллектива школы в творческом поиске, профессиональном самосовершенствовании.</w:t>
      </w:r>
    </w:p>
    <w:p w14:paraId="32A1B34C" w14:textId="77777777" w:rsidR="0097383B" w:rsidRPr="0097383B" w:rsidRDefault="0097383B" w:rsidP="003E3729">
      <w:pPr>
        <w:spacing w:after="0" w:line="276" w:lineRule="auto"/>
        <w:ind w:firstLine="709"/>
        <w:jc w:val="both"/>
        <w:rPr>
          <w:sz w:val="24"/>
          <w:szCs w:val="24"/>
        </w:rPr>
      </w:pPr>
      <w:r w:rsidRPr="0097383B">
        <w:rPr>
          <w:sz w:val="24"/>
          <w:szCs w:val="24"/>
        </w:rPr>
        <w:t>5. Особенности внешней среды школы.</w:t>
      </w:r>
    </w:p>
    <w:p w14:paraId="00682BBA" w14:textId="77777777" w:rsidR="0097383B" w:rsidRPr="0097383B" w:rsidRDefault="0097383B" w:rsidP="003E3729">
      <w:pPr>
        <w:spacing w:after="0" w:line="276" w:lineRule="auto"/>
        <w:ind w:firstLine="709"/>
        <w:jc w:val="both"/>
        <w:rPr>
          <w:sz w:val="24"/>
          <w:szCs w:val="24"/>
        </w:rPr>
      </w:pPr>
      <w:r w:rsidRPr="0097383B">
        <w:rPr>
          <w:sz w:val="24"/>
          <w:szCs w:val="24"/>
        </w:rPr>
        <w:t>6. Материальная база, профессиональный потенциал педагогических кадров, особенности контингента обучающихся.</w:t>
      </w:r>
    </w:p>
    <w:p w14:paraId="37622C21" w14:textId="77777777" w:rsidR="0097383B" w:rsidRPr="0097383B" w:rsidRDefault="0097383B" w:rsidP="003E3729">
      <w:pPr>
        <w:spacing w:after="0" w:line="276" w:lineRule="auto"/>
        <w:ind w:firstLine="709"/>
        <w:jc w:val="both"/>
        <w:rPr>
          <w:sz w:val="24"/>
          <w:szCs w:val="24"/>
        </w:rPr>
      </w:pPr>
      <w:r w:rsidRPr="0097383B">
        <w:rPr>
          <w:sz w:val="24"/>
          <w:szCs w:val="24"/>
        </w:rPr>
        <w:t>Данная Программа направлена на достижение следующих цели и задач:</w:t>
      </w:r>
    </w:p>
    <w:p w14:paraId="4C43B240" w14:textId="77777777" w:rsidR="0097383B" w:rsidRPr="0097383B" w:rsidRDefault="0097383B" w:rsidP="003E3729">
      <w:pPr>
        <w:spacing w:after="0" w:line="276" w:lineRule="auto"/>
        <w:ind w:firstLine="709"/>
        <w:jc w:val="both"/>
        <w:rPr>
          <w:sz w:val="24"/>
          <w:szCs w:val="24"/>
        </w:rPr>
      </w:pPr>
      <w:r w:rsidRPr="0097383B">
        <w:rPr>
          <w:b/>
          <w:bCs/>
          <w:sz w:val="24"/>
          <w:szCs w:val="24"/>
        </w:rPr>
        <w:t>Цель:</w:t>
      </w:r>
      <w:r w:rsidRPr="0097383B">
        <w:rPr>
          <w:sz w:val="24"/>
          <w:szCs w:val="24"/>
        </w:rPr>
        <w:t xml:space="preserve"> Повышение качества и эффективности деятельности всех компонентов образовательной системы школы в соответствии со стратегией развития российского образования, современными потребностями общества.</w:t>
      </w:r>
    </w:p>
    <w:p w14:paraId="5C1A1551" w14:textId="77777777" w:rsidR="0097383B" w:rsidRPr="0097383B" w:rsidRDefault="0097383B" w:rsidP="003E3729">
      <w:pPr>
        <w:spacing w:after="0" w:line="276" w:lineRule="auto"/>
        <w:ind w:firstLine="709"/>
        <w:jc w:val="both"/>
        <w:rPr>
          <w:sz w:val="24"/>
          <w:szCs w:val="24"/>
        </w:rPr>
      </w:pPr>
      <w:r w:rsidRPr="0097383B">
        <w:rPr>
          <w:b/>
          <w:bCs/>
          <w:sz w:val="24"/>
          <w:szCs w:val="24"/>
        </w:rPr>
        <w:t xml:space="preserve">Задачи: </w:t>
      </w:r>
    </w:p>
    <w:p w14:paraId="6FB0BCFC" w14:textId="77777777" w:rsidR="0097383B" w:rsidRPr="0097383B" w:rsidRDefault="0097383B" w:rsidP="00317358">
      <w:pPr>
        <w:pStyle w:val="a4"/>
        <w:numPr>
          <w:ilvl w:val="0"/>
          <w:numId w:val="2"/>
        </w:numPr>
        <w:spacing w:after="0" w:line="276" w:lineRule="auto"/>
        <w:jc w:val="both"/>
        <w:rPr>
          <w:sz w:val="24"/>
          <w:szCs w:val="24"/>
        </w:rPr>
      </w:pPr>
      <w:r w:rsidRPr="0097383B">
        <w:rPr>
          <w:sz w:val="24"/>
          <w:szCs w:val="24"/>
        </w:rPr>
        <w:t>Создание условий, обеспечивающих доступность качественного образования и успешную социализацию обучающихся.</w:t>
      </w:r>
    </w:p>
    <w:p w14:paraId="6A4EF359" w14:textId="77777777" w:rsidR="0097383B" w:rsidRPr="0097383B" w:rsidRDefault="0097383B" w:rsidP="00317358">
      <w:pPr>
        <w:pStyle w:val="a4"/>
        <w:numPr>
          <w:ilvl w:val="0"/>
          <w:numId w:val="2"/>
        </w:numPr>
        <w:spacing w:after="0" w:line="276" w:lineRule="auto"/>
        <w:jc w:val="both"/>
        <w:rPr>
          <w:sz w:val="24"/>
          <w:szCs w:val="24"/>
        </w:rPr>
      </w:pPr>
      <w:r w:rsidRPr="0097383B">
        <w:rPr>
          <w:sz w:val="24"/>
          <w:szCs w:val="24"/>
        </w:rPr>
        <w:t>Создание условий, направленных на повышение воспитательного потенциала школы.</w:t>
      </w:r>
    </w:p>
    <w:p w14:paraId="71DA9B6F" w14:textId="77777777" w:rsidR="0097383B" w:rsidRPr="0097383B" w:rsidRDefault="0097383B" w:rsidP="00317358">
      <w:pPr>
        <w:pStyle w:val="a4"/>
        <w:numPr>
          <w:ilvl w:val="0"/>
          <w:numId w:val="2"/>
        </w:numPr>
        <w:spacing w:after="0" w:line="276" w:lineRule="auto"/>
        <w:jc w:val="both"/>
        <w:rPr>
          <w:sz w:val="24"/>
          <w:szCs w:val="24"/>
        </w:rPr>
      </w:pPr>
      <w:r w:rsidRPr="0097383B">
        <w:rPr>
          <w:sz w:val="24"/>
          <w:szCs w:val="24"/>
        </w:rPr>
        <w:t>Создание условий для непрерывного совершенствования профессионального мастерства педагогических и руководящих кадров.</w:t>
      </w:r>
    </w:p>
    <w:p w14:paraId="474BCDA7" w14:textId="31F5F8A0" w:rsidR="0097383B" w:rsidRPr="0097383B" w:rsidRDefault="0097383B" w:rsidP="00317358">
      <w:pPr>
        <w:pStyle w:val="a4"/>
        <w:numPr>
          <w:ilvl w:val="0"/>
          <w:numId w:val="2"/>
        </w:numPr>
        <w:spacing w:after="0" w:line="276" w:lineRule="auto"/>
        <w:jc w:val="both"/>
        <w:rPr>
          <w:sz w:val="24"/>
          <w:szCs w:val="24"/>
        </w:rPr>
      </w:pPr>
      <w:r w:rsidRPr="0097383B">
        <w:rPr>
          <w:sz w:val="24"/>
          <w:szCs w:val="24"/>
        </w:rPr>
        <w:t>Развитие механизмов управления качеством образования.</w:t>
      </w:r>
    </w:p>
    <w:p w14:paraId="421D5157" w14:textId="77777777" w:rsidR="0097383B" w:rsidRPr="0097383B" w:rsidRDefault="0097383B" w:rsidP="003E3729">
      <w:pPr>
        <w:spacing w:after="0" w:line="276" w:lineRule="auto"/>
        <w:ind w:firstLine="709"/>
        <w:jc w:val="both"/>
        <w:rPr>
          <w:sz w:val="24"/>
          <w:szCs w:val="24"/>
        </w:rPr>
      </w:pPr>
      <w:r w:rsidRPr="0097383B">
        <w:rPr>
          <w:sz w:val="24"/>
          <w:szCs w:val="24"/>
        </w:rPr>
        <w:t>В Программе предусмотрены основные направления развития образовательной системы школы, которые в дальнейшем будут конкретизированы в планах мероприятий и годовых планах (КЦП) работы школы.</w:t>
      </w:r>
    </w:p>
    <w:p w14:paraId="79C64FFE" w14:textId="77777777" w:rsidR="0097383B" w:rsidRPr="0097383B" w:rsidRDefault="0097383B" w:rsidP="003E3729">
      <w:pPr>
        <w:spacing w:after="0" w:line="276" w:lineRule="auto"/>
        <w:ind w:firstLine="709"/>
        <w:jc w:val="both"/>
        <w:rPr>
          <w:sz w:val="24"/>
          <w:szCs w:val="24"/>
        </w:rPr>
      </w:pPr>
    </w:p>
    <w:p w14:paraId="481AFF5F" w14:textId="30F1C9C9" w:rsidR="0097383B" w:rsidRDefault="0097383B" w:rsidP="003E3729">
      <w:pPr>
        <w:spacing w:after="120" w:line="276" w:lineRule="auto"/>
        <w:ind w:firstLine="709"/>
        <w:jc w:val="center"/>
        <w:rPr>
          <w:b/>
          <w:bCs/>
          <w:color w:val="002060"/>
          <w:sz w:val="24"/>
          <w:szCs w:val="24"/>
        </w:rPr>
      </w:pPr>
      <w:r w:rsidRPr="0097383B">
        <w:rPr>
          <w:b/>
          <w:bCs/>
          <w:color w:val="002060"/>
          <w:sz w:val="24"/>
          <w:szCs w:val="24"/>
        </w:rPr>
        <w:t>3. Характеристика актуального развития организации, SWOT-анализ потенциала развития организации</w:t>
      </w:r>
    </w:p>
    <w:p w14:paraId="23D46021" w14:textId="3A5FF12A" w:rsidR="00D76AAB" w:rsidRDefault="00D76AAB" w:rsidP="003E3729">
      <w:pPr>
        <w:pStyle w:val="TableParagraph"/>
        <w:spacing w:line="276" w:lineRule="auto"/>
        <w:ind w:left="0"/>
        <w:jc w:val="both"/>
        <w:rPr>
          <w:spacing w:val="1"/>
          <w:sz w:val="24"/>
        </w:rPr>
      </w:pPr>
      <w:r>
        <w:rPr>
          <w:b/>
          <w:sz w:val="24"/>
        </w:rPr>
        <w:t>Цель</w:t>
      </w:r>
      <w:r>
        <w:rPr>
          <w:b/>
          <w:spacing w:val="-7"/>
          <w:sz w:val="24"/>
        </w:rPr>
        <w:t xml:space="preserve"> предыдущей </w:t>
      </w:r>
      <w:r>
        <w:rPr>
          <w:b/>
          <w:sz w:val="24"/>
        </w:rPr>
        <w:t>программы</w:t>
      </w:r>
      <w:r>
        <w:rPr>
          <w:b/>
          <w:spacing w:val="2"/>
          <w:sz w:val="24"/>
        </w:rPr>
        <w:t xml:space="preserve"> </w:t>
      </w:r>
      <w:r>
        <w:rPr>
          <w:b/>
          <w:sz w:val="24"/>
        </w:rPr>
        <w:t>развития</w:t>
      </w:r>
      <w:r>
        <w:rPr>
          <w:sz w:val="24"/>
        </w:rPr>
        <w:t>: приведение</w:t>
      </w:r>
      <w:r>
        <w:rPr>
          <w:spacing w:val="25"/>
          <w:sz w:val="24"/>
        </w:rPr>
        <w:t xml:space="preserve"> </w:t>
      </w:r>
      <w:r>
        <w:rPr>
          <w:sz w:val="24"/>
        </w:rPr>
        <w:t>всех</w:t>
      </w:r>
      <w:r>
        <w:rPr>
          <w:spacing w:val="23"/>
          <w:sz w:val="24"/>
        </w:rPr>
        <w:t xml:space="preserve"> </w:t>
      </w:r>
      <w:r>
        <w:rPr>
          <w:sz w:val="24"/>
        </w:rPr>
        <w:t>компонентов</w:t>
      </w:r>
      <w:r>
        <w:rPr>
          <w:spacing w:val="22"/>
          <w:sz w:val="24"/>
        </w:rPr>
        <w:t xml:space="preserve"> </w:t>
      </w:r>
      <w:r>
        <w:rPr>
          <w:sz w:val="24"/>
        </w:rPr>
        <w:t>образовательной</w:t>
      </w:r>
      <w:r>
        <w:rPr>
          <w:spacing w:val="23"/>
          <w:sz w:val="24"/>
        </w:rPr>
        <w:t xml:space="preserve"> </w:t>
      </w:r>
      <w:r>
        <w:rPr>
          <w:sz w:val="24"/>
        </w:rPr>
        <w:t>системы</w:t>
      </w:r>
      <w:r>
        <w:rPr>
          <w:spacing w:val="23"/>
          <w:sz w:val="24"/>
        </w:rPr>
        <w:t xml:space="preserve"> </w:t>
      </w:r>
      <w:r>
        <w:rPr>
          <w:sz w:val="24"/>
        </w:rPr>
        <w:t>школы</w:t>
      </w:r>
      <w:r>
        <w:rPr>
          <w:spacing w:val="26"/>
          <w:sz w:val="24"/>
        </w:rPr>
        <w:t xml:space="preserve"> </w:t>
      </w:r>
      <w:r>
        <w:rPr>
          <w:sz w:val="24"/>
        </w:rPr>
        <w:t>в</w:t>
      </w:r>
      <w:r>
        <w:rPr>
          <w:spacing w:val="-57"/>
          <w:sz w:val="24"/>
        </w:rPr>
        <w:t xml:space="preserve"> </w:t>
      </w:r>
      <w:r>
        <w:rPr>
          <w:sz w:val="24"/>
        </w:rPr>
        <w:t>соответствие</w:t>
      </w:r>
      <w:r>
        <w:rPr>
          <w:sz w:val="24"/>
        </w:rPr>
        <w:tab/>
        <w:t>с</w:t>
      </w:r>
      <w:r>
        <w:rPr>
          <w:sz w:val="24"/>
        </w:rPr>
        <w:tab/>
        <w:t>потребностями</w:t>
      </w:r>
      <w:r>
        <w:rPr>
          <w:sz w:val="24"/>
        </w:rPr>
        <w:tab/>
        <w:t xml:space="preserve">успешной </w:t>
      </w:r>
      <w:r>
        <w:rPr>
          <w:spacing w:val="-1"/>
          <w:sz w:val="24"/>
        </w:rPr>
        <w:t>образовательной</w:t>
      </w:r>
      <w:r>
        <w:rPr>
          <w:spacing w:val="-57"/>
          <w:sz w:val="24"/>
        </w:rPr>
        <w:t xml:space="preserve"> </w:t>
      </w:r>
      <w:r>
        <w:rPr>
          <w:sz w:val="24"/>
        </w:rPr>
        <w:lastRenderedPageBreak/>
        <w:t>деятельности</w:t>
      </w:r>
      <w:r>
        <w:rPr>
          <w:sz w:val="24"/>
        </w:rPr>
        <w:tab/>
        <w:t>каждого</w:t>
      </w:r>
      <w:r>
        <w:rPr>
          <w:sz w:val="24"/>
        </w:rPr>
        <w:tab/>
        <w:t>обучающегося</w:t>
      </w:r>
      <w:r>
        <w:rPr>
          <w:sz w:val="24"/>
        </w:rPr>
        <w:tab/>
        <w:t>по</w:t>
      </w:r>
      <w:r>
        <w:rPr>
          <w:sz w:val="24"/>
        </w:rPr>
        <w:tab/>
        <w:t>освоению</w:t>
      </w:r>
      <w:r>
        <w:rPr>
          <w:sz w:val="24"/>
        </w:rPr>
        <w:tab/>
      </w:r>
      <w:r>
        <w:rPr>
          <w:spacing w:val="-2"/>
          <w:sz w:val="24"/>
        </w:rPr>
        <w:t>ФГОС,</w:t>
      </w:r>
      <w:r>
        <w:rPr>
          <w:spacing w:val="-57"/>
          <w:sz w:val="24"/>
        </w:rPr>
        <w:t xml:space="preserve"> п</w:t>
      </w:r>
      <w:r>
        <w:rPr>
          <w:sz w:val="24"/>
        </w:rPr>
        <w:t>отребностями социально-экономического развития общества</w:t>
      </w:r>
      <w:r>
        <w:rPr>
          <w:spacing w:val="1"/>
          <w:sz w:val="24"/>
        </w:rPr>
        <w:t>.</w:t>
      </w:r>
    </w:p>
    <w:p w14:paraId="2578A370" w14:textId="77777777" w:rsidR="00D76AAB" w:rsidRDefault="00D76AAB" w:rsidP="003E3729">
      <w:pPr>
        <w:pStyle w:val="TableParagraph"/>
        <w:spacing w:line="276" w:lineRule="auto"/>
        <w:ind w:left="0"/>
        <w:jc w:val="both"/>
        <w:rPr>
          <w:sz w:val="24"/>
        </w:rPr>
      </w:pPr>
      <w:r>
        <w:rPr>
          <w:b/>
          <w:i/>
          <w:sz w:val="24"/>
        </w:rPr>
        <w:t>Задачи</w:t>
      </w:r>
      <w:r>
        <w:rPr>
          <w:sz w:val="24"/>
        </w:rPr>
        <w:t>:</w:t>
      </w:r>
    </w:p>
    <w:p w14:paraId="2022C42D" w14:textId="77777777" w:rsidR="00D76AAB" w:rsidRDefault="00D76AAB" w:rsidP="00317358">
      <w:pPr>
        <w:pStyle w:val="TableParagraph"/>
        <w:numPr>
          <w:ilvl w:val="0"/>
          <w:numId w:val="12"/>
        </w:numPr>
        <w:tabs>
          <w:tab w:val="left" w:pos="815"/>
        </w:tabs>
        <w:spacing w:line="276" w:lineRule="auto"/>
        <w:ind w:left="0" w:firstLine="0"/>
        <w:jc w:val="both"/>
        <w:rPr>
          <w:sz w:val="24"/>
        </w:rPr>
      </w:pPr>
      <w:r>
        <w:rPr>
          <w:sz w:val="24"/>
        </w:rPr>
        <w:t>корректировать систему управления качеством образования,</w:t>
      </w:r>
      <w:r>
        <w:rPr>
          <w:spacing w:val="-57"/>
          <w:sz w:val="24"/>
        </w:rPr>
        <w:t xml:space="preserve"> </w:t>
      </w:r>
      <w:r>
        <w:rPr>
          <w:sz w:val="24"/>
        </w:rPr>
        <w:t>обеспечивая</w:t>
      </w:r>
      <w:r>
        <w:rPr>
          <w:spacing w:val="1"/>
          <w:sz w:val="24"/>
        </w:rPr>
        <w:t xml:space="preserve"> </w:t>
      </w:r>
      <w:r>
        <w:rPr>
          <w:sz w:val="24"/>
        </w:rPr>
        <w:t>возможность</w:t>
      </w:r>
      <w:r>
        <w:rPr>
          <w:spacing w:val="1"/>
          <w:sz w:val="24"/>
        </w:rPr>
        <w:t xml:space="preserve"> </w:t>
      </w:r>
      <w:r>
        <w:rPr>
          <w:sz w:val="24"/>
        </w:rPr>
        <w:t>успешность</w:t>
      </w:r>
      <w:r>
        <w:rPr>
          <w:spacing w:val="1"/>
          <w:sz w:val="24"/>
        </w:rPr>
        <w:t xml:space="preserve"> </w:t>
      </w:r>
      <w:r>
        <w:rPr>
          <w:sz w:val="24"/>
        </w:rPr>
        <w:t>образовательной</w:t>
      </w:r>
      <w:r>
        <w:rPr>
          <w:spacing w:val="1"/>
          <w:sz w:val="24"/>
        </w:rPr>
        <w:t xml:space="preserve"> </w:t>
      </w:r>
      <w:r>
        <w:rPr>
          <w:sz w:val="24"/>
        </w:rPr>
        <w:t>деятельности</w:t>
      </w:r>
      <w:r>
        <w:rPr>
          <w:spacing w:val="-2"/>
          <w:sz w:val="24"/>
        </w:rPr>
        <w:t xml:space="preserve"> </w:t>
      </w:r>
      <w:r>
        <w:rPr>
          <w:sz w:val="24"/>
        </w:rPr>
        <w:t>каждому</w:t>
      </w:r>
      <w:r>
        <w:rPr>
          <w:spacing w:val="-8"/>
          <w:sz w:val="24"/>
        </w:rPr>
        <w:t xml:space="preserve"> </w:t>
      </w:r>
      <w:r>
        <w:rPr>
          <w:sz w:val="24"/>
        </w:rPr>
        <w:t>обучающемуся;</w:t>
      </w:r>
    </w:p>
    <w:p w14:paraId="70CCA692" w14:textId="77777777" w:rsidR="00D76AAB" w:rsidRDefault="00D76AAB" w:rsidP="00317358">
      <w:pPr>
        <w:pStyle w:val="TableParagraph"/>
        <w:numPr>
          <w:ilvl w:val="0"/>
          <w:numId w:val="12"/>
        </w:numPr>
        <w:tabs>
          <w:tab w:val="left" w:pos="815"/>
        </w:tabs>
        <w:spacing w:line="276" w:lineRule="auto"/>
        <w:ind w:left="0" w:firstLine="0"/>
        <w:jc w:val="both"/>
        <w:rPr>
          <w:sz w:val="24"/>
        </w:rPr>
      </w:pPr>
      <w:r w:rsidRPr="00437636">
        <w:rPr>
          <w:sz w:val="24"/>
        </w:rPr>
        <w:t>использовать</w:t>
      </w:r>
      <w:r w:rsidRPr="00437636">
        <w:rPr>
          <w:spacing w:val="1"/>
          <w:sz w:val="24"/>
        </w:rPr>
        <w:t xml:space="preserve"> </w:t>
      </w:r>
      <w:r w:rsidRPr="00437636">
        <w:rPr>
          <w:sz w:val="24"/>
        </w:rPr>
        <w:t>передовую</w:t>
      </w:r>
      <w:r w:rsidRPr="00437636">
        <w:rPr>
          <w:spacing w:val="1"/>
          <w:sz w:val="24"/>
        </w:rPr>
        <w:t xml:space="preserve"> </w:t>
      </w:r>
      <w:r w:rsidRPr="00437636">
        <w:rPr>
          <w:sz w:val="24"/>
        </w:rPr>
        <w:t>педагогическую</w:t>
      </w:r>
      <w:r w:rsidRPr="00437636">
        <w:rPr>
          <w:spacing w:val="1"/>
          <w:sz w:val="24"/>
        </w:rPr>
        <w:t xml:space="preserve"> </w:t>
      </w:r>
      <w:r w:rsidRPr="00437636">
        <w:rPr>
          <w:sz w:val="24"/>
        </w:rPr>
        <w:t>практику</w:t>
      </w:r>
      <w:r w:rsidRPr="00437636">
        <w:rPr>
          <w:spacing w:val="1"/>
          <w:sz w:val="24"/>
        </w:rPr>
        <w:t xml:space="preserve"> </w:t>
      </w:r>
      <w:r w:rsidRPr="00437636">
        <w:rPr>
          <w:sz w:val="24"/>
        </w:rPr>
        <w:t>преемственности</w:t>
      </w:r>
      <w:r w:rsidRPr="00437636">
        <w:rPr>
          <w:spacing w:val="1"/>
          <w:sz w:val="24"/>
        </w:rPr>
        <w:t xml:space="preserve"> </w:t>
      </w:r>
      <w:r w:rsidRPr="00437636">
        <w:rPr>
          <w:sz w:val="24"/>
        </w:rPr>
        <w:t>в</w:t>
      </w:r>
      <w:r w:rsidRPr="00437636">
        <w:rPr>
          <w:spacing w:val="1"/>
          <w:sz w:val="24"/>
        </w:rPr>
        <w:t xml:space="preserve"> </w:t>
      </w:r>
      <w:r w:rsidRPr="00437636">
        <w:rPr>
          <w:sz w:val="24"/>
        </w:rPr>
        <w:t>сопровождении</w:t>
      </w:r>
      <w:r w:rsidRPr="00437636">
        <w:rPr>
          <w:spacing w:val="1"/>
          <w:sz w:val="24"/>
        </w:rPr>
        <w:t xml:space="preserve"> </w:t>
      </w:r>
      <w:r w:rsidRPr="00437636">
        <w:rPr>
          <w:sz w:val="24"/>
        </w:rPr>
        <w:t>обучающихся</w:t>
      </w:r>
      <w:r w:rsidRPr="00437636">
        <w:rPr>
          <w:spacing w:val="1"/>
          <w:sz w:val="24"/>
        </w:rPr>
        <w:t xml:space="preserve"> </w:t>
      </w:r>
      <w:r w:rsidRPr="00437636">
        <w:rPr>
          <w:sz w:val="24"/>
        </w:rPr>
        <w:t>по</w:t>
      </w:r>
      <w:r w:rsidRPr="00437636">
        <w:rPr>
          <w:spacing w:val="1"/>
          <w:sz w:val="24"/>
        </w:rPr>
        <w:t xml:space="preserve"> </w:t>
      </w:r>
      <w:r w:rsidRPr="00437636">
        <w:rPr>
          <w:sz w:val="24"/>
        </w:rPr>
        <w:t>индивидуальным</w:t>
      </w:r>
      <w:r w:rsidRPr="00437636">
        <w:rPr>
          <w:spacing w:val="1"/>
          <w:sz w:val="24"/>
        </w:rPr>
        <w:t xml:space="preserve"> </w:t>
      </w:r>
      <w:r w:rsidRPr="00437636">
        <w:rPr>
          <w:sz w:val="24"/>
        </w:rPr>
        <w:t>образовательным</w:t>
      </w:r>
      <w:r w:rsidRPr="00437636">
        <w:rPr>
          <w:spacing w:val="1"/>
          <w:sz w:val="24"/>
        </w:rPr>
        <w:t xml:space="preserve"> </w:t>
      </w:r>
      <w:r w:rsidRPr="00437636">
        <w:rPr>
          <w:sz w:val="24"/>
        </w:rPr>
        <w:t>маршрутам</w:t>
      </w:r>
      <w:r w:rsidRPr="00437636">
        <w:rPr>
          <w:spacing w:val="1"/>
          <w:sz w:val="24"/>
        </w:rPr>
        <w:t xml:space="preserve"> </w:t>
      </w:r>
      <w:r w:rsidRPr="00437636">
        <w:rPr>
          <w:sz w:val="24"/>
        </w:rPr>
        <w:t>для</w:t>
      </w:r>
      <w:r w:rsidRPr="00437636">
        <w:rPr>
          <w:spacing w:val="1"/>
          <w:sz w:val="24"/>
        </w:rPr>
        <w:t xml:space="preserve"> </w:t>
      </w:r>
      <w:r w:rsidRPr="00437636">
        <w:rPr>
          <w:sz w:val="24"/>
        </w:rPr>
        <w:t>успешного</w:t>
      </w:r>
      <w:r w:rsidRPr="00437636">
        <w:rPr>
          <w:spacing w:val="-57"/>
          <w:sz w:val="24"/>
        </w:rPr>
        <w:t xml:space="preserve"> </w:t>
      </w:r>
      <w:r w:rsidRPr="00437636">
        <w:rPr>
          <w:sz w:val="24"/>
        </w:rPr>
        <w:t>достижения</w:t>
      </w:r>
      <w:r w:rsidRPr="00437636">
        <w:rPr>
          <w:spacing w:val="-2"/>
          <w:sz w:val="24"/>
        </w:rPr>
        <w:t xml:space="preserve"> </w:t>
      </w:r>
      <w:r w:rsidRPr="00437636">
        <w:rPr>
          <w:sz w:val="24"/>
        </w:rPr>
        <w:t>ими</w:t>
      </w:r>
      <w:r w:rsidRPr="00437636">
        <w:rPr>
          <w:spacing w:val="-3"/>
          <w:sz w:val="24"/>
        </w:rPr>
        <w:t xml:space="preserve"> </w:t>
      </w:r>
      <w:r w:rsidRPr="00437636">
        <w:rPr>
          <w:sz w:val="24"/>
        </w:rPr>
        <w:t>планируемых</w:t>
      </w:r>
      <w:r w:rsidRPr="00437636">
        <w:rPr>
          <w:spacing w:val="-3"/>
          <w:sz w:val="24"/>
        </w:rPr>
        <w:t xml:space="preserve"> </w:t>
      </w:r>
      <w:r w:rsidRPr="00437636">
        <w:rPr>
          <w:sz w:val="24"/>
        </w:rPr>
        <w:t>результатов</w:t>
      </w:r>
      <w:r w:rsidRPr="00437636">
        <w:rPr>
          <w:spacing w:val="-4"/>
          <w:sz w:val="24"/>
        </w:rPr>
        <w:t xml:space="preserve"> </w:t>
      </w:r>
      <w:r w:rsidRPr="00437636">
        <w:rPr>
          <w:sz w:val="24"/>
        </w:rPr>
        <w:t>образования;</w:t>
      </w:r>
    </w:p>
    <w:p w14:paraId="761F2007" w14:textId="77777777" w:rsidR="00D76AAB" w:rsidRDefault="00D76AAB" w:rsidP="00317358">
      <w:pPr>
        <w:pStyle w:val="TableParagraph"/>
        <w:numPr>
          <w:ilvl w:val="0"/>
          <w:numId w:val="12"/>
        </w:numPr>
        <w:tabs>
          <w:tab w:val="left" w:pos="815"/>
        </w:tabs>
        <w:spacing w:line="276" w:lineRule="auto"/>
        <w:ind w:left="0" w:firstLine="0"/>
        <w:jc w:val="both"/>
        <w:rPr>
          <w:sz w:val="24"/>
        </w:rPr>
      </w:pPr>
      <w:r w:rsidRPr="00437636">
        <w:rPr>
          <w:sz w:val="24"/>
        </w:rPr>
        <w:t>эффективно использовать ресурсы внеурочной деятельности</w:t>
      </w:r>
      <w:r w:rsidRPr="00437636">
        <w:rPr>
          <w:spacing w:val="-57"/>
          <w:sz w:val="24"/>
        </w:rPr>
        <w:t xml:space="preserve"> </w:t>
      </w:r>
      <w:r w:rsidRPr="00437636">
        <w:rPr>
          <w:sz w:val="24"/>
        </w:rPr>
        <w:t>и</w:t>
      </w:r>
      <w:r w:rsidRPr="00437636">
        <w:rPr>
          <w:spacing w:val="1"/>
          <w:sz w:val="24"/>
        </w:rPr>
        <w:t xml:space="preserve"> </w:t>
      </w:r>
      <w:r w:rsidRPr="00437636">
        <w:rPr>
          <w:sz w:val="24"/>
        </w:rPr>
        <w:t>дополнительного</w:t>
      </w:r>
      <w:r w:rsidRPr="00437636">
        <w:rPr>
          <w:spacing w:val="1"/>
          <w:sz w:val="24"/>
        </w:rPr>
        <w:t xml:space="preserve"> </w:t>
      </w:r>
      <w:r w:rsidRPr="00437636">
        <w:rPr>
          <w:sz w:val="24"/>
        </w:rPr>
        <w:t>образования</w:t>
      </w:r>
      <w:r w:rsidRPr="00437636">
        <w:rPr>
          <w:spacing w:val="1"/>
          <w:sz w:val="24"/>
        </w:rPr>
        <w:t xml:space="preserve"> </w:t>
      </w:r>
      <w:r w:rsidRPr="00437636">
        <w:rPr>
          <w:sz w:val="24"/>
        </w:rPr>
        <w:t>для</w:t>
      </w:r>
      <w:r w:rsidRPr="00437636">
        <w:rPr>
          <w:spacing w:val="1"/>
          <w:sz w:val="24"/>
        </w:rPr>
        <w:t xml:space="preserve"> </w:t>
      </w:r>
      <w:r w:rsidRPr="00437636">
        <w:rPr>
          <w:sz w:val="24"/>
        </w:rPr>
        <w:t>развития</w:t>
      </w:r>
      <w:r w:rsidRPr="00437636">
        <w:rPr>
          <w:spacing w:val="1"/>
          <w:sz w:val="24"/>
        </w:rPr>
        <w:t xml:space="preserve"> </w:t>
      </w:r>
      <w:r w:rsidRPr="00437636">
        <w:rPr>
          <w:sz w:val="24"/>
        </w:rPr>
        <w:t>проектировочных,</w:t>
      </w:r>
      <w:r w:rsidRPr="00437636">
        <w:rPr>
          <w:spacing w:val="-57"/>
          <w:sz w:val="24"/>
        </w:rPr>
        <w:t xml:space="preserve"> </w:t>
      </w:r>
      <w:r w:rsidRPr="00437636">
        <w:rPr>
          <w:sz w:val="24"/>
        </w:rPr>
        <w:t>исследовательских</w:t>
      </w:r>
      <w:r w:rsidRPr="00437636">
        <w:rPr>
          <w:spacing w:val="1"/>
          <w:sz w:val="24"/>
        </w:rPr>
        <w:t xml:space="preserve"> </w:t>
      </w:r>
      <w:r w:rsidRPr="00437636">
        <w:rPr>
          <w:sz w:val="24"/>
        </w:rPr>
        <w:t>компетенций,</w:t>
      </w:r>
      <w:r w:rsidRPr="00437636">
        <w:rPr>
          <w:spacing w:val="1"/>
          <w:sz w:val="24"/>
        </w:rPr>
        <w:t xml:space="preserve"> </w:t>
      </w:r>
      <w:r w:rsidRPr="00437636">
        <w:rPr>
          <w:sz w:val="24"/>
        </w:rPr>
        <w:t>творческих,</w:t>
      </w:r>
      <w:r w:rsidRPr="00437636">
        <w:rPr>
          <w:spacing w:val="1"/>
          <w:sz w:val="24"/>
        </w:rPr>
        <w:t xml:space="preserve"> </w:t>
      </w:r>
      <w:r w:rsidRPr="00437636">
        <w:rPr>
          <w:sz w:val="24"/>
        </w:rPr>
        <w:t>коммуникативных</w:t>
      </w:r>
      <w:r w:rsidRPr="00437636">
        <w:rPr>
          <w:spacing w:val="1"/>
          <w:sz w:val="24"/>
        </w:rPr>
        <w:t xml:space="preserve"> </w:t>
      </w:r>
      <w:r w:rsidRPr="00437636">
        <w:rPr>
          <w:sz w:val="24"/>
        </w:rPr>
        <w:t>способностей;</w:t>
      </w:r>
    </w:p>
    <w:p w14:paraId="231CA973" w14:textId="77777777" w:rsidR="00D76AAB" w:rsidRDefault="00D76AAB" w:rsidP="00317358">
      <w:pPr>
        <w:pStyle w:val="TableParagraph"/>
        <w:numPr>
          <w:ilvl w:val="0"/>
          <w:numId w:val="12"/>
        </w:numPr>
        <w:tabs>
          <w:tab w:val="left" w:pos="815"/>
        </w:tabs>
        <w:spacing w:line="276" w:lineRule="auto"/>
        <w:ind w:left="0" w:firstLine="0"/>
        <w:jc w:val="both"/>
        <w:rPr>
          <w:sz w:val="24"/>
        </w:rPr>
      </w:pPr>
      <w:r w:rsidRPr="00437636">
        <w:rPr>
          <w:sz w:val="24"/>
        </w:rPr>
        <w:t>развивать активную гражданскую патриотическую позицию</w:t>
      </w:r>
      <w:r w:rsidRPr="00437636">
        <w:rPr>
          <w:spacing w:val="-57"/>
          <w:sz w:val="24"/>
        </w:rPr>
        <w:t xml:space="preserve"> </w:t>
      </w:r>
      <w:r w:rsidRPr="00437636">
        <w:rPr>
          <w:sz w:val="24"/>
        </w:rPr>
        <w:t>обучающихся через реализацию права обучающихся на участие в</w:t>
      </w:r>
      <w:r w:rsidRPr="00437636">
        <w:rPr>
          <w:spacing w:val="1"/>
          <w:sz w:val="24"/>
        </w:rPr>
        <w:t xml:space="preserve"> </w:t>
      </w:r>
      <w:r w:rsidRPr="00437636">
        <w:rPr>
          <w:sz w:val="24"/>
        </w:rPr>
        <w:t>управлении школой, через вовлечение в общественные отношения</w:t>
      </w:r>
      <w:r w:rsidRPr="00437636">
        <w:rPr>
          <w:spacing w:val="1"/>
          <w:sz w:val="24"/>
        </w:rPr>
        <w:t xml:space="preserve"> </w:t>
      </w:r>
      <w:r w:rsidRPr="00437636">
        <w:rPr>
          <w:sz w:val="24"/>
        </w:rPr>
        <w:t>и</w:t>
      </w:r>
      <w:r w:rsidRPr="00437636">
        <w:rPr>
          <w:spacing w:val="-5"/>
          <w:sz w:val="24"/>
        </w:rPr>
        <w:t xml:space="preserve"> </w:t>
      </w:r>
      <w:r w:rsidRPr="00437636">
        <w:rPr>
          <w:sz w:val="24"/>
        </w:rPr>
        <w:t>организацию</w:t>
      </w:r>
      <w:r w:rsidRPr="00437636">
        <w:rPr>
          <w:spacing w:val="-4"/>
          <w:sz w:val="24"/>
        </w:rPr>
        <w:t xml:space="preserve"> </w:t>
      </w:r>
      <w:r w:rsidRPr="00437636">
        <w:rPr>
          <w:sz w:val="24"/>
        </w:rPr>
        <w:t>жизнедеятельности</w:t>
      </w:r>
      <w:r w:rsidRPr="00437636">
        <w:rPr>
          <w:spacing w:val="-1"/>
          <w:sz w:val="24"/>
        </w:rPr>
        <w:t xml:space="preserve"> </w:t>
      </w:r>
      <w:r w:rsidRPr="00437636">
        <w:rPr>
          <w:sz w:val="24"/>
        </w:rPr>
        <w:t>ученического</w:t>
      </w:r>
      <w:r w:rsidRPr="00437636">
        <w:rPr>
          <w:spacing w:val="-4"/>
          <w:sz w:val="24"/>
        </w:rPr>
        <w:t xml:space="preserve"> </w:t>
      </w:r>
      <w:r w:rsidRPr="00437636">
        <w:rPr>
          <w:sz w:val="24"/>
        </w:rPr>
        <w:t>коллектива;</w:t>
      </w:r>
    </w:p>
    <w:p w14:paraId="1D9D72D4" w14:textId="77777777" w:rsidR="00D76AAB" w:rsidRDefault="00D76AAB" w:rsidP="00317358">
      <w:pPr>
        <w:pStyle w:val="TableParagraph"/>
        <w:numPr>
          <w:ilvl w:val="0"/>
          <w:numId w:val="12"/>
        </w:numPr>
        <w:tabs>
          <w:tab w:val="left" w:pos="815"/>
        </w:tabs>
        <w:spacing w:line="276" w:lineRule="auto"/>
        <w:ind w:left="0" w:firstLine="0"/>
        <w:jc w:val="both"/>
        <w:rPr>
          <w:sz w:val="24"/>
        </w:rPr>
      </w:pPr>
      <w:r w:rsidRPr="00437636">
        <w:rPr>
          <w:sz w:val="24"/>
        </w:rPr>
        <w:t>сохранять</w:t>
      </w:r>
      <w:r w:rsidRPr="00437636">
        <w:rPr>
          <w:spacing w:val="1"/>
          <w:sz w:val="24"/>
        </w:rPr>
        <w:t xml:space="preserve"> </w:t>
      </w:r>
      <w:r w:rsidRPr="00437636">
        <w:rPr>
          <w:sz w:val="24"/>
        </w:rPr>
        <w:t>и</w:t>
      </w:r>
      <w:r w:rsidRPr="00437636">
        <w:rPr>
          <w:spacing w:val="1"/>
          <w:sz w:val="24"/>
        </w:rPr>
        <w:t xml:space="preserve"> </w:t>
      </w:r>
      <w:r w:rsidRPr="00437636">
        <w:rPr>
          <w:sz w:val="24"/>
        </w:rPr>
        <w:t>укреплять</w:t>
      </w:r>
      <w:r w:rsidRPr="00437636">
        <w:rPr>
          <w:spacing w:val="1"/>
          <w:sz w:val="24"/>
        </w:rPr>
        <w:t xml:space="preserve"> </w:t>
      </w:r>
      <w:r w:rsidRPr="00437636">
        <w:rPr>
          <w:sz w:val="24"/>
        </w:rPr>
        <w:t>здоровье</w:t>
      </w:r>
      <w:r w:rsidRPr="00437636">
        <w:rPr>
          <w:spacing w:val="1"/>
          <w:sz w:val="24"/>
        </w:rPr>
        <w:t xml:space="preserve"> </w:t>
      </w:r>
      <w:r w:rsidRPr="00437636">
        <w:rPr>
          <w:sz w:val="24"/>
        </w:rPr>
        <w:t>обучающихся,</w:t>
      </w:r>
      <w:r w:rsidRPr="00437636">
        <w:rPr>
          <w:spacing w:val="1"/>
          <w:sz w:val="24"/>
        </w:rPr>
        <w:t xml:space="preserve"> </w:t>
      </w:r>
      <w:r w:rsidRPr="00437636">
        <w:rPr>
          <w:sz w:val="24"/>
        </w:rPr>
        <w:t>развивать</w:t>
      </w:r>
      <w:r w:rsidRPr="00437636">
        <w:rPr>
          <w:spacing w:val="-57"/>
          <w:sz w:val="24"/>
        </w:rPr>
        <w:t xml:space="preserve"> </w:t>
      </w:r>
      <w:r w:rsidRPr="00437636">
        <w:rPr>
          <w:sz w:val="24"/>
        </w:rPr>
        <w:t>организованные формы</w:t>
      </w:r>
      <w:r w:rsidRPr="00437636">
        <w:rPr>
          <w:spacing w:val="-2"/>
          <w:sz w:val="24"/>
        </w:rPr>
        <w:t xml:space="preserve"> </w:t>
      </w:r>
      <w:r w:rsidRPr="00437636">
        <w:rPr>
          <w:sz w:val="24"/>
        </w:rPr>
        <w:t>отдыха</w:t>
      </w:r>
      <w:r w:rsidRPr="00437636">
        <w:rPr>
          <w:spacing w:val="1"/>
          <w:sz w:val="24"/>
        </w:rPr>
        <w:t xml:space="preserve"> </w:t>
      </w:r>
      <w:r w:rsidRPr="00437636">
        <w:rPr>
          <w:sz w:val="24"/>
        </w:rPr>
        <w:t>и</w:t>
      </w:r>
      <w:r w:rsidRPr="00437636">
        <w:rPr>
          <w:spacing w:val="-2"/>
          <w:sz w:val="24"/>
        </w:rPr>
        <w:t xml:space="preserve"> </w:t>
      </w:r>
      <w:r w:rsidRPr="00437636">
        <w:rPr>
          <w:sz w:val="24"/>
        </w:rPr>
        <w:t>оздоровления</w:t>
      </w:r>
      <w:r w:rsidRPr="00437636">
        <w:rPr>
          <w:spacing w:val="1"/>
          <w:sz w:val="24"/>
        </w:rPr>
        <w:t xml:space="preserve"> </w:t>
      </w:r>
      <w:r w:rsidRPr="00437636">
        <w:rPr>
          <w:sz w:val="24"/>
        </w:rPr>
        <w:t>детей</w:t>
      </w:r>
      <w:r>
        <w:rPr>
          <w:sz w:val="24"/>
        </w:rPr>
        <w:t>;</w:t>
      </w:r>
    </w:p>
    <w:p w14:paraId="13457B9A" w14:textId="269B9D62" w:rsidR="00D76AAB" w:rsidRPr="00D76AAB" w:rsidRDefault="00D76AAB" w:rsidP="00317358">
      <w:pPr>
        <w:pStyle w:val="TableParagraph"/>
        <w:numPr>
          <w:ilvl w:val="0"/>
          <w:numId w:val="12"/>
        </w:numPr>
        <w:tabs>
          <w:tab w:val="left" w:pos="815"/>
        </w:tabs>
        <w:spacing w:line="276" w:lineRule="auto"/>
        <w:ind w:left="0" w:firstLine="0"/>
        <w:jc w:val="both"/>
        <w:rPr>
          <w:sz w:val="24"/>
        </w:rPr>
      </w:pPr>
      <w:r w:rsidRPr="00437636">
        <w:rPr>
          <w:sz w:val="24"/>
        </w:rPr>
        <w:t xml:space="preserve">привести   </w:t>
      </w:r>
      <w:r w:rsidRPr="00437636">
        <w:rPr>
          <w:spacing w:val="28"/>
          <w:sz w:val="24"/>
        </w:rPr>
        <w:t xml:space="preserve"> </w:t>
      </w:r>
      <w:r w:rsidRPr="00437636">
        <w:rPr>
          <w:sz w:val="24"/>
        </w:rPr>
        <w:t xml:space="preserve">в    </w:t>
      </w:r>
      <w:r w:rsidRPr="00437636">
        <w:rPr>
          <w:spacing w:val="25"/>
          <w:sz w:val="24"/>
        </w:rPr>
        <w:t xml:space="preserve"> </w:t>
      </w:r>
      <w:r w:rsidRPr="00437636">
        <w:rPr>
          <w:sz w:val="24"/>
        </w:rPr>
        <w:t xml:space="preserve">соответствие    </w:t>
      </w:r>
      <w:r w:rsidRPr="00437636">
        <w:rPr>
          <w:spacing w:val="28"/>
          <w:sz w:val="24"/>
        </w:rPr>
        <w:t xml:space="preserve"> </w:t>
      </w:r>
      <w:r w:rsidRPr="00437636">
        <w:rPr>
          <w:sz w:val="24"/>
        </w:rPr>
        <w:t xml:space="preserve">изменяющимся    </w:t>
      </w:r>
      <w:r w:rsidRPr="00437636">
        <w:rPr>
          <w:spacing w:val="28"/>
          <w:sz w:val="24"/>
        </w:rPr>
        <w:t xml:space="preserve"> </w:t>
      </w:r>
      <w:r w:rsidRPr="00437636">
        <w:rPr>
          <w:sz w:val="24"/>
        </w:rPr>
        <w:t>условиям</w:t>
      </w:r>
      <w:r>
        <w:rPr>
          <w:sz w:val="24"/>
        </w:rPr>
        <w:t xml:space="preserve"> структуру,</w:t>
      </w:r>
      <w:r w:rsidRPr="00437636">
        <w:rPr>
          <w:spacing w:val="-13"/>
          <w:sz w:val="24"/>
        </w:rPr>
        <w:t xml:space="preserve"> </w:t>
      </w:r>
      <w:r>
        <w:rPr>
          <w:sz w:val="24"/>
        </w:rPr>
        <w:t>содержание</w:t>
      </w:r>
      <w:r w:rsidRPr="00437636">
        <w:rPr>
          <w:spacing w:val="-12"/>
          <w:sz w:val="24"/>
        </w:rPr>
        <w:t xml:space="preserve"> </w:t>
      </w:r>
      <w:r>
        <w:rPr>
          <w:sz w:val="24"/>
        </w:rPr>
        <w:t>и</w:t>
      </w:r>
      <w:r w:rsidRPr="00437636">
        <w:rPr>
          <w:spacing w:val="-13"/>
          <w:sz w:val="24"/>
        </w:rPr>
        <w:t xml:space="preserve"> </w:t>
      </w:r>
      <w:r>
        <w:rPr>
          <w:sz w:val="24"/>
        </w:rPr>
        <w:t>формы</w:t>
      </w:r>
      <w:r w:rsidRPr="00437636">
        <w:rPr>
          <w:spacing w:val="-14"/>
          <w:sz w:val="24"/>
        </w:rPr>
        <w:t xml:space="preserve"> </w:t>
      </w:r>
      <w:r>
        <w:rPr>
          <w:sz w:val="24"/>
        </w:rPr>
        <w:t>методической</w:t>
      </w:r>
      <w:r w:rsidRPr="00437636">
        <w:rPr>
          <w:spacing w:val="-13"/>
          <w:sz w:val="24"/>
        </w:rPr>
        <w:t xml:space="preserve"> </w:t>
      </w:r>
      <w:r>
        <w:rPr>
          <w:sz w:val="24"/>
        </w:rPr>
        <w:t>работы.</w:t>
      </w:r>
    </w:p>
    <w:p w14:paraId="6BA37D50" w14:textId="77777777" w:rsidR="00D76AAB" w:rsidRPr="00437636" w:rsidRDefault="00D76AAB" w:rsidP="003E3729">
      <w:pPr>
        <w:pStyle w:val="TableParagraph"/>
        <w:tabs>
          <w:tab w:val="left" w:pos="815"/>
        </w:tabs>
        <w:spacing w:line="276" w:lineRule="auto"/>
        <w:ind w:left="0"/>
        <w:jc w:val="both"/>
        <w:rPr>
          <w:sz w:val="24"/>
          <w:szCs w:val="24"/>
        </w:rPr>
      </w:pPr>
      <w:r>
        <w:rPr>
          <w:sz w:val="24"/>
          <w:szCs w:val="24"/>
        </w:rPr>
        <w:tab/>
      </w:r>
      <w:r w:rsidRPr="00437636">
        <w:rPr>
          <w:sz w:val="24"/>
          <w:szCs w:val="24"/>
        </w:rPr>
        <w:t>Образовательная организация реализует программы начального общего образования,</w:t>
      </w:r>
      <w:r w:rsidRPr="00437636">
        <w:rPr>
          <w:spacing w:val="1"/>
          <w:sz w:val="24"/>
          <w:szCs w:val="24"/>
        </w:rPr>
        <w:t xml:space="preserve"> </w:t>
      </w:r>
      <w:r w:rsidRPr="00437636">
        <w:rPr>
          <w:sz w:val="24"/>
          <w:szCs w:val="24"/>
        </w:rPr>
        <w:t>основного общего образования и среднего общего образования. В течение последних трех лет</w:t>
      </w:r>
      <w:r w:rsidRPr="00437636">
        <w:rPr>
          <w:spacing w:val="1"/>
          <w:sz w:val="24"/>
          <w:szCs w:val="24"/>
        </w:rPr>
        <w:t xml:space="preserve"> </w:t>
      </w:r>
      <w:r w:rsidRPr="00437636">
        <w:rPr>
          <w:sz w:val="24"/>
          <w:szCs w:val="24"/>
        </w:rPr>
        <w:t>количество</w:t>
      </w:r>
      <w:r w:rsidRPr="00437636">
        <w:rPr>
          <w:spacing w:val="-1"/>
          <w:sz w:val="24"/>
          <w:szCs w:val="24"/>
        </w:rPr>
        <w:t xml:space="preserve"> </w:t>
      </w:r>
      <w:r w:rsidRPr="00437636">
        <w:rPr>
          <w:sz w:val="24"/>
          <w:szCs w:val="24"/>
        </w:rPr>
        <w:t>обучающихся</w:t>
      </w:r>
      <w:r w:rsidRPr="00437636">
        <w:rPr>
          <w:spacing w:val="1"/>
          <w:sz w:val="24"/>
          <w:szCs w:val="24"/>
        </w:rPr>
        <w:t xml:space="preserve"> </w:t>
      </w:r>
      <w:r w:rsidRPr="00437636">
        <w:rPr>
          <w:sz w:val="24"/>
          <w:szCs w:val="24"/>
        </w:rPr>
        <w:t>в</w:t>
      </w:r>
      <w:r w:rsidRPr="00437636">
        <w:rPr>
          <w:spacing w:val="-2"/>
          <w:sz w:val="24"/>
          <w:szCs w:val="24"/>
        </w:rPr>
        <w:t xml:space="preserve"> </w:t>
      </w:r>
      <w:r w:rsidRPr="00437636">
        <w:rPr>
          <w:sz w:val="24"/>
          <w:szCs w:val="24"/>
        </w:rPr>
        <w:t>школе</w:t>
      </w:r>
      <w:r w:rsidRPr="00437636">
        <w:rPr>
          <w:spacing w:val="4"/>
          <w:sz w:val="24"/>
          <w:szCs w:val="24"/>
        </w:rPr>
        <w:t xml:space="preserve"> </w:t>
      </w:r>
      <w:r w:rsidRPr="00437636">
        <w:rPr>
          <w:sz w:val="24"/>
          <w:szCs w:val="24"/>
        </w:rPr>
        <w:t>увеличилось.</w:t>
      </w:r>
    </w:p>
    <w:p w14:paraId="7A0B5301" w14:textId="77777777" w:rsidR="00D76AAB" w:rsidRPr="00C81D93" w:rsidRDefault="00D76AAB" w:rsidP="003E3729">
      <w:pPr>
        <w:pStyle w:val="1"/>
        <w:spacing w:before="0" w:line="276" w:lineRule="auto"/>
        <w:jc w:val="center"/>
        <w:rPr>
          <w:rFonts w:ascii="Times New Roman" w:hAnsi="Times New Roman" w:cs="Times New Roman"/>
          <w:b/>
          <w:color w:val="000000" w:themeColor="text1"/>
          <w:sz w:val="24"/>
          <w:szCs w:val="24"/>
        </w:rPr>
      </w:pPr>
      <w:r w:rsidRPr="00C81D93">
        <w:rPr>
          <w:rFonts w:ascii="Times New Roman" w:hAnsi="Times New Roman" w:cs="Times New Roman"/>
          <w:b/>
          <w:color w:val="000000" w:themeColor="text1"/>
          <w:sz w:val="24"/>
          <w:szCs w:val="24"/>
        </w:rPr>
        <w:t>Таблица:</w:t>
      </w:r>
      <w:r w:rsidRPr="00C81D93">
        <w:rPr>
          <w:rFonts w:ascii="Times New Roman" w:hAnsi="Times New Roman" w:cs="Times New Roman"/>
          <w:b/>
          <w:color w:val="000000" w:themeColor="text1"/>
          <w:spacing w:val="-6"/>
          <w:sz w:val="24"/>
          <w:szCs w:val="24"/>
        </w:rPr>
        <w:t xml:space="preserve"> </w:t>
      </w:r>
      <w:r w:rsidRPr="00C81D93">
        <w:rPr>
          <w:rFonts w:ascii="Times New Roman" w:hAnsi="Times New Roman" w:cs="Times New Roman"/>
          <w:b/>
          <w:color w:val="000000" w:themeColor="text1"/>
          <w:sz w:val="24"/>
          <w:szCs w:val="24"/>
        </w:rPr>
        <w:t>Динамика</w:t>
      </w:r>
      <w:r w:rsidRPr="00C81D93">
        <w:rPr>
          <w:rFonts w:ascii="Times New Roman" w:hAnsi="Times New Roman" w:cs="Times New Roman"/>
          <w:b/>
          <w:color w:val="000000" w:themeColor="text1"/>
          <w:spacing w:val="-5"/>
          <w:sz w:val="24"/>
          <w:szCs w:val="24"/>
        </w:rPr>
        <w:t xml:space="preserve"> </w:t>
      </w:r>
      <w:r w:rsidRPr="00C81D93">
        <w:rPr>
          <w:rFonts w:ascii="Times New Roman" w:hAnsi="Times New Roman" w:cs="Times New Roman"/>
          <w:b/>
          <w:color w:val="000000" w:themeColor="text1"/>
          <w:sz w:val="24"/>
          <w:szCs w:val="24"/>
        </w:rPr>
        <w:t>численности</w:t>
      </w:r>
      <w:r w:rsidRPr="00C81D93">
        <w:rPr>
          <w:rFonts w:ascii="Times New Roman" w:hAnsi="Times New Roman" w:cs="Times New Roman"/>
          <w:b/>
          <w:color w:val="000000" w:themeColor="text1"/>
          <w:spacing w:val="-4"/>
          <w:sz w:val="24"/>
          <w:szCs w:val="24"/>
        </w:rPr>
        <w:t xml:space="preserve"> </w:t>
      </w:r>
      <w:r w:rsidRPr="00C81D93">
        <w:rPr>
          <w:rFonts w:ascii="Times New Roman" w:hAnsi="Times New Roman" w:cs="Times New Roman"/>
          <w:b/>
          <w:color w:val="000000" w:themeColor="text1"/>
          <w:sz w:val="24"/>
          <w:szCs w:val="24"/>
        </w:rPr>
        <w:t>обучающихся.</w:t>
      </w:r>
    </w:p>
    <w:p w14:paraId="1F7C51C4" w14:textId="77777777" w:rsidR="00D76AAB" w:rsidRDefault="00D76AAB" w:rsidP="003E3729">
      <w:pPr>
        <w:pStyle w:val="a9"/>
        <w:spacing w:line="276" w:lineRule="auto"/>
        <w:rPr>
          <w:b/>
          <w:sz w:val="11"/>
        </w:rPr>
      </w:pPr>
    </w:p>
    <w:tbl>
      <w:tblPr>
        <w:tblStyle w:val="TableNormal"/>
        <w:tblW w:w="9356"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118"/>
        <w:gridCol w:w="3119"/>
        <w:gridCol w:w="3119"/>
      </w:tblGrid>
      <w:tr w:rsidR="00D76AAB" w14:paraId="612625AF" w14:textId="77777777" w:rsidTr="003E3729">
        <w:trPr>
          <w:trHeight w:val="361"/>
        </w:trPr>
        <w:tc>
          <w:tcPr>
            <w:tcW w:w="3118" w:type="dxa"/>
          </w:tcPr>
          <w:p w14:paraId="7F597E2D" w14:textId="77777777" w:rsidR="00D76AAB" w:rsidRDefault="00D76AAB" w:rsidP="003E3729">
            <w:pPr>
              <w:pStyle w:val="TableParagraph"/>
              <w:spacing w:line="276" w:lineRule="auto"/>
              <w:ind w:left="0"/>
              <w:jc w:val="center"/>
              <w:rPr>
                <w:sz w:val="24"/>
              </w:rPr>
            </w:pPr>
            <w:r>
              <w:rPr>
                <w:sz w:val="24"/>
              </w:rPr>
              <w:t xml:space="preserve">2020-2021 </w:t>
            </w:r>
            <w:proofErr w:type="spellStart"/>
            <w:r>
              <w:rPr>
                <w:sz w:val="24"/>
              </w:rPr>
              <w:t>учебный</w:t>
            </w:r>
            <w:proofErr w:type="spellEnd"/>
            <w:r>
              <w:rPr>
                <w:spacing w:val="-5"/>
                <w:sz w:val="24"/>
              </w:rPr>
              <w:t xml:space="preserve"> </w:t>
            </w:r>
            <w:proofErr w:type="spellStart"/>
            <w:r>
              <w:rPr>
                <w:sz w:val="24"/>
              </w:rPr>
              <w:t>год</w:t>
            </w:r>
            <w:proofErr w:type="spellEnd"/>
          </w:p>
        </w:tc>
        <w:tc>
          <w:tcPr>
            <w:tcW w:w="3119" w:type="dxa"/>
          </w:tcPr>
          <w:p w14:paraId="274A8A79" w14:textId="77777777" w:rsidR="00D76AAB" w:rsidRDefault="00D76AAB" w:rsidP="003E3729">
            <w:pPr>
              <w:pStyle w:val="TableParagraph"/>
              <w:spacing w:line="276" w:lineRule="auto"/>
              <w:ind w:left="0"/>
              <w:jc w:val="center"/>
              <w:rPr>
                <w:sz w:val="24"/>
              </w:rPr>
            </w:pPr>
            <w:r>
              <w:rPr>
                <w:sz w:val="24"/>
              </w:rPr>
              <w:t>2021-2022</w:t>
            </w:r>
            <w:r>
              <w:rPr>
                <w:spacing w:val="-1"/>
                <w:sz w:val="24"/>
              </w:rPr>
              <w:t xml:space="preserve"> </w:t>
            </w:r>
            <w:proofErr w:type="spellStart"/>
            <w:r>
              <w:rPr>
                <w:sz w:val="24"/>
              </w:rPr>
              <w:t>учебный</w:t>
            </w:r>
            <w:proofErr w:type="spellEnd"/>
            <w:r>
              <w:rPr>
                <w:spacing w:val="-5"/>
                <w:sz w:val="24"/>
              </w:rPr>
              <w:t xml:space="preserve"> </w:t>
            </w:r>
            <w:proofErr w:type="spellStart"/>
            <w:r>
              <w:rPr>
                <w:sz w:val="24"/>
              </w:rPr>
              <w:t>год</w:t>
            </w:r>
            <w:proofErr w:type="spellEnd"/>
          </w:p>
        </w:tc>
        <w:tc>
          <w:tcPr>
            <w:tcW w:w="3119" w:type="dxa"/>
          </w:tcPr>
          <w:p w14:paraId="71AEFCD3" w14:textId="77777777" w:rsidR="00D76AAB" w:rsidRDefault="00D76AAB" w:rsidP="003E3729">
            <w:pPr>
              <w:pStyle w:val="TableParagraph"/>
              <w:spacing w:line="276" w:lineRule="auto"/>
              <w:ind w:left="0"/>
              <w:jc w:val="center"/>
              <w:rPr>
                <w:sz w:val="24"/>
              </w:rPr>
            </w:pPr>
            <w:r>
              <w:rPr>
                <w:sz w:val="24"/>
              </w:rPr>
              <w:t>2022-2023</w:t>
            </w:r>
            <w:r>
              <w:rPr>
                <w:spacing w:val="-1"/>
                <w:sz w:val="24"/>
              </w:rPr>
              <w:t xml:space="preserve"> </w:t>
            </w:r>
            <w:proofErr w:type="spellStart"/>
            <w:r>
              <w:rPr>
                <w:sz w:val="24"/>
              </w:rPr>
              <w:t>учебный</w:t>
            </w:r>
            <w:proofErr w:type="spellEnd"/>
            <w:r>
              <w:rPr>
                <w:spacing w:val="-5"/>
                <w:sz w:val="24"/>
              </w:rPr>
              <w:t xml:space="preserve"> </w:t>
            </w:r>
            <w:proofErr w:type="spellStart"/>
            <w:r>
              <w:rPr>
                <w:sz w:val="24"/>
              </w:rPr>
              <w:t>год</w:t>
            </w:r>
            <w:proofErr w:type="spellEnd"/>
          </w:p>
        </w:tc>
      </w:tr>
      <w:tr w:rsidR="00D76AAB" w14:paraId="59D9FC6F" w14:textId="77777777" w:rsidTr="003E3729">
        <w:trPr>
          <w:trHeight w:val="362"/>
        </w:trPr>
        <w:tc>
          <w:tcPr>
            <w:tcW w:w="3118" w:type="dxa"/>
          </w:tcPr>
          <w:p w14:paraId="0F808E4F" w14:textId="77777777" w:rsidR="00D76AAB" w:rsidRPr="00C81D93" w:rsidRDefault="00D76AAB" w:rsidP="003E3729">
            <w:pPr>
              <w:pStyle w:val="TableParagraph"/>
              <w:spacing w:line="276" w:lineRule="auto"/>
              <w:ind w:left="0"/>
              <w:jc w:val="center"/>
              <w:rPr>
                <w:sz w:val="24"/>
                <w:lang w:val="ru-RU"/>
              </w:rPr>
            </w:pPr>
            <w:r>
              <w:rPr>
                <w:sz w:val="24"/>
              </w:rPr>
              <w:t>687</w:t>
            </w:r>
          </w:p>
        </w:tc>
        <w:tc>
          <w:tcPr>
            <w:tcW w:w="3119" w:type="dxa"/>
          </w:tcPr>
          <w:p w14:paraId="51E0171C" w14:textId="77777777" w:rsidR="00D76AAB" w:rsidRPr="00C81D93" w:rsidRDefault="00D76AAB" w:rsidP="003E3729">
            <w:pPr>
              <w:pStyle w:val="TableParagraph"/>
              <w:spacing w:line="276" w:lineRule="auto"/>
              <w:ind w:left="0"/>
              <w:jc w:val="center"/>
              <w:rPr>
                <w:sz w:val="24"/>
                <w:lang w:val="ru-RU"/>
              </w:rPr>
            </w:pPr>
            <w:r>
              <w:rPr>
                <w:sz w:val="24"/>
                <w:lang w:val="ru-RU"/>
              </w:rPr>
              <w:t>723</w:t>
            </w:r>
          </w:p>
        </w:tc>
        <w:tc>
          <w:tcPr>
            <w:tcW w:w="3119" w:type="dxa"/>
          </w:tcPr>
          <w:p w14:paraId="1CE35FAC" w14:textId="77777777" w:rsidR="00D76AAB" w:rsidRDefault="00D76AAB" w:rsidP="003E3729">
            <w:pPr>
              <w:pStyle w:val="TableParagraph"/>
              <w:spacing w:line="276" w:lineRule="auto"/>
              <w:ind w:left="0"/>
              <w:jc w:val="center"/>
              <w:rPr>
                <w:sz w:val="24"/>
              </w:rPr>
            </w:pPr>
            <w:r>
              <w:rPr>
                <w:sz w:val="24"/>
              </w:rPr>
              <w:t>691</w:t>
            </w:r>
          </w:p>
        </w:tc>
      </w:tr>
    </w:tbl>
    <w:p w14:paraId="5A9DC1B0" w14:textId="77777777" w:rsidR="00B06D39" w:rsidRDefault="00D76AAB" w:rsidP="003E3729">
      <w:pPr>
        <w:pStyle w:val="a9"/>
        <w:spacing w:line="276" w:lineRule="auto"/>
        <w:ind w:firstLine="712"/>
        <w:jc w:val="both"/>
        <w:rPr>
          <w:color w:val="00B0F0"/>
        </w:rPr>
      </w:pPr>
      <w:r>
        <w:rPr>
          <w:u w:val="single"/>
        </w:rPr>
        <w:t xml:space="preserve">Родителей </w:t>
      </w:r>
      <w:r w:rsidRPr="00FA088A">
        <w:rPr>
          <w:u w:val="single"/>
        </w:rPr>
        <w:t>привлекает</w:t>
      </w:r>
      <w:r w:rsidRPr="00FA088A">
        <w:t>:</w:t>
      </w:r>
      <w:r>
        <w:rPr>
          <w:color w:val="00B0F0"/>
        </w:rPr>
        <w:t xml:space="preserve"> </w:t>
      </w:r>
    </w:p>
    <w:p w14:paraId="6895B250" w14:textId="2A112B6E" w:rsidR="00B06D39" w:rsidRDefault="00B06D39" w:rsidP="00B06D39">
      <w:pPr>
        <w:pStyle w:val="a9"/>
        <w:spacing w:line="276" w:lineRule="auto"/>
        <w:jc w:val="both"/>
        <w:rPr>
          <w:color w:val="00B0F0"/>
        </w:rPr>
      </w:pPr>
      <w:r w:rsidRPr="00B06D39">
        <w:rPr>
          <w:color w:val="00B0F0"/>
        </w:rPr>
        <w:drawing>
          <wp:inline distT="0" distB="0" distL="0" distR="0" wp14:anchorId="0E6BBF00" wp14:editId="5E8F4785">
            <wp:extent cx="2895038" cy="3215640"/>
            <wp:effectExtent l="0" t="0" r="635" b="3810"/>
            <wp:docPr id="7" name="Объект 6"/>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7" name="Объект 6"/>
                    <pic:cNvPicPr>
                      <a:picLocks noGrp="1" noChangeAspect="1"/>
                    </pic:cNvPicPr>
                  </pic:nvPicPr>
                  <pic:blipFill rotWithShape="1">
                    <a:blip r:embed="rId8">
                      <a:extLst>
                        <a:ext uri="{28A0092B-C50C-407E-A947-70E740481C1C}">
                          <a14:useLocalDpi xmlns:a14="http://schemas.microsoft.com/office/drawing/2010/main" val="0"/>
                        </a:ext>
                      </a:extLst>
                    </a:blip>
                    <a:srcRect t="589" r="19005" b="-2"/>
                    <a:stretch/>
                  </pic:blipFill>
                  <pic:spPr bwMode="auto">
                    <a:xfrm>
                      <a:off x="0" y="0"/>
                      <a:ext cx="2907614" cy="3229608"/>
                    </a:xfrm>
                    <a:prstGeom prst="rect">
                      <a:avLst/>
                    </a:prstGeom>
                    <a:ln>
                      <a:noFill/>
                    </a:ln>
                    <a:extLst>
                      <a:ext uri="{53640926-AAD7-44D8-BBD7-CCE9431645EC}">
                        <a14:shadowObscured xmlns:a14="http://schemas.microsoft.com/office/drawing/2010/main"/>
                      </a:ext>
                    </a:extLst>
                  </pic:spPr>
                </pic:pic>
              </a:graphicData>
            </a:graphic>
          </wp:inline>
        </w:drawing>
      </w:r>
      <w:r>
        <w:rPr>
          <w:color w:val="00B0F0"/>
        </w:rPr>
        <w:t xml:space="preserve">   </w:t>
      </w:r>
      <w:r w:rsidRPr="00B06D39">
        <w:rPr>
          <w:color w:val="00B0F0"/>
        </w:rPr>
        <w:drawing>
          <wp:inline distT="0" distB="0" distL="0" distR="0" wp14:anchorId="6FBBE716" wp14:editId="12790A76">
            <wp:extent cx="2857500" cy="3215529"/>
            <wp:effectExtent l="0" t="0" r="0" b="4445"/>
            <wp:docPr id="2050" name="Picture 2" descr="C:\Users\user\Downloads\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 name="Picture 2" descr="C:\Users\user\Downloads\2.png"/>
                    <pic:cNvPicPr>
                      <a:picLocks noChangeAspect="1" noChangeArrowheads="1"/>
                    </pic:cNvPicPr>
                  </pic:nvPicPr>
                  <pic:blipFill rotWithShape="1">
                    <a:blip r:embed="rId9">
                      <a:extLst>
                        <a:ext uri="{28A0092B-C50C-407E-A947-70E740481C1C}">
                          <a14:useLocalDpi xmlns:a14="http://schemas.microsoft.com/office/drawing/2010/main" val="0"/>
                        </a:ext>
                      </a:extLst>
                    </a:blip>
                    <a:srcRect t="2193" r="18179"/>
                    <a:stretch/>
                  </pic:blipFill>
                  <pic:spPr bwMode="auto">
                    <a:xfrm>
                      <a:off x="0" y="0"/>
                      <a:ext cx="2863964" cy="3222803"/>
                    </a:xfrm>
                    <a:prstGeom prst="rect">
                      <a:avLst/>
                    </a:prstGeom>
                    <a:noFill/>
                    <a:ln>
                      <a:noFill/>
                    </a:ln>
                    <a:extLst>
                      <a:ext uri="{53640926-AAD7-44D8-BBD7-CCE9431645EC}">
                        <a14:shadowObscured xmlns:a14="http://schemas.microsoft.com/office/drawing/2010/main"/>
                      </a:ext>
                    </a:extLst>
                  </pic:spPr>
                </pic:pic>
              </a:graphicData>
            </a:graphic>
          </wp:inline>
        </w:drawing>
      </w:r>
    </w:p>
    <w:p w14:paraId="3E4C4F14" w14:textId="77777777" w:rsidR="00B06D39" w:rsidRDefault="00B06D39" w:rsidP="00B06D39">
      <w:pPr>
        <w:pStyle w:val="a9"/>
        <w:spacing w:line="276" w:lineRule="auto"/>
        <w:jc w:val="both"/>
        <w:rPr>
          <w:color w:val="00B0F0"/>
        </w:rPr>
      </w:pPr>
    </w:p>
    <w:p w14:paraId="1A34A608" w14:textId="77777777" w:rsidR="00B06D39" w:rsidRDefault="00B06D39" w:rsidP="00B06D39">
      <w:pPr>
        <w:pStyle w:val="a9"/>
        <w:spacing w:line="276" w:lineRule="auto"/>
        <w:jc w:val="both"/>
        <w:rPr>
          <w:color w:val="00B0F0"/>
        </w:rPr>
      </w:pPr>
    </w:p>
    <w:p w14:paraId="70D230DC" w14:textId="77777777" w:rsidR="00B06D39" w:rsidRDefault="00B06D39" w:rsidP="00B06D39">
      <w:pPr>
        <w:pStyle w:val="a9"/>
        <w:spacing w:line="276" w:lineRule="auto"/>
        <w:jc w:val="both"/>
        <w:rPr>
          <w:color w:val="00B0F0"/>
        </w:rPr>
      </w:pPr>
    </w:p>
    <w:p w14:paraId="4AA94B5A" w14:textId="77777777" w:rsidR="00B06D39" w:rsidRDefault="00B06D39" w:rsidP="00B06D39">
      <w:pPr>
        <w:pStyle w:val="a9"/>
        <w:spacing w:line="276" w:lineRule="auto"/>
        <w:jc w:val="both"/>
        <w:rPr>
          <w:color w:val="00B0F0"/>
        </w:rPr>
      </w:pPr>
    </w:p>
    <w:p w14:paraId="575AE2C9" w14:textId="77777777" w:rsidR="00D76AAB" w:rsidRDefault="00D76AAB" w:rsidP="003E3729">
      <w:pPr>
        <w:pStyle w:val="a9"/>
        <w:spacing w:line="276" w:lineRule="auto"/>
        <w:ind w:firstLine="712"/>
        <w:jc w:val="both"/>
      </w:pPr>
      <w:r>
        <w:t>Показателем достижения поставленных целей и достижения</w:t>
      </w:r>
      <w:r>
        <w:rPr>
          <w:spacing w:val="1"/>
        </w:rPr>
        <w:t xml:space="preserve"> </w:t>
      </w:r>
      <w:r>
        <w:t xml:space="preserve">запланированных </w:t>
      </w:r>
      <w:proofErr w:type="gramStart"/>
      <w:r>
        <w:t>результатов</w:t>
      </w:r>
      <w:proofErr w:type="gramEnd"/>
      <w:r>
        <w:t xml:space="preserve"> является положительная динамика показателей успеваемости</w:t>
      </w:r>
      <w:r>
        <w:rPr>
          <w:spacing w:val="-1"/>
        </w:rPr>
        <w:t xml:space="preserve"> </w:t>
      </w:r>
      <w:r>
        <w:t>за</w:t>
      </w:r>
      <w:r>
        <w:rPr>
          <w:spacing w:val="1"/>
        </w:rPr>
        <w:t xml:space="preserve"> </w:t>
      </w:r>
      <w:r>
        <w:t>3 года.</w:t>
      </w:r>
    </w:p>
    <w:tbl>
      <w:tblPr>
        <w:tblW w:w="9857"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877"/>
        <w:gridCol w:w="1405"/>
        <w:gridCol w:w="2110"/>
        <w:gridCol w:w="2344"/>
        <w:gridCol w:w="2121"/>
      </w:tblGrid>
      <w:tr w:rsidR="00D76AAB" w:rsidRPr="00B91A95" w14:paraId="66F32B8E" w14:textId="77777777" w:rsidTr="003E3729">
        <w:trPr>
          <w:trHeight w:val="2021"/>
          <w:jc w:val="center"/>
        </w:trPr>
        <w:tc>
          <w:tcPr>
            <w:tcW w:w="1877" w:type="dxa"/>
          </w:tcPr>
          <w:p w14:paraId="54BB2AFC" w14:textId="77777777" w:rsidR="00D76AAB" w:rsidRPr="00B91A95" w:rsidRDefault="00D76AAB" w:rsidP="003E3729">
            <w:pPr>
              <w:pStyle w:val="TableParagraph"/>
              <w:spacing w:line="276" w:lineRule="auto"/>
              <w:ind w:left="113" w:right="113"/>
              <w:jc w:val="center"/>
              <w:rPr>
                <w:b/>
                <w:sz w:val="24"/>
                <w:szCs w:val="24"/>
              </w:rPr>
            </w:pPr>
          </w:p>
          <w:p w14:paraId="2B6CE9F4" w14:textId="77777777" w:rsidR="00D76AAB" w:rsidRPr="00B91A95" w:rsidRDefault="00D76AAB" w:rsidP="003E3729">
            <w:pPr>
              <w:pStyle w:val="TableParagraph"/>
              <w:spacing w:line="276" w:lineRule="auto"/>
              <w:ind w:left="113" w:right="113"/>
              <w:jc w:val="center"/>
              <w:rPr>
                <w:b/>
                <w:sz w:val="24"/>
                <w:szCs w:val="24"/>
              </w:rPr>
            </w:pPr>
          </w:p>
          <w:p w14:paraId="0C57F868" w14:textId="77777777" w:rsidR="00D76AAB" w:rsidRPr="00B91A95" w:rsidRDefault="00D76AAB" w:rsidP="003E3729">
            <w:pPr>
              <w:pStyle w:val="TableParagraph"/>
              <w:spacing w:line="276" w:lineRule="auto"/>
              <w:ind w:left="113" w:right="113"/>
              <w:jc w:val="center"/>
              <w:rPr>
                <w:b/>
                <w:sz w:val="24"/>
                <w:szCs w:val="24"/>
              </w:rPr>
            </w:pPr>
          </w:p>
          <w:p w14:paraId="25E15B31" w14:textId="77777777" w:rsidR="00D76AAB" w:rsidRPr="00B91A95" w:rsidRDefault="00D76AAB" w:rsidP="003E3729">
            <w:pPr>
              <w:pStyle w:val="TableParagraph"/>
              <w:spacing w:line="276" w:lineRule="auto"/>
              <w:ind w:left="113" w:right="113"/>
              <w:jc w:val="center"/>
              <w:rPr>
                <w:sz w:val="24"/>
                <w:szCs w:val="24"/>
              </w:rPr>
            </w:pPr>
            <w:r>
              <w:rPr>
                <w:sz w:val="24"/>
                <w:szCs w:val="24"/>
              </w:rPr>
              <w:t>Год</w:t>
            </w:r>
          </w:p>
        </w:tc>
        <w:tc>
          <w:tcPr>
            <w:tcW w:w="1405" w:type="dxa"/>
          </w:tcPr>
          <w:p w14:paraId="51741D20" w14:textId="77777777" w:rsidR="00D76AAB" w:rsidRPr="00B91A95" w:rsidRDefault="00D76AAB" w:rsidP="003E3729">
            <w:pPr>
              <w:pStyle w:val="TableParagraph"/>
              <w:spacing w:line="276" w:lineRule="auto"/>
              <w:ind w:left="113" w:right="113"/>
              <w:jc w:val="center"/>
            </w:pPr>
            <w:r w:rsidRPr="00B91A95">
              <w:t>Всего</w:t>
            </w:r>
            <w:r w:rsidRPr="00B91A95">
              <w:rPr>
                <w:spacing w:val="-3"/>
              </w:rPr>
              <w:t xml:space="preserve"> </w:t>
            </w:r>
            <w:r w:rsidRPr="00B91A95">
              <w:t>учащихся</w:t>
            </w:r>
          </w:p>
        </w:tc>
        <w:tc>
          <w:tcPr>
            <w:tcW w:w="2110" w:type="dxa"/>
          </w:tcPr>
          <w:p w14:paraId="6E8E228C" w14:textId="77777777" w:rsidR="00D76AAB" w:rsidRPr="00B91A95" w:rsidRDefault="00D76AAB" w:rsidP="003E3729">
            <w:pPr>
              <w:pStyle w:val="TableParagraph"/>
              <w:spacing w:line="276" w:lineRule="auto"/>
              <w:ind w:left="310" w:right="113" w:hanging="197"/>
              <w:jc w:val="center"/>
            </w:pPr>
            <w:r w:rsidRPr="00B91A95">
              <w:rPr>
                <w:spacing w:val="-1"/>
              </w:rPr>
              <w:t xml:space="preserve">Успевают </w:t>
            </w:r>
            <w:r w:rsidRPr="00B91A95">
              <w:t>на</w:t>
            </w:r>
            <w:r w:rsidRPr="00B91A95">
              <w:rPr>
                <w:spacing w:val="-47"/>
              </w:rPr>
              <w:t xml:space="preserve"> </w:t>
            </w:r>
            <w:r w:rsidRPr="00B91A95">
              <w:t>отлично</w:t>
            </w:r>
          </w:p>
        </w:tc>
        <w:tc>
          <w:tcPr>
            <w:tcW w:w="2344" w:type="dxa"/>
          </w:tcPr>
          <w:p w14:paraId="5DD05177" w14:textId="77777777" w:rsidR="00D76AAB" w:rsidRPr="00B91A95" w:rsidRDefault="00D76AAB" w:rsidP="003E3729">
            <w:pPr>
              <w:pStyle w:val="TableParagraph"/>
              <w:spacing w:line="276" w:lineRule="auto"/>
              <w:ind w:left="113" w:right="113"/>
              <w:jc w:val="center"/>
            </w:pPr>
            <w:r w:rsidRPr="00B91A95">
              <w:t>Успевают</w:t>
            </w:r>
            <w:r w:rsidRPr="00B91A95">
              <w:rPr>
                <w:spacing w:val="-4"/>
              </w:rPr>
              <w:t xml:space="preserve"> </w:t>
            </w:r>
            <w:r w:rsidRPr="00B91A95">
              <w:t>на</w:t>
            </w:r>
            <w:r w:rsidRPr="00B91A95">
              <w:rPr>
                <w:spacing w:val="5"/>
              </w:rPr>
              <w:t xml:space="preserve"> </w:t>
            </w:r>
            <w:r w:rsidRPr="00B91A95">
              <w:t>4</w:t>
            </w:r>
            <w:r w:rsidRPr="00B91A95">
              <w:rPr>
                <w:spacing w:val="-6"/>
              </w:rPr>
              <w:t xml:space="preserve"> </w:t>
            </w:r>
            <w:r w:rsidRPr="00B91A95">
              <w:t>и</w:t>
            </w:r>
            <w:r w:rsidRPr="00B91A95">
              <w:rPr>
                <w:spacing w:val="5"/>
              </w:rPr>
              <w:t xml:space="preserve"> </w:t>
            </w:r>
            <w:r w:rsidRPr="00B91A95">
              <w:t>5</w:t>
            </w:r>
          </w:p>
        </w:tc>
        <w:tc>
          <w:tcPr>
            <w:tcW w:w="2120" w:type="dxa"/>
            <w:tcBorders>
              <w:right w:val="single" w:sz="4" w:space="0" w:color="auto"/>
            </w:tcBorders>
          </w:tcPr>
          <w:p w14:paraId="1BD21EC5" w14:textId="6CC5A9BD" w:rsidR="00D76AAB" w:rsidRPr="00B91A95" w:rsidRDefault="00D76AAB" w:rsidP="003E3729">
            <w:pPr>
              <w:pStyle w:val="TableParagraph"/>
              <w:spacing w:line="276" w:lineRule="auto"/>
              <w:ind w:left="541" w:right="113" w:hanging="428"/>
              <w:jc w:val="center"/>
            </w:pPr>
            <w:r w:rsidRPr="00B91A95">
              <w:t>Успевают с одной</w:t>
            </w:r>
            <w:r w:rsidR="003E3729">
              <w:rPr>
                <w:spacing w:val="-47"/>
              </w:rPr>
              <w:t xml:space="preserve"> </w:t>
            </w:r>
            <w:r w:rsidRPr="00B91A95">
              <w:t>тройкой</w:t>
            </w:r>
          </w:p>
        </w:tc>
      </w:tr>
      <w:tr w:rsidR="00D76AAB" w:rsidRPr="00B91A95" w14:paraId="78C71F40" w14:textId="77777777" w:rsidTr="003E3729">
        <w:trPr>
          <w:trHeight w:val="324"/>
          <w:jc w:val="center"/>
        </w:trPr>
        <w:tc>
          <w:tcPr>
            <w:tcW w:w="9857" w:type="dxa"/>
            <w:gridSpan w:val="5"/>
            <w:tcBorders>
              <w:right w:val="single" w:sz="4" w:space="0" w:color="auto"/>
            </w:tcBorders>
          </w:tcPr>
          <w:p w14:paraId="19DAC513" w14:textId="77777777" w:rsidR="00D76AAB" w:rsidRPr="00B91A95" w:rsidRDefault="00D76AAB" w:rsidP="003E3729">
            <w:pPr>
              <w:pStyle w:val="TableParagraph"/>
              <w:spacing w:line="276" w:lineRule="auto"/>
              <w:ind w:left="0"/>
              <w:jc w:val="center"/>
              <w:rPr>
                <w:b/>
                <w:color w:val="002060"/>
              </w:rPr>
            </w:pPr>
            <w:r w:rsidRPr="00B91A95">
              <w:rPr>
                <w:b/>
                <w:color w:val="002060"/>
              </w:rPr>
              <w:t>ИТОГО ПО УРОВНЮ НАЧАЛЬНОГО ОБЩЕГО ОБРАЗОВАНИЯ</w:t>
            </w:r>
          </w:p>
        </w:tc>
      </w:tr>
      <w:tr w:rsidR="00D76AAB" w:rsidRPr="00B91A95" w14:paraId="5A3051F3" w14:textId="77777777" w:rsidTr="003E3729">
        <w:trPr>
          <w:trHeight w:val="401"/>
          <w:jc w:val="center"/>
        </w:trPr>
        <w:tc>
          <w:tcPr>
            <w:tcW w:w="1877" w:type="dxa"/>
          </w:tcPr>
          <w:p w14:paraId="0A06C0AE" w14:textId="77777777" w:rsidR="00D76AAB" w:rsidRPr="00B91A95" w:rsidRDefault="00D76AAB" w:rsidP="003E3729">
            <w:pPr>
              <w:pStyle w:val="TableParagraph"/>
              <w:spacing w:line="276" w:lineRule="auto"/>
              <w:ind w:left="0"/>
              <w:jc w:val="both"/>
              <w:rPr>
                <w:color w:val="000000"/>
                <w:sz w:val="24"/>
                <w:szCs w:val="24"/>
              </w:rPr>
            </w:pPr>
            <w:r w:rsidRPr="00B91A95">
              <w:rPr>
                <w:color w:val="000000"/>
                <w:sz w:val="24"/>
                <w:szCs w:val="24"/>
              </w:rPr>
              <w:t xml:space="preserve">  </w:t>
            </w:r>
            <w:r>
              <w:rPr>
                <w:color w:val="000000"/>
                <w:sz w:val="24"/>
                <w:szCs w:val="24"/>
              </w:rPr>
              <w:t xml:space="preserve">2020 </w:t>
            </w:r>
          </w:p>
        </w:tc>
        <w:tc>
          <w:tcPr>
            <w:tcW w:w="1405" w:type="dxa"/>
          </w:tcPr>
          <w:p w14:paraId="401A9260" w14:textId="77777777" w:rsidR="00D76AAB" w:rsidRPr="009A17CA" w:rsidRDefault="00D76AAB" w:rsidP="003E3729">
            <w:pPr>
              <w:pStyle w:val="TableParagraph"/>
              <w:spacing w:line="276" w:lineRule="auto"/>
              <w:ind w:left="0"/>
              <w:jc w:val="center"/>
              <w:rPr>
                <w:color w:val="FF0000"/>
                <w:sz w:val="24"/>
                <w:szCs w:val="24"/>
              </w:rPr>
            </w:pPr>
            <w:r w:rsidRPr="00B91A95">
              <w:rPr>
                <w:color w:val="000000"/>
                <w:sz w:val="24"/>
                <w:szCs w:val="24"/>
              </w:rPr>
              <w:t>190</w:t>
            </w:r>
          </w:p>
        </w:tc>
        <w:tc>
          <w:tcPr>
            <w:tcW w:w="2110" w:type="dxa"/>
          </w:tcPr>
          <w:p w14:paraId="566E4B6F"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25</w:t>
            </w:r>
            <w:r w:rsidRPr="00B91A95">
              <w:rPr>
                <w:color w:val="000000"/>
                <w:spacing w:val="3"/>
                <w:sz w:val="24"/>
                <w:szCs w:val="24"/>
              </w:rPr>
              <w:t xml:space="preserve"> </w:t>
            </w:r>
            <w:r w:rsidRPr="00B91A95">
              <w:rPr>
                <w:color w:val="000000"/>
                <w:sz w:val="24"/>
                <w:szCs w:val="24"/>
              </w:rPr>
              <w:t>– 13%</w:t>
            </w:r>
          </w:p>
        </w:tc>
        <w:tc>
          <w:tcPr>
            <w:tcW w:w="2344" w:type="dxa"/>
          </w:tcPr>
          <w:p w14:paraId="6050C401"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105 - 55%</w:t>
            </w:r>
          </w:p>
        </w:tc>
        <w:tc>
          <w:tcPr>
            <w:tcW w:w="2120" w:type="dxa"/>
            <w:tcBorders>
              <w:right w:val="single" w:sz="4" w:space="0" w:color="auto"/>
            </w:tcBorders>
          </w:tcPr>
          <w:p w14:paraId="157C3CAC"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18</w:t>
            </w:r>
            <w:r w:rsidRPr="00B91A95">
              <w:rPr>
                <w:color w:val="000000"/>
                <w:spacing w:val="2"/>
                <w:sz w:val="24"/>
                <w:szCs w:val="24"/>
              </w:rPr>
              <w:t xml:space="preserve"> </w:t>
            </w:r>
            <w:r w:rsidRPr="00B91A95">
              <w:rPr>
                <w:color w:val="000000"/>
                <w:sz w:val="24"/>
                <w:szCs w:val="24"/>
              </w:rPr>
              <w:t>– 13%</w:t>
            </w:r>
          </w:p>
        </w:tc>
      </w:tr>
      <w:tr w:rsidR="00D76AAB" w:rsidRPr="00B91A95" w14:paraId="0127D5FC" w14:textId="77777777" w:rsidTr="003E3729">
        <w:trPr>
          <w:trHeight w:val="438"/>
          <w:jc w:val="center"/>
        </w:trPr>
        <w:tc>
          <w:tcPr>
            <w:tcW w:w="1877" w:type="dxa"/>
          </w:tcPr>
          <w:p w14:paraId="0AC4AB5A" w14:textId="77777777" w:rsidR="00D76AAB" w:rsidRPr="00B91A95" w:rsidRDefault="00D76AAB" w:rsidP="003E3729">
            <w:pPr>
              <w:pStyle w:val="TableParagraph"/>
              <w:spacing w:line="276" w:lineRule="auto"/>
              <w:ind w:left="0"/>
              <w:jc w:val="both"/>
              <w:rPr>
                <w:color w:val="000000"/>
                <w:sz w:val="24"/>
                <w:szCs w:val="24"/>
              </w:rPr>
            </w:pPr>
            <w:r w:rsidRPr="00B91A95">
              <w:rPr>
                <w:color w:val="000000"/>
                <w:sz w:val="24"/>
                <w:szCs w:val="24"/>
              </w:rPr>
              <w:t xml:space="preserve">  </w:t>
            </w:r>
            <w:r>
              <w:rPr>
                <w:color w:val="000000"/>
                <w:sz w:val="24"/>
                <w:szCs w:val="24"/>
              </w:rPr>
              <w:t>2021</w:t>
            </w:r>
          </w:p>
        </w:tc>
        <w:tc>
          <w:tcPr>
            <w:tcW w:w="1405" w:type="dxa"/>
          </w:tcPr>
          <w:p w14:paraId="35EE4788"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297</w:t>
            </w:r>
          </w:p>
        </w:tc>
        <w:tc>
          <w:tcPr>
            <w:tcW w:w="2110" w:type="dxa"/>
          </w:tcPr>
          <w:p w14:paraId="113AE9DA"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29 - 9,7 %</w:t>
            </w:r>
          </w:p>
        </w:tc>
        <w:tc>
          <w:tcPr>
            <w:tcW w:w="2344" w:type="dxa"/>
          </w:tcPr>
          <w:p w14:paraId="1C2A0193"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111 - 37 %</w:t>
            </w:r>
          </w:p>
        </w:tc>
        <w:tc>
          <w:tcPr>
            <w:tcW w:w="2120" w:type="dxa"/>
          </w:tcPr>
          <w:p w14:paraId="128B32C8"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21 - 7%</w:t>
            </w:r>
          </w:p>
        </w:tc>
      </w:tr>
      <w:tr w:rsidR="00D76AAB" w:rsidRPr="00B91A95" w14:paraId="0767A0B1" w14:textId="77777777" w:rsidTr="003E3729">
        <w:trPr>
          <w:trHeight w:val="438"/>
          <w:jc w:val="center"/>
        </w:trPr>
        <w:tc>
          <w:tcPr>
            <w:tcW w:w="1877" w:type="dxa"/>
          </w:tcPr>
          <w:p w14:paraId="7048E848" w14:textId="77777777" w:rsidR="00D76AAB" w:rsidRPr="00B91A95" w:rsidRDefault="00D76AAB" w:rsidP="003E3729">
            <w:pPr>
              <w:pStyle w:val="TableParagraph"/>
              <w:spacing w:line="276" w:lineRule="auto"/>
              <w:ind w:left="0"/>
              <w:jc w:val="both"/>
              <w:rPr>
                <w:color w:val="000000"/>
                <w:sz w:val="24"/>
                <w:szCs w:val="24"/>
              </w:rPr>
            </w:pPr>
            <w:r>
              <w:rPr>
                <w:color w:val="000000"/>
                <w:sz w:val="24"/>
                <w:szCs w:val="24"/>
              </w:rPr>
              <w:t>2022</w:t>
            </w:r>
          </w:p>
        </w:tc>
        <w:tc>
          <w:tcPr>
            <w:tcW w:w="1405" w:type="dxa"/>
          </w:tcPr>
          <w:p w14:paraId="3803F3CA"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278</w:t>
            </w:r>
          </w:p>
        </w:tc>
        <w:tc>
          <w:tcPr>
            <w:tcW w:w="2110" w:type="dxa"/>
          </w:tcPr>
          <w:p w14:paraId="0AAC657A"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31 – 11%</w:t>
            </w:r>
          </w:p>
        </w:tc>
        <w:tc>
          <w:tcPr>
            <w:tcW w:w="2344" w:type="dxa"/>
          </w:tcPr>
          <w:p w14:paraId="12BDABAD"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119 – 43%</w:t>
            </w:r>
          </w:p>
        </w:tc>
        <w:tc>
          <w:tcPr>
            <w:tcW w:w="2120" w:type="dxa"/>
            <w:tcBorders>
              <w:right w:val="single" w:sz="4" w:space="0" w:color="auto"/>
            </w:tcBorders>
          </w:tcPr>
          <w:p w14:paraId="116FC1B9"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23 – 8%</w:t>
            </w:r>
          </w:p>
        </w:tc>
      </w:tr>
      <w:tr w:rsidR="00D76AAB" w:rsidRPr="00B91A95" w14:paraId="79C7D6B5" w14:textId="77777777" w:rsidTr="003E3729">
        <w:trPr>
          <w:trHeight w:val="261"/>
          <w:jc w:val="center"/>
        </w:trPr>
        <w:tc>
          <w:tcPr>
            <w:tcW w:w="9857" w:type="dxa"/>
            <w:gridSpan w:val="5"/>
            <w:tcBorders>
              <w:right w:val="single" w:sz="4" w:space="0" w:color="auto"/>
            </w:tcBorders>
          </w:tcPr>
          <w:p w14:paraId="2D8C488B" w14:textId="77777777" w:rsidR="00D76AAB" w:rsidRPr="00B91A95" w:rsidRDefault="00D76AAB" w:rsidP="003E3729">
            <w:pPr>
              <w:pStyle w:val="TableParagraph"/>
              <w:spacing w:line="276" w:lineRule="auto"/>
              <w:ind w:left="0"/>
              <w:jc w:val="center"/>
              <w:rPr>
                <w:sz w:val="24"/>
                <w:szCs w:val="24"/>
              </w:rPr>
            </w:pPr>
            <w:r w:rsidRPr="00B91A95">
              <w:rPr>
                <w:b/>
                <w:color w:val="002060"/>
              </w:rPr>
              <w:t>ИТОГО ПО УРОВНЮ ОСНОВНОГО ОБЩЕГО ОБРАЗОВАНИЯ</w:t>
            </w:r>
          </w:p>
        </w:tc>
      </w:tr>
      <w:tr w:rsidR="00D76AAB" w:rsidRPr="00B91A95" w14:paraId="7DA46B37" w14:textId="77777777" w:rsidTr="003E3729">
        <w:trPr>
          <w:trHeight w:val="448"/>
          <w:jc w:val="center"/>
        </w:trPr>
        <w:tc>
          <w:tcPr>
            <w:tcW w:w="1877" w:type="dxa"/>
          </w:tcPr>
          <w:p w14:paraId="0284D245" w14:textId="77777777" w:rsidR="00D76AAB" w:rsidRPr="00B91A95" w:rsidRDefault="00D76AAB" w:rsidP="003E3729">
            <w:pPr>
              <w:pStyle w:val="TableParagraph"/>
              <w:spacing w:line="276" w:lineRule="auto"/>
              <w:ind w:left="0"/>
              <w:jc w:val="both"/>
              <w:rPr>
                <w:color w:val="000000"/>
                <w:sz w:val="24"/>
                <w:szCs w:val="24"/>
              </w:rPr>
            </w:pPr>
            <w:r>
              <w:rPr>
                <w:color w:val="000000"/>
                <w:sz w:val="24"/>
                <w:szCs w:val="24"/>
              </w:rPr>
              <w:t>2020</w:t>
            </w:r>
          </w:p>
        </w:tc>
        <w:tc>
          <w:tcPr>
            <w:tcW w:w="1405" w:type="dxa"/>
          </w:tcPr>
          <w:p w14:paraId="3C8365ED"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369</w:t>
            </w:r>
          </w:p>
        </w:tc>
        <w:tc>
          <w:tcPr>
            <w:tcW w:w="2110" w:type="dxa"/>
          </w:tcPr>
          <w:p w14:paraId="17EA0C2B"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13</w:t>
            </w:r>
            <w:r w:rsidRPr="00B91A95">
              <w:rPr>
                <w:color w:val="000000"/>
                <w:spacing w:val="3"/>
                <w:sz w:val="24"/>
                <w:szCs w:val="24"/>
              </w:rPr>
              <w:t xml:space="preserve"> </w:t>
            </w:r>
            <w:r w:rsidRPr="00B91A95">
              <w:rPr>
                <w:color w:val="000000"/>
                <w:sz w:val="24"/>
                <w:szCs w:val="24"/>
              </w:rPr>
              <w:t>– 3,5%</w:t>
            </w:r>
          </w:p>
        </w:tc>
        <w:tc>
          <w:tcPr>
            <w:tcW w:w="2344" w:type="dxa"/>
          </w:tcPr>
          <w:p w14:paraId="08E19AA7"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103 - 28%</w:t>
            </w:r>
          </w:p>
        </w:tc>
        <w:tc>
          <w:tcPr>
            <w:tcW w:w="2120" w:type="dxa"/>
            <w:tcBorders>
              <w:right w:val="single" w:sz="4" w:space="0" w:color="auto"/>
            </w:tcBorders>
          </w:tcPr>
          <w:p w14:paraId="51F6A1A7"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32</w:t>
            </w:r>
            <w:r w:rsidRPr="00B91A95">
              <w:rPr>
                <w:color w:val="000000"/>
                <w:spacing w:val="2"/>
                <w:sz w:val="24"/>
                <w:szCs w:val="24"/>
              </w:rPr>
              <w:t xml:space="preserve"> </w:t>
            </w:r>
            <w:r w:rsidRPr="00B91A95">
              <w:rPr>
                <w:color w:val="000000"/>
                <w:sz w:val="24"/>
                <w:szCs w:val="24"/>
              </w:rPr>
              <w:t>– 8,6%</w:t>
            </w:r>
          </w:p>
        </w:tc>
      </w:tr>
      <w:tr w:rsidR="00D76AAB" w:rsidRPr="00293771" w14:paraId="2BD9FD94" w14:textId="77777777" w:rsidTr="003E3729">
        <w:trPr>
          <w:trHeight w:val="412"/>
          <w:jc w:val="center"/>
        </w:trPr>
        <w:tc>
          <w:tcPr>
            <w:tcW w:w="1877" w:type="dxa"/>
          </w:tcPr>
          <w:p w14:paraId="27B21E3C" w14:textId="77777777" w:rsidR="00D76AAB" w:rsidRPr="00B91A95" w:rsidRDefault="00D76AAB" w:rsidP="003E3729">
            <w:pPr>
              <w:pStyle w:val="TableParagraph"/>
              <w:spacing w:line="276" w:lineRule="auto"/>
              <w:ind w:left="0"/>
              <w:jc w:val="both"/>
              <w:rPr>
                <w:color w:val="000000"/>
                <w:sz w:val="24"/>
                <w:szCs w:val="24"/>
              </w:rPr>
            </w:pPr>
            <w:r>
              <w:rPr>
                <w:color w:val="000000"/>
                <w:sz w:val="24"/>
                <w:szCs w:val="24"/>
              </w:rPr>
              <w:t>2021</w:t>
            </w:r>
          </w:p>
        </w:tc>
        <w:tc>
          <w:tcPr>
            <w:tcW w:w="1405" w:type="dxa"/>
          </w:tcPr>
          <w:p w14:paraId="773EA402"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355</w:t>
            </w:r>
          </w:p>
        </w:tc>
        <w:tc>
          <w:tcPr>
            <w:tcW w:w="2110" w:type="dxa"/>
          </w:tcPr>
          <w:p w14:paraId="3926D41E"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 xml:space="preserve">15 - </w:t>
            </w:r>
            <w:r>
              <w:rPr>
                <w:color w:val="000000"/>
                <w:sz w:val="24"/>
                <w:szCs w:val="24"/>
              </w:rPr>
              <w:t>4,2</w:t>
            </w:r>
            <w:r w:rsidRPr="00B91A95">
              <w:rPr>
                <w:color w:val="000000"/>
                <w:sz w:val="24"/>
                <w:szCs w:val="24"/>
              </w:rPr>
              <w:t>%</w:t>
            </w:r>
          </w:p>
        </w:tc>
        <w:tc>
          <w:tcPr>
            <w:tcW w:w="2344" w:type="dxa"/>
          </w:tcPr>
          <w:p w14:paraId="21A45240"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93 - 26 %</w:t>
            </w:r>
          </w:p>
        </w:tc>
        <w:tc>
          <w:tcPr>
            <w:tcW w:w="2120" w:type="dxa"/>
            <w:tcBorders>
              <w:right w:val="single" w:sz="4" w:space="0" w:color="auto"/>
            </w:tcBorders>
          </w:tcPr>
          <w:p w14:paraId="37F42270" w14:textId="77777777" w:rsidR="00D76AAB" w:rsidRPr="00B91A95" w:rsidRDefault="00D76AAB" w:rsidP="003E3729">
            <w:pPr>
              <w:pStyle w:val="TableParagraph"/>
              <w:spacing w:line="276" w:lineRule="auto"/>
              <w:ind w:left="0"/>
              <w:jc w:val="center"/>
              <w:rPr>
                <w:color w:val="000000"/>
                <w:sz w:val="24"/>
                <w:szCs w:val="24"/>
              </w:rPr>
            </w:pPr>
            <w:r w:rsidRPr="00B91A95">
              <w:rPr>
                <w:color w:val="000000"/>
                <w:sz w:val="24"/>
                <w:szCs w:val="24"/>
              </w:rPr>
              <w:t>18 - 5 %</w:t>
            </w:r>
          </w:p>
        </w:tc>
      </w:tr>
      <w:tr w:rsidR="00D76AAB" w:rsidRPr="00293771" w14:paraId="128FE398" w14:textId="77777777" w:rsidTr="003E3729">
        <w:trPr>
          <w:trHeight w:val="412"/>
          <w:jc w:val="center"/>
        </w:trPr>
        <w:tc>
          <w:tcPr>
            <w:tcW w:w="1877" w:type="dxa"/>
          </w:tcPr>
          <w:p w14:paraId="64E1D6E7" w14:textId="77777777" w:rsidR="00D76AAB" w:rsidRDefault="00D76AAB" w:rsidP="003E3729">
            <w:pPr>
              <w:pStyle w:val="TableParagraph"/>
              <w:spacing w:line="276" w:lineRule="auto"/>
              <w:ind w:left="0"/>
              <w:jc w:val="both"/>
              <w:rPr>
                <w:color w:val="000000"/>
                <w:sz w:val="24"/>
                <w:szCs w:val="24"/>
              </w:rPr>
            </w:pPr>
            <w:r>
              <w:rPr>
                <w:color w:val="000000"/>
                <w:sz w:val="24"/>
                <w:szCs w:val="24"/>
              </w:rPr>
              <w:t>2022</w:t>
            </w:r>
          </w:p>
        </w:tc>
        <w:tc>
          <w:tcPr>
            <w:tcW w:w="1405" w:type="dxa"/>
          </w:tcPr>
          <w:p w14:paraId="46FE4857"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365</w:t>
            </w:r>
          </w:p>
        </w:tc>
        <w:tc>
          <w:tcPr>
            <w:tcW w:w="2110" w:type="dxa"/>
          </w:tcPr>
          <w:p w14:paraId="242A0514"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7 - 2%</w:t>
            </w:r>
          </w:p>
        </w:tc>
        <w:tc>
          <w:tcPr>
            <w:tcW w:w="2344" w:type="dxa"/>
          </w:tcPr>
          <w:p w14:paraId="7B119113"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67 -18%</w:t>
            </w:r>
          </w:p>
        </w:tc>
        <w:tc>
          <w:tcPr>
            <w:tcW w:w="2120" w:type="dxa"/>
            <w:tcBorders>
              <w:right w:val="single" w:sz="4" w:space="0" w:color="auto"/>
            </w:tcBorders>
          </w:tcPr>
          <w:p w14:paraId="6BF78AAC" w14:textId="77777777" w:rsidR="00D76AAB" w:rsidRPr="00B91A95" w:rsidRDefault="00D76AAB" w:rsidP="003E3729">
            <w:pPr>
              <w:pStyle w:val="TableParagraph"/>
              <w:spacing w:line="276" w:lineRule="auto"/>
              <w:ind w:left="0"/>
              <w:jc w:val="center"/>
              <w:rPr>
                <w:color w:val="000000"/>
                <w:sz w:val="24"/>
                <w:szCs w:val="24"/>
              </w:rPr>
            </w:pPr>
            <w:r>
              <w:rPr>
                <w:color w:val="000000"/>
                <w:sz w:val="24"/>
                <w:szCs w:val="24"/>
              </w:rPr>
              <w:t>30 – 8%</w:t>
            </w:r>
          </w:p>
        </w:tc>
      </w:tr>
      <w:tr w:rsidR="00D76AAB" w:rsidRPr="00293771" w14:paraId="683AEE5D" w14:textId="77777777" w:rsidTr="003E3729">
        <w:trPr>
          <w:trHeight w:val="283"/>
          <w:jc w:val="center"/>
        </w:trPr>
        <w:tc>
          <w:tcPr>
            <w:tcW w:w="9857" w:type="dxa"/>
            <w:gridSpan w:val="5"/>
            <w:tcBorders>
              <w:right w:val="single" w:sz="4" w:space="0" w:color="auto"/>
            </w:tcBorders>
          </w:tcPr>
          <w:p w14:paraId="351B027B" w14:textId="77777777" w:rsidR="00D76AAB" w:rsidRPr="00293771" w:rsidRDefault="00D76AAB" w:rsidP="003E3729">
            <w:pPr>
              <w:pStyle w:val="TableParagraph"/>
              <w:spacing w:line="276" w:lineRule="auto"/>
              <w:ind w:left="0"/>
              <w:jc w:val="center"/>
              <w:rPr>
                <w:sz w:val="24"/>
                <w:szCs w:val="24"/>
              </w:rPr>
            </w:pPr>
            <w:r w:rsidRPr="00247946">
              <w:rPr>
                <w:b/>
                <w:color w:val="002060"/>
              </w:rPr>
              <w:t xml:space="preserve">ИТОГО ПО УРОВНЮ </w:t>
            </w:r>
            <w:r>
              <w:rPr>
                <w:b/>
                <w:color w:val="002060"/>
              </w:rPr>
              <w:t>СРЕДНЕ</w:t>
            </w:r>
            <w:r w:rsidRPr="00247946">
              <w:rPr>
                <w:b/>
                <w:color w:val="002060"/>
              </w:rPr>
              <w:t>ГО ОБЩЕГО ОБРАЗОВАНИЯ</w:t>
            </w:r>
          </w:p>
        </w:tc>
      </w:tr>
      <w:tr w:rsidR="00D76AAB" w:rsidRPr="00293771" w14:paraId="0E733DC9" w14:textId="77777777" w:rsidTr="003E3729">
        <w:trPr>
          <w:trHeight w:val="408"/>
          <w:jc w:val="center"/>
        </w:trPr>
        <w:tc>
          <w:tcPr>
            <w:tcW w:w="1877" w:type="dxa"/>
          </w:tcPr>
          <w:p w14:paraId="37D76324" w14:textId="77777777" w:rsidR="00D76AAB" w:rsidRPr="00CB5257" w:rsidRDefault="00D76AAB" w:rsidP="003E3729">
            <w:pPr>
              <w:pStyle w:val="TableParagraph"/>
              <w:spacing w:line="276" w:lineRule="auto"/>
              <w:ind w:left="0"/>
              <w:jc w:val="both"/>
              <w:rPr>
                <w:color w:val="000000"/>
                <w:sz w:val="24"/>
                <w:szCs w:val="24"/>
              </w:rPr>
            </w:pPr>
            <w:r>
              <w:rPr>
                <w:color w:val="000000"/>
                <w:sz w:val="24"/>
                <w:szCs w:val="24"/>
              </w:rPr>
              <w:t xml:space="preserve">  </w:t>
            </w:r>
            <w:r w:rsidRPr="00CB5257">
              <w:rPr>
                <w:color w:val="000000"/>
                <w:sz w:val="24"/>
                <w:szCs w:val="24"/>
              </w:rPr>
              <w:t>2020</w:t>
            </w:r>
          </w:p>
        </w:tc>
        <w:tc>
          <w:tcPr>
            <w:tcW w:w="1405" w:type="dxa"/>
          </w:tcPr>
          <w:p w14:paraId="5D03317F" w14:textId="77777777" w:rsidR="00D76AAB" w:rsidRPr="00CB5257" w:rsidRDefault="00D76AAB" w:rsidP="003E3729">
            <w:pPr>
              <w:pStyle w:val="TableParagraph"/>
              <w:spacing w:line="276" w:lineRule="auto"/>
              <w:ind w:left="0"/>
              <w:jc w:val="center"/>
              <w:rPr>
                <w:color w:val="000000"/>
                <w:sz w:val="24"/>
                <w:szCs w:val="24"/>
              </w:rPr>
            </w:pPr>
            <w:r w:rsidRPr="00CB5257">
              <w:rPr>
                <w:color w:val="000000"/>
                <w:sz w:val="24"/>
                <w:szCs w:val="24"/>
              </w:rPr>
              <w:t>39</w:t>
            </w:r>
          </w:p>
        </w:tc>
        <w:tc>
          <w:tcPr>
            <w:tcW w:w="2110" w:type="dxa"/>
          </w:tcPr>
          <w:p w14:paraId="5E8EB1AC" w14:textId="77777777" w:rsidR="00D76AAB" w:rsidRPr="00CB5257" w:rsidRDefault="00D76AAB" w:rsidP="003E3729">
            <w:pPr>
              <w:pStyle w:val="TableParagraph"/>
              <w:spacing w:line="276" w:lineRule="auto"/>
              <w:ind w:left="0"/>
              <w:jc w:val="center"/>
              <w:rPr>
                <w:color w:val="000000"/>
                <w:sz w:val="24"/>
                <w:szCs w:val="24"/>
              </w:rPr>
            </w:pPr>
            <w:r w:rsidRPr="00CB5257">
              <w:rPr>
                <w:color w:val="000000"/>
                <w:sz w:val="24"/>
                <w:szCs w:val="24"/>
              </w:rPr>
              <w:t>3</w:t>
            </w:r>
            <w:r w:rsidRPr="00CB5257">
              <w:rPr>
                <w:color w:val="000000"/>
                <w:spacing w:val="3"/>
                <w:sz w:val="24"/>
                <w:szCs w:val="24"/>
              </w:rPr>
              <w:t xml:space="preserve"> </w:t>
            </w:r>
            <w:r>
              <w:rPr>
                <w:color w:val="000000"/>
                <w:sz w:val="24"/>
                <w:szCs w:val="24"/>
              </w:rPr>
              <w:t xml:space="preserve">– </w:t>
            </w:r>
            <w:r w:rsidRPr="00CB5257">
              <w:rPr>
                <w:color w:val="000000"/>
                <w:sz w:val="24"/>
                <w:szCs w:val="24"/>
              </w:rPr>
              <w:t>7,6%</w:t>
            </w:r>
          </w:p>
        </w:tc>
        <w:tc>
          <w:tcPr>
            <w:tcW w:w="2344" w:type="dxa"/>
          </w:tcPr>
          <w:p w14:paraId="2342F9D7" w14:textId="77777777" w:rsidR="00D76AAB" w:rsidRPr="00CB5257" w:rsidRDefault="00D76AAB" w:rsidP="003E3729">
            <w:pPr>
              <w:pStyle w:val="TableParagraph"/>
              <w:spacing w:line="276" w:lineRule="auto"/>
              <w:ind w:left="0"/>
              <w:jc w:val="center"/>
              <w:rPr>
                <w:color w:val="000000"/>
                <w:sz w:val="24"/>
                <w:szCs w:val="24"/>
              </w:rPr>
            </w:pPr>
            <w:r w:rsidRPr="00CB5257">
              <w:rPr>
                <w:color w:val="000000"/>
                <w:sz w:val="24"/>
                <w:szCs w:val="24"/>
              </w:rPr>
              <w:t>11</w:t>
            </w:r>
            <w:r w:rsidRPr="00CB5257">
              <w:rPr>
                <w:color w:val="000000"/>
                <w:spacing w:val="2"/>
                <w:sz w:val="24"/>
                <w:szCs w:val="24"/>
              </w:rPr>
              <w:t xml:space="preserve"> </w:t>
            </w:r>
            <w:r>
              <w:rPr>
                <w:color w:val="000000"/>
                <w:sz w:val="24"/>
                <w:szCs w:val="24"/>
              </w:rPr>
              <w:t xml:space="preserve">– </w:t>
            </w:r>
            <w:r w:rsidRPr="00CB5257">
              <w:rPr>
                <w:color w:val="000000"/>
                <w:sz w:val="24"/>
                <w:szCs w:val="24"/>
              </w:rPr>
              <w:t>28%</w:t>
            </w:r>
          </w:p>
        </w:tc>
        <w:tc>
          <w:tcPr>
            <w:tcW w:w="2120" w:type="dxa"/>
            <w:tcBorders>
              <w:right w:val="single" w:sz="4" w:space="0" w:color="auto"/>
            </w:tcBorders>
          </w:tcPr>
          <w:p w14:paraId="5B77653A" w14:textId="77777777" w:rsidR="00D76AAB" w:rsidRPr="00CB5257" w:rsidRDefault="00D76AAB" w:rsidP="003E3729">
            <w:pPr>
              <w:pStyle w:val="TableParagraph"/>
              <w:spacing w:line="276" w:lineRule="auto"/>
              <w:ind w:left="0"/>
              <w:jc w:val="center"/>
              <w:rPr>
                <w:color w:val="000000"/>
                <w:sz w:val="24"/>
                <w:szCs w:val="24"/>
              </w:rPr>
            </w:pPr>
            <w:r w:rsidRPr="00CB5257">
              <w:rPr>
                <w:color w:val="000000"/>
                <w:sz w:val="24"/>
                <w:szCs w:val="24"/>
              </w:rPr>
              <w:t>6</w:t>
            </w:r>
            <w:r w:rsidRPr="00CB5257">
              <w:rPr>
                <w:color w:val="000000"/>
                <w:spacing w:val="2"/>
                <w:sz w:val="24"/>
                <w:szCs w:val="24"/>
              </w:rPr>
              <w:t xml:space="preserve"> </w:t>
            </w:r>
            <w:r>
              <w:rPr>
                <w:color w:val="000000"/>
                <w:sz w:val="24"/>
                <w:szCs w:val="24"/>
              </w:rPr>
              <w:t xml:space="preserve">– </w:t>
            </w:r>
            <w:r w:rsidRPr="00CB5257">
              <w:rPr>
                <w:color w:val="000000"/>
                <w:sz w:val="24"/>
                <w:szCs w:val="24"/>
              </w:rPr>
              <w:t>15%</w:t>
            </w:r>
          </w:p>
        </w:tc>
      </w:tr>
      <w:tr w:rsidR="00D76AAB" w:rsidRPr="00293771" w14:paraId="0D6D9645" w14:textId="77777777" w:rsidTr="003E3729">
        <w:trPr>
          <w:trHeight w:val="414"/>
          <w:jc w:val="center"/>
        </w:trPr>
        <w:tc>
          <w:tcPr>
            <w:tcW w:w="1877" w:type="dxa"/>
          </w:tcPr>
          <w:p w14:paraId="76160815" w14:textId="77777777" w:rsidR="00D76AAB" w:rsidRPr="00CB5257" w:rsidRDefault="00D76AAB" w:rsidP="003E3729">
            <w:pPr>
              <w:pStyle w:val="TableParagraph"/>
              <w:spacing w:line="276" w:lineRule="auto"/>
              <w:ind w:left="0"/>
              <w:jc w:val="both"/>
              <w:rPr>
                <w:color w:val="000000"/>
                <w:sz w:val="24"/>
                <w:szCs w:val="24"/>
              </w:rPr>
            </w:pPr>
            <w:r>
              <w:rPr>
                <w:color w:val="000000"/>
                <w:sz w:val="24"/>
                <w:szCs w:val="24"/>
              </w:rPr>
              <w:t xml:space="preserve">  </w:t>
            </w:r>
            <w:r w:rsidRPr="00CB5257">
              <w:rPr>
                <w:color w:val="000000"/>
                <w:sz w:val="24"/>
                <w:szCs w:val="24"/>
              </w:rPr>
              <w:t>2021</w:t>
            </w:r>
          </w:p>
        </w:tc>
        <w:tc>
          <w:tcPr>
            <w:tcW w:w="1405" w:type="dxa"/>
          </w:tcPr>
          <w:p w14:paraId="4640F315" w14:textId="77777777" w:rsidR="00D76AAB" w:rsidRPr="00CB5257" w:rsidRDefault="00D76AAB" w:rsidP="003E3729">
            <w:pPr>
              <w:pStyle w:val="TableParagraph"/>
              <w:spacing w:line="276" w:lineRule="auto"/>
              <w:ind w:left="0"/>
              <w:jc w:val="center"/>
              <w:rPr>
                <w:color w:val="000000"/>
                <w:sz w:val="24"/>
                <w:szCs w:val="24"/>
              </w:rPr>
            </w:pPr>
            <w:r>
              <w:rPr>
                <w:color w:val="000000"/>
                <w:sz w:val="24"/>
                <w:szCs w:val="24"/>
              </w:rPr>
              <w:t>71</w:t>
            </w:r>
          </w:p>
        </w:tc>
        <w:tc>
          <w:tcPr>
            <w:tcW w:w="2110" w:type="dxa"/>
          </w:tcPr>
          <w:p w14:paraId="44BA445F" w14:textId="77777777" w:rsidR="00D76AAB" w:rsidRPr="00CB5257" w:rsidRDefault="00D76AAB" w:rsidP="003E3729">
            <w:pPr>
              <w:pStyle w:val="TableParagraph"/>
              <w:spacing w:line="276" w:lineRule="auto"/>
              <w:ind w:left="0"/>
              <w:jc w:val="center"/>
              <w:rPr>
                <w:color w:val="000000"/>
                <w:sz w:val="24"/>
                <w:szCs w:val="24"/>
              </w:rPr>
            </w:pPr>
            <w:r>
              <w:rPr>
                <w:color w:val="000000"/>
                <w:sz w:val="24"/>
                <w:szCs w:val="24"/>
              </w:rPr>
              <w:t xml:space="preserve">2 - </w:t>
            </w:r>
            <w:r w:rsidRPr="00CB5257">
              <w:rPr>
                <w:color w:val="000000"/>
                <w:sz w:val="24"/>
                <w:szCs w:val="24"/>
              </w:rPr>
              <w:t>2,6 %</w:t>
            </w:r>
          </w:p>
        </w:tc>
        <w:tc>
          <w:tcPr>
            <w:tcW w:w="2344" w:type="dxa"/>
          </w:tcPr>
          <w:p w14:paraId="38DDBEE3" w14:textId="77777777" w:rsidR="00D76AAB" w:rsidRPr="00CB5257" w:rsidRDefault="00D76AAB" w:rsidP="003E3729">
            <w:pPr>
              <w:pStyle w:val="TableParagraph"/>
              <w:spacing w:line="276" w:lineRule="auto"/>
              <w:ind w:left="0"/>
              <w:jc w:val="center"/>
              <w:rPr>
                <w:color w:val="000000"/>
                <w:sz w:val="24"/>
                <w:szCs w:val="24"/>
              </w:rPr>
            </w:pPr>
            <w:r>
              <w:rPr>
                <w:color w:val="000000"/>
                <w:sz w:val="24"/>
                <w:szCs w:val="24"/>
              </w:rPr>
              <w:t xml:space="preserve">19 - </w:t>
            </w:r>
            <w:r w:rsidRPr="00CB5257">
              <w:rPr>
                <w:color w:val="000000"/>
                <w:sz w:val="24"/>
                <w:szCs w:val="24"/>
              </w:rPr>
              <w:t>25%</w:t>
            </w:r>
          </w:p>
        </w:tc>
        <w:tc>
          <w:tcPr>
            <w:tcW w:w="2120" w:type="dxa"/>
            <w:tcBorders>
              <w:right w:val="single" w:sz="4" w:space="0" w:color="auto"/>
            </w:tcBorders>
          </w:tcPr>
          <w:p w14:paraId="2DF0E428" w14:textId="77777777" w:rsidR="00D76AAB" w:rsidRPr="00CB5257" w:rsidRDefault="00D76AAB" w:rsidP="003E3729">
            <w:pPr>
              <w:pStyle w:val="TableParagraph"/>
              <w:spacing w:line="276" w:lineRule="auto"/>
              <w:ind w:left="0"/>
              <w:jc w:val="center"/>
              <w:rPr>
                <w:color w:val="000000"/>
                <w:sz w:val="24"/>
                <w:szCs w:val="24"/>
              </w:rPr>
            </w:pPr>
            <w:r>
              <w:rPr>
                <w:color w:val="000000"/>
                <w:sz w:val="24"/>
                <w:szCs w:val="24"/>
              </w:rPr>
              <w:t>6 - 8</w:t>
            </w:r>
            <w:r w:rsidRPr="00CB5257">
              <w:rPr>
                <w:color w:val="000000"/>
                <w:sz w:val="24"/>
                <w:szCs w:val="24"/>
              </w:rPr>
              <w:t>%</w:t>
            </w:r>
          </w:p>
        </w:tc>
      </w:tr>
      <w:tr w:rsidR="00D76AAB" w:rsidRPr="00293771" w14:paraId="0407AB6D" w14:textId="77777777" w:rsidTr="003E3729">
        <w:trPr>
          <w:trHeight w:val="414"/>
          <w:jc w:val="center"/>
        </w:trPr>
        <w:tc>
          <w:tcPr>
            <w:tcW w:w="1877" w:type="dxa"/>
          </w:tcPr>
          <w:p w14:paraId="402A9056" w14:textId="77777777" w:rsidR="00D76AAB" w:rsidRDefault="00D76AAB" w:rsidP="003E3729">
            <w:pPr>
              <w:pStyle w:val="TableParagraph"/>
              <w:spacing w:line="276" w:lineRule="auto"/>
              <w:ind w:left="0"/>
              <w:jc w:val="both"/>
              <w:rPr>
                <w:color w:val="000000"/>
                <w:sz w:val="24"/>
                <w:szCs w:val="24"/>
              </w:rPr>
            </w:pPr>
            <w:r>
              <w:rPr>
                <w:color w:val="000000"/>
                <w:sz w:val="24"/>
                <w:szCs w:val="24"/>
              </w:rPr>
              <w:t>2022</w:t>
            </w:r>
          </w:p>
        </w:tc>
        <w:tc>
          <w:tcPr>
            <w:tcW w:w="1405" w:type="dxa"/>
          </w:tcPr>
          <w:p w14:paraId="3BF000B8" w14:textId="77777777" w:rsidR="00D76AAB" w:rsidRDefault="00D76AAB" w:rsidP="003E3729">
            <w:pPr>
              <w:pStyle w:val="TableParagraph"/>
              <w:spacing w:line="276" w:lineRule="auto"/>
              <w:ind w:left="0"/>
              <w:jc w:val="center"/>
              <w:rPr>
                <w:color w:val="000000"/>
                <w:sz w:val="24"/>
                <w:szCs w:val="24"/>
              </w:rPr>
            </w:pPr>
            <w:r>
              <w:rPr>
                <w:color w:val="000000"/>
                <w:sz w:val="24"/>
                <w:szCs w:val="24"/>
              </w:rPr>
              <w:t>56</w:t>
            </w:r>
          </w:p>
        </w:tc>
        <w:tc>
          <w:tcPr>
            <w:tcW w:w="2110" w:type="dxa"/>
          </w:tcPr>
          <w:p w14:paraId="015865A5" w14:textId="77777777" w:rsidR="00D76AAB" w:rsidRDefault="00D76AAB" w:rsidP="003E3729">
            <w:pPr>
              <w:pStyle w:val="TableParagraph"/>
              <w:spacing w:line="276" w:lineRule="auto"/>
              <w:ind w:left="0"/>
              <w:jc w:val="center"/>
              <w:rPr>
                <w:color w:val="000000"/>
                <w:sz w:val="24"/>
                <w:szCs w:val="24"/>
              </w:rPr>
            </w:pPr>
            <w:r>
              <w:rPr>
                <w:color w:val="000000"/>
                <w:sz w:val="24"/>
                <w:szCs w:val="24"/>
              </w:rPr>
              <w:t>3 – 3,5%</w:t>
            </w:r>
          </w:p>
        </w:tc>
        <w:tc>
          <w:tcPr>
            <w:tcW w:w="2344" w:type="dxa"/>
          </w:tcPr>
          <w:p w14:paraId="37401367" w14:textId="77777777" w:rsidR="00D76AAB" w:rsidRDefault="00D76AAB" w:rsidP="003E3729">
            <w:pPr>
              <w:pStyle w:val="TableParagraph"/>
              <w:spacing w:line="276" w:lineRule="auto"/>
              <w:ind w:left="0"/>
              <w:jc w:val="center"/>
              <w:rPr>
                <w:color w:val="000000"/>
                <w:sz w:val="24"/>
                <w:szCs w:val="24"/>
              </w:rPr>
            </w:pPr>
            <w:r>
              <w:rPr>
                <w:color w:val="000000"/>
                <w:sz w:val="24"/>
                <w:szCs w:val="24"/>
              </w:rPr>
              <w:t>17 – 30%</w:t>
            </w:r>
          </w:p>
        </w:tc>
        <w:tc>
          <w:tcPr>
            <w:tcW w:w="2120" w:type="dxa"/>
            <w:tcBorders>
              <w:right w:val="single" w:sz="4" w:space="0" w:color="auto"/>
            </w:tcBorders>
          </w:tcPr>
          <w:p w14:paraId="3035338E" w14:textId="77777777" w:rsidR="00D76AAB" w:rsidRDefault="00D76AAB" w:rsidP="003E3729">
            <w:pPr>
              <w:pStyle w:val="TableParagraph"/>
              <w:spacing w:line="276" w:lineRule="auto"/>
              <w:ind w:left="0"/>
              <w:jc w:val="center"/>
              <w:rPr>
                <w:color w:val="000000"/>
                <w:sz w:val="24"/>
                <w:szCs w:val="24"/>
              </w:rPr>
            </w:pPr>
            <w:r>
              <w:rPr>
                <w:color w:val="000000"/>
                <w:sz w:val="24"/>
                <w:szCs w:val="24"/>
              </w:rPr>
              <w:t>5 – 9%</w:t>
            </w:r>
          </w:p>
        </w:tc>
      </w:tr>
      <w:tr w:rsidR="00D76AAB" w:rsidRPr="00293771" w14:paraId="2C83CF15" w14:textId="77777777" w:rsidTr="003E3729">
        <w:trPr>
          <w:trHeight w:val="407"/>
          <w:jc w:val="center"/>
        </w:trPr>
        <w:tc>
          <w:tcPr>
            <w:tcW w:w="9857" w:type="dxa"/>
            <w:gridSpan w:val="5"/>
            <w:tcBorders>
              <w:right w:val="single" w:sz="4" w:space="0" w:color="auto"/>
            </w:tcBorders>
          </w:tcPr>
          <w:p w14:paraId="35482A19" w14:textId="77777777" w:rsidR="00D76AAB" w:rsidRPr="00293771" w:rsidRDefault="00D76AAB" w:rsidP="003E3729">
            <w:pPr>
              <w:pStyle w:val="TableParagraph"/>
              <w:spacing w:line="276" w:lineRule="auto"/>
              <w:ind w:left="0"/>
              <w:jc w:val="center"/>
              <w:rPr>
                <w:sz w:val="24"/>
                <w:szCs w:val="24"/>
              </w:rPr>
            </w:pPr>
            <w:r>
              <w:rPr>
                <w:b/>
                <w:color w:val="002060"/>
              </w:rPr>
              <w:t>ИТОГО ПО СРЕДНЕЙ ОБЩЕОБРАЗОВАТЕЛЬНОЙ ШКОЛЕ № 29 ГОРОДА КОСТРОМЫ</w:t>
            </w:r>
          </w:p>
        </w:tc>
      </w:tr>
      <w:tr w:rsidR="00D76AAB" w:rsidRPr="00293771" w14:paraId="7C6090E3" w14:textId="77777777" w:rsidTr="003E3729">
        <w:trPr>
          <w:trHeight w:val="440"/>
          <w:jc w:val="center"/>
        </w:trPr>
        <w:tc>
          <w:tcPr>
            <w:tcW w:w="1877" w:type="dxa"/>
            <w:shd w:val="clear" w:color="auto" w:fill="8DB3E1"/>
          </w:tcPr>
          <w:p w14:paraId="57AC35D7" w14:textId="77777777" w:rsidR="00D76AAB" w:rsidRPr="00FF3596" w:rsidRDefault="00D76AAB" w:rsidP="003E3729">
            <w:pPr>
              <w:pStyle w:val="TableParagraph"/>
              <w:spacing w:line="276" w:lineRule="auto"/>
              <w:ind w:left="0"/>
              <w:jc w:val="both"/>
              <w:rPr>
                <w:sz w:val="24"/>
                <w:szCs w:val="24"/>
              </w:rPr>
            </w:pPr>
            <w:r w:rsidRPr="00FF3596">
              <w:rPr>
                <w:sz w:val="24"/>
                <w:szCs w:val="24"/>
              </w:rPr>
              <w:t>2020</w:t>
            </w:r>
          </w:p>
        </w:tc>
        <w:tc>
          <w:tcPr>
            <w:tcW w:w="1405" w:type="dxa"/>
            <w:shd w:val="clear" w:color="auto" w:fill="8DB3E1"/>
          </w:tcPr>
          <w:p w14:paraId="049A5173" w14:textId="77777777" w:rsidR="00D76AAB" w:rsidRPr="00FF3596" w:rsidRDefault="00D76AAB" w:rsidP="003E3729">
            <w:pPr>
              <w:pStyle w:val="TableParagraph"/>
              <w:spacing w:line="276" w:lineRule="auto"/>
              <w:ind w:left="0"/>
              <w:jc w:val="center"/>
              <w:rPr>
                <w:sz w:val="24"/>
                <w:szCs w:val="24"/>
              </w:rPr>
            </w:pPr>
            <w:r w:rsidRPr="00FF3596">
              <w:rPr>
                <w:sz w:val="24"/>
                <w:szCs w:val="24"/>
              </w:rPr>
              <w:t>598</w:t>
            </w:r>
          </w:p>
        </w:tc>
        <w:tc>
          <w:tcPr>
            <w:tcW w:w="2110" w:type="dxa"/>
            <w:shd w:val="clear" w:color="auto" w:fill="8DB3E1"/>
          </w:tcPr>
          <w:p w14:paraId="2F33622C" w14:textId="77777777" w:rsidR="00D76AAB" w:rsidRPr="00FF3596" w:rsidRDefault="00D76AAB" w:rsidP="003E3729">
            <w:pPr>
              <w:pStyle w:val="TableParagraph"/>
              <w:spacing w:line="276" w:lineRule="auto"/>
              <w:ind w:left="0"/>
              <w:jc w:val="center"/>
              <w:rPr>
                <w:sz w:val="24"/>
                <w:szCs w:val="24"/>
              </w:rPr>
            </w:pPr>
            <w:r>
              <w:rPr>
                <w:sz w:val="24"/>
                <w:szCs w:val="24"/>
              </w:rPr>
              <w:t xml:space="preserve">41 - </w:t>
            </w:r>
            <w:r w:rsidRPr="00FF3596">
              <w:rPr>
                <w:sz w:val="24"/>
                <w:szCs w:val="24"/>
              </w:rPr>
              <w:t>6,9%</w:t>
            </w:r>
          </w:p>
        </w:tc>
        <w:tc>
          <w:tcPr>
            <w:tcW w:w="2344" w:type="dxa"/>
            <w:shd w:val="clear" w:color="auto" w:fill="8DB3E1"/>
          </w:tcPr>
          <w:p w14:paraId="614A1111" w14:textId="77777777" w:rsidR="00D76AAB" w:rsidRPr="00FF3596" w:rsidRDefault="00D76AAB" w:rsidP="003E3729">
            <w:pPr>
              <w:pStyle w:val="TableParagraph"/>
              <w:spacing w:line="276" w:lineRule="auto"/>
              <w:ind w:left="0"/>
              <w:jc w:val="center"/>
              <w:rPr>
                <w:sz w:val="24"/>
                <w:szCs w:val="24"/>
              </w:rPr>
            </w:pPr>
            <w:r>
              <w:rPr>
                <w:sz w:val="24"/>
                <w:szCs w:val="24"/>
              </w:rPr>
              <w:t xml:space="preserve">219 - </w:t>
            </w:r>
            <w:r w:rsidRPr="00FF3596">
              <w:rPr>
                <w:sz w:val="24"/>
                <w:szCs w:val="24"/>
              </w:rPr>
              <w:t>36,6%</w:t>
            </w:r>
          </w:p>
        </w:tc>
        <w:tc>
          <w:tcPr>
            <w:tcW w:w="2120" w:type="dxa"/>
            <w:tcBorders>
              <w:right w:val="single" w:sz="4" w:space="0" w:color="auto"/>
            </w:tcBorders>
            <w:shd w:val="clear" w:color="auto" w:fill="8DB3E1"/>
          </w:tcPr>
          <w:p w14:paraId="717DA645" w14:textId="77777777" w:rsidR="00D76AAB" w:rsidRPr="00FF3596" w:rsidRDefault="00D76AAB" w:rsidP="003E3729">
            <w:pPr>
              <w:pStyle w:val="TableParagraph"/>
              <w:spacing w:line="276" w:lineRule="auto"/>
              <w:ind w:left="0"/>
              <w:jc w:val="center"/>
              <w:rPr>
                <w:sz w:val="24"/>
                <w:szCs w:val="24"/>
              </w:rPr>
            </w:pPr>
            <w:r>
              <w:rPr>
                <w:sz w:val="24"/>
                <w:szCs w:val="24"/>
              </w:rPr>
              <w:t xml:space="preserve">69 - </w:t>
            </w:r>
            <w:r w:rsidRPr="00FF3596">
              <w:rPr>
                <w:sz w:val="24"/>
                <w:szCs w:val="24"/>
              </w:rPr>
              <w:t>11,5%</w:t>
            </w:r>
          </w:p>
        </w:tc>
      </w:tr>
      <w:tr w:rsidR="00D76AAB" w:rsidRPr="00293771" w14:paraId="395F2C3F" w14:textId="77777777" w:rsidTr="003E3729">
        <w:trPr>
          <w:trHeight w:val="418"/>
          <w:jc w:val="center"/>
        </w:trPr>
        <w:tc>
          <w:tcPr>
            <w:tcW w:w="1877" w:type="dxa"/>
            <w:shd w:val="clear" w:color="auto" w:fill="8DB3E1"/>
          </w:tcPr>
          <w:p w14:paraId="1FA33CFE" w14:textId="77777777" w:rsidR="00D76AAB" w:rsidRPr="00FF3596" w:rsidRDefault="00D76AAB" w:rsidP="003E3729">
            <w:pPr>
              <w:pStyle w:val="TableParagraph"/>
              <w:spacing w:line="276" w:lineRule="auto"/>
              <w:ind w:left="0"/>
              <w:jc w:val="both"/>
              <w:rPr>
                <w:sz w:val="24"/>
                <w:szCs w:val="24"/>
              </w:rPr>
            </w:pPr>
            <w:r w:rsidRPr="00FF3596">
              <w:rPr>
                <w:sz w:val="24"/>
                <w:szCs w:val="24"/>
              </w:rPr>
              <w:t>2021</w:t>
            </w:r>
          </w:p>
        </w:tc>
        <w:tc>
          <w:tcPr>
            <w:tcW w:w="1405" w:type="dxa"/>
            <w:shd w:val="clear" w:color="auto" w:fill="8DB3E1"/>
          </w:tcPr>
          <w:p w14:paraId="54679EBC" w14:textId="77777777" w:rsidR="00D76AAB" w:rsidRPr="00FF3596" w:rsidRDefault="00D76AAB" w:rsidP="003E3729">
            <w:pPr>
              <w:pStyle w:val="TableParagraph"/>
              <w:spacing w:line="276" w:lineRule="auto"/>
              <w:ind w:left="0"/>
              <w:jc w:val="center"/>
              <w:rPr>
                <w:sz w:val="24"/>
                <w:szCs w:val="24"/>
              </w:rPr>
            </w:pPr>
            <w:r>
              <w:rPr>
                <w:sz w:val="24"/>
                <w:szCs w:val="24"/>
              </w:rPr>
              <w:t>723</w:t>
            </w:r>
          </w:p>
        </w:tc>
        <w:tc>
          <w:tcPr>
            <w:tcW w:w="2110" w:type="dxa"/>
            <w:shd w:val="clear" w:color="auto" w:fill="8DB3E1"/>
          </w:tcPr>
          <w:p w14:paraId="2641708F" w14:textId="77777777" w:rsidR="00D76AAB" w:rsidRPr="00FF3596" w:rsidRDefault="00D76AAB" w:rsidP="003E3729">
            <w:pPr>
              <w:pStyle w:val="TableParagraph"/>
              <w:spacing w:line="276" w:lineRule="auto"/>
              <w:ind w:left="0"/>
              <w:jc w:val="center"/>
              <w:rPr>
                <w:sz w:val="24"/>
                <w:szCs w:val="24"/>
              </w:rPr>
            </w:pPr>
            <w:r w:rsidRPr="00FF3596">
              <w:rPr>
                <w:sz w:val="24"/>
                <w:szCs w:val="24"/>
              </w:rPr>
              <w:t>46</w:t>
            </w:r>
            <w:r>
              <w:rPr>
                <w:sz w:val="24"/>
                <w:szCs w:val="24"/>
              </w:rPr>
              <w:t xml:space="preserve"> - 6,3</w:t>
            </w:r>
            <w:r w:rsidRPr="00FF3596">
              <w:rPr>
                <w:sz w:val="24"/>
                <w:szCs w:val="24"/>
              </w:rPr>
              <w:t>%</w:t>
            </w:r>
          </w:p>
        </w:tc>
        <w:tc>
          <w:tcPr>
            <w:tcW w:w="2344" w:type="dxa"/>
            <w:shd w:val="clear" w:color="auto" w:fill="8DB3E1"/>
          </w:tcPr>
          <w:p w14:paraId="3787E4C2" w14:textId="77777777" w:rsidR="00D76AAB" w:rsidRPr="00FF3596" w:rsidRDefault="00D76AAB" w:rsidP="003E3729">
            <w:pPr>
              <w:pStyle w:val="TableParagraph"/>
              <w:spacing w:line="276" w:lineRule="auto"/>
              <w:ind w:left="0"/>
              <w:jc w:val="center"/>
              <w:rPr>
                <w:sz w:val="24"/>
                <w:szCs w:val="24"/>
              </w:rPr>
            </w:pPr>
            <w:r>
              <w:rPr>
                <w:sz w:val="24"/>
                <w:szCs w:val="24"/>
              </w:rPr>
              <w:t>223 - 30,7</w:t>
            </w:r>
            <w:r w:rsidRPr="00FF3596">
              <w:rPr>
                <w:sz w:val="24"/>
                <w:szCs w:val="24"/>
              </w:rPr>
              <w:t>%</w:t>
            </w:r>
          </w:p>
        </w:tc>
        <w:tc>
          <w:tcPr>
            <w:tcW w:w="2120" w:type="dxa"/>
            <w:tcBorders>
              <w:right w:val="single" w:sz="4" w:space="0" w:color="auto"/>
            </w:tcBorders>
            <w:shd w:val="clear" w:color="auto" w:fill="8DB3E1"/>
          </w:tcPr>
          <w:p w14:paraId="735FB2E7" w14:textId="77777777" w:rsidR="00D76AAB" w:rsidRPr="00FF3596" w:rsidRDefault="00D76AAB" w:rsidP="003E3729">
            <w:pPr>
              <w:pStyle w:val="TableParagraph"/>
              <w:spacing w:line="276" w:lineRule="auto"/>
              <w:ind w:left="0"/>
              <w:jc w:val="center"/>
              <w:rPr>
                <w:sz w:val="24"/>
                <w:szCs w:val="24"/>
              </w:rPr>
            </w:pPr>
            <w:r>
              <w:rPr>
                <w:sz w:val="24"/>
                <w:szCs w:val="24"/>
              </w:rPr>
              <w:t>45 - 6,2</w:t>
            </w:r>
            <w:r w:rsidRPr="00FF3596">
              <w:rPr>
                <w:sz w:val="24"/>
                <w:szCs w:val="24"/>
              </w:rPr>
              <w:t>%</w:t>
            </w:r>
          </w:p>
        </w:tc>
      </w:tr>
      <w:tr w:rsidR="00D76AAB" w:rsidRPr="00293771" w14:paraId="4B144CB9" w14:textId="77777777" w:rsidTr="003E3729">
        <w:trPr>
          <w:trHeight w:val="418"/>
          <w:jc w:val="center"/>
        </w:trPr>
        <w:tc>
          <w:tcPr>
            <w:tcW w:w="1877" w:type="dxa"/>
            <w:shd w:val="clear" w:color="auto" w:fill="8DB3E1"/>
          </w:tcPr>
          <w:p w14:paraId="13314F1F" w14:textId="77777777" w:rsidR="00D76AAB" w:rsidRPr="00FF3596" w:rsidRDefault="00D76AAB" w:rsidP="003E3729">
            <w:pPr>
              <w:pStyle w:val="TableParagraph"/>
              <w:spacing w:line="276" w:lineRule="auto"/>
              <w:ind w:left="0"/>
              <w:jc w:val="both"/>
              <w:rPr>
                <w:sz w:val="24"/>
                <w:szCs w:val="24"/>
              </w:rPr>
            </w:pPr>
            <w:r>
              <w:rPr>
                <w:sz w:val="24"/>
                <w:szCs w:val="24"/>
              </w:rPr>
              <w:t>2022</w:t>
            </w:r>
          </w:p>
        </w:tc>
        <w:tc>
          <w:tcPr>
            <w:tcW w:w="1405" w:type="dxa"/>
            <w:shd w:val="clear" w:color="auto" w:fill="8DB3E1"/>
          </w:tcPr>
          <w:p w14:paraId="65B510C1" w14:textId="77777777" w:rsidR="00D76AAB" w:rsidRDefault="00D76AAB" w:rsidP="003E3729">
            <w:pPr>
              <w:pStyle w:val="TableParagraph"/>
              <w:spacing w:line="276" w:lineRule="auto"/>
              <w:ind w:left="0"/>
              <w:jc w:val="center"/>
              <w:rPr>
                <w:sz w:val="24"/>
                <w:szCs w:val="24"/>
              </w:rPr>
            </w:pPr>
            <w:r>
              <w:rPr>
                <w:sz w:val="24"/>
                <w:szCs w:val="24"/>
              </w:rPr>
              <w:t>691</w:t>
            </w:r>
          </w:p>
        </w:tc>
        <w:tc>
          <w:tcPr>
            <w:tcW w:w="2110" w:type="dxa"/>
            <w:shd w:val="clear" w:color="auto" w:fill="8DB3E1"/>
          </w:tcPr>
          <w:p w14:paraId="6E50BAAA" w14:textId="77777777" w:rsidR="00D76AAB" w:rsidRPr="00FF3596" w:rsidRDefault="00D76AAB" w:rsidP="003E3729">
            <w:pPr>
              <w:pStyle w:val="TableParagraph"/>
              <w:spacing w:line="276" w:lineRule="auto"/>
              <w:ind w:left="0"/>
              <w:jc w:val="center"/>
              <w:rPr>
                <w:sz w:val="24"/>
                <w:szCs w:val="24"/>
              </w:rPr>
            </w:pPr>
            <w:r>
              <w:rPr>
                <w:sz w:val="24"/>
                <w:szCs w:val="24"/>
              </w:rPr>
              <w:t>41 – 5,9%</w:t>
            </w:r>
          </w:p>
        </w:tc>
        <w:tc>
          <w:tcPr>
            <w:tcW w:w="2344" w:type="dxa"/>
            <w:shd w:val="clear" w:color="auto" w:fill="8DB3E1"/>
          </w:tcPr>
          <w:p w14:paraId="2A1603F2" w14:textId="77777777" w:rsidR="00D76AAB" w:rsidRDefault="00D76AAB" w:rsidP="003E3729">
            <w:pPr>
              <w:pStyle w:val="TableParagraph"/>
              <w:spacing w:line="276" w:lineRule="auto"/>
              <w:ind w:left="0"/>
              <w:jc w:val="center"/>
              <w:rPr>
                <w:sz w:val="24"/>
                <w:szCs w:val="24"/>
              </w:rPr>
            </w:pPr>
            <w:r>
              <w:rPr>
                <w:sz w:val="24"/>
                <w:szCs w:val="24"/>
              </w:rPr>
              <w:t>203 – 29,4%</w:t>
            </w:r>
          </w:p>
        </w:tc>
        <w:tc>
          <w:tcPr>
            <w:tcW w:w="2120" w:type="dxa"/>
            <w:tcBorders>
              <w:right w:val="single" w:sz="4" w:space="0" w:color="auto"/>
            </w:tcBorders>
            <w:shd w:val="clear" w:color="auto" w:fill="8DB3E1"/>
          </w:tcPr>
          <w:p w14:paraId="29A21BE1" w14:textId="77777777" w:rsidR="00D76AAB" w:rsidRDefault="00D76AAB" w:rsidP="003E3729">
            <w:pPr>
              <w:pStyle w:val="TableParagraph"/>
              <w:spacing w:line="276" w:lineRule="auto"/>
              <w:ind w:left="0"/>
              <w:jc w:val="center"/>
              <w:rPr>
                <w:sz w:val="24"/>
                <w:szCs w:val="24"/>
              </w:rPr>
            </w:pPr>
            <w:r>
              <w:rPr>
                <w:sz w:val="24"/>
                <w:szCs w:val="24"/>
              </w:rPr>
              <w:t>58 – 8,3%</w:t>
            </w:r>
          </w:p>
        </w:tc>
      </w:tr>
    </w:tbl>
    <w:p w14:paraId="64D021B5" w14:textId="77777777" w:rsidR="00D76AAB" w:rsidRPr="005261A3" w:rsidRDefault="00D76AAB" w:rsidP="003E3729">
      <w:pPr>
        <w:spacing w:after="0" w:line="276" w:lineRule="auto"/>
        <w:jc w:val="both"/>
      </w:pPr>
    </w:p>
    <w:p w14:paraId="1FAA080E" w14:textId="77777777" w:rsidR="00D76AAB" w:rsidRDefault="00D76AAB" w:rsidP="003E3729">
      <w:pPr>
        <w:spacing w:after="0" w:line="276" w:lineRule="auto"/>
        <w:jc w:val="center"/>
        <w:rPr>
          <w:rStyle w:val="s110"/>
          <w:rFonts w:cs="Times New Roman"/>
          <w:bCs/>
          <w:szCs w:val="24"/>
        </w:rPr>
      </w:pPr>
      <w:r w:rsidRPr="00293771">
        <w:rPr>
          <w:rStyle w:val="s110"/>
          <w:rFonts w:cs="Times New Roman"/>
          <w:bCs/>
          <w:szCs w:val="24"/>
        </w:rPr>
        <w:t xml:space="preserve">Оценка качества образования по результатам внутреннего </w:t>
      </w:r>
      <w:r>
        <w:rPr>
          <w:rStyle w:val="s110"/>
          <w:rFonts w:cs="Times New Roman"/>
          <w:bCs/>
          <w:szCs w:val="24"/>
        </w:rPr>
        <w:t>мониторинга</w:t>
      </w:r>
    </w:p>
    <w:tbl>
      <w:tblPr>
        <w:tblW w:w="990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06"/>
        <w:gridCol w:w="1985"/>
        <w:gridCol w:w="1842"/>
        <w:gridCol w:w="1971"/>
      </w:tblGrid>
      <w:tr w:rsidR="00D76AAB" w:rsidRPr="00293771" w14:paraId="1732A4CC" w14:textId="77777777" w:rsidTr="003E3729">
        <w:trPr>
          <w:trHeight w:val="547"/>
          <w:jc w:val="center"/>
        </w:trPr>
        <w:tc>
          <w:tcPr>
            <w:tcW w:w="4106" w:type="dxa"/>
            <w:shd w:val="clear" w:color="auto" w:fill="auto"/>
          </w:tcPr>
          <w:p w14:paraId="5903B8C2"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Предметы учебного плана</w:t>
            </w:r>
          </w:p>
        </w:tc>
        <w:tc>
          <w:tcPr>
            <w:tcW w:w="1985" w:type="dxa"/>
            <w:shd w:val="clear" w:color="auto" w:fill="auto"/>
          </w:tcPr>
          <w:p w14:paraId="7ED3C2BD"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2020</w:t>
            </w:r>
          </w:p>
        </w:tc>
        <w:tc>
          <w:tcPr>
            <w:tcW w:w="1842" w:type="dxa"/>
            <w:shd w:val="clear" w:color="auto" w:fill="auto"/>
          </w:tcPr>
          <w:p w14:paraId="1CE2CBD1"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2021</w:t>
            </w:r>
          </w:p>
        </w:tc>
        <w:tc>
          <w:tcPr>
            <w:tcW w:w="1971" w:type="dxa"/>
            <w:shd w:val="clear" w:color="auto" w:fill="auto"/>
          </w:tcPr>
          <w:p w14:paraId="43B1CDD8" w14:textId="77777777" w:rsidR="00D76AAB" w:rsidRPr="00293771" w:rsidRDefault="00D76AAB" w:rsidP="003E3729">
            <w:pPr>
              <w:pStyle w:val="ab"/>
              <w:spacing w:line="276" w:lineRule="auto"/>
              <w:jc w:val="center"/>
              <w:rPr>
                <w:rFonts w:ascii="Times New Roman" w:hAnsi="Times New Roman"/>
                <w:sz w:val="24"/>
                <w:szCs w:val="24"/>
              </w:rPr>
            </w:pPr>
            <w:r w:rsidRPr="008B58E4">
              <w:rPr>
                <w:rFonts w:ascii="Times New Roman" w:hAnsi="Times New Roman"/>
                <w:sz w:val="24"/>
                <w:szCs w:val="24"/>
              </w:rPr>
              <w:t>2022</w:t>
            </w:r>
          </w:p>
        </w:tc>
      </w:tr>
      <w:tr w:rsidR="00D76AAB" w:rsidRPr="00293771" w14:paraId="5E8B0329" w14:textId="77777777" w:rsidTr="003E3729">
        <w:trPr>
          <w:trHeight w:val="285"/>
          <w:jc w:val="center"/>
        </w:trPr>
        <w:tc>
          <w:tcPr>
            <w:tcW w:w="9904" w:type="dxa"/>
            <w:gridSpan w:val="4"/>
            <w:shd w:val="clear" w:color="auto" w:fill="A8D08D"/>
          </w:tcPr>
          <w:p w14:paraId="0CE8EAF9" w14:textId="77777777" w:rsidR="00D76AAB" w:rsidRPr="00293771" w:rsidRDefault="00D76AAB" w:rsidP="003E3729">
            <w:pPr>
              <w:pStyle w:val="ab"/>
              <w:spacing w:line="276" w:lineRule="auto"/>
              <w:jc w:val="center"/>
              <w:rPr>
                <w:rFonts w:ascii="Times New Roman" w:hAnsi="Times New Roman"/>
                <w:b/>
                <w:i/>
                <w:sz w:val="24"/>
                <w:szCs w:val="24"/>
              </w:rPr>
            </w:pPr>
            <w:r w:rsidRPr="00293771">
              <w:rPr>
                <w:rFonts w:ascii="Times New Roman" w:hAnsi="Times New Roman"/>
                <w:b/>
                <w:i/>
                <w:sz w:val="24"/>
                <w:szCs w:val="24"/>
              </w:rPr>
              <w:t>Начальное общее образование</w:t>
            </w:r>
          </w:p>
        </w:tc>
      </w:tr>
      <w:tr w:rsidR="00D76AAB" w:rsidRPr="00BA4B3B" w14:paraId="3D164BBB" w14:textId="77777777" w:rsidTr="003E3729">
        <w:trPr>
          <w:trHeight w:val="549"/>
          <w:jc w:val="center"/>
        </w:trPr>
        <w:tc>
          <w:tcPr>
            <w:tcW w:w="4106" w:type="dxa"/>
            <w:shd w:val="clear" w:color="auto" w:fill="auto"/>
          </w:tcPr>
          <w:p w14:paraId="16051849"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Русский язык</w:t>
            </w:r>
          </w:p>
        </w:tc>
        <w:tc>
          <w:tcPr>
            <w:tcW w:w="1985" w:type="dxa"/>
            <w:shd w:val="clear" w:color="auto" w:fill="auto"/>
          </w:tcPr>
          <w:p w14:paraId="5C815A92"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48%</w:t>
            </w:r>
          </w:p>
        </w:tc>
        <w:tc>
          <w:tcPr>
            <w:tcW w:w="1842" w:type="dxa"/>
            <w:shd w:val="clear" w:color="auto" w:fill="auto"/>
          </w:tcPr>
          <w:p w14:paraId="697C79C3"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52 </w:t>
            </w:r>
            <w:r w:rsidRPr="00BA4B3B">
              <w:rPr>
                <w:rFonts w:ascii="Times New Roman" w:hAnsi="Times New Roman"/>
                <w:sz w:val="24"/>
                <w:szCs w:val="24"/>
              </w:rPr>
              <w:t>%</w:t>
            </w:r>
          </w:p>
        </w:tc>
        <w:tc>
          <w:tcPr>
            <w:tcW w:w="1971" w:type="dxa"/>
            <w:shd w:val="clear" w:color="auto" w:fill="auto"/>
          </w:tcPr>
          <w:p w14:paraId="67582F2A"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43,8%</w:t>
            </w:r>
          </w:p>
        </w:tc>
      </w:tr>
      <w:tr w:rsidR="00D76AAB" w:rsidRPr="00BA4B3B" w14:paraId="4EC6B9A3" w14:textId="77777777" w:rsidTr="003E3729">
        <w:trPr>
          <w:trHeight w:val="259"/>
          <w:jc w:val="center"/>
        </w:trPr>
        <w:tc>
          <w:tcPr>
            <w:tcW w:w="4106" w:type="dxa"/>
            <w:shd w:val="clear" w:color="auto" w:fill="auto"/>
          </w:tcPr>
          <w:p w14:paraId="1B6406E0"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Литературное чтение</w:t>
            </w:r>
          </w:p>
        </w:tc>
        <w:tc>
          <w:tcPr>
            <w:tcW w:w="1985" w:type="dxa"/>
            <w:shd w:val="clear" w:color="auto" w:fill="auto"/>
          </w:tcPr>
          <w:p w14:paraId="67686CDB"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50%</w:t>
            </w:r>
          </w:p>
        </w:tc>
        <w:tc>
          <w:tcPr>
            <w:tcW w:w="1842" w:type="dxa"/>
            <w:shd w:val="clear" w:color="auto" w:fill="auto"/>
          </w:tcPr>
          <w:p w14:paraId="2C24F137"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58</w:t>
            </w:r>
            <w:r w:rsidRPr="00BA4B3B">
              <w:rPr>
                <w:rFonts w:ascii="Times New Roman" w:hAnsi="Times New Roman"/>
                <w:sz w:val="24"/>
                <w:szCs w:val="24"/>
              </w:rPr>
              <w:t xml:space="preserve"> %</w:t>
            </w:r>
          </w:p>
        </w:tc>
        <w:tc>
          <w:tcPr>
            <w:tcW w:w="1971" w:type="dxa"/>
            <w:shd w:val="clear" w:color="auto" w:fill="auto"/>
          </w:tcPr>
          <w:p w14:paraId="204694C9"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43,3%</w:t>
            </w:r>
          </w:p>
        </w:tc>
      </w:tr>
      <w:tr w:rsidR="00D76AAB" w:rsidRPr="00BA4B3B" w14:paraId="4E651FB3" w14:textId="77777777" w:rsidTr="003E3729">
        <w:trPr>
          <w:trHeight w:val="406"/>
          <w:jc w:val="center"/>
        </w:trPr>
        <w:tc>
          <w:tcPr>
            <w:tcW w:w="4106" w:type="dxa"/>
            <w:shd w:val="clear" w:color="auto" w:fill="auto"/>
          </w:tcPr>
          <w:p w14:paraId="38CC7B28"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Иностранный язык</w:t>
            </w:r>
          </w:p>
        </w:tc>
        <w:tc>
          <w:tcPr>
            <w:tcW w:w="1985" w:type="dxa"/>
            <w:shd w:val="clear" w:color="auto" w:fill="auto"/>
          </w:tcPr>
          <w:p w14:paraId="179D7850"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60%</w:t>
            </w:r>
          </w:p>
        </w:tc>
        <w:tc>
          <w:tcPr>
            <w:tcW w:w="1842" w:type="dxa"/>
            <w:shd w:val="clear" w:color="auto" w:fill="auto"/>
          </w:tcPr>
          <w:p w14:paraId="0F1D532E"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61 </w:t>
            </w:r>
            <w:r w:rsidRPr="00BA4B3B">
              <w:rPr>
                <w:rFonts w:ascii="Times New Roman" w:hAnsi="Times New Roman"/>
                <w:sz w:val="24"/>
                <w:szCs w:val="24"/>
              </w:rPr>
              <w:t>%</w:t>
            </w:r>
          </w:p>
        </w:tc>
        <w:tc>
          <w:tcPr>
            <w:tcW w:w="1971" w:type="dxa"/>
            <w:shd w:val="clear" w:color="auto" w:fill="auto"/>
          </w:tcPr>
          <w:p w14:paraId="730CD570"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54%</w:t>
            </w:r>
          </w:p>
        </w:tc>
      </w:tr>
      <w:tr w:rsidR="00D76AAB" w:rsidRPr="00BA4B3B" w14:paraId="290C792D" w14:textId="77777777" w:rsidTr="003E3729">
        <w:trPr>
          <w:trHeight w:val="283"/>
          <w:jc w:val="center"/>
        </w:trPr>
        <w:tc>
          <w:tcPr>
            <w:tcW w:w="4106" w:type="dxa"/>
            <w:shd w:val="clear" w:color="auto" w:fill="auto"/>
          </w:tcPr>
          <w:p w14:paraId="187DF32A"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 xml:space="preserve">Математика </w:t>
            </w:r>
          </w:p>
        </w:tc>
        <w:tc>
          <w:tcPr>
            <w:tcW w:w="1985" w:type="dxa"/>
            <w:shd w:val="clear" w:color="auto" w:fill="auto"/>
          </w:tcPr>
          <w:p w14:paraId="32E663A2"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77%</w:t>
            </w:r>
          </w:p>
        </w:tc>
        <w:tc>
          <w:tcPr>
            <w:tcW w:w="1842" w:type="dxa"/>
            <w:shd w:val="clear" w:color="auto" w:fill="auto"/>
          </w:tcPr>
          <w:p w14:paraId="4B88FB5E"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57 </w:t>
            </w:r>
            <w:r w:rsidRPr="00BA4B3B">
              <w:rPr>
                <w:rFonts w:ascii="Times New Roman" w:hAnsi="Times New Roman"/>
                <w:sz w:val="24"/>
                <w:szCs w:val="24"/>
              </w:rPr>
              <w:t>%</w:t>
            </w:r>
          </w:p>
        </w:tc>
        <w:tc>
          <w:tcPr>
            <w:tcW w:w="1971" w:type="dxa"/>
            <w:shd w:val="clear" w:color="auto" w:fill="auto"/>
          </w:tcPr>
          <w:p w14:paraId="612023DB"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48,5%</w:t>
            </w:r>
          </w:p>
        </w:tc>
      </w:tr>
      <w:tr w:rsidR="00D76AAB" w:rsidRPr="00BA4B3B" w14:paraId="36D968FE" w14:textId="77777777" w:rsidTr="003E3729">
        <w:trPr>
          <w:trHeight w:val="260"/>
          <w:jc w:val="center"/>
        </w:trPr>
        <w:tc>
          <w:tcPr>
            <w:tcW w:w="4106" w:type="dxa"/>
            <w:shd w:val="clear" w:color="auto" w:fill="auto"/>
          </w:tcPr>
          <w:p w14:paraId="5E918D69"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Окружающий мир</w:t>
            </w:r>
          </w:p>
        </w:tc>
        <w:tc>
          <w:tcPr>
            <w:tcW w:w="1985" w:type="dxa"/>
            <w:shd w:val="clear" w:color="auto" w:fill="auto"/>
          </w:tcPr>
          <w:p w14:paraId="10EADBB9"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58%</w:t>
            </w:r>
          </w:p>
        </w:tc>
        <w:tc>
          <w:tcPr>
            <w:tcW w:w="1842" w:type="dxa"/>
            <w:shd w:val="clear" w:color="auto" w:fill="auto"/>
          </w:tcPr>
          <w:p w14:paraId="1CFC153C"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58 </w:t>
            </w:r>
            <w:r w:rsidRPr="00BA4B3B">
              <w:rPr>
                <w:rFonts w:ascii="Times New Roman" w:hAnsi="Times New Roman"/>
                <w:sz w:val="24"/>
                <w:szCs w:val="24"/>
              </w:rPr>
              <w:t>%</w:t>
            </w:r>
          </w:p>
        </w:tc>
        <w:tc>
          <w:tcPr>
            <w:tcW w:w="1971" w:type="dxa"/>
            <w:shd w:val="clear" w:color="auto" w:fill="auto"/>
          </w:tcPr>
          <w:p w14:paraId="0DC76E26"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69,7%</w:t>
            </w:r>
          </w:p>
        </w:tc>
      </w:tr>
      <w:tr w:rsidR="00D76AAB" w:rsidRPr="00BA4B3B" w14:paraId="57A82A8A" w14:textId="77777777" w:rsidTr="003E3729">
        <w:trPr>
          <w:trHeight w:val="263"/>
          <w:jc w:val="center"/>
        </w:trPr>
        <w:tc>
          <w:tcPr>
            <w:tcW w:w="4106" w:type="dxa"/>
            <w:shd w:val="clear" w:color="auto" w:fill="auto"/>
          </w:tcPr>
          <w:p w14:paraId="4D9DB329"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 xml:space="preserve">Музыка </w:t>
            </w:r>
          </w:p>
        </w:tc>
        <w:tc>
          <w:tcPr>
            <w:tcW w:w="1985" w:type="dxa"/>
            <w:shd w:val="clear" w:color="auto" w:fill="auto"/>
          </w:tcPr>
          <w:p w14:paraId="35EF1266"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92%</w:t>
            </w:r>
          </w:p>
        </w:tc>
        <w:tc>
          <w:tcPr>
            <w:tcW w:w="1842" w:type="dxa"/>
            <w:shd w:val="clear" w:color="auto" w:fill="auto"/>
          </w:tcPr>
          <w:p w14:paraId="2FA1991D"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98 </w:t>
            </w:r>
            <w:r w:rsidRPr="00BA4B3B">
              <w:rPr>
                <w:rFonts w:ascii="Times New Roman" w:hAnsi="Times New Roman"/>
                <w:sz w:val="24"/>
                <w:szCs w:val="24"/>
              </w:rPr>
              <w:t>%</w:t>
            </w:r>
          </w:p>
        </w:tc>
        <w:tc>
          <w:tcPr>
            <w:tcW w:w="1971" w:type="dxa"/>
            <w:shd w:val="clear" w:color="auto" w:fill="auto"/>
          </w:tcPr>
          <w:p w14:paraId="657BC101"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64,5%</w:t>
            </w:r>
          </w:p>
        </w:tc>
      </w:tr>
      <w:tr w:rsidR="00D76AAB" w:rsidRPr="00BA4B3B" w14:paraId="5DE3B37D" w14:textId="77777777" w:rsidTr="003E3729">
        <w:trPr>
          <w:trHeight w:val="537"/>
          <w:jc w:val="center"/>
        </w:trPr>
        <w:tc>
          <w:tcPr>
            <w:tcW w:w="4106" w:type="dxa"/>
            <w:shd w:val="clear" w:color="auto" w:fill="auto"/>
          </w:tcPr>
          <w:p w14:paraId="6974CE8A"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Изобразительное искусство</w:t>
            </w:r>
          </w:p>
        </w:tc>
        <w:tc>
          <w:tcPr>
            <w:tcW w:w="1985" w:type="dxa"/>
            <w:shd w:val="clear" w:color="auto" w:fill="auto"/>
          </w:tcPr>
          <w:p w14:paraId="41247F3E"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53%</w:t>
            </w:r>
          </w:p>
        </w:tc>
        <w:tc>
          <w:tcPr>
            <w:tcW w:w="1842" w:type="dxa"/>
            <w:shd w:val="clear" w:color="auto" w:fill="auto"/>
          </w:tcPr>
          <w:p w14:paraId="303231B6"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48 </w:t>
            </w:r>
            <w:r w:rsidRPr="00BA4B3B">
              <w:rPr>
                <w:rFonts w:ascii="Times New Roman" w:hAnsi="Times New Roman"/>
                <w:sz w:val="24"/>
                <w:szCs w:val="24"/>
              </w:rPr>
              <w:t>%</w:t>
            </w:r>
          </w:p>
        </w:tc>
        <w:tc>
          <w:tcPr>
            <w:tcW w:w="1971" w:type="dxa"/>
            <w:shd w:val="clear" w:color="auto" w:fill="auto"/>
          </w:tcPr>
          <w:p w14:paraId="10A9D1D6"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46,4%</w:t>
            </w:r>
          </w:p>
        </w:tc>
      </w:tr>
      <w:tr w:rsidR="00D76AAB" w:rsidRPr="00BA4B3B" w14:paraId="28E38442" w14:textId="77777777" w:rsidTr="003E3729">
        <w:trPr>
          <w:trHeight w:val="276"/>
          <w:jc w:val="center"/>
        </w:trPr>
        <w:tc>
          <w:tcPr>
            <w:tcW w:w="4106" w:type="dxa"/>
            <w:shd w:val="clear" w:color="auto" w:fill="auto"/>
          </w:tcPr>
          <w:p w14:paraId="0369BDD2"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Технология</w:t>
            </w:r>
          </w:p>
        </w:tc>
        <w:tc>
          <w:tcPr>
            <w:tcW w:w="1985" w:type="dxa"/>
            <w:shd w:val="clear" w:color="auto" w:fill="auto"/>
          </w:tcPr>
          <w:p w14:paraId="0AA3DAFD"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66%</w:t>
            </w:r>
          </w:p>
        </w:tc>
        <w:tc>
          <w:tcPr>
            <w:tcW w:w="1842" w:type="dxa"/>
            <w:shd w:val="clear" w:color="auto" w:fill="auto"/>
          </w:tcPr>
          <w:p w14:paraId="4B14CA24"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72,5</w:t>
            </w:r>
            <w:r w:rsidRPr="00BA4B3B">
              <w:rPr>
                <w:rFonts w:ascii="Times New Roman" w:hAnsi="Times New Roman"/>
                <w:sz w:val="24"/>
                <w:szCs w:val="24"/>
              </w:rPr>
              <w:t xml:space="preserve"> %</w:t>
            </w:r>
          </w:p>
        </w:tc>
        <w:tc>
          <w:tcPr>
            <w:tcW w:w="1971" w:type="dxa"/>
            <w:shd w:val="clear" w:color="auto" w:fill="auto"/>
          </w:tcPr>
          <w:p w14:paraId="779BA3B0"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63,4%</w:t>
            </w:r>
          </w:p>
        </w:tc>
      </w:tr>
      <w:tr w:rsidR="00D76AAB" w:rsidRPr="00BA4B3B" w14:paraId="7B7C4C46" w14:textId="77777777" w:rsidTr="003E3729">
        <w:trPr>
          <w:trHeight w:val="393"/>
          <w:jc w:val="center"/>
        </w:trPr>
        <w:tc>
          <w:tcPr>
            <w:tcW w:w="4106" w:type="dxa"/>
            <w:shd w:val="clear" w:color="auto" w:fill="auto"/>
          </w:tcPr>
          <w:p w14:paraId="3B55B26A"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lastRenderedPageBreak/>
              <w:t>Физическая культуры</w:t>
            </w:r>
          </w:p>
        </w:tc>
        <w:tc>
          <w:tcPr>
            <w:tcW w:w="1985" w:type="dxa"/>
            <w:shd w:val="clear" w:color="auto" w:fill="auto"/>
          </w:tcPr>
          <w:p w14:paraId="61AA6F90"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88%</w:t>
            </w:r>
          </w:p>
        </w:tc>
        <w:tc>
          <w:tcPr>
            <w:tcW w:w="1842" w:type="dxa"/>
            <w:shd w:val="clear" w:color="auto" w:fill="auto"/>
          </w:tcPr>
          <w:p w14:paraId="6286C618"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 xml:space="preserve">73,5 </w:t>
            </w:r>
            <w:r w:rsidRPr="00BA4B3B">
              <w:rPr>
                <w:rFonts w:ascii="Times New Roman" w:hAnsi="Times New Roman"/>
                <w:sz w:val="24"/>
                <w:szCs w:val="24"/>
              </w:rPr>
              <w:t>%</w:t>
            </w:r>
          </w:p>
        </w:tc>
        <w:tc>
          <w:tcPr>
            <w:tcW w:w="1971" w:type="dxa"/>
            <w:shd w:val="clear" w:color="auto" w:fill="auto"/>
          </w:tcPr>
          <w:p w14:paraId="676A7E4D"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72,8%</w:t>
            </w:r>
          </w:p>
        </w:tc>
      </w:tr>
      <w:tr w:rsidR="00D76AAB" w:rsidRPr="00293771" w14:paraId="5DE6370A" w14:textId="77777777" w:rsidTr="003E3729">
        <w:trPr>
          <w:trHeight w:val="368"/>
          <w:jc w:val="center"/>
        </w:trPr>
        <w:tc>
          <w:tcPr>
            <w:tcW w:w="9904" w:type="dxa"/>
            <w:gridSpan w:val="4"/>
            <w:shd w:val="clear" w:color="auto" w:fill="A8D08D"/>
          </w:tcPr>
          <w:p w14:paraId="6A8726BE" w14:textId="77777777" w:rsidR="00D76AAB" w:rsidRPr="00293771" w:rsidRDefault="00D76AAB" w:rsidP="003E3729">
            <w:pPr>
              <w:pStyle w:val="ab"/>
              <w:spacing w:line="276" w:lineRule="auto"/>
              <w:jc w:val="center"/>
              <w:rPr>
                <w:rFonts w:ascii="Times New Roman" w:hAnsi="Times New Roman"/>
                <w:b/>
                <w:i/>
                <w:sz w:val="24"/>
                <w:szCs w:val="24"/>
              </w:rPr>
            </w:pPr>
            <w:r w:rsidRPr="00293771">
              <w:rPr>
                <w:rFonts w:ascii="Times New Roman" w:hAnsi="Times New Roman"/>
                <w:b/>
                <w:i/>
                <w:sz w:val="24"/>
                <w:szCs w:val="24"/>
              </w:rPr>
              <w:t>Основное общее образование</w:t>
            </w:r>
          </w:p>
        </w:tc>
      </w:tr>
      <w:tr w:rsidR="00D76AAB" w:rsidRPr="00293771" w14:paraId="74FE09E8" w14:textId="77777777" w:rsidTr="003E3729">
        <w:trPr>
          <w:trHeight w:val="243"/>
          <w:jc w:val="center"/>
        </w:trPr>
        <w:tc>
          <w:tcPr>
            <w:tcW w:w="4106" w:type="dxa"/>
            <w:shd w:val="clear" w:color="auto" w:fill="auto"/>
          </w:tcPr>
          <w:p w14:paraId="63DA69AD" w14:textId="77777777" w:rsidR="00D76AAB" w:rsidRPr="00293771" w:rsidRDefault="00D76AAB" w:rsidP="003E3729">
            <w:pPr>
              <w:pStyle w:val="ab"/>
              <w:spacing w:line="276" w:lineRule="auto"/>
              <w:rPr>
                <w:rFonts w:ascii="Times New Roman" w:hAnsi="Times New Roman"/>
                <w:sz w:val="24"/>
                <w:szCs w:val="24"/>
              </w:rPr>
            </w:pPr>
            <w:r>
              <w:rPr>
                <w:rFonts w:ascii="Times New Roman" w:hAnsi="Times New Roman"/>
                <w:sz w:val="24"/>
                <w:szCs w:val="24"/>
              </w:rPr>
              <w:t>Русский язык</w:t>
            </w:r>
          </w:p>
        </w:tc>
        <w:tc>
          <w:tcPr>
            <w:tcW w:w="1985" w:type="dxa"/>
            <w:shd w:val="clear" w:color="auto" w:fill="auto"/>
          </w:tcPr>
          <w:p w14:paraId="4D14F307" w14:textId="77777777" w:rsidR="00D76AAB" w:rsidRPr="00293771" w:rsidRDefault="00D76AAB" w:rsidP="003E3729">
            <w:pPr>
              <w:spacing w:after="0" w:line="276" w:lineRule="auto"/>
              <w:jc w:val="center"/>
              <w:rPr>
                <w:rFonts w:cs="Times New Roman"/>
                <w:szCs w:val="24"/>
              </w:rPr>
            </w:pPr>
            <w:r>
              <w:rPr>
                <w:rFonts w:cs="Times New Roman"/>
                <w:szCs w:val="24"/>
              </w:rPr>
              <w:t>38%</w:t>
            </w:r>
          </w:p>
        </w:tc>
        <w:tc>
          <w:tcPr>
            <w:tcW w:w="1842" w:type="dxa"/>
            <w:shd w:val="clear" w:color="auto" w:fill="auto"/>
          </w:tcPr>
          <w:p w14:paraId="37BC43F0" w14:textId="77777777" w:rsidR="00D76AAB" w:rsidRPr="00293771" w:rsidRDefault="00D76AAB" w:rsidP="003E3729">
            <w:pPr>
              <w:spacing w:after="0" w:line="276" w:lineRule="auto"/>
              <w:jc w:val="center"/>
              <w:rPr>
                <w:rFonts w:cs="Times New Roman"/>
                <w:szCs w:val="24"/>
              </w:rPr>
            </w:pPr>
            <w:r>
              <w:rPr>
                <w:rFonts w:cs="Times New Roman"/>
                <w:szCs w:val="24"/>
              </w:rPr>
              <w:t>36,5%</w:t>
            </w:r>
          </w:p>
        </w:tc>
        <w:tc>
          <w:tcPr>
            <w:tcW w:w="1971" w:type="dxa"/>
            <w:shd w:val="clear" w:color="auto" w:fill="auto"/>
          </w:tcPr>
          <w:p w14:paraId="4C871359"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45,3%</w:t>
            </w:r>
          </w:p>
        </w:tc>
      </w:tr>
      <w:tr w:rsidR="00D76AAB" w:rsidRPr="00293771" w14:paraId="261BC682" w14:textId="77777777" w:rsidTr="003E3729">
        <w:trPr>
          <w:trHeight w:val="243"/>
          <w:jc w:val="center"/>
        </w:trPr>
        <w:tc>
          <w:tcPr>
            <w:tcW w:w="4106" w:type="dxa"/>
            <w:shd w:val="clear" w:color="auto" w:fill="auto"/>
          </w:tcPr>
          <w:p w14:paraId="50CEFB8C"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Литература</w:t>
            </w:r>
          </w:p>
        </w:tc>
        <w:tc>
          <w:tcPr>
            <w:tcW w:w="1985" w:type="dxa"/>
            <w:shd w:val="clear" w:color="auto" w:fill="auto"/>
          </w:tcPr>
          <w:p w14:paraId="2F9503D9" w14:textId="77777777" w:rsidR="00D76AAB" w:rsidRPr="00293771" w:rsidRDefault="00D76AAB" w:rsidP="003E3729">
            <w:pPr>
              <w:spacing w:after="0" w:line="276" w:lineRule="auto"/>
              <w:jc w:val="center"/>
              <w:rPr>
                <w:rFonts w:cs="Times New Roman"/>
                <w:szCs w:val="24"/>
              </w:rPr>
            </w:pPr>
            <w:r>
              <w:rPr>
                <w:rFonts w:cs="Times New Roman"/>
                <w:szCs w:val="24"/>
              </w:rPr>
              <w:t>50%</w:t>
            </w:r>
          </w:p>
        </w:tc>
        <w:tc>
          <w:tcPr>
            <w:tcW w:w="1842" w:type="dxa"/>
            <w:shd w:val="clear" w:color="auto" w:fill="auto"/>
          </w:tcPr>
          <w:p w14:paraId="02C17B72" w14:textId="77777777" w:rsidR="00D76AAB" w:rsidRPr="00293771" w:rsidRDefault="00D76AAB" w:rsidP="003E3729">
            <w:pPr>
              <w:spacing w:after="0" w:line="276" w:lineRule="auto"/>
              <w:jc w:val="center"/>
              <w:rPr>
                <w:rFonts w:cs="Times New Roman"/>
                <w:szCs w:val="24"/>
              </w:rPr>
            </w:pPr>
            <w:r w:rsidRPr="00293771">
              <w:rPr>
                <w:rFonts w:cs="Times New Roman"/>
                <w:szCs w:val="24"/>
              </w:rPr>
              <w:t>46,1 %</w:t>
            </w:r>
          </w:p>
        </w:tc>
        <w:tc>
          <w:tcPr>
            <w:tcW w:w="1971" w:type="dxa"/>
            <w:shd w:val="clear" w:color="auto" w:fill="auto"/>
          </w:tcPr>
          <w:p w14:paraId="53A96F32"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64,8%</w:t>
            </w:r>
          </w:p>
        </w:tc>
      </w:tr>
      <w:tr w:rsidR="00D76AAB" w:rsidRPr="00293771" w14:paraId="2FB831E1" w14:textId="77777777" w:rsidTr="003E3729">
        <w:trPr>
          <w:trHeight w:val="243"/>
          <w:jc w:val="center"/>
        </w:trPr>
        <w:tc>
          <w:tcPr>
            <w:tcW w:w="4106" w:type="dxa"/>
            <w:shd w:val="clear" w:color="auto" w:fill="auto"/>
          </w:tcPr>
          <w:p w14:paraId="129B1E94"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Иностранный язык (английский язык)</w:t>
            </w:r>
          </w:p>
        </w:tc>
        <w:tc>
          <w:tcPr>
            <w:tcW w:w="1985" w:type="dxa"/>
            <w:shd w:val="clear" w:color="auto" w:fill="auto"/>
          </w:tcPr>
          <w:p w14:paraId="63F0D3D4" w14:textId="77777777" w:rsidR="00D76AAB" w:rsidRPr="00293771" w:rsidRDefault="00D76AAB" w:rsidP="003E3729">
            <w:pPr>
              <w:pStyle w:val="TableParagraph"/>
              <w:spacing w:line="276" w:lineRule="auto"/>
              <w:ind w:left="0"/>
              <w:jc w:val="center"/>
              <w:rPr>
                <w:sz w:val="24"/>
                <w:szCs w:val="24"/>
              </w:rPr>
            </w:pPr>
            <w:r>
              <w:rPr>
                <w:sz w:val="24"/>
                <w:szCs w:val="24"/>
              </w:rPr>
              <w:t>43%</w:t>
            </w:r>
          </w:p>
        </w:tc>
        <w:tc>
          <w:tcPr>
            <w:tcW w:w="1842" w:type="dxa"/>
            <w:shd w:val="clear" w:color="auto" w:fill="auto"/>
          </w:tcPr>
          <w:p w14:paraId="28FB5178" w14:textId="77777777" w:rsidR="00D76AAB" w:rsidRPr="00293771" w:rsidRDefault="00D76AAB" w:rsidP="003E3729">
            <w:pPr>
              <w:pStyle w:val="TableParagraph"/>
              <w:spacing w:line="276" w:lineRule="auto"/>
              <w:ind w:left="0"/>
              <w:jc w:val="center"/>
              <w:rPr>
                <w:sz w:val="24"/>
                <w:szCs w:val="24"/>
              </w:rPr>
            </w:pPr>
            <w:r w:rsidRPr="00293771">
              <w:rPr>
                <w:sz w:val="24"/>
                <w:szCs w:val="24"/>
              </w:rPr>
              <w:t>50,9%</w:t>
            </w:r>
          </w:p>
        </w:tc>
        <w:tc>
          <w:tcPr>
            <w:tcW w:w="1971" w:type="dxa"/>
            <w:shd w:val="clear" w:color="auto" w:fill="auto"/>
          </w:tcPr>
          <w:p w14:paraId="4C71402F"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35,6%</w:t>
            </w:r>
          </w:p>
        </w:tc>
      </w:tr>
      <w:tr w:rsidR="00D76AAB" w:rsidRPr="00293771" w14:paraId="34193074" w14:textId="77777777" w:rsidTr="003E3729">
        <w:trPr>
          <w:trHeight w:val="243"/>
          <w:jc w:val="center"/>
        </w:trPr>
        <w:tc>
          <w:tcPr>
            <w:tcW w:w="4106" w:type="dxa"/>
            <w:shd w:val="clear" w:color="auto" w:fill="auto"/>
          </w:tcPr>
          <w:p w14:paraId="485E404E"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Иностранный язык (немецкий язык)</w:t>
            </w:r>
          </w:p>
        </w:tc>
        <w:tc>
          <w:tcPr>
            <w:tcW w:w="1985" w:type="dxa"/>
            <w:shd w:val="clear" w:color="auto" w:fill="auto"/>
          </w:tcPr>
          <w:p w14:paraId="62D5D9AF" w14:textId="77777777" w:rsidR="00D76AAB" w:rsidRPr="00293771" w:rsidRDefault="00D76AAB" w:rsidP="003E3729">
            <w:pPr>
              <w:pStyle w:val="TableParagraph"/>
              <w:spacing w:line="276" w:lineRule="auto"/>
              <w:ind w:left="0"/>
              <w:jc w:val="center"/>
              <w:rPr>
                <w:sz w:val="24"/>
                <w:szCs w:val="24"/>
              </w:rPr>
            </w:pPr>
            <w:r>
              <w:rPr>
                <w:sz w:val="24"/>
                <w:szCs w:val="24"/>
              </w:rPr>
              <w:t>49%</w:t>
            </w:r>
          </w:p>
        </w:tc>
        <w:tc>
          <w:tcPr>
            <w:tcW w:w="1842" w:type="dxa"/>
            <w:shd w:val="clear" w:color="auto" w:fill="auto"/>
          </w:tcPr>
          <w:p w14:paraId="410CF740" w14:textId="77777777" w:rsidR="00D76AAB" w:rsidRPr="00293771" w:rsidRDefault="00D76AAB" w:rsidP="003E3729">
            <w:pPr>
              <w:pStyle w:val="TableParagraph"/>
              <w:spacing w:line="276" w:lineRule="auto"/>
              <w:ind w:left="0"/>
              <w:jc w:val="center"/>
              <w:rPr>
                <w:sz w:val="24"/>
                <w:szCs w:val="24"/>
              </w:rPr>
            </w:pPr>
            <w:r w:rsidRPr="00293771">
              <w:rPr>
                <w:sz w:val="24"/>
                <w:szCs w:val="24"/>
              </w:rPr>
              <w:t>63,3%</w:t>
            </w:r>
          </w:p>
        </w:tc>
        <w:tc>
          <w:tcPr>
            <w:tcW w:w="1971" w:type="dxa"/>
            <w:shd w:val="clear" w:color="auto" w:fill="auto"/>
          </w:tcPr>
          <w:p w14:paraId="29762293" w14:textId="77777777" w:rsidR="00D76AAB" w:rsidRPr="00293771" w:rsidRDefault="00D76AAB" w:rsidP="003E3729">
            <w:pPr>
              <w:pStyle w:val="TableParagraph"/>
              <w:spacing w:line="276" w:lineRule="auto"/>
              <w:ind w:left="0"/>
              <w:jc w:val="center"/>
              <w:rPr>
                <w:sz w:val="24"/>
                <w:szCs w:val="24"/>
              </w:rPr>
            </w:pPr>
            <w:r>
              <w:rPr>
                <w:sz w:val="24"/>
                <w:szCs w:val="24"/>
              </w:rPr>
              <w:t>41,2%</w:t>
            </w:r>
          </w:p>
        </w:tc>
      </w:tr>
      <w:tr w:rsidR="00D76AAB" w:rsidRPr="00293771" w14:paraId="68D7B2F3" w14:textId="77777777" w:rsidTr="003E3729">
        <w:trPr>
          <w:trHeight w:val="243"/>
          <w:jc w:val="center"/>
        </w:trPr>
        <w:tc>
          <w:tcPr>
            <w:tcW w:w="4106" w:type="dxa"/>
            <w:shd w:val="clear" w:color="auto" w:fill="auto"/>
          </w:tcPr>
          <w:p w14:paraId="45649DD1"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Математика</w:t>
            </w:r>
          </w:p>
        </w:tc>
        <w:tc>
          <w:tcPr>
            <w:tcW w:w="1985" w:type="dxa"/>
            <w:shd w:val="clear" w:color="auto" w:fill="auto"/>
          </w:tcPr>
          <w:p w14:paraId="4007464C" w14:textId="77777777" w:rsidR="00D76AAB" w:rsidRPr="00293771" w:rsidRDefault="00D76AAB" w:rsidP="003E3729">
            <w:pPr>
              <w:pStyle w:val="TableParagraph"/>
              <w:spacing w:line="276" w:lineRule="auto"/>
              <w:ind w:left="0"/>
              <w:jc w:val="center"/>
              <w:rPr>
                <w:sz w:val="24"/>
                <w:szCs w:val="24"/>
              </w:rPr>
            </w:pPr>
            <w:r>
              <w:rPr>
                <w:sz w:val="24"/>
                <w:szCs w:val="24"/>
              </w:rPr>
              <w:t>38%</w:t>
            </w:r>
          </w:p>
        </w:tc>
        <w:tc>
          <w:tcPr>
            <w:tcW w:w="1842" w:type="dxa"/>
            <w:shd w:val="clear" w:color="auto" w:fill="auto"/>
          </w:tcPr>
          <w:p w14:paraId="7220B69C" w14:textId="77777777" w:rsidR="00D76AAB" w:rsidRPr="00293771" w:rsidRDefault="00D76AAB" w:rsidP="003E3729">
            <w:pPr>
              <w:pStyle w:val="TableParagraph"/>
              <w:spacing w:line="276" w:lineRule="auto"/>
              <w:ind w:left="0"/>
              <w:jc w:val="center"/>
              <w:rPr>
                <w:sz w:val="24"/>
                <w:szCs w:val="24"/>
              </w:rPr>
            </w:pPr>
            <w:r w:rsidRPr="00293771">
              <w:rPr>
                <w:sz w:val="24"/>
                <w:szCs w:val="24"/>
              </w:rPr>
              <w:t>36,6%</w:t>
            </w:r>
          </w:p>
        </w:tc>
        <w:tc>
          <w:tcPr>
            <w:tcW w:w="1971" w:type="dxa"/>
            <w:shd w:val="clear" w:color="auto" w:fill="auto"/>
          </w:tcPr>
          <w:p w14:paraId="6C0A792D" w14:textId="77777777" w:rsidR="00D76AAB" w:rsidRPr="00293771" w:rsidRDefault="00D76AAB" w:rsidP="003E3729">
            <w:pPr>
              <w:pStyle w:val="TableParagraph"/>
              <w:spacing w:line="276" w:lineRule="auto"/>
              <w:ind w:left="0"/>
              <w:jc w:val="center"/>
              <w:rPr>
                <w:sz w:val="24"/>
                <w:szCs w:val="24"/>
              </w:rPr>
            </w:pPr>
            <w:r>
              <w:rPr>
                <w:sz w:val="24"/>
                <w:szCs w:val="24"/>
              </w:rPr>
              <w:t>27,8%</w:t>
            </w:r>
          </w:p>
        </w:tc>
      </w:tr>
      <w:tr w:rsidR="00D76AAB" w:rsidRPr="00293771" w14:paraId="6F2D7AA8" w14:textId="77777777" w:rsidTr="003E3729">
        <w:trPr>
          <w:trHeight w:val="243"/>
          <w:jc w:val="center"/>
        </w:trPr>
        <w:tc>
          <w:tcPr>
            <w:tcW w:w="4106" w:type="dxa"/>
            <w:shd w:val="clear" w:color="auto" w:fill="auto"/>
          </w:tcPr>
          <w:p w14:paraId="35F8FB01" w14:textId="77777777" w:rsidR="00D76AAB" w:rsidRPr="00293771" w:rsidRDefault="00D76AAB" w:rsidP="003E3729">
            <w:pPr>
              <w:pStyle w:val="ab"/>
              <w:spacing w:line="276" w:lineRule="auto"/>
              <w:rPr>
                <w:rFonts w:ascii="Times New Roman" w:hAnsi="Times New Roman"/>
                <w:sz w:val="24"/>
                <w:szCs w:val="24"/>
              </w:rPr>
            </w:pPr>
            <w:r>
              <w:rPr>
                <w:rFonts w:ascii="Times New Roman" w:hAnsi="Times New Roman"/>
                <w:sz w:val="24"/>
                <w:szCs w:val="24"/>
              </w:rPr>
              <w:t>Информатика</w:t>
            </w:r>
          </w:p>
        </w:tc>
        <w:tc>
          <w:tcPr>
            <w:tcW w:w="1985" w:type="dxa"/>
            <w:shd w:val="clear" w:color="auto" w:fill="auto"/>
          </w:tcPr>
          <w:p w14:paraId="2BC23054" w14:textId="77777777" w:rsidR="00D76AAB" w:rsidRPr="00293771" w:rsidRDefault="00D76AAB" w:rsidP="003E3729">
            <w:pPr>
              <w:pStyle w:val="TableParagraph"/>
              <w:spacing w:line="276" w:lineRule="auto"/>
              <w:ind w:left="0"/>
              <w:jc w:val="center"/>
              <w:rPr>
                <w:sz w:val="24"/>
                <w:szCs w:val="24"/>
              </w:rPr>
            </w:pPr>
            <w:r>
              <w:rPr>
                <w:sz w:val="24"/>
                <w:szCs w:val="24"/>
              </w:rPr>
              <w:t>37%</w:t>
            </w:r>
          </w:p>
        </w:tc>
        <w:tc>
          <w:tcPr>
            <w:tcW w:w="1842" w:type="dxa"/>
            <w:shd w:val="clear" w:color="auto" w:fill="auto"/>
          </w:tcPr>
          <w:p w14:paraId="53C4CD9F" w14:textId="77777777" w:rsidR="00D76AAB" w:rsidRPr="00293771" w:rsidRDefault="00D76AAB" w:rsidP="003E3729">
            <w:pPr>
              <w:pStyle w:val="TableParagraph"/>
              <w:spacing w:line="276" w:lineRule="auto"/>
              <w:ind w:left="0"/>
              <w:jc w:val="center"/>
              <w:rPr>
                <w:sz w:val="24"/>
                <w:szCs w:val="24"/>
              </w:rPr>
            </w:pPr>
            <w:r w:rsidRPr="00293771">
              <w:rPr>
                <w:sz w:val="24"/>
                <w:szCs w:val="24"/>
              </w:rPr>
              <w:t>26,4 %</w:t>
            </w:r>
          </w:p>
        </w:tc>
        <w:tc>
          <w:tcPr>
            <w:tcW w:w="1971" w:type="dxa"/>
            <w:shd w:val="clear" w:color="auto" w:fill="auto"/>
          </w:tcPr>
          <w:p w14:paraId="40113510" w14:textId="77777777" w:rsidR="00D76AAB" w:rsidRPr="00DF4258" w:rsidRDefault="00D76AAB" w:rsidP="003E3729">
            <w:pPr>
              <w:pStyle w:val="ab"/>
              <w:spacing w:line="276" w:lineRule="auto"/>
              <w:jc w:val="center"/>
              <w:rPr>
                <w:rFonts w:ascii="Times New Roman" w:hAnsi="Times New Roman"/>
                <w:sz w:val="24"/>
                <w:szCs w:val="24"/>
              </w:rPr>
            </w:pPr>
            <w:r w:rsidRPr="00DF4258">
              <w:rPr>
                <w:rFonts w:ascii="Times New Roman" w:hAnsi="Times New Roman"/>
                <w:sz w:val="24"/>
                <w:szCs w:val="24"/>
              </w:rPr>
              <w:t>26,4%</w:t>
            </w:r>
          </w:p>
        </w:tc>
      </w:tr>
      <w:tr w:rsidR="00D76AAB" w:rsidRPr="00293771" w14:paraId="741C8280" w14:textId="77777777" w:rsidTr="003E3729">
        <w:trPr>
          <w:trHeight w:val="258"/>
          <w:jc w:val="center"/>
        </w:trPr>
        <w:tc>
          <w:tcPr>
            <w:tcW w:w="4106" w:type="dxa"/>
            <w:shd w:val="clear" w:color="auto" w:fill="auto"/>
          </w:tcPr>
          <w:p w14:paraId="3EC762B0"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История России. Всеобщая история.</w:t>
            </w:r>
          </w:p>
        </w:tc>
        <w:tc>
          <w:tcPr>
            <w:tcW w:w="1985" w:type="dxa"/>
            <w:shd w:val="clear" w:color="auto" w:fill="auto"/>
          </w:tcPr>
          <w:p w14:paraId="0221C3E5" w14:textId="77777777" w:rsidR="00D76AAB" w:rsidRPr="00293771" w:rsidRDefault="00D76AAB" w:rsidP="003E3729">
            <w:pPr>
              <w:spacing w:after="0" w:line="276" w:lineRule="auto"/>
              <w:jc w:val="center"/>
              <w:rPr>
                <w:rFonts w:cs="Times New Roman"/>
                <w:szCs w:val="24"/>
              </w:rPr>
            </w:pPr>
            <w:r>
              <w:rPr>
                <w:rFonts w:cs="Times New Roman"/>
                <w:szCs w:val="24"/>
              </w:rPr>
              <w:t>48%</w:t>
            </w:r>
          </w:p>
        </w:tc>
        <w:tc>
          <w:tcPr>
            <w:tcW w:w="1842" w:type="dxa"/>
            <w:shd w:val="clear" w:color="auto" w:fill="auto"/>
          </w:tcPr>
          <w:p w14:paraId="6464E661" w14:textId="77777777" w:rsidR="00D76AAB" w:rsidRPr="00293771" w:rsidRDefault="00D76AAB" w:rsidP="003E3729">
            <w:pPr>
              <w:spacing w:after="0" w:line="276" w:lineRule="auto"/>
              <w:jc w:val="center"/>
              <w:rPr>
                <w:rFonts w:cs="Times New Roman"/>
                <w:szCs w:val="24"/>
              </w:rPr>
            </w:pPr>
            <w:r w:rsidRPr="00293771">
              <w:rPr>
                <w:rFonts w:cs="Times New Roman"/>
                <w:szCs w:val="24"/>
              </w:rPr>
              <w:t>48,5 %</w:t>
            </w:r>
          </w:p>
        </w:tc>
        <w:tc>
          <w:tcPr>
            <w:tcW w:w="1971" w:type="dxa"/>
            <w:shd w:val="clear" w:color="auto" w:fill="auto"/>
          </w:tcPr>
          <w:p w14:paraId="0DE70E4E"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59,7%</w:t>
            </w:r>
          </w:p>
        </w:tc>
      </w:tr>
      <w:tr w:rsidR="00D76AAB" w:rsidRPr="00293771" w14:paraId="35822BF0" w14:textId="77777777" w:rsidTr="003E3729">
        <w:trPr>
          <w:trHeight w:val="258"/>
          <w:jc w:val="center"/>
        </w:trPr>
        <w:tc>
          <w:tcPr>
            <w:tcW w:w="4106" w:type="dxa"/>
            <w:shd w:val="clear" w:color="auto" w:fill="auto"/>
          </w:tcPr>
          <w:p w14:paraId="04C7633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Обществознание</w:t>
            </w:r>
          </w:p>
        </w:tc>
        <w:tc>
          <w:tcPr>
            <w:tcW w:w="1985" w:type="dxa"/>
            <w:shd w:val="clear" w:color="auto" w:fill="auto"/>
          </w:tcPr>
          <w:p w14:paraId="7036BCA7" w14:textId="77777777" w:rsidR="00D76AAB" w:rsidRPr="00293771" w:rsidRDefault="00D76AAB" w:rsidP="003E3729">
            <w:pPr>
              <w:pStyle w:val="TableParagraph"/>
              <w:spacing w:line="276" w:lineRule="auto"/>
              <w:ind w:left="0"/>
              <w:jc w:val="center"/>
              <w:rPr>
                <w:sz w:val="24"/>
                <w:szCs w:val="24"/>
              </w:rPr>
            </w:pPr>
            <w:r>
              <w:rPr>
                <w:sz w:val="24"/>
                <w:szCs w:val="24"/>
              </w:rPr>
              <w:t>42%</w:t>
            </w:r>
          </w:p>
        </w:tc>
        <w:tc>
          <w:tcPr>
            <w:tcW w:w="1842" w:type="dxa"/>
            <w:shd w:val="clear" w:color="auto" w:fill="auto"/>
          </w:tcPr>
          <w:p w14:paraId="7EF033EC" w14:textId="77777777" w:rsidR="00D76AAB" w:rsidRPr="00293771" w:rsidRDefault="00D76AAB" w:rsidP="003E3729">
            <w:pPr>
              <w:pStyle w:val="TableParagraph"/>
              <w:spacing w:line="276" w:lineRule="auto"/>
              <w:ind w:left="0"/>
              <w:jc w:val="center"/>
              <w:rPr>
                <w:sz w:val="24"/>
                <w:szCs w:val="24"/>
              </w:rPr>
            </w:pPr>
            <w:r w:rsidRPr="00293771">
              <w:rPr>
                <w:sz w:val="24"/>
                <w:szCs w:val="24"/>
              </w:rPr>
              <w:t>56,8%</w:t>
            </w:r>
          </w:p>
        </w:tc>
        <w:tc>
          <w:tcPr>
            <w:tcW w:w="1971" w:type="dxa"/>
            <w:shd w:val="clear" w:color="auto" w:fill="auto"/>
          </w:tcPr>
          <w:p w14:paraId="6004DC3E"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57,5%</w:t>
            </w:r>
          </w:p>
        </w:tc>
      </w:tr>
      <w:tr w:rsidR="00D76AAB" w:rsidRPr="00293771" w14:paraId="39FF94AC" w14:textId="77777777" w:rsidTr="003E3729">
        <w:trPr>
          <w:trHeight w:val="258"/>
          <w:jc w:val="center"/>
        </w:trPr>
        <w:tc>
          <w:tcPr>
            <w:tcW w:w="4106" w:type="dxa"/>
            <w:shd w:val="clear" w:color="auto" w:fill="auto"/>
          </w:tcPr>
          <w:p w14:paraId="5DDC61D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География</w:t>
            </w:r>
          </w:p>
        </w:tc>
        <w:tc>
          <w:tcPr>
            <w:tcW w:w="1985" w:type="dxa"/>
            <w:shd w:val="clear" w:color="auto" w:fill="auto"/>
          </w:tcPr>
          <w:p w14:paraId="6AA346A8" w14:textId="77777777" w:rsidR="00D76AAB" w:rsidRPr="00293771" w:rsidRDefault="00D76AAB" w:rsidP="003E3729">
            <w:pPr>
              <w:pStyle w:val="TableParagraph"/>
              <w:spacing w:line="276" w:lineRule="auto"/>
              <w:ind w:left="0"/>
              <w:jc w:val="center"/>
              <w:rPr>
                <w:sz w:val="24"/>
                <w:szCs w:val="24"/>
              </w:rPr>
            </w:pPr>
            <w:r>
              <w:rPr>
                <w:sz w:val="24"/>
                <w:szCs w:val="24"/>
              </w:rPr>
              <w:t>33%</w:t>
            </w:r>
          </w:p>
        </w:tc>
        <w:tc>
          <w:tcPr>
            <w:tcW w:w="1842" w:type="dxa"/>
            <w:shd w:val="clear" w:color="auto" w:fill="auto"/>
          </w:tcPr>
          <w:p w14:paraId="14DA800A" w14:textId="77777777" w:rsidR="00D76AAB" w:rsidRPr="00293771" w:rsidRDefault="00D76AAB" w:rsidP="003E3729">
            <w:pPr>
              <w:pStyle w:val="TableParagraph"/>
              <w:spacing w:line="276" w:lineRule="auto"/>
              <w:ind w:left="0"/>
              <w:jc w:val="center"/>
              <w:rPr>
                <w:sz w:val="24"/>
                <w:szCs w:val="24"/>
              </w:rPr>
            </w:pPr>
            <w:r w:rsidRPr="00293771">
              <w:rPr>
                <w:sz w:val="24"/>
                <w:szCs w:val="24"/>
              </w:rPr>
              <w:t>34,1%</w:t>
            </w:r>
          </w:p>
        </w:tc>
        <w:tc>
          <w:tcPr>
            <w:tcW w:w="1971" w:type="dxa"/>
            <w:shd w:val="clear" w:color="auto" w:fill="auto"/>
          </w:tcPr>
          <w:p w14:paraId="1D6EAD6B"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33,87%</w:t>
            </w:r>
          </w:p>
        </w:tc>
      </w:tr>
      <w:tr w:rsidR="00D76AAB" w:rsidRPr="00293771" w14:paraId="508C3A3E" w14:textId="77777777" w:rsidTr="003E3729">
        <w:trPr>
          <w:trHeight w:val="258"/>
          <w:jc w:val="center"/>
        </w:trPr>
        <w:tc>
          <w:tcPr>
            <w:tcW w:w="4106" w:type="dxa"/>
            <w:shd w:val="clear" w:color="auto" w:fill="auto"/>
          </w:tcPr>
          <w:p w14:paraId="1CF76A2C"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Физика</w:t>
            </w:r>
          </w:p>
        </w:tc>
        <w:tc>
          <w:tcPr>
            <w:tcW w:w="1985" w:type="dxa"/>
            <w:shd w:val="clear" w:color="auto" w:fill="auto"/>
          </w:tcPr>
          <w:p w14:paraId="5AB0CBBC" w14:textId="77777777" w:rsidR="00D76AAB" w:rsidRPr="00293771" w:rsidRDefault="00D76AAB" w:rsidP="003E3729">
            <w:pPr>
              <w:pStyle w:val="TableParagraph"/>
              <w:spacing w:line="276" w:lineRule="auto"/>
              <w:ind w:left="0"/>
              <w:jc w:val="center"/>
              <w:rPr>
                <w:sz w:val="24"/>
                <w:szCs w:val="24"/>
              </w:rPr>
            </w:pPr>
            <w:r>
              <w:rPr>
                <w:sz w:val="24"/>
                <w:szCs w:val="24"/>
              </w:rPr>
              <w:t>36%</w:t>
            </w:r>
          </w:p>
        </w:tc>
        <w:tc>
          <w:tcPr>
            <w:tcW w:w="1842" w:type="dxa"/>
            <w:shd w:val="clear" w:color="auto" w:fill="auto"/>
          </w:tcPr>
          <w:p w14:paraId="4B84DC83" w14:textId="77777777" w:rsidR="00D76AAB" w:rsidRPr="00293771" w:rsidRDefault="00D76AAB" w:rsidP="003E3729">
            <w:pPr>
              <w:pStyle w:val="TableParagraph"/>
              <w:spacing w:line="276" w:lineRule="auto"/>
              <w:ind w:left="0"/>
              <w:jc w:val="center"/>
              <w:rPr>
                <w:sz w:val="24"/>
                <w:szCs w:val="24"/>
              </w:rPr>
            </w:pPr>
            <w:r w:rsidRPr="00293771">
              <w:rPr>
                <w:sz w:val="24"/>
                <w:szCs w:val="24"/>
              </w:rPr>
              <w:t>18,5 %</w:t>
            </w:r>
          </w:p>
        </w:tc>
        <w:tc>
          <w:tcPr>
            <w:tcW w:w="1971" w:type="dxa"/>
            <w:shd w:val="clear" w:color="auto" w:fill="auto"/>
          </w:tcPr>
          <w:p w14:paraId="430C790A"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28,2%</w:t>
            </w:r>
          </w:p>
        </w:tc>
      </w:tr>
      <w:tr w:rsidR="00D76AAB" w:rsidRPr="00293771" w14:paraId="2C44E649" w14:textId="77777777" w:rsidTr="003E3729">
        <w:trPr>
          <w:trHeight w:val="258"/>
          <w:jc w:val="center"/>
        </w:trPr>
        <w:tc>
          <w:tcPr>
            <w:tcW w:w="4106" w:type="dxa"/>
            <w:shd w:val="clear" w:color="auto" w:fill="auto"/>
          </w:tcPr>
          <w:p w14:paraId="2EA32C8C"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Химия</w:t>
            </w:r>
          </w:p>
        </w:tc>
        <w:tc>
          <w:tcPr>
            <w:tcW w:w="1985" w:type="dxa"/>
            <w:shd w:val="clear" w:color="auto" w:fill="auto"/>
          </w:tcPr>
          <w:p w14:paraId="44F0D066" w14:textId="77777777" w:rsidR="00D76AAB" w:rsidRPr="00293771" w:rsidRDefault="00D76AAB" w:rsidP="003E3729">
            <w:pPr>
              <w:pStyle w:val="TableParagraph"/>
              <w:spacing w:line="276" w:lineRule="auto"/>
              <w:ind w:left="0"/>
              <w:jc w:val="center"/>
              <w:rPr>
                <w:sz w:val="24"/>
                <w:szCs w:val="24"/>
              </w:rPr>
            </w:pPr>
            <w:r>
              <w:rPr>
                <w:sz w:val="24"/>
                <w:szCs w:val="24"/>
              </w:rPr>
              <w:t>54%</w:t>
            </w:r>
          </w:p>
        </w:tc>
        <w:tc>
          <w:tcPr>
            <w:tcW w:w="1842" w:type="dxa"/>
            <w:shd w:val="clear" w:color="auto" w:fill="auto"/>
          </w:tcPr>
          <w:p w14:paraId="6577B537" w14:textId="77777777" w:rsidR="00D76AAB" w:rsidRPr="00293771" w:rsidRDefault="00D76AAB" w:rsidP="003E3729">
            <w:pPr>
              <w:pStyle w:val="TableParagraph"/>
              <w:spacing w:line="276" w:lineRule="auto"/>
              <w:ind w:left="0"/>
              <w:jc w:val="center"/>
              <w:rPr>
                <w:sz w:val="24"/>
                <w:szCs w:val="24"/>
              </w:rPr>
            </w:pPr>
            <w:r w:rsidRPr="00293771">
              <w:rPr>
                <w:sz w:val="24"/>
                <w:szCs w:val="24"/>
              </w:rPr>
              <w:t>38%</w:t>
            </w:r>
          </w:p>
        </w:tc>
        <w:tc>
          <w:tcPr>
            <w:tcW w:w="1971" w:type="dxa"/>
            <w:shd w:val="clear" w:color="auto" w:fill="auto"/>
          </w:tcPr>
          <w:p w14:paraId="3C6FE8DB"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32,9%</w:t>
            </w:r>
          </w:p>
        </w:tc>
      </w:tr>
      <w:tr w:rsidR="00D76AAB" w:rsidRPr="00293771" w14:paraId="535C75CE" w14:textId="77777777" w:rsidTr="003E3729">
        <w:trPr>
          <w:trHeight w:val="258"/>
          <w:jc w:val="center"/>
        </w:trPr>
        <w:tc>
          <w:tcPr>
            <w:tcW w:w="4106" w:type="dxa"/>
            <w:shd w:val="clear" w:color="auto" w:fill="auto"/>
          </w:tcPr>
          <w:p w14:paraId="6A43585B"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Биология</w:t>
            </w:r>
          </w:p>
        </w:tc>
        <w:tc>
          <w:tcPr>
            <w:tcW w:w="1985" w:type="dxa"/>
            <w:shd w:val="clear" w:color="auto" w:fill="auto"/>
          </w:tcPr>
          <w:p w14:paraId="34A19318" w14:textId="77777777" w:rsidR="00D76AAB" w:rsidRPr="00293771" w:rsidRDefault="00D76AAB" w:rsidP="003E3729">
            <w:pPr>
              <w:pStyle w:val="TableParagraph"/>
              <w:spacing w:line="276" w:lineRule="auto"/>
              <w:ind w:left="0"/>
              <w:jc w:val="center"/>
              <w:rPr>
                <w:sz w:val="24"/>
                <w:szCs w:val="24"/>
              </w:rPr>
            </w:pPr>
            <w:r>
              <w:rPr>
                <w:sz w:val="24"/>
                <w:szCs w:val="24"/>
              </w:rPr>
              <w:t>32%</w:t>
            </w:r>
          </w:p>
        </w:tc>
        <w:tc>
          <w:tcPr>
            <w:tcW w:w="1842" w:type="dxa"/>
            <w:shd w:val="clear" w:color="auto" w:fill="auto"/>
          </w:tcPr>
          <w:p w14:paraId="3594D91C" w14:textId="77777777" w:rsidR="00D76AAB" w:rsidRPr="00293771" w:rsidRDefault="00D76AAB" w:rsidP="003E3729">
            <w:pPr>
              <w:pStyle w:val="TableParagraph"/>
              <w:spacing w:line="276" w:lineRule="auto"/>
              <w:ind w:left="0"/>
              <w:jc w:val="center"/>
              <w:rPr>
                <w:sz w:val="24"/>
                <w:szCs w:val="24"/>
              </w:rPr>
            </w:pPr>
            <w:r w:rsidRPr="00293771">
              <w:rPr>
                <w:sz w:val="24"/>
                <w:szCs w:val="24"/>
              </w:rPr>
              <w:t>25,5 %</w:t>
            </w:r>
          </w:p>
        </w:tc>
        <w:tc>
          <w:tcPr>
            <w:tcW w:w="1971" w:type="dxa"/>
            <w:shd w:val="clear" w:color="auto" w:fill="auto"/>
          </w:tcPr>
          <w:p w14:paraId="2A59D566" w14:textId="77777777" w:rsidR="00D76AAB" w:rsidRPr="00293771" w:rsidRDefault="00D76AAB" w:rsidP="003E3729">
            <w:pPr>
              <w:pStyle w:val="TableParagraph"/>
              <w:spacing w:line="276" w:lineRule="auto"/>
              <w:ind w:left="0"/>
              <w:jc w:val="center"/>
              <w:rPr>
                <w:sz w:val="24"/>
                <w:szCs w:val="24"/>
              </w:rPr>
            </w:pPr>
            <w:r>
              <w:rPr>
                <w:sz w:val="24"/>
                <w:szCs w:val="24"/>
              </w:rPr>
              <w:t>21,3%</w:t>
            </w:r>
          </w:p>
        </w:tc>
      </w:tr>
      <w:tr w:rsidR="00D76AAB" w:rsidRPr="00293771" w14:paraId="1A6B199A" w14:textId="77777777" w:rsidTr="003E3729">
        <w:trPr>
          <w:trHeight w:val="258"/>
          <w:jc w:val="center"/>
        </w:trPr>
        <w:tc>
          <w:tcPr>
            <w:tcW w:w="4106" w:type="dxa"/>
            <w:shd w:val="clear" w:color="auto" w:fill="auto"/>
          </w:tcPr>
          <w:p w14:paraId="1D20522E"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Музыка</w:t>
            </w:r>
          </w:p>
        </w:tc>
        <w:tc>
          <w:tcPr>
            <w:tcW w:w="1985" w:type="dxa"/>
            <w:shd w:val="clear" w:color="auto" w:fill="auto"/>
          </w:tcPr>
          <w:p w14:paraId="7BFD693A" w14:textId="77777777" w:rsidR="00D76AAB" w:rsidRPr="00293771" w:rsidRDefault="00D76AAB" w:rsidP="003E3729">
            <w:pPr>
              <w:pStyle w:val="TableParagraph"/>
              <w:spacing w:line="276" w:lineRule="auto"/>
              <w:ind w:left="0"/>
              <w:jc w:val="center"/>
              <w:rPr>
                <w:sz w:val="24"/>
                <w:szCs w:val="24"/>
              </w:rPr>
            </w:pPr>
            <w:r>
              <w:rPr>
                <w:sz w:val="24"/>
                <w:szCs w:val="24"/>
              </w:rPr>
              <w:t>70%</w:t>
            </w:r>
          </w:p>
        </w:tc>
        <w:tc>
          <w:tcPr>
            <w:tcW w:w="1842" w:type="dxa"/>
            <w:shd w:val="clear" w:color="auto" w:fill="auto"/>
          </w:tcPr>
          <w:p w14:paraId="43BAD0F4" w14:textId="77777777" w:rsidR="00D76AAB" w:rsidRPr="00293771" w:rsidRDefault="00D76AAB" w:rsidP="003E3729">
            <w:pPr>
              <w:pStyle w:val="TableParagraph"/>
              <w:spacing w:line="276" w:lineRule="auto"/>
              <w:ind w:left="0"/>
              <w:jc w:val="center"/>
              <w:rPr>
                <w:sz w:val="24"/>
                <w:szCs w:val="24"/>
              </w:rPr>
            </w:pPr>
            <w:r w:rsidRPr="00293771">
              <w:rPr>
                <w:sz w:val="24"/>
                <w:szCs w:val="24"/>
              </w:rPr>
              <w:t>86,6 %</w:t>
            </w:r>
          </w:p>
        </w:tc>
        <w:tc>
          <w:tcPr>
            <w:tcW w:w="1971" w:type="dxa"/>
            <w:shd w:val="clear" w:color="auto" w:fill="auto"/>
          </w:tcPr>
          <w:p w14:paraId="70EEF648"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87,1%</w:t>
            </w:r>
          </w:p>
        </w:tc>
      </w:tr>
      <w:tr w:rsidR="00D76AAB" w:rsidRPr="00293771" w14:paraId="254C1459" w14:textId="77777777" w:rsidTr="003E3729">
        <w:trPr>
          <w:trHeight w:val="258"/>
          <w:jc w:val="center"/>
        </w:trPr>
        <w:tc>
          <w:tcPr>
            <w:tcW w:w="4106" w:type="dxa"/>
            <w:shd w:val="clear" w:color="auto" w:fill="auto"/>
          </w:tcPr>
          <w:p w14:paraId="19C1DCB9"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Изобразительное искусство</w:t>
            </w:r>
          </w:p>
        </w:tc>
        <w:tc>
          <w:tcPr>
            <w:tcW w:w="1985" w:type="dxa"/>
            <w:shd w:val="clear" w:color="auto" w:fill="auto"/>
          </w:tcPr>
          <w:p w14:paraId="3D3D6C64" w14:textId="77777777" w:rsidR="00D76AAB" w:rsidRPr="00293771" w:rsidRDefault="00D76AAB" w:rsidP="003E3729">
            <w:pPr>
              <w:pStyle w:val="TableParagraph"/>
              <w:spacing w:line="276" w:lineRule="auto"/>
              <w:ind w:left="0"/>
              <w:jc w:val="center"/>
              <w:rPr>
                <w:sz w:val="24"/>
                <w:szCs w:val="24"/>
              </w:rPr>
            </w:pPr>
            <w:r>
              <w:rPr>
                <w:sz w:val="24"/>
                <w:szCs w:val="24"/>
              </w:rPr>
              <w:t>65%</w:t>
            </w:r>
          </w:p>
        </w:tc>
        <w:tc>
          <w:tcPr>
            <w:tcW w:w="1842" w:type="dxa"/>
            <w:shd w:val="clear" w:color="auto" w:fill="auto"/>
          </w:tcPr>
          <w:p w14:paraId="7874013B" w14:textId="77777777" w:rsidR="00D76AAB" w:rsidRPr="00293771" w:rsidRDefault="00D76AAB" w:rsidP="003E3729">
            <w:pPr>
              <w:pStyle w:val="TableParagraph"/>
              <w:spacing w:line="276" w:lineRule="auto"/>
              <w:ind w:left="0"/>
              <w:jc w:val="center"/>
              <w:rPr>
                <w:sz w:val="24"/>
                <w:szCs w:val="24"/>
              </w:rPr>
            </w:pPr>
            <w:r w:rsidRPr="00293771">
              <w:rPr>
                <w:sz w:val="24"/>
                <w:szCs w:val="24"/>
              </w:rPr>
              <w:t>71,5 %</w:t>
            </w:r>
          </w:p>
        </w:tc>
        <w:tc>
          <w:tcPr>
            <w:tcW w:w="1971" w:type="dxa"/>
            <w:shd w:val="clear" w:color="auto" w:fill="auto"/>
          </w:tcPr>
          <w:p w14:paraId="15602A86"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90,6%</w:t>
            </w:r>
          </w:p>
        </w:tc>
      </w:tr>
      <w:tr w:rsidR="00D76AAB" w:rsidRPr="00293771" w14:paraId="3000B134" w14:textId="77777777" w:rsidTr="003E3729">
        <w:trPr>
          <w:trHeight w:val="258"/>
          <w:jc w:val="center"/>
        </w:trPr>
        <w:tc>
          <w:tcPr>
            <w:tcW w:w="4106" w:type="dxa"/>
            <w:shd w:val="clear" w:color="auto" w:fill="auto"/>
          </w:tcPr>
          <w:p w14:paraId="72B5609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Технология</w:t>
            </w:r>
          </w:p>
        </w:tc>
        <w:tc>
          <w:tcPr>
            <w:tcW w:w="1985" w:type="dxa"/>
            <w:shd w:val="clear" w:color="auto" w:fill="auto"/>
          </w:tcPr>
          <w:p w14:paraId="33484F69" w14:textId="77777777" w:rsidR="00D76AAB" w:rsidRPr="00293771" w:rsidRDefault="00D76AAB" w:rsidP="003E3729">
            <w:pPr>
              <w:pStyle w:val="TableParagraph"/>
              <w:spacing w:line="276" w:lineRule="auto"/>
              <w:ind w:left="0"/>
              <w:jc w:val="center"/>
              <w:rPr>
                <w:sz w:val="24"/>
                <w:szCs w:val="24"/>
              </w:rPr>
            </w:pPr>
            <w:r>
              <w:rPr>
                <w:sz w:val="24"/>
                <w:szCs w:val="24"/>
              </w:rPr>
              <w:t>67%</w:t>
            </w:r>
          </w:p>
        </w:tc>
        <w:tc>
          <w:tcPr>
            <w:tcW w:w="1842" w:type="dxa"/>
            <w:shd w:val="clear" w:color="auto" w:fill="auto"/>
          </w:tcPr>
          <w:p w14:paraId="781B4A08" w14:textId="77777777" w:rsidR="00D76AAB" w:rsidRPr="00293771" w:rsidRDefault="00D76AAB" w:rsidP="003E3729">
            <w:pPr>
              <w:pStyle w:val="TableParagraph"/>
              <w:spacing w:line="276" w:lineRule="auto"/>
              <w:ind w:left="0"/>
              <w:jc w:val="center"/>
              <w:rPr>
                <w:sz w:val="24"/>
                <w:szCs w:val="24"/>
              </w:rPr>
            </w:pPr>
            <w:r w:rsidRPr="00293771">
              <w:rPr>
                <w:sz w:val="24"/>
                <w:szCs w:val="24"/>
              </w:rPr>
              <w:t>49,6 %</w:t>
            </w:r>
          </w:p>
        </w:tc>
        <w:tc>
          <w:tcPr>
            <w:tcW w:w="1971" w:type="dxa"/>
            <w:shd w:val="clear" w:color="auto" w:fill="auto"/>
          </w:tcPr>
          <w:p w14:paraId="49F3FB68"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87%</w:t>
            </w:r>
          </w:p>
        </w:tc>
      </w:tr>
      <w:tr w:rsidR="00D76AAB" w:rsidRPr="00293771" w14:paraId="148E6301" w14:textId="77777777" w:rsidTr="003E3729">
        <w:trPr>
          <w:trHeight w:val="258"/>
          <w:jc w:val="center"/>
        </w:trPr>
        <w:tc>
          <w:tcPr>
            <w:tcW w:w="4106" w:type="dxa"/>
            <w:shd w:val="clear" w:color="auto" w:fill="auto"/>
          </w:tcPr>
          <w:p w14:paraId="259AEB5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ОБЖ</w:t>
            </w:r>
          </w:p>
        </w:tc>
        <w:tc>
          <w:tcPr>
            <w:tcW w:w="1985" w:type="dxa"/>
            <w:shd w:val="clear" w:color="auto" w:fill="auto"/>
          </w:tcPr>
          <w:p w14:paraId="43440F99" w14:textId="77777777" w:rsidR="00D76AAB" w:rsidRPr="00293771" w:rsidRDefault="00D76AAB" w:rsidP="003E3729">
            <w:pPr>
              <w:pStyle w:val="TableParagraph"/>
              <w:spacing w:line="276" w:lineRule="auto"/>
              <w:ind w:left="0"/>
              <w:jc w:val="center"/>
              <w:rPr>
                <w:sz w:val="24"/>
                <w:szCs w:val="24"/>
              </w:rPr>
            </w:pPr>
            <w:r>
              <w:rPr>
                <w:sz w:val="24"/>
                <w:szCs w:val="24"/>
              </w:rPr>
              <w:t>59%</w:t>
            </w:r>
          </w:p>
        </w:tc>
        <w:tc>
          <w:tcPr>
            <w:tcW w:w="1842" w:type="dxa"/>
            <w:shd w:val="clear" w:color="auto" w:fill="auto"/>
          </w:tcPr>
          <w:p w14:paraId="25173EFE" w14:textId="77777777" w:rsidR="00D76AAB" w:rsidRPr="00293771" w:rsidRDefault="00D76AAB" w:rsidP="003E3729">
            <w:pPr>
              <w:pStyle w:val="TableParagraph"/>
              <w:spacing w:line="276" w:lineRule="auto"/>
              <w:ind w:left="0"/>
              <w:jc w:val="center"/>
              <w:rPr>
                <w:sz w:val="24"/>
                <w:szCs w:val="24"/>
              </w:rPr>
            </w:pPr>
            <w:r w:rsidRPr="00293771">
              <w:rPr>
                <w:sz w:val="24"/>
                <w:szCs w:val="24"/>
              </w:rPr>
              <w:t>46 %</w:t>
            </w:r>
          </w:p>
        </w:tc>
        <w:tc>
          <w:tcPr>
            <w:tcW w:w="1971" w:type="dxa"/>
            <w:shd w:val="clear" w:color="auto" w:fill="auto"/>
          </w:tcPr>
          <w:p w14:paraId="07D86B05"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51%</w:t>
            </w:r>
          </w:p>
        </w:tc>
      </w:tr>
      <w:tr w:rsidR="00D76AAB" w:rsidRPr="00293771" w14:paraId="749E6071" w14:textId="77777777" w:rsidTr="003E3729">
        <w:trPr>
          <w:trHeight w:val="353"/>
          <w:jc w:val="center"/>
        </w:trPr>
        <w:tc>
          <w:tcPr>
            <w:tcW w:w="4106" w:type="dxa"/>
            <w:shd w:val="clear" w:color="auto" w:fill="auto"/>
          </w:tcPr>
          <w:p w14:paraId="3578DC14"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Физическая культура</w:t>
            </w:r>
          </w:p>
        </w:tc>
        <w:tc>
          <w:tcPr>
            <w:tcW w:w="1985" w:type="dxa"/>
            <w:shd w:val="clear" w:color="auto" w:fill="auto"/>
          </w:tcPr>
          <w:p w14:paraId="789FC660" w14:textId="77777777" w:rsidR="00D76AAB" w:rsidRPr="00293771" w:rsidRDefault="00D76AAB" w:rsidP="003E3729">
            <w:pPr>
              <w:pStyle w:val="TableParagraph"/>
              <w:spacing w:line="276" w:lineRule="auto"/>
              <w:ind w:left="0"/>
              <w:jc w:val="center"/>
              <w:rPr>
                <w:sz w:val="24"/>
                <w:szCs w:val="24"/>
              </w:rPr>
            </w:pPr>
            <w:r>
              <w:rPr>
                <w:sz w:val="24"/>
                <w:szCs w:val="24"/>
              </w:rPr>
              <w:t>96%</w:t>
            </w:r>
          </w:p>
        </w:tc>
        <w:tc>
          <w:tcPr>
            <w:tcW w:w="1842" w:type="dxa"/>
            <w:shd w:val="clear" w:color="auto" w:fill="auto"/>
          </w:tcPr>
          <w:p w14:paraId="248A4C49" w14:textId="77777777" w:rsidR="00D76AAB" w:rsidRPr="00293771" w:rsidRDefault="00D76AAB" w:rsidP="003E3729">
            <w:pPr>
              <w:pStyle w:val="TableParagraph"/>
              <w:spacing w:line="276" w:lineRule="auto"/>
              <w:ind w:left="0"/>
              <w:jc w:val="center"/>
              <w:rPr>
                <w:sz w:val="24"/>
                <w:szCs w:val="24"/>
              </w:rPr>
            </w:pPr>
            <w:r w:rsidRPr="00293771">
              <w:rPr>
                <w:sz w:val="24"/>
                <w:szCs w:val="24"/>
              </w:rPr>
              <w:t>62,1 %</w:t>
            </w:r>
          </w:p>
        </w:tc>
        <w:tc>
          <w:tcPr>
            <w:tcW w:w="1971" w:type="dxa"/>
            <w:shd w:val="clear" w:color="auto" w:fill="auto"/>
          </w:tcPr>
          <w:p w14:paraId="689D4649" w14:textId="77777777" w:rsidR="00D76AAB" w:rsidRPr="00DF4258"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91,4%</w:t>
            </w:r>
          </w:p>
        </w:tc>
      </w:tr>
      <w:tr w:rsidR="00D76AAB" w:rsidRPr="00293771" w14:paraId="037604B1" w14:textId="77777777" w:rsidTr="003E3729">
        <w:trPr>
          <w:trHeight w:val="258"/>
          <w:jc w:val="center"/>
        </w:trPr>
        <w:tc>
          <w:tcPr>
            <w:tcW w:w="9904" w:type="dxa"/>
            <w:gridSpan w:val="4"/>
            <w:shd w:val="clear" w:color="auto" w:fill="A8D08D"/>
          </w:tcPr>
          <w:p w14:paraId="7AE6CDE7" w14:textId="77777777" w:rsidR="00D76AAB" w:rsidRPr="00293771" w:rsidRDefault="00D76AAB" w:rsidP="003E3729">
            <w:pPr>
              <w:pStyle w:val="ab"/>
              <w:spacing w:line="276" w:lineRule="auto"/>
              <w:jc w:val="center"/>
              <w:rPr>
                <w:rFonts w:ascii="Times New Roman" w:hAnsi="Times New Roman"/>
                <w:b/>
                <w:i/>
                <w:sz w:val="24"/>
                <w:szCs w:val="24"/>
              </w:rPr>
            </w:pPr>
            <w:r w:rsidRPr="00293771">
              <w:rPr>
                <w:rFonts w:ascii="Times New Roman" w:hAnsi="Times New Roman"/>
                <w:b/>
                <w:i/>
                <w:sz w:val="24"/>
                <w:szCs w:val="24"/>
              </w:rPr>
              <w:t>Среднее общее образование</w:t>
            </w:r>
          </w:p>
        </w:tc>
      </w:tr>
      <w:tr w:rsidR="00D76AAB" w:rsidRPr="00293771" w14:paraId="5518AD3D" w14:textId="77777777" w:rsidTr="003E3729">
        <w:trPr>
          <w:trHeight w:val="258"/>
          <w:jc w:val="center"/>
        </w:trPr>
        <w:tc>
          <w:tcPr>
            <w:tcW w:w="4106" w:type="dxa"/>
            <w:shd w:val="clear" w:color="auto" w:fill="auto"/>
          </w:tcPr>
          <w:p w14:paraId="619EB1D2"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Русский язык</w:t>
            </w:r>
          </w:p>
        </w:tc>
        <w:tc>
          <w:tcPr>
            <w:tcW w:w="1985" w:type="dxa"/>
            <w:shd w:val="clear" w:color="auto" w:fill="auto"/>
          </w:tcPr>
          <w:p w14:paraId="2018B5FC"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37%</w:t>
            </w:r>
          </w:p>
        </w:tc>
        <w:tc>
          <w:tcPr>
            <w:tcW w:w="1842" w:type="dxa"/>
            <w:shd w:val="clear" w:color="auto" w:fill="auto"/>
          </w:tcPr>
          <w:p w14:paraId="6F0A3F37"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37</w:t>
            </w:r>
            <w:r w:rsidRPr="00F039A9">
              <w:rPr>
                <w:b/>
                <w:color w:val="000000"/>
                <w:sz w:val="24"/>
                <w:szCs w:val="24"/>
              </w:rPr>
              <w:t>%</w:t>
            </w:r>
          </w:p>
        </w:tc>
        <w:tc>
          <w:tcPr>
            <w:tcW w:w="1971" w:type="dxa"/>
            <w:shd w:val="clear" w:color="auto" w:fill="auto"/>
          </w:tcPr>
          <w:p w14:paraId="7728036F"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37%</w:t>
            </w:r>
          </w:p>
        </w:tc>
      </w:tr>
      <w:tr w:rsidR="00D76AAB" w:rsidRPr="00293771" w14:paraId="535ED5B2" w14:textId="77777777" w:rsidTr="003E3729">
        <w:trPr>
          <w:trHeight w:val="258"/>
          <w:jc w:val="center"/>
        </w:trPr>
        <w:tc>
          <w:tcPr>
            <w:tcW w:w="4106" w:type="dxa"/>
            <w:shd w:val="clear" w:color="auto" w:fill="auto"/>
          </w:tcPr>
          <w:p w14:paraId="2EBAD700"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Литература</w:t>
            </w:r>
          </w:p>
        </w:tc>
        <w:tc>
          <w:tcPr>
            <w:tcW w:w="1985" w:type="dxa"/>
            <w:shd w:val="clear" w:color="auto" w:fill="auto"/>
          </w:tcPr>
          <w:p w14:paraId="50D6ECAC"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70%</w:t>
            </w:r>
          </w:p>
        </w:tc>
        <w:tc>
          <w:tcPr>
            <w:tcW w:w="1842" w:type="dxa"/>
            <w:shd w:val="clear" w:color="auto" w:fill="auto"/>
          </w:tcPr>
          <w:p w14:paraId="60425BDF"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64</w:t>
            </w:r>
            <w:r w:rsidRPr="00F039A9">
              <w:rPr>
                <w:b/>
                <w:color w:val="000000"/>
                <w:sz w:val="24"/>
                <w:szCs w:val="24"/>
              </w:rPr>
              <w:t>%</w:t>
            </w:r>
          </w:p>
        </w:tc>
        <w:tc>
          <w:tcPr>
            <w:tcW w:w="1971" w:type="dxa"/>
            <w:shd w:val="clear" w:color="auto" w:fill="auto"/>
          </w:tcPr>
          <w:p w14:paraId="6CCB6E99"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59,7%</w:t>
            </w:r>
          </w:p>
        </w:tc>
      </w:tr>
      <w:tr w:rsidR="00D76AAB" w:rsidRPr="00293771" w14:paraId="4F2EFAD3" w14:textId="77777777" w:rsidTr="003E3729">
        <w:trPr>
          <w:trHeight w:val="258"/>
          <w:jc w:val="center"/>
        </w:trPr>
        <w:tc>
          <w:tcPr>
            <w:tcW w:w="4106" w:type="dxa"/>
            <w:shd w:val="clear" w:color="auto" w:fill="auto"/>
          </w:tcPr>
          <w:p w14:paraId="78390014"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Иностранный язык (Английский язык)</w:t>
            </w:r>
          </w:p>
        </w:tc>
        <w:tc>
          <w:tcPr>
            <w:tcW w:w="1985" w:type="dxa"/>
            <w:shd w:val="clear" w:color="auto" w:fill="auto"/>
          </w:tcPr>
          <w:p w14:paraId="3DC4E71E"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29%</w:t>
            </w:r>
          </w:p>
        </w:tc>
        <w:tc>
          <w:tcPr>
            <w:tcW w:w="1842" w:type="dxa"/>
            <w:shd w:val="clear" w:color="auto" w:fill="auto"/>
          </w:tcPr>
          <w:p w14:paraId="45E33A72"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29</w:t>
            </w:r>
            <w:r w:rsidRPr="00F039A9">
              <w:rPr>
                <w:b/>
                <w:color w:val="000000"/>
                <w:sz w:val="24"/>
                <w:szCs w:val="24"/>
              </w:rPr>
              <w:t>%</w:t>
            </w:r>
          </w:p>
        </w:tc>
        <w:tc>
          <w:tcPr>
            <w:tcW w:w="1971" w:type="dxa"/>
            <w:shd w:val="clear" w:color="auto" w:fill="auto"/>
          </w:tcPr>
          <w:p w14:paraId="39460B5E"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39%</w:t>
            </w:r>
          </w:p>
        </w:tc>
      </w:tr>
      <w:tr w:rsidR="00D76AAB" w:rsidRPr="00293771" w14:paraId="7F6A0C42" w14:textId="77777777" w:rsidTr="003E3729">
        <w:trPr>
          <w:trHeight w:val="258"/>
          <w:jc w:val="center"/>
        </w:trPr>
        <w:tc>
          <w:tcPr>
            <w:tcW w:w="4106" w:type="dxa"/>
            <w:shd w:val="clear" w:color="auto" w:fill="auto"/>
          </w:tcPr>
          <w:p w14:paraId="58595D26"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 xml:space="preserve"> Иностранный язык (Немецкий язык)</w:t>
            </w:r>
          </w:p>
        </w:tc>
        <w:tc>
          <w:tcPr>
            <w:tcW w:w="1985" w:type="dxa"/>
            <w:shd w:val="clear" w:color="auto" w:fill="auto"/>
          </w:tcPr>
          <w:p w14:paraId="7757553D"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60%</w:t>
            </w:r>
          </w:p>
        </w:tc>
        <w:tc>
          <w:tcPr>
            <w:tcW w:w="1842" w:type="dxa"/>
            <w:shd w:val="clear" w:color="auto" w:fill="auto"/>
          </w:tcPr>
          <w:p w14:paraId="6C6E0E94"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71</w:t>
            </w:r>
            <w:r w:rsidRPr="00F039A9">
              <w:rPr>
                <w:b/>
                <w:color w:val="000000"/>
                <w:sz w:val="24"/>
                <w:szCs w:val="24"/>
              </w:rPr>
              <w:t>%</w:t>
            </w:r>
          </w:p>
        </w:tc>
        <w:tc>
          <w:tcPr>
            <w:tcW w:w="1971" w:type="dxa"/>
            <w:shd w:val="clear" w:color="auto" w:fill="auto"/>
          </w:tcPr>
          <w:p w14:paraId="553222B3"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100%</w:t>
            </w:r>
          </w:p>
        </w:tc>
      </w:tr>
      <w:tr w:rsidR="00D76AAB" w:rsidRPr="00293771" w14:paraId="1BCECA33" w14:textId="77777777" w:rsidTr="003E3729">
        <w:trPr>
          <w:trHeight w:val="258"/>
          <w:jc w:val="center"/>
        </w:trPr>
        <w:tc>
          <w:tcPr>
            <w:tcW w:w="4106" w:type="dxa"/>
            <w:shd w:val="clear" w:color="auto" w:fill="auto"/>
          </w:tcPr>
          <w:p w14:paraId="22653B03"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Математика</w:t>
            </w:r>
          </w:p>
        </w:tc>
        <w:tc>
          <w:tcPr>
            <w:tcW w:w="1985" w:type="dxa"/>
            <w:shd w:val="clear" w:color="auto" w:fill="auto"/>
          </w:tcPr>
          <w:p w14:paraId="20959F7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29%</w:t>
            </w:r>
          </w:p>
        </w:tc>
        <w:tc>
          <w:tcPr>
            <w:tcW w:w="1842" w:type="dxa"/>
            <w:shd w:val="clear" w:color="auto" w:fill="auto"/>
          </w:tcPr>
          <w:p w14:paraId="27131C47"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29</w:t>
            </w:r>
            <w:r w:rsidRPr="00F039A9">
              <w:rPr>
                <w:b/>
                <w:color w:val="000000"/>
                <w:sz w:val="24"/>
                <w:szCs w:val="24"/>
              </w:rPr>
              <w:t>%</w:t>
            </w:r>
          </w:p>
        </w:tc>
        <w:tc>
          <w:tcPr>
            <w:tcW w:w="1971" w:type="dxa"/>
            <w:shd w:val="clear" w:color="auto" w:fill="auto"/>
          </w:tcPr>
          <w:p w14:paraId="2330A24B"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35%</w:t>
            </w:r>
          </w:p>
        </w:tc>
      </w:tr>
      <w:tr w:rsidR="00D76AAB" w:rsidRPr="00293771" w14:paraId="409FA9EE" w14:textId="77777777" w:rsidTr="003E3729">
        <w:trPr>
          <w:trHeight w:val="258"/>
          <w:jc w:val="center"/>
        </w:trPr>
        <w:tc>
          <w:tcPr>
            <w:tcW w:w="4106" w:type="dxa"/>
            <w:shd w:val="clear" w:color="auto" w:fill="auto"/>
          </w:tcPr>
          <w:p w14:paraId="672FCDC8"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Информатика</w:t>
            </w:r>
          </w:p>
        </w:tc>
        <w:tc>
          <w:tcPr>
            <w:tcW w:w="1985" w:type="dxa"/>
            <w:shd w:val="clear" w:color="auto" w:fill="auto"/>
          </w:tcPr>
          <w:p w14:paraId="2FF667E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49%</w:t>
            </w:r>
          </w:p>
        </w:tc>
        <w:tc>
          <w:tcPr>
            <w:tcW w:w="1842" w:type="dxa"/>
            <w:shd w:val="clear" w:color="auto" w:fill="auto"/>
          </w:tcPr>
          <w:p w14:paraId="1AFC87CC"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49</w:t>
            </w:r>
            <w:r w:rsidRPr="00F039A9">
              <w:rPr>
                <w:b/>
                <w:color w:val="000000"/>
                <w:sz w:val="24"/>
                <w:szCs w:val="24"/>
              </w:rPr>
              <w:t>%</w:t>
            </w:r>
          </w:p>
        </w:tc>
        <w:tc>
          <w:tcPr>
            <w:tcW w:w="1971" w:type="dxa"/>
            <w:shd w:val="clear" w:color="auto" w:fill="auto"/>
          </w:tcPr>
          <w:p w14:paraId="64F25B26"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80%</w:t>
            </w:r>
          </w:p>
        </w:tc>
      </w:tr>
      <w:tr w:rsidR="00D76AAB" w:rsidRPr="00293771" w14:paraId="19529CAD" w14:textId="77777777" w:rsidTr="003E3729">
        <w:trPr>
          <w:trHeight w:val="258"/>
          <w:jc w:val="center"/>
        </w:trPr>
        <w:tc>
          <w:tcPr>
            <w:tcW w:w="4106" w:type="dxa"/>
            <w:shd w:val="clear" w:color="auto" w:fill="auto"/>
          </w:tcPr>
          <w:p w14:paraId="4846E33B"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История</w:t>
            </w:r>
          </w:p>
        </w:tc>
        <w:tc>
          <w:tcPr>
            <w:tcW w:w="1985" w:type="dxa"/>
            <w:shd w:val="clear" w:color="auto" w:fill="auto"/>
          </w:tcPr>
          <w:p w14:paraId="62882B1E"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69%</w:t>
            </w:r>
          </w:p>
        </w:tc>
        <w:tc>
          <w:tcPr>
            <w:tcW w:w="1842" w:type="dxa"/>
            <w:shd w:val="clear" w:color="auto" w:fill="auto"/>
          </w:tcPr>
          <w:p w14:paraId="1CEB1231"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68</w:t>
            </w:r>
            <w:r w:rsidRPr="00F039A9">
              <w:rPr>
                <w:b/>
                <w:color w:val="000000"/>
                <w:sz w:val="24"/>
                <w:szCs w:val="24"/>
              </w:rPr>
              <w:t>%</w:t>
            </w:r>
          </w:p>
        </w:tc>
        <w:tc>
          <w:tcPr>
            <w:tcW w:w="1971" w:type="dxa"/>
            <w:shd w:val="clear" w:color="auto" w:fill="auto"/>
          </w:tcPr>
          <w:p w14:paraId="012591AF"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66,1%</w:t>
            </w:r>
          </w:p>
        </w:tc>
      </w:tr>
      <w:tr w:rsidR="00D76AAB" w:rsidRPr="00293771" w14:paraId="1A0DABB3" w14:textId="77777777" w:rsidTr="003E3729">
        <w:trPr>
          <w:trHeight w:val="258"/>
          <w:jc w:val="center"/>
        </w:trPr>
        <w:tc>
          <w:tcPr>
            <w:tcW w:w="4106" w:type="dxa"/>
            <w:shd w:val="clear" w:color="auto" w:fill="auto"/>
          </w:tcPr>
          <w:p w14:paraId="115151DF"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Обществознание</w:t>
            </w:r>
          </w:p>
        </w:tc>
        <w:tc>
          <w:tcPr>
            <w:tcW w:w="1985" w:type="dxa"/>
            <w:shd w:val="clear" w:color="auto" w:fill="auto"/>
          </w:tcPr>
          <w:p w14:paraId="77BE9FC1"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69%</w:t>
            </w:r>
          </w:p>
        </w:tc>
        <w:tc>
          <w:tcPr>
            <w:tcW w:w="1842" w:type="dxa"/>
            <w:shd w:val="clear" w:color="auto" w:fill="auto"/>
          </w:tcPr>
          <w:p w14:paraId="67039919"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65</w:t>
            </w:r>
            <w:r w:rsidRPr="00F039A9">
              <w:rPr>
                <w:b/>
                <w:color w:val="000000"/>
                <w:sz w:val="24"/>
                <w:szCs w:val="24"/>
              </w:rPr>
              <w:t>%</w:t>
            </w:r>
          </w:p>
        </w:tc>
        <w:tc>
          <w:tcPr>
            <w:tcW w:w="1971" w:type="dxa"/>
            <w:shd w:val="clear" w:color="auto" w:fill="auto"/>
          </w:tcPr>
          <w:p w14:paraId="10153E8F"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73,4%</w:t>
            </w:r>
          </w:p>
        </w:tc>
      </w:tr>
      <w:tr w:rsidR="00D76AAB" w:rsidRPr="00293771" w14:paraId="1AD1C675" w14:textId="77777777" w:rsidTr="003E3729">
        <w:trPr>
          <w:trHeight w:val="258"/>
          <w:jc w:val="center"/>
        </w:trPr>
        <w:tc>
          <w:tcPr>
            <w:tcW w:w="4106" w:type="dxa"/>
            <w:shd w:val="clear" w:color="auto" w:fill="auto"/>
          </w:tcPr>
          <w:p w14:paraId="1980AAE7"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Физика</w:t>
            </w:r>
          </w:p>
        </w:tc>
        <w:tc>
          <w:tcPr>
            <w:tcW w:w="1985" w:type="dxa"/>
            <w:shd w:val="clear" w:color="auto" w:fill="auto"/>
          </w:tcPr>
          <w:p w14:paraId="78290E38"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33%</w:t>
            </w:r>
          </w:p>
        </w:tc>
        <w:tc>
          <w:tcPr>
            <w:tcW w:w="1842" w:type="dxa"/>
            <w:shd w:val="clear" w:color="auto" w:fill="auto"/>
          </w:tcPr>
          <w:p w14:paraId="5A138449"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33</w:t>
            </w:r>
            <w:r w:rsidRPr="00F039A9">
              <w:rPr>
                <w:b/>
                <w:color w:val="000000"/>
                <w:sz w:val="24"/>
                <w:szCs w:val="24"/>
              </w:rPr>
              <w:t>%</w:t>
            </w:r>
          </w:p>
        </w:tc>
        <w:tc>
          <w:tcPr>
            <w:tcW w:w="1971" w:type="dxa"/>
            <w:shd w:val="clear" w:color="auto" w:fill="auto"/>
          </w:tcPr>
          <w:p w14:paraId="39C6CDCB"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46%</w:t>
            </w:r>
          </w:p>
        </w:tc>
      </w:tr>
      <w:tr w:rsidR="00D76AAB" w:rsidRPr="00293771" w14:paraId="67F1D2D4" w14:textId="77777777" w:rsidTr="003E3729">
        <w:trPr>
          <w:trHeight w:val="258"/>
          <w:jc w:val="center"/>
        </w:trPr>
        <w:tc>
          <w:tcPr>
            <w:tcW w:w="4106" w:type="dxa"/>
            <w:shd w:val="clear" w:color="auto" w:fill="auto"/>
          </w:tcPr>
          <w:p w14:paraId="7CB7249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Химия</w:t>
            </w:r>
          </w:p>
        </w:tc>
        <w:tc>
          <w:tcPr>
            <w:tcW w:w="1985" w:type="dxa"/>
            <w:shd w:val="clear" w:color="auto" w:fill="auto"/>
          </w:tcPr>
          <w:p w14:paraId="19035D2B"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43%</w:t>
            </w:r>
          </w:p>
        </w:tc>
        <w:tc>
          <w:tcPr>
            <w:tcW w:w="1842" w:type="dxa"/>
            <w:shd w:val="clear" w:color="auto" w:fill="auto"/>
          </w:tcPr>
          <w:p w14:paraId="311A09F9"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41</w:t>
            </w:r>
            <w:r w:rsidRPr="00F039A9">
              <w:rPr>
                <w:b/>
                <w:color w:val="000000"/>
                <w:sz w:val="24"/>
                <w:szCs w:val="24"/>
              </w:rPr>
              <w:t>%</w:t>
            </w:r>
          </w:p>
        </w:tc>
        <w:tc>
          <w:tcPr>
            <w:tcW w:w="1971" w:type="dxa"/>
            <w:shd w:val="clear" w:color="auto" w:fill="auto"/>
          </w:tcPr>
          <w:p w14:paraId="4EFD56A5"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51%</w:t>
            </w:r>
          </w:p>
        </w:tc>
      </w:tr>
      <w:tr w:rsidR="00D76AAB" w:rsidRPr="00293771" w14:paraId="01D77399" w14:textId="77777777" w:rsidTr="003E3729">
        <w:trPr>
          <w:trHeight w:val="258"/>
          <w:jc w:val="center"/>
        </w:trPr>
        <w:tc>
          <w:tcPr>
            <w:tcW w:w="4106" w:type="dxa"/>
            <w:shd w:val="clear" w:color="auto" w:fill="auto"/>
          </w:tcPr>
          <w:p w14:paraId="4331F58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Биология</w:t>
            </w:r>
          </w:p>
        </w:tc>
        <w:tc>
          <w:tcPr>
            <w:tcW w:w="1985" w:type="dxa"/>
            <w:shd w:val="clear" w:color="auto" w:fill="auto"/>
          </w:tcPr>
          <w:p w14:paraId="6EA4B55F"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31%</w:t>
            </w:r>
          </w:p>
        </w:tc>
        <w:tc>
          <w:tcPr>
            <w:tcW w:w="1842" w:type="dxa"/>
            <w:shd w:val="clear" w:color="auto" w:fill="auto"/>
          </w:tcPr>
          <w:p w14:paraId="3FCEF758"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34</w:t>
            </w:r>
            <w:r w:rsidRPr="00F039A9">
              <w:rPr>
                <w:b/>
                <w:color w:val="000000"/>
                <w:sz w:val="24"/>
                <w:szCs w:val="24"/>
              </w:rPr>
              <w:t>%</w:t>
            </w:r>
          </w:p>
        </w:tc>
        <w:tc>
          <w:tcPr>
            <w:tcW w:w="1971" w:type="dxa"/>
            <w:shd w:val="clear" w:color="auto" w:fill="auto"/>
          </w:tcPr>
          <w:p w14:paraId="01F3D24D"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55,4%</w:t>
            </w:r>
          </w:p>
        </w:tc>
      </w:tr>
      <w:tr w:rsidR="00D76AAB" w:rsidRPr="00293771" w14:paraId="224DC1A6" w14:textId="77777777" w:rsidTr="003E3729">
        <w:trPr>
          <w:trHeight w:val="258"/>
          <w:jc w:val="center"/>
        </w:trPr>
        <w:tc>
          <w:tcPr>
            <w:tcW w:w="4106" w:type="dxa"/>
            <w:shd w:val="clear" w:color="auto" w:fill="auto"/>
          </w:tcPr>
          <w:p w14:paraId="417A5AB9"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Физическая культура</w:t>
            </w:r>
          </w:p>
        </w:tc>
        <w:tc>
          <w:tcPr>
            <w:tcW w:w="1985" w:type="dxa"/>
            <w:shd w:val="clear" w:color="auto" w:fill="auto"/>
          </w:tcPr>
          <w:p w14:paraId="0DF7472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95%</w:t>
            </w:r>
          </w:p>
        </w:tc>
        <w:tc>
          <w:tcPr>
            <w:tcW w:w="1842" w:type="dxa"/>
            <w:shd w:val="clear" w:color="auto" w:fill="auto"/>
          </w:tcPr>
          <w:p w14:paraId="6270FD67"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96</w:t>
            </w:r>
            <w:r w:rsidRPr="00F039A9">
              <w:rPr>
                <w:b/>
                <w:color w:val="000000"/>
                <w:sz w:val="24"/>
                <w:szCs w:val="24"/>
              </w:rPr>
              <w:t>%</w:t>
            </w:r>
          </w:p>
        </w:tc>
        <w:tc>
          <w:tcPr>
            <w:tcW w:w="1971" w:type="dxa"/>
            <w:shd w:val="clear" w:color="auto" w:fill="auto"/>
          </w:tcPr>
          <w:p w14:paraId="23B643A4"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98%</w:t>
            </w:r>
          </w:p>
        </w:tc>
      </w:tr>
      <w:tr w:rsidR="00D76AAB" w:rsidRPr="00293771" w14:paraId="708BB486" w14:textId="77777777" w:rsidTr="003E3729">
        <w:trPr>
          <w:trHeight w:val="258"/>
          <w:jc w:val="center"/>
        </w:trPr>
        <w:tc>
          <w:tcPr>
            <w:tcW w:w="4106" w:type="dxa"/>
            <w:shd w:val="clear" w:color="auto" w:fill="auto"/>
          </w:tcPr>
          <w:p w14:paraId="1C0AB355"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Основы безопасности жизнедеятельности</w:t>
            </w:r>
          </w:p>
        </w:tc>
        <w:tc>
          <w:tcPr>
            <w:tcW w:w="1985" w:type="dxa"/>
            <w:shd w:val="clear" w:color="auto" w:fill="auto"/>
          </w:tcPr>
          <w:p w14:paraId="618E75EE"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71%</w:t>
            </w:r>
          </w:p>
        </w:tc>
        <w:tc>
          <w:tcPr>
            <w:tcW w:w="1842" w:type="dxa"/>
            <w:shd w:val="clear" w:color="auto" w:fill="auto"/>
          </w:tcPr>
          <w:p w14:paraId="314F1230" w14:textId="77777777" w:rsidR="00D76AAB" w:rsidRPr="00F039A9" w:rsidRDefault="00D76AAB" w:rsidP="003E3729">
            <w:pPr>
              <w:spacing w:after="0" w:line="276" w:lineRule="auto"/>
              <w:jc w:val="center"/>
              <w:rPr>
                <w:rStyle w:val="s110"/>
                <w:rFonts w:cs="Times New Roman"/>
                <w:b w:val="0"/>
                <w:bCs/>
                <w:color w:val="000000"/>
                <w:sz w:val="24"/>
                <w:szCs w:val="24"/>
              </w:rPr>
            </w:pPr>
            <w:r w:rsidRPr="00F039A9">
              <w:rPr>
                <w:rStyle w:val="s110"/>
                <w:rFonts w:cs="Times New Roman"/>
                <w:b w:val="0"/>
                <w:bCs/>
                <w:color w:val="000000"/>
                <w:sz w:val="24"/>
                <w:szCs w:val="24"/>
              </w:rPr>
              <w:t>75</w:t>
            </w:r>
            <w:r w:rsidRPr="00F039A9">
              <w:rPr>
                <w:b/>
                <w:color w:val="000000"/>
                <w:sz w:val="24"/>
                <w:szCs w:val="24"/>
              </w:rPr>
              <w:t>%</w:t>
            </w:r>
          </w:p>
        </w:tc>
        <w:tc>
          <w:tcPr>
            <w:tcW w:w="1971" w:type="dxa"/>
            <w:shd w:val="clear" w:color="auto" w:fill="auto"/>
          </w:tcPr>
          <w:p w14:paraId="41799667" w14:textId="77777777" w:rsidR="00D76AAB" w:rsidRPr="00F039A9" w:rsidRDefault="00D76AAB" w:rsidP="003E3729">
            <w:pPr>
              <w:spacing w:after="0" w:line="276" w:lineRule="auto"/>
              <w:jc w:val="center"/>
              <w:rPr>
                <w:rStyle w:val="s110"/>
                <w:rFonts w:cs="Times New Roman"/>
                <w:b w:val="0"/>
                <w:bCs/>
                <w:sz w:val="24"/>
                <w:szCs w:val="24"/>
              </w:rPr>
            </w:pPr>
            <w:r w:rsidRPr="00F039A9">
              <w:rPr>
                <w:rStyle w:val="s110"/>
                <w:rFonts w:cs="Times New Roman"/>
                <w:b w:val="0"/>
                <w:bCs/>
                <w:sz w:val="24"/>
                <w:szCs w:val="24"/>
              </w:rPr>
              <w:t>68%</w:t>
            </w:r>
          </w:p>
        </w:tc>
      </w:tr>
    </w:tbl>
    <w:p w14:paraId="3A9960FB" w14:textId="77777777" w:rsidR="00D76AAB" w:rsidRDefault="00D76AAB" w:rsidP="003E3729">
      <w:pPr>
        <w:pStyle w:val="a9"/>
        <w:spacing w:line="276" w:lineRule="auto"/>
        <w:ind w:firstLine="712"/>
        <w:jc w:val="both"/>
      </w:pPr>
      <w:r w:rsidRPr="00C96457">
        <w:t xml:space="preserve">Анализ результатов внутреннего мониторинга показывает снижение качества </w:t>
      </w:r>
      <w:proofErr w:type="spellStart"/>
      <w:r w:rsidRPr="00C96457">
        <w:t>обученности</w:t>
      </w:r>
      <w:proofErr w:type="spellEnd"/>
      <w:r w:rsidRPr="00C96457">
        <w:t xml:space="preserve"> по основным предметам на уровне начального общего образования. На уровне основного общего образования наблюдается снижение по предметам: иностранный язык, информатика, биология</w:t>
      </w:r>
      <w:r>
        <w:t>. На уровне среднего общего образования наблюдается стабильность результатов.</w:t>
      </w:r>
    </w:p>
    <w:p w14:paraId="292A5108" w14:textId="77777777" w:rsidR="00D76AAB" w:rsidRPr="00F039A9" w:rsidRDefault="00D76AAB" w:rsidP="003E3729">
      <w:pPr>
        <w:spacing w:after="0" w:line="276" w:lineRule="auto"/>
        <w:jc w:val="center"/>
        <w:rPr>
          <w:rFonts w:cs="Times New Roman"/>
          <w:b/>
          <w:bCs/>
          <w:sz w:val="24"/>
          <w:szCs w:val="24"/>
        </w:rPr>
      </w:pPr>
      <w:r w:rsidRPr="00F039A9">
        <w:rPr>
          <w:rStyle w:val="s110"/>
          <w:rFonts w:cs="Times New Roman"/>
          <w:bCs/>
          <w:sz w:val="24"/>
          <w:szCs w:val="24"/>
        </w:rPr>
        <w:t>Оценка качества образования по результатам внешнего мониторинга</w:t>
      </w:r>
    </w:p>
    <w:tbl>
      <w:tblPr>
        <w:tblW w:w="990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06"/>
        <w:gridCol w:w="1985"/>
        <w:gridCol w:w="1842"/>
        <w:gridCol w:w="1971"/>
      </w:tblGrid>
      <w:tr w:rsidR="00D76AAB" w:rsidRPr="00293771" w14:paraId="1D96050C" w14:textId="77777777" w:rsidTr="003E3729">
        <w:trPr>
          <w:trHeight w:val="547"/>
          <w:jc w:val="center"/>
        </w:trPr>
        <w:tc>
          <w:tcPr>
            <w:tcW w:w="4106" w:type="dxa"/>
            <w:shd w:val="clear" w:color="auto" w:fill="auto"/>
          </w:tcPr>
          <w:p w14:paraId="57735D32"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Предметы учебного плана</w:t>
            </w:r>
          </w:p>
        </w:tc>
        <w:tc>
          <w:tcPr>
            <w:tcW w:w="1985" w:type="dxa"/>
            <w:shd w:val="clear" w:color="auto" w:fill="auto"/>
          </w:tcPr>
          <w:p w14:paraId="7FCB3754"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2020</w:t>
            </w:r>
          </w:p>
        </w:tc>
        <w:tc>
          <w:tcPr>
            <w:tcW w:w="1842" w:type="dxa"/>
            <w:shd w:val="clear" w:color="auto" w:fill="auto"/>
          </w:tcPr>
          <w:p w14:paraId="32168E7F"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2021</w:t>
            </w:r>
          </w:p>
        </w:tc>
        <w:tc>
          <w:tcPr>
            <w:tcW w:w="1971" w:type="dxa"/>
            <w:shd w:val="clear" w:color="auto" w:fill="auto"/>
          </w:tcPr>
          <w:p w14:paraId="26657714" w14:textId="77777777" w:rsidR="00D76AAB" w:rsidRPr="008B58E4" w:rsidRDefault="00D76AAB" w:rsidP="003E3729">
            <w:pPr>
              <w:pStyle w:val="ab"/>
              <w:spacing w:line="276" w:lineRule="auto"/>
              <w:jc w:val="center"/>
              <w:rPr>
                <w:rFonts w:ascii="Times New Roman" w:hAnsi="Times New Roman"/>
                <w:sz w:val="24"/>
                <w:szCs w:val="24"/>
              </w:rPr>
            </w:pPr>
            <w:r w:rsidRPr="008B58E4">
              <w:rPr>
                <w:rFonts w:ascii="Times New Roman" w:hAnsi="Times New Roman"/>
                <w:sz w:val="24"/>
                <w:szCs w:val="24"/>
              </w:rPr>
              <w:t>2022</w:t>
            </w:r>
          </w:p>
        </w:tc>
      </w:tr>
      <w:tr w:rsidR="00D76AAB" w:rsidRPr="00293771" w14:paraId="4F5E210D" w14:textId="77777777" w:rsidTr="003E3729">
        <w:trPr>
          <w:trHeight w:val="285"/>
          <w:jc w:val="center"/>
        </w:trPr>
        <w:tc>
          <w:tcPr>
            <w:tcW w:w="9904" w:type="dxa"/>
            <w:gridSpan w:val="4"/>
            <w:shd w:val="clear" w:color="auto" w:fill="A8D08D"/>
          </w:tcPr>
          <w:p w14:paraId="1F4C5B7A" w14:textId="77777777" w:rsidR="00D76AAB" w:rsidRPr="008B58E4" w:rsidRDefault="00D76AAB" w:rsidP="003E3729">
            <w:pPr>
              <w:pStyle w:val="ab"/>
              <w:spacing w:line="276" w:lineRule="auto"/>
              <w:jc w:val="center"/>
              <w:rPr>
                <w:rFonts w:ascii="Times New Roman" w:hAnsi="Times New Roman"/>
                <w:b/>
                <w:i/>
                <w:sz w:val="24"/>
                <w:szCs w:val="24"/>
              </w:rPr>
            </w:pPr>
            <w:r w:rsidRPr="008B58E4">
              <w:rPr>
                <w:rFonts w:ascii="Times New Roman" w:hAnsi="Times New Roman"/>
                <w:b/>
                <w:i/>
                <w:sz w:val="24"/>
                <w:szCs w:val="24"/>
              </w:rPr>
              <w:lastRenderedPageBreak/>
              <w:t>Начальное общее образование</w:t>
            </w:r>
          </w:p>
        </w:tc>
      </w:tr>
      <w:tr w:rsidR="00D76AAB" w:rsidRPr="00293771" w14:paraId="08A56315" w14:textId="77777777" w:rsidTr="003E3729">
        <w:trPr>
          <w:trHeight w:val="549"/>
          <w:jc w:val="center"/>
        </w:trPr>
        <w:tc>
          <w:tcPr>
            <w:tcW w:w="4106" w:type="dxa"/>
            <w:shd w:val="clear" w:color="auto" w:fill="auto"/>
          </w:tcPr>
          <w:p w14:paraId="6926BF5F"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Русский язык</w:t>
            </w:r>
          </w:p>
        </w:tc>
        <w:tc>
          <w:tcPr>
            <w:tcW w:w="1985" w:type="dxa"/>
            <w:shd w:val="clear" w:color="auto" w:fill="auto"/>
          </w:tcPr>
          <w:p w14:paraId="0E887C93"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47%</w:t>
            </w:r>
          </w:p>
        </w:tc>
        <w:tc>
          <w:tcPr>
            <w:tcW w:w="1842" w:type="dxa"/>
            <w:shd w:val="clear" w:color="auto" w:fill="auto"/>
          </w:tcPr>
          <w:p w14:paraId="251FDDCF"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54</w:t>
            </w:r>
            <w:r w:rsidRPr="00BA4B3B">
              <w:rPr>
                <w:rFonts w:ascii="Times New Roman" w:hAnsi="Times New Roman"/>
                <w:sz w:val="24"/>
                <w:szCs w:val="24"/>
              </w:rPr>
              <w:t>%</w:t>
            </w:r>
          </w:p>
        </w:tc>
        <w:tc>
          <w:tcPr>
            <w:tcW w:w="1971" w:type="dxa"/>
            <w:shd w:val="clear" w:color="auto" w:fill="auto"/>
          </w:tcPr>
          <w:p w14:paraId="528D0FD6" w14:textId="77777777" w:rsidR="00D76AAB" w:rsidRPr="008B58E4"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50,5</w:t>
            </w:r>
            <w:r w:rsidRPr="008B58E4">
              <w:rPr>
                <w:rFonts w:ascii="Times New Roman" w:hAnsi="Times New Roman"/>
                <w:sz w:val="24"/>
                <w:szCs w:val="24"/>
              </w:rPr>
              <w:t>%</w:t>
            </w:r>
          </w:p>
        </w:tc>
      </w:tr>
      <w:tr w:rsidR="00D76AAB" w:rsidRPr="00293771" w14:paraId="66279F55" w14:textId="77777777" w:rsidTr="003E3729">
        <w:trPr>
          <w:trHeight w:val="283"/>
          <w:jc w:val="center"/>
        </w:trPr>
        <w:tc>
          <w:tcPr>
            <w:tcW w:w="4106" w:type="dxa"/>
            <w:shd w:val="clear" w:color="auto" w:fill="auto"/>
          </w:tcPr>
          <w:p w14:paraId="4BD6C40A"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 xml:space="preserve">Математика </w:t>
            </w:r>
          </w:p>
        </w:tc>
        <w:tc>
          <w:tcPr>
            <w:tcW w:w="1985" w:type="dxa"/>
            <w:shd w:val="clear" w:color="auto" w:fill="auto"/>
          </w:tcPr>
          <w:p w14:paraId="092BA24E"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63%</w:t>
            </w:r>
          </w:p>
        </w:tc>
        <w:tc>
          <w:tcPr>
            <w:tcW w:w="1842" w:type="dxa"/>
            <w:shd w:val="clear" w:color="auto" w:fill="auto"/>
          </w:tcPr>
          <w:p w14:paraId="69FE48AD"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73,5</w:t>
            </w:r>
            <w:r w:rsidRPr="00BA4B3B">
              <w:rPr>
                <w:rFonts w:ascii="Times New Roman" w:hAnsi="Times New Roman"/>
                <w:sz w:val="24"/>
                <w:szCs w:val="24"/>
              </w:rPr>
              <w:t>%</w:t>
            </w:r>
          </w:p>
        </w:tc>
        <w:tc>
          <w:tcPr>
            <w:tcW w:w="1971" w:type="dxa"/>
            <w:shd w:val="clear" w:color="auto" w:fill="auto"/>
          </w:tcPr>
          <w:p w14:paraId="5B36F37B" w14:textId="77777777" w:rsidR="00D76AAB" w:rsidRPr="008B58E4"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61,5</w:t>
            </w:r>
            <w:r w:rsidRPr="008B58E4">
              <w:rPr>
                <w:rFonts w:ascii="Times New Roman" w:hAnsi="Times New Roman"/>
                <w:sz w:val="24"/>
                <w:szCs w:val="24"/>
              </w:rPr>
              <w:t>%</w:t>
            </w:r>
          </w:p>
        </w:tc>
      </w:tr>
      <w:tr w:rsidR="00D76AAB" w:rsidRPr="00293771" w14:paraId="3CBF6152" w14:textId="77777777" w:rsidTr="003E3729">
        <w:trPr>
          <w:trHeight w:val="260"/>
          <w:jc w:val="center"/>
        </w:trPr>
        <w:tc>
          <w:tcPr>
            <w:tcW w:w="4106" w:type="dxa"/>
            <w:shd w:val="clear" w:color="auto" w:fill="auto"/>
          </w:tcPr>
          <w:p w14:paraId="19185E11"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Окружающий мир</w:t>
            </w:r>
          </w:p>
        </w:tc>
        <w:tc>
          <w:tcPr>
            <w:tcW w:w="1985" w:type="dxa"/>
            <w:shd w:val="clear" w:color="auto" w:fill="auto"/>
          </w:tcPr>
          <w:p w14:paraId="56DD7203" w14:textId="77777777" w:rsidR="00D76AAB" w:rsidRPr="00BA4B3B" w:rsidRDefault="00D76AAB" w:rsidP="003E3729">
            <w:pPr>
              <w:pStyle w:val="ab"/>
              <w:spacing w:line="276" w:lineRule="auto"/>
              <w:jc w:val="center"/>
              <w:rPr>
                <w:rFonts w:ascii="Times New Roman" w:hAnsi="Times New Roman"/>
                <w:sz w:val="24"/>
                <w:szCs w:val="24"/>
              </w:rPr>
            </w:pPr>
          </w:p>
        </w:tc>
        <w:tc>
          <w:tcPr>
            <w:tcW w:w="1842" w:type="dxa"/>
            <w:shd w:val="clear" w:color="auto" w:fill="auto"/>
          </w:tcPr>
          <w:p w14:paraId="086BD401" w14:textId="77777777" w:rsidR="00D76AAB" w:rsidRPr="00BA4B3B"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69%</w:t>
            </w:r>
          </w:p>
        </w:tc>
        <w:tc>
          <w:tcPr>
            <w:tcW w:w="1971" w:type="dxa"/>
            <w:shd w:val="clear" w:color="auto" w:fill="auto"/>
          </w:tcPr>
          <w:p w14:paraId="2BB0E7F5" w14:textId="77777777" w:rsidR="00D76AAB" w:rsidRPr="008B58E4"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w:t>
            </w:r>
          </w:p>
        </w:tc>
      </w:tr>
      <w:tr w:rsidR="00D76AAB" w:rsidRPr="00293771" w14:paraId="0764D42D" w14:textId="77777777" w:rsidTr="003E3729">
        <w:trPr>
          <w:trHeight w:val="368"/>
          <w:jc w:val="center"/>
        </w:trPr>
        <w:tc>
          <w:tcPr>
            <w:tcW w:w="9904" w:type="dxa"/>
            <w:gridSpan w:val="4"/>
            <w:shd w:val="clear" w:color="auto" w:fill="A8D08D"/>
          </w:tcPr>
          <w:p w14:paraId="15054CED" w14:textId="77777777" w:rsidR="00D76AAB" w:rsidRPr="00293771" w:rsidRDefault="00D76AAB" w:rsidP="003E3729">
            <w:pPr>
              <w:pStyle w:val="ab"/>
              <w:spacing w:line="276" w:lineRule="auto"/>
              <w:jc w:val="center"/>
              <w:rPr>
                <w:rFonts w:ascii="Times New Roman" w:hAnsi="Times New Roman"/>
                <w:b/>
                <w:i/>
                <w:sz w:val="24"/>
                <w:szCs w:val="24"/>
              </w:rPr>
            </w:pPr>
            <w:r w:rsidRPr="00293771">
              <w:rPr>
                <w:rFonts w:ascii="Times New Roman" w:hAnsi="Times New Roman"/>
                <w:b/>
                <w:i/>
                <w:sz w:val="24"/>
                <w:szCs w:val="24"/>
              </w:rPr>
              <w:t>Основное общее образование</w:t>
            </w:r>
          </w:p>
        </w:tc>
      </w:tr>
      <w:tr w:rsidR="00D76AAB" w:rsidRPr="00293771" w14:paraId="252FDF59" w14:textId="77777777" w:rsidTr="003E3729">
        <w:trPr>
          <w:trHeight w:val="243"/>
          <w:jc w:val="center"/>
        </w:trPr>
        <w:tc>
          <w:tcPr>
            <w:tcW w:w="4106" w:type="dxa"/>
            <w:shd w:val="clear" w:color="auto" w:fill="auto"/>
          </w:tcPr>
          <w:p w14:paraId="422C7F0A"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Русский язык</w:t>
            </w:r>
          </w:p>
        </w:tc>
        <w:tc>
          <w:tcPr>
            <w:tcW w:w="1985" w:type="dxa"/>
            <w:shd w:val="clear" w:color="auto" w:fill="auto"/>
          </w:tcPr>
          <w:p w14:paraId="4012816B" w14:textId="77777777" w:rsidR="00D76AAB" w:rsidRPr="00293771" w:rsidRDefault="00D76AAB" w:rsidP="003E3729">
            <w:pPr>
              <w:pStyle w:val="TableParagraph"/>
              <w:spacing w:line="276" w:lineRule="auto"/>
              <w:ind w:left="0"/>
              <w:jc w:val="center"/>
              <w:rPr>
                <w:sz w:val="24"/>
                <w:szCs w:val="24"/>
              </w:rPr>
            </w:pPr>
            <w:r>
              <w:rPr>
                <w:sz w:val="24"/>
                <w:szCs w:val="24"/>
              </w:rPr>
              <w:t>42,7%</w:t>
            </w:r>
          </w:p>
        </w:tc>
        <w:tc>
          <w:tcPr>
            <w:tcW w:w="1842" w:type="dxa"/>
            <w:shd w:val="clear" w:color="auto" w:fill="auto"/>
          </w:tcPr>
          <w:p w14:paraId="20FBB718" w14:textId="77777777" w:rsidR="00D76AAB" w:rsidRPr="00293771" w:rsidRDefault="00D76AAB" w:rsidP="003E3729">
            <w:pPr>
              <w:pStyle w:val="TableParagraph"/>
              <w:spacing w:line="276" w:lineRule="auto"/>
              <w:ind w:left="0"/>
              <w:jc w:val="center"/>
              <w:rPr>
                <w:sz w:val="24"/>
                <w:szCs w:val="24"/>
              </w:rPr>
            </w:pPr>
            <w:r>
              <w:rPr>
                <w:sz w:val="24"/>
                <w:szCs w:val="24"/>
              </w:rPr>
              <w:t>50,6</w:t>
            </w:r>
            <w:r w:rsidRPr="00293771">
              <w:rPr>
                <w:sz w:val="24"/>
                <w:szCs w:val="24"/>
              </w:rPr>
              <w:t>%</w:t>
            </w:r>
          </w:p>
        </w:tc>
        <w:tc>
          <w:tcPr>
            <w:tcW w:w="1971" w:type="dxa"/>
            <w:shd w:val="clear" w:color="auto" w:fill="auto"/>
          </w:tcPr>
          <w:p w14:paraId="73ABE9A9" w14:textId="77777777" w:rsidR="00D76AAB" w:rsidRPr="00293771" w:rsidRDefault="00D76AAB" w:rsidP="003E3729">
            <w:pPr>
              <w:pStyle w:val="TableParagraph"/>
              <w:spacing w:line="276" w:lineRule="auto"/>
              <w:ind w:left="0"/>
              <w:jc w:val="center"/>
              <w:rPr>
                <w:sz w:val="24"/>
                <w:szCs w:val="24"/>
              </w:rPr>
            </w:pPr>
            <w:r>
              <w:rPr>
                <w:sz w:val="24"/>
                <w:szCs w:val="24"/>
              </w:rPr>
              <w:t>39%</w:t>
            </w:r>
          </w:p>
        </w:tc>
      </w:tr>
      <w:tr w:rsidR="00D76AAB" w:rsidRPr="00293771" w14:paraId="14F711EB" w14:textId="77777777" w:rsidTr="003E3729">
        <w:trPr>
          <w:trHeight w:val="243"/>
          <w:jc w:val="center"/>
        </w:trPr>
        <w:tc>
          <w:tcPr>
            <w:tcW w:w="4106" w:type="dxa"/>
            <w:shd w:val="clear" w:color="auto" w:fill="auto"/>
          </w:tcPr>
          <w:p w14:paraId="389822F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Иностранный язык (английский язык)</w:t>
            </w:r>
          </w:p>
        </w:tc>
        <w:tc>
          <w:tcPr>
            <w:tcW w:w="1985" w:type="dxa"/>
            <w:shd w:val="clear" w:color="auto" w:fill="auto"/>
          </w:tcPr>
          <w:p w14:paraId="3F830C97" w14:textId="77777777" w:rsidR="00D76AAB" w:rsidRPr="00293771" w:rsidRDefault="00D76AAB" w:rsidP="003E3729">
            <w:pPr>
              <w:pStyle w:val="TableParagraph"/>
              <w:spacing w:line="276" w:lineRule="auto"/>
              <w:ind w:left="0"/>
              <w:jc w:val="center"/>
              <w:rPr>
                <w:sz w:val="24"/>
                <w:szCs w:val="24"/>
              </w:rPr>
            </w:pPr>
            <w:r>
              <w:rPr>
                <w:sz w:val="24"/>
                <w:szCs w:val="24"/>
              </w:rPr>
              <w:t>43%</w:t>
            </w:r>
          </w:p>
        </w:tc>
        <w:tc>
          <w:tcPr>
            <w:tcW w:w="1842" w:type="dxa"/>
            <w:shd w:val="clear" w:color="auto" w:fill="auto"/>
          </w:tcPr>
          <w:p w14:paraId="2186DE0A"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w:t>
            </w:r>
          </w:p>
        </w:tc>
        <w:tc>
          <w:tcPr>
            <w:tcW w:w="1971" w:type="dxa"/>
            <w:shd w:val="clear" w:color="auto" w:fill="auto"/>
          </w:tcPr>
          <w:p w14:paraId="4E00EFA9"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34%</w:t>
            </w:r>
          </w:p>
        </w:tc>
      </w:tr>
      <w:tr w:rsidR="00D76AAB" w:rsidRPr="00293771" w14:paraId="4D40EA79" w14:textId="77777777" w:rsidTr="003E3729">
        <w:trPr>
          <w:trHeight w:val="243"/>
          <w:jc w:val="center"/>
        </w:trPr>
        <w:tc>
          <w:tcPr>
            <w:tcW w:w="4106" w:type="dxa"/>
            <w:shd w:val="clear" w:color="auto" w:fill="auto"/>
          </w:tcPr>
          <w:p w14:paraId="657730F2"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Иностранный язык (немецкий язык)</w:t>
            </w:r>
          </w:p>
        </w:tc>
        <w:tc>
          <w:tcPr>
            <w:tcW w:w="1985" w:type="dxa"/>
            <w:shd w:val="clear" w:color="auto" w:fill="auto"/>
          </w:tcPr>
          <w:p w14:paraId="289DA62E" w14:textId="77777777" w:rsidR="00D76AAB" w:rsidRPr="00293771" w:rsidRDefault="00D76AAB" w:rsidP="003E3729">
            <w:pPr>
              <w:pStyle w:val="TableParagraph"/>
              <w:spacing w:line="276" w:lineRule="auto"/>
              <w:ind w:left="0"/>
              <w:jc w:val="center"/>
              <w:rPr>
                <w:sz w:val="24"/>
                <w:szCs w:val="24"/>
              </w:rPr>
            </w:pPr>
            <w:r>
              <w:rPr>
                <w:sz w:val="24"/>
                <w:szCs w:val="24"/>
              </w:rPr>
              <w:t>79%</w:t>
            </w:r>
          </w:p>
        </w:tc>
        <w:tc>
          <w:tcPr>
            <w:tcW w:w="1842" w:type="dxa"/>
            <w:shd w:val="clear" w:color="auto" w:fill="auto"/>
          </w:tcPr>
          <w:p w14:paraId="42FD0CA0" w14:textId="77777777" w:rsidR="00D76AAB" w:rsidRPr="00293771" w:rsidRDefault="00D76AAB" w:rsidP="003E3729">
            <w:pPr>
              <w:pStyle w:val="TableParagraph"/>
              <w:spacing w:line="276" w:lineRule="auto"/>
              <w:ind w:left="0"/>
              <w:jc w:val="center"/>
              <w:rPr>
                <w:sz w:val="24"/>
                <w:szCs w:val="24"/>
              </w:rPr>
            </w:pPr>
            <w:r>
              <w:rPr>
                <w:sz w:val="24"/>
                <w:szCs w:val="24"/>
              </w:rPr>
              <w:t>69,5%</w:t>
            </w:r>
          </w:p>
        </w:tc>
        <w:tc>
          <w:tcPr>
            <w:tcW w:w="1971" w:type="dxa"/>
            <w:shd w:val="clear" w:color="auto" w:fill="auto"/>
          </w:tcPr>
          <w:p w14:paraId="00DA2EC5" w14:textId="77777777" w:rsidR="00D76AAB" w:rsidRPr="00293771" w:rsidRDefault="00D76AAB" w:rsidP="003E3729">
            <w:pPr>
              <w:pStyle w:val="TableParagraph"/>
              <w:spacing w:line="276" w:lineRule="auto"/>
              <w:ind w:left="0"/>
              <w:jc w:val="center"/>
              <w:rPr>
                <w:sz w:val="24"/>
                <w:szCs w:val="24"/>
              </w:rPr>
            </w:pPr>
            <w:r>
              <w:rPr>
                <w:sz w:val="24"/>
                <w:szCs w:val="24"/>
              </w:rPr>
              <w:t>-</w:t>
            </w:r>
          </w:p>
        </w:tc>
      </w:tr>
      <w:tr w:rsidR="00D76AAB" w:rsidRPr="00293771" w14:paraId="0EBD53EC" w14:textId="77777777" w:rsidTr="003E3729">
        <w:trPr>
          <w:trHeight w:val="243"/>
          <w:jc w:val="center"/>
        </w:trPr>
        <w:tc>
          <w:tcPr>
            <w:tcW w:w="4106" w:type="dxa"/>
            <w:shd w:val="clear" w:color="auto" w:fill="auto"/>
          </w:tcPr>
          <w:p w14:paraId="4E6FF28F"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Математика</w:t>
            </w:r>
          </w:p>
        </w:tc>
        <w:tc>
          <w:tcPr>
            <w:tcW w:w="1985" w:type="dxa"/>
            <w:shd w:val="clear" w:color="auto" w:fill="auto"/>
          </w:tcPr>
          <w:p w14:paraId="37B92BA5" w14:textId="77777777" w:rsidR="00D76AAB" w:rsidRPr="00293771" w:rsidRDefault="00D76AAB" w:rsidP="003E3729">
            <w:pPr>
              <w:pStyle w:val="TableParagraph"/>
              <w:spacing w:line="276" w:lineRule="auto"/>
              <w:ind w:left="0"/>
              <w:jc w:val="center"/>
              <w:rPr>
                <w:sz w:val="24"/>
                <w:szCs w:val="24"/>
              </w:rPr>
            </w:pPr>
            <w:r>
              <w:rPr>
                <w:sz w:val="24"/>
                <w:szCs w:val="24"/>
              </w:rPr>
              <w:t>46,6%</w:t>
            </w:r>
          </w:p>
        </w:tc>
        <w:tc>
          <w:tcPr>
            <w:tcW w:w="1842" w:type="dxa"/>
            <w:shd w:val="clear" w:color="auto" w:fill="auto"/>
          </w:tcPr>
          <w:p w14:paraId="55CC2EA9" w14:textId="77777777" w:rsidR="00D76AAB" w:rsidRPr="00293771" w:rsidRDefault="00D76AAB" w:rsidP="003E3729">
            <w:pPr>
              <w:pStyle w:val="TableParagraph"/>
              <w:spacing w:line="276" w:lineRule="auto"/>
              <w:ind w:left="0"/>
              <w:jc w:val="center"/>
              <w:rPr>
                <w:sz w:val="24"/>
                <w:szCs w:val="24"/>
              </w:rPr>
            </w:pPr>
            <w:r>
              <w:rPr>
                <w:sz w:val="24"/>
                <w:szCs w:val="24"/>
              </w:rPr>
              <w:t>38</w:t>
            </w:r>
            <w:r w:rsidRPr="00293771">
              <w:rPr>
                <w:sz w:val="24"/>
                <w:szCs w:val="24"/>
              </w:rPr>
              <w:t>%</w:t>
            </w:r>
          </w:p>
        </w:tc>
        <w:tc>
          <w:tcPr>
            <w:tcW w:w="1971" w:type="dxa"/>
            <w:shd w:val="clear" w:color="auto" w:fill="auto"/>
          </w:tcPr>
          <w:p w14:paraId="1526DB72" w14:textId="77777777" w:rsidR="00D76AAB" w:rsidRPr="00293771" w:rsidRDefault="00D76AAB" w:rsidP="003E3729">
            <w:pPr>
              <w:pStyle w:val="TableParagraph"/>
              <w:spacing w:line="276" w:lineRule="auto"/>
              <w:ind w:left="0"/>
              <w:jc w:val="center"/>
              <w:rPr>
                <w:sz w:val="24"/>
                <w:szCs w:val="24"/>
              </w:rPr>
            </w:pPr>
            <w:r>
              <w:rPr>
                <w:sz w:val="24"/>
                <w:szCs w:val="24"/>
              </w:rPr>
              <w:t>35%</w:t>
            </w:r>
          </w:p>
        </w:tc>
      </w:tr>
      <w:tr w:rsidR="00D76AAB" w:rsidRPr="00293771" w14:paraId="32FDE931" w14:textId="77777777" w:rsidTr="003E3729">
        <w:trPr>
          <w:trHeight w:val="258"/>
          <w:jc w:val="center"/>
        </w:trPr>
        <w:tc>
          <w:tcPr>
            <w:tcW w:w="4106" w:type="dxa"/>
            <w:shd w:val="clear" w:color="auto" w:fill="auto"/>
          </w:tcPr>
          <w:p w14:paraId="10493E5C"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История России. Всеобщая история.</w:t>
            </w:r>
          </w:p>
        </w:tc>
        <w:tc>
          <w:tcPr>
            <w:tcW w:w="1985" w:type="dxa"/>
            <w:shd w:val="clear" w:color="auto" w:fill="auto"/>
          </w:tcPr>
          <w:p w14:paraId="64E9F6AF" w14:textId="77777777" w:rsidR="00D76AAB" w:rsidRPr="00293771" w:rsidRDefault="00D76AAB" w:rsidP="003E3729">
            <w:pPr>
              <w:spacing w:after="0" w:line="276" w:lineRule="auto"/>
              <w:jc w:val="center"/>
              <w:rPr>
                <w:rFonts w:cs="Times New Roman"/>
                <w:szCs w:val="24"/>
              </w:rPr>
            </w:pPr>
            <w:r>
              <w:rPr>
                <w:rFonts w:cs="Times New Roman"/>
                <w:szCs w:val="24"/>
              </w:rPr>
              <w:t>49%</w:t>
            </w:r>
          </w:p>
        </w:tc>
        <w:tc>
          <w:tcPr>
            <w:tcW w:w="1842" w:type="dxa"/>
            <w:shd w:val="clear" w:color="auto" w:fill="auto"/>
          </w:tcPr>
          <w:p w14:paraId="7EA9784E"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w:t>
            </w:r>
          </w:p>
        </w:tc>
        <w:tc>
          <w:tcPr>
            <w:tcW w:w="1971" w:type="dxa"/>
            <w:shd w:val="clear" w:color="auto" w:fill="auto"/>
          </w:tcPr>
          <w:p w14:paraId="46793548"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31%</w:t>
            </w:r>
          </w:p>
        </w:tc>
      </w:tr>
      <w:tr w:rsidR="00D76AAB" w:rsidRPr="00293771" w14:paraId="4144DBD7" w14:textId="77777777" w:rsidTr="003E3729">
        <w:trPr>
          <w:trHeight w:val="258"/>
          <w:jc w:val="center"/>
        </w:trPr>
        <w:tc>
          <w:tcPr>
            <w:tcW w:w="4106" w:type="dxa"/>
            <w:shd w:val="clear" w:color="auto" w:fill="auto"/>
          </w:tcPr>
          <w:p w14:paraId="51E7D511"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Обществознание</w:t>
            </w:r>
          </w:p>
        </w:tc>
        <w:tc>
          <w:tcPr>
            <w:tcW w:w="1985" w:type="dxa"/>
            <w:shd w:val="clear" w:color="auto" w:fill="auto"/>
          </w:tcPr>
          <w:p w14:paraId="45E5C5F7" w14:textId="77777777" w:rsidR="00D76AAB" w:rsidRPr="00293771" w:rsidRDefault="00D76AAB" w:rsidP="003E3729">
            <w:pPr>
              <w:pStyle w:val="TableParagraph"/>
              <w:spacing w:line="276" w:lineRule="auto"/>
              <w:ind w:left="0"/>
              <w:jc w:val="center"/>
              <w:rPr>
                <w:sz w:val="24"/>
                <w:szCs w:val="24"/>
              </w:rPr>
            </w:pPr>
            <w:r>
              <w:rPr>
                <w:sz w:val="24"/>
                <w:szCs w:val="24"/>
              </w:rPr>
              <w:t>53,5%</w:t>
            </w:r>
          </w:p>
        </w:tc>
        <w:tc>
          <w:tcPr>
            <w:tcW w:w="1842" w:type="dxa"/>
            <w:shd w:val="clear" w:color="auto" w:fill="auto"/>
          </w:tcPr>
          <w:p w14:paraId="1AE877F0"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w:t>
            </w:r>
          </w:p>
        </w:tc>
        <w:tc>
          <w:tcPr>
            <w:tcW w:w="1971" w:type="dxa"/>
            <w:shd w:val="clear" w:color="auto" w:fill="auto"/>
          </w:tcPr>
          <w:p w14:paraId="634DF88B"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46%</w:t>
            </w:r>
          </w:p>
        </w:tc>
      </w:tr>
      <w:tr w:rsidR="00D76AAB" w:rsidRPr="00293771" w14:paraId="1AC7BCC6" w14:textId="77777777" w:rsidTr="003E3729">
        <w:trPr>
          <w:trHeight w:val="258"/>
          <w:jc w:val="center"/>
        </w:trPr>
        <w:tc>
          <w:tcPr>
            <w:tcW w:w="4106" w:type="dxa"/>
            <w:shd w:val="clear" w:color="auto" w:fill="auto"/>
          </w:tcPr>
          <w:p w14:paraId="09B29DCD"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География</w:t>
            </w:r>
          </w:p>
        </w:tc>
        <w:tc>
          <w:tcPr>
            <w:tcW w:w="1985" w:type="dxa"/>
            <w:shd w:val="clear" w:color="auto" w:fill="auto"/>
          </w:tcPr>
          <w:p w14:paraId="245C7B05" w14:textId="77777777" w:rsidR="00D76AAB" w:rsidRPr="00293771" w:rsidRDefault="00D76AAB" w:rsidP="003E3729">
            <w:pPr>
              <w:pStyle w:val="TableParagraph"/>
              <w:spacing w:line="276" w:lineRule="auto"/>
              <w:ind w:left="0"/>
              <w:jc w:val="center"/>
              <w:rPr>
                <w:sz w:val="24"/>
                <w:szCs w:val="24"/>
              </w:rPr>
            </w:pPr>
            <w:r>
              <w:rPr>
                <w:sz w:val="24"/>
                <w:szCs w:val="24"/>
              </w:rPr>
              <w:t>36%</w:t>
            </w:r>
          </w:p>
        </w:tc>
        <w:tc>
          <w:tcPr>
            <w:tcW w:w="1842" w:type="dxa"/>
            <w:shd w:val="clear" w:color="auto" w:fill="auto"/>
          </w:tcPr>
          <w:p w14:paraId="0AE8357A"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w:t>
            </w:r>
          </w:p>
        </w:tc>
        <w:tc>
          <w:tcPr>
            <w:tcW w:w="1971" w:type="dxa"/>
            <w:shd w:val="clear" w:color="auto" w:fill="auto"/>
          </w:tcPr>
          <w:p w14:paraId="095847D0" w14:textId="77777777" w:rsidR="00D76AAB" w:rsidRPr="00293771" w:rsidRDefault="00D76AAB" w:rsidP="003E3729">
            <w:pPr>
              <w:pStyle w:val="ab"/>
              <w:spacing w:line="276" w:lineRule="auto"/>
              <w:jc w:val="center"/>
              <w:rPr>
                <w:rFonts w:ascii="Times New Roman" w:hAnsi="Times New Roman"/>
                <w:sz w:val="24"/>
                <w:szCs w:val="24"/>
              </w:rPr>
            </w:pPr>
            <w:r>
              <w:rPr>
                <w:rFonts w:ascii="Times New Roman" w:hAnsi="Times New Roman"/>
                <w:sz w:val="24"/>
                <w:szCs w:val="24"/>
              </w:rPr>
              <w:t>33%</w:t>
            </w:r>
          </w:p>
        </w:tc>
      </w:tr>
      <w:tr w:rsidR="00D76AAB" w:rsidRPr="00293771" w14:paraId="080378C4" w14:textId="77777777" w:rsidTr="003E3729">
        <w:trPr>
          <w:trHeight w:val="258"/>
          <w:jc w:val="center"/>
        </w:trPr>
        <w:tc>
          <w:tcPr>
            <w:tcW w:w="4106" w:type="dxa"/>
            <w:shd w:val="clear" w:color="auto" w:fill="auto"/>
          </w:tcPr>
          <w:p w14:paraId="7BA1B2F8" w14:textId="77777777" w:rsidR="00D76AAB" w:rsidRPr="00293771" w:rsidRDefault="00D76AAB" w:rsidP="003E3729">
            <w:pPr>
              <w:pStyle w:val="ab"/>
              <w:spacing w:line="276" w:lineRule="auto"/>
              <w:rPr>
                <w:rFonts w:ascii="Times New Roman" w:hAnsi="Times New Roman"/>
                <w:sz w:val="24"/>
                <w:szCs w:val="24"/>
              </w:rPr>
            </w:pPr>
            <w:r w:rsidRPr="00293771">
              <w:rPr>
                <w:rFonts w:ascii="Times New Roman" w:hAnsi="Times New Roman"/>
                <w:sz w:val="24"/>
                <w:szCs w:val="24"/>
              </w:rPr>
              <w:t>Биология</w:t>
            </w:r>
          </w:p>
        </w:tc>
        <w:tc>
          <w:tcPr>
            <w:tcW w:w="1985" w:type="dxa"/>
            <w:shd w:val="clear" w:color="auto" w:fill="auto"/>
          </w:tcPr>
          <w:p w14:paraId="055BD965" w14:textId="77777777" w:rsidR="00D76AAB" w:rsidRPr="00293771" w:rsidRDefault="00D76AAB" w:rsidP="003E3729">
            <w:pPr>
              <w:pStyle w:val="TableParagraph"/>
              <w:spacing w:line="276" w:lineRule="auto"/>
              <w:ind w:left="0"/>
              <w:jc w:val="center"/>
              <w:rPr>
                <w:sz w:val="24"/>
                <w:szCs w:val="24"/>
              </w:rPr>
            </w:pPr>
            <w:r>
              <w:rPr>
                <w:sz w:val="24"/>
                <w:szCs w:val="24"/>
              </w:rPr>
              <w:t>64,6%</w:t>
            </w:r>
          </w:p>
        </w:tc>
        <w:tc>
          <w:tcPr>
            <w:tcW w:w="1842" w:type="dxa"/>
            <w:shd w:val="clear" w:color="auto" w:fill="auto"/>
          </w:tcPr>
          <w:p w14:paraId="2FAFB090" w14:textId="77777777" w:rsidR="00D76AAB" w:rsidRPr="00293771" w:rsidRDefault="00D76AAB" w:rsidP="003E3729">
            <w:pPr>
              <w:pStyle w:val="TableParagraph"/>
              <w:spacing w:line="276" w:lineRule="auto"/>
              <w:ind w:left="0"/>
              <w:jc w:val="center"/>
              <w:rPr>
                <w:sz w:val="24"/>
                <w:szCs w:val="24"/>
              </w:rPr>
            </w:pPr>
            <w:r>
              <w:rPr>
                <w:sz w:val="24"/>
                <w:szCs w:val="24"/>
              </w:rPr>
              <w:t>22,5%</w:t>
            </w:r>
          </w:p>
        </w:tc>
        <w:tc>
          <w:tcPr>
            <w:tcW w:w="1971" w:type="dxa"/>
            <w:shd w:val="clear" w:color="auto" w:fill="auto"/>
          </w:tcPr>
          <w:p w14:paraId="021558FC" w14:textId="77777777" w:rsidR="00D76AAB" w:rsidRPr="00293771" w:rsidRDefault="00D76AAB" w:rsidP="003E3729">
            <w:pPr>
              <w:pStyle w:val="TableParagraph"/>
              <w:spacing w:line="276" w:lineRule="auto"/>
              <w:ind w:left="0"/>
              <w:jc w:val="center"/>
              <w:rPr>
                <w:sz w:val="24"/>
                <w:szCs w:val="24"/>
              </w:rPr>
            </w:pPr>
            <w:r>
              <w:rPr>
                <w:sz w:val="24"/>
                <w:szCs w:val="24"/>
              </w:rPr>
              <w:t>37%</w:t>
            </w:r>
          </w:p>
        </w:tc>
      </w:tr>
      <w:tr w:rsidR="00D76AAB" w:rsidRPr="00293771" w14:paraId="322F1F9B" w14:textId="77777777" w:rsidTr="003E3729">
        <w:trPr>
          <w:trHeight w:val="258"/>
          <w:jc w:val="center"/>
        </w:trPr>
        <w:tc>
          <w:tcPr>
            <w:tcW w:w="4106" w:type="dxa"/>
            <w:shd w:val="clear" w:color="auto" w:fill="auto"/>
          </w:tcPr>
          <w:p w14:paraId="083CBA0C" w14:textId="77777777" w:rsidR="00D76AAB" w:rsidRPr="00293771" w:rsidRDefault="00D76AAB" w:rsidP="003E3729">
            <w:pPr>
              <w:pStyle w:val="ab"/>
              <w:spacing w:line="276" w:lineRule="auto"/>
              <w:rPr>
                <w:rFonts w:ascii="Times New Roman" w:hAnsi="Times New Roman"/>
                <w:sz w:val="24"/>
                <w:szCs w:val="24"/>
              </w:rPr>
            </w:pPr>
            <w:r>
              <w:rPr>
                <w:rFonts w:ascii="Times New Roman" w:hAnsi="Times New Roman"/>
                <w:sz w:val="24"/>
                <w:szCs w:val="24"/>
              </w:rPr>
              <w:t>Физика</w:t>
            </w:r>
          </w:p>
        </w:tc>
        <w:tc>
          <w:tcPr>
            <w:tcW w:w="1985" w:type="dxa"/>
            <w:shd w:val="clear" w:color="auto" w:fill="auto"/>
          </w:tcPr>
          <w:p w14:paraId="1CBA035E" w14:textId="77777777" w:rsidR="00D76AAB" w:rsidRDefault="00D76AAB" w:rsidP="003E3729">
            <w:pPr>
              <w:pStyle w:val="TableParagraph"/>
              <w:spacing w:line="276" w:lineRule="auto"/>
              <w:ind w:left="0"/>
              <w:jc w:val="center"/>
              <w:rPr>
                <w:sz w:val="24"/>
                <w:szCs w:val="24"/>
              </w:rPr>
            </w:pPr>
            <w:r>
              <w:rPr>
                <w:sz w:val="24"/>
                <w:szCs w:val="24"/>
              </w:rPr>
              <w:t>-</w:t>
            </w:r>
          </w:p>
        </w:tc>
        <w:tc>
          <w:tcPr>
            <w:tcW w:w="1842" w:type="dxa"/>
            <w:shd w:val="clear" w:color="auto" w:fill="auto"/>
          </w:tcPr>
          <w:p w14:paraId="271FED64" w14:textId="77777777" w:rsidR="00D76AAB" w:rsidRDefault="00D76AAB" w:rsidP="003E3729">
            <w:pPr>
              <w:pStyle w:val="TableParagraph"/>
              <w:spacing w:line="276" w:lineRule="auto"/>
              <w:ind w:left="0"/>
              <w:jc w:val="center"/>
              <w:rPr>
                <w:sz w:val="24"/>
                <w:szCs w:val="24"/>
              </w:rPr>
            </w:pPr>
            <w:r>
              <w:rPr>
                <w:sz w:val="24"/>
                <w:szCs w:val="24"/>
              </w:rPr>
              <w:t>-</w:t>
            </w:r>
          </w:p>
        </w:tc>
        <w:tc>
          <w:tcPr>
            <w:tcW w:w="1971" w:type="dxa"/>
            <w:shd w:val="clear" w:color="auto" w:fill="auto"/>
          </w:tcPr>
          <w:p w14:paraId="0EE2E9C7" w14:textId="77777777" w:rsidR="00D76AAB" w:rsidRDefault="00D76AAB" w:rsidP="003E3729">
            <w:pPr>
              <w:pStyle w:val="TableParagraph"/>
              <w:spacing w:line="276" w:lineRule="auto"/>
              <w:ind w:left="0"/>
              <w:jc w:val="center"/>
              <w:rPr>
                <w:sz w:val="24"/>
                <w:szCs w:val="24"/>
              </w:rPr>
            </w:pPr>
            <w:r>
              <w:rPr>
                <w:sz w:val="24"/>
                <w:szCs w:val="24"/>
              </w:rPr>
              <w:t>33,7%</w:t>
            </w:r>
          </w:p>
        </w:tc>
      </w:tr>
      <w:tr w:rsidR="00D76AAB" w:rsidRPr="00293771" w14:paraId="69D04852" w14:textId="77777777" w:rsidTr="003E3729">
        <w:trPr>
          <w:trHeight w:val="258"/>
          <w:jc w:val="center"/>
        </w:trPr>
        <w:tc>
          <w:tcPr>
            <w:tcW w:w="4106" w:type="dxa"/>
            <w:shd w:val="clear" w:color="auto" w:fill="auto"/>
          </w:tcPr>
          <w:p w14:paraId="54DC4C82" w14:textId="77777777" w:rsidR="00D76AAB" w:rsidRDefault="00D76AAB" w:rsidP="003E3729">
            <w:pPr>
              <w:pStyle w:val="ab"/>
              <w:spacing w:line="276" w:lineRule="auto"/>
              <w:rPr>
                <w:rFonts w:ascii="Times New Roman" w:hAnsi="Times New Roman"/>
                <w:sz w:val="24"/>
                <w:szCs w:val="24"/>
              </w:rPr>
            </w:pPr>
            <w:r>
              <w:rPr>
                <w:rFonts w:ascii="Times New Roman" w:hAnsi="Times New Roman"/>
                <w:sz w:val="24"/>
                <w:szCs w:val="24"/>
              </w:rPr>
              <w:t xml:space="preserve">Химия </w:t>
            </w:r>
          </w:p>
        </w:tc>
        <w:tc>
          <w:tcPr>
            <w:tcW w:w="1985" w:type="dxa"/>
            <w:shd w:val="clear" w:color="auto" w:fill="auto"/>
          </w:tcPr>
          <w:p w14:paraId="226FF0D8" w14:textId="77777777" w:rsidR="00D76AAB" w:rsidRDefault="00D76AAB" w:rsidP="003E3729">
            <w:pPr>
              <w:pStyle w:val="TableParagraph"/>
              <w:spacing w:line="276" w:lineRule="auto"/>
              <w:ind w:left="0"/>
              <w:jc w:val="center"/>
              <w:rPr>
                <w:sz w:val="24"/>
                <w:szCs w:val="24"/>
              </w:rPr>
            </w:pPr>
            <w:r>
              <w:rPr>
                <w:sz w:val="24"/>
                <w:szCs w:val="24"/>
              </w:rPr>
              <w:t>-</w:t>
            </w:r>
          </w:p>
        </w:tc>
        <w:tc>
          <w:tcPr>
            <w:tcW w:w="1842" w:type="dxa"/>
            <w:shd w:val="clear" w:color="auto" w:fill="auto"/>
          </w:tcPr>
          <w:p w14:paraId="3B774B3C" w14:textId="77777777" w:rsidR="00D76AAB" w:rsidRDefault="00D76AAB" w:rsidP="003E3729">
            <w:pPr>
              <w:pStyle w:val="TableParagraph"/>
              <w:spacing w:line="276" w:lineRule="auto"/>
              <w:ind w:left="0"/>
              <w:jc w:val="center"/>
              <w:rPr>
                <w:sz w:val="24"/>
                <w:szCs w:val="24"/>
              </w:rPr>
            </w:pPr>
            <w:r>
              <w:rPr>
                <w:sz w:val="24"/>
                <w:szCs w:val="24"/>
              </w:rPr>
              <w:t>-</w:t>
            </w:r>
          </w:p>
        </w:tc>
        <w:tc>
          <w:tcPr>
            <w:tcW w:w="1971" w:type="dxa"/>
            <w:shd w:val="clear" w:color="auto" w:fill="auto"/>
          </w:tcPr>
          <w:p w14:paraId="6A8E228C" w14:textId="77777777" w:rsidR="00D76AAB" w:rsidRDefault="00D76AAB" w:rsidP="003E3729">
            <w:pPr>
              <w:pStyle w:val="TableParagraph"/>
              <w:spacing w:line="276" w:lineRule="auto"/>
              <w:ind w:left="0"/>
              <w:jc w:val="center"/>
              <w:rPr>
                <w:sz w:val="24"/>
                <w:szCs w:val="24"/>
              </w:rPr>
            </w:pPr>
            <w:r>
              <w:rPr>
                <w:sz w:val="24"/>
                <w:szCs w:val="24"/>
              </w:rPr>
              <w:t>43%</w:t>
            </w:r>
          </w:p>
        </w:tc>
      </w:tr>
      <w:tr w:rsidR="00D76AAB" w:rsidRPr="00293771" w14:paraId="4561D506" w14:textId="77777777" w:rsidTr="003E3729">
        <w:trPr>
          <w:trHeight w:val="258"/>
          <w:jc w:val="center"/>
        </w:trPr>
        <w:tc>
          <w:tcPr>
            <w:tcW w:w="9904" w:type="dxa"/>
            <w:gridSpan w:val="4"/>
            <w:shd w:val="clear" w:color="auto" w:fill="A8D08D"/>
          </w:tcPr>
          <w:p w14:paraId="76736E77" w14:textId="77777777" w:rsidR="00D76AAB" w:rsidRPr="00293771" w:rsidRDefault="00D76AAB" w:rsidP="003E3729">
            <w:pPr>
              <w:pStyle w:val="ab"/>
              <w:spacing w:line="276" w:lineRule="auto"/>
              <w:jc w:val="center"/>
              <w:rPr>
                <w:rFonts w:ascii="Times New Roman" w:hAnsi="Times New Roman"/>
                <w:b/>
                <w:i/>
                <w:sz w:val="24"/>
                <w:szCs w:val="24"/>
              </w:rPr>
            </w:pPr>
            <w:r w:rsidRPr="00293771">
              <w:rPr>
                <w:rFonts w:ascii="Times New Roman" w:hAnsi="Times New Roman"/>
                <w:b/>
                <w:i/>
                <w:sz w:val="24"/>
                <w:szCs w:val="24"/>
              </w:rPr>
              <w:t>Среднее общее образование</w:t>
            </w:r>
          </w:p>
        </w:tc>
      </w:tr>
      <w:tr w:rsidR="00D76AAB" w:rsidRPr="00293771" w14:paraId="187F1A2A" w14:textId="77777777" w:rsidTr="003E3729">
        <w:trPr>
          <w:trHeight w:val="258"/>
          <w:jc w:val="center"/>
        </w:trPr>
        <w:tc>
          <w:tcPr>
            <w:tcW w:w="4106" w:type="dxa"/>
            <w:shd w:val="clear" w:color="auto" w:fill="auto"/>
          </w:tcPr>
          <w:p w14:paraId="55362284"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Русский язык</w:t>
            </w:r>
          </w:p>
        </w:tc>
        <w:tc>
          <w:tcPr>
            <w:tcW w:w="1985" w:type="dxa"/>
            <w:shd w:val="clear" w:color="auto" w:fill="auto"/>
          </w:tcPr>
          <w:p w14:paraId="18D70BE8"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w:t>
            </w:r>
          </w:p>
        </w:tc>
        <w:tc>
          <w:tcPr>
            <w:tcW w:w="1842" w:type="dxa"/>
            <w:shd w:val="clear" w:color="auto" w:fill="auto"/>
          </w:tcPr>
          <w:p w14:paraId="0CF0709E"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54%</w:t>
            </w:r>
          </w:p>
        </w:tc>
        <w:tc>
          <w:tcPr>
            <w:tcW w:w="1971" w:type="dxa"/>
            <w:shd w:val="clear" w:color="auto" w:fill="auto"/>
          </w:tcPr>
          <w:p w14:paraId="7F1D0CC0"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w:t>
            </w:r>
          </w:p>
        </w:tc>
      </w:tr>
      <w:tr w:rsidR="00D76AAB" w:rsidRPr="00293771" w14:paraId="0CEB3CFF" w14:textId="77777777" w:rsidTr="003E3729">
        <w:trPr>
          <w:trHeight w:val="258"/>
          <w:jc w:val="center"/>
        </w:trPr>
        <w:tc>
          <w:tcPr>
            <w:tcW w:w="4106" w:type="dxa"/>
            <w:shd w:val="clear" w:color="auto" w:fill="auto"/>
          </w:tcPr>
          <w:p w14:paraId="5F1B6CD6"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Иностранный язык (Английский язык)</w:t>
            </w:r>
          </w:p>
        </w:tc>
        <w:tc>
          <w:tcPr>
            <w:tcW w:w="1985" w:type="dxa"/>
            <w:shd w:val="clear" w:color="auto" w:fill="auto"/>
          </w:tcPr>
          <w:p w14:paraId="3A2B34B2"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50%</w:t>
            </w:r>
          </w:p>
        </w:tc>
        <w:tc>
          <w:tcPr>
            <w:tcW w:w="1842" w:type="dxa"/>
            <w:shd w:val="clear" w:color="auto" w:fill="auto"/>
          </w:tcPr>
          <w:p w14:paraId="26915A2C"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90</w:t>
            </w:r>
            <w:r w:rsidRPr="003E3729">
              <w:rPr>
                <w:b/>
                <w:sz w:val="24"/>
                <w:szCs w:val="24"/>
              </w:rPr>
              <w:t>%</w:t>
            </w:r>
          </w:p>
        </w:tc>
        <w:tc>
          <w:tcPr>
            <w:tcW w:w="1971" w:type="dxa"/>
            <w:shd w:val="clear" w:color="auto" w:fill="auto"/>
          </w:tcPr>
          <w:p w14:paraId="313D04BB"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47%</w:t>
            </w:r>
          </w:p>
        </w:tc>
      </w:tr>
      <w:tr w:rsidR="00D76AAB" w:rsidRPr="00293771" w14:paraId="61E277C0" w14:textId="77777777" w:rsidTr="003E3729">
        <w:trPr>
          <w:trHeight w:val="258"/>
          <w:jc w:val="center"/>
        </w:trPr>
        <w:tc>
          <w:tcPr>
            <w:tcW w:w="4106" w:type="dxa"/>
            <w:shd w:val="clear" w:color="auto" w:fill="auto"/>
          </w:tcPr>
          <w:p w14:paraId="378FCBEB"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 xml:space="preserve"> Иностранный язык (Немецкий язык)</w:t>
            </w:r>
          </w:p>
        </w:tc>
        <w:tc>
          <w:tcPr>
            <w:tcW w:w="1985" w:type="dxa"/>
            <w:shd w:val="clear" w:color="auto" w:fill="auto"/>
          </w:tcPr>
          <w:p w14:paraId="228EC293"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75%</w:t>
            </w:r>
          </w:p>
        </w:tc>
        <w:tc>
          <w:tcPr>
            <w:tcW w:w="1842" w:type="dxa"/>
            <w:shd w:val="clear" w:color="auto" w:fill="auto"/>
          </w:tcPr>
          <w:p w14:paraId="59CB50D3"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w:t>
            </w:r>
          </w:p>
        </w:tc>
        <w:tc>
          <w:tcPr>
            <w:tcW w:w="1971" w:type="dxa"/>
            <w:shd w:val="clear" w:color="auto" w:fill="auto"/>
          </w:tcPr>
          <w:p w14:paraId="67E89D2B"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100%</w:t>
            </w:r>
          </w:p>
        </w:tc>
      </w:tr>
      <w:tr w:rsidR="00D76AAB" w:rsidRPr="00293771" w14:paraId="4446C70D" w14:textId="77777777" w:rsidTr="003E3729">
        <w:trPr>
          <w:trHeight w:val="258"/>
          <w:jc w:val="center"/>
        </w:trPr>
        <w:tc>
          <w:tcPr>
            <w:tcW w:w="4106" w:type="dxa"/>
            <w:shd w:val="clear" w:color="auto" w:fill="auto"/>
          </w:tcPr>
          <w:p w14:paraId="4818E7A0"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Математика</w:t>
            </w:r>
          </w:p>
        </w:tc>
        <w:tc>
          <w:tcPr>
            <w:tcW w:w="1985" w:type="dxa"/>
            <w:shd w:val="clear" w:color="auto" w:fill="auto"/>
          </w:tcPr>
          <w:p w14:paraId="7E7ACE05"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50%</w:t>
            </w:r>
          </w:p>
        </w:tc>
        <w:tc>
          <w:tcPr>
            <w:tcW w:w="1842" w:type="dxa"/>
            <w:shd w:val="clear" w:color="auto" w:fill="auto"/>
          </w:tcPr>
          <w:p w14:paraId="483EA168"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49,5%</w:t>
            </w:r>
          </w:p>
        </w:tc>
        <w:tc>
          <w:tcPr>
            <w:tcW w:w="1971" w:type="dxa"/>
            <w:shd w:val="clear" w:color="auto" w:fill="auto"/>
          </w:tcPr>
          <w:p w14:paraId="25C2FBE8"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w:t>
            </w:r>
          </w:p>
        </w:tc>
      </w:tr>
      <w:tr w:rsidR="00D76AAB" w:rsidRPr="00293771" w14:paraId="7344533A" w14:textId="77777777" w:rsidTr="003E3729">
        <w:trPr>
          <w:trHeight w:val="258"/>
          <w:jc w:val="center"/>
        </w:trPr>
        <w:tc>
          <w:tcPr>
            <w:tcW w:w="4106" w:type="dxa"/>
            <w:shd w:val="clear" w:color="auto" w:fill="auto"/>
          </w:tcPr>
          <w:p w14:paraId="6A4F1A68"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Информатика</w:t>
            </w:r>
          </w:p>
        </w:tc>
        <w:tc>
          <w:tcPr>
            <w:tcW w:w="1985" w:type="dxa"/>
            <w:shd w:val="clear" w:color="auto" w:fill="auto"/>
          </w:tcPr>
          <w:p w14:paraId="77B4FC11"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35%</w:t>
            </w:r>
          </w:p>
        </w:tc>
        <w:tc>
          <w:tcPr>
            <w:tcW w:w="1842" w:type="dxa"/>
            <w:shd w:val="clear" w:color="auto" w:fill="auto"/>
          </w:tcPr>
          <w:p w14:paraId="753714C7"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46,2%</w:t>
            </w:r>
          </w:p>
        </w:tc>
        <w:tc>
          <w:tcPr>
            <w:tcW w:w="1971" w:type="dxa"/>
            <w:shd w:val="clear" w:color="auto" w:fill="auto"/>
          </w:tcPr>
          <w:p w14:paraId="5D251931"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w:t>
            </w:r>
          </w:p>
        </w:tc>
      </w:tr>
      <w:tr w:rsidR="00D76AAB" w:rsidRPr="00293771" w14:paraId="689E5385" w14:textId="77777777" w:rsidTr="003E3729">
        <w:trPr>
          <w:trHeight w:val="258"/>
          <w:jc w:val="center"/>
        </w:trPr>
        <w:tc>
          <w:tcPr>
            <w:tcW w:w="4106" w:type="dxa"/>
            <w:shd w:val="clear" w:color="auto" w:fill="auto"/>
          </w:tcPr>
          <w:p w14:paraId="1F39BD87"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История</w:t>
            </w:r>
          </w:p>
        </w:tc>
        <w:tc>
          <w:tcPr>
            <w:tcW w:w="1985" w:type="dxa"/>
            <w:shd w:val="clear" w:color="auto" w:fill="auto"/>
          </w:tcPr>
          <w:p w14:paraId="0528956D"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83%</w:t>
            </w:r>
          </w:p>
        </w:tc>
        <w:tc>
          <w:tcPr>
            <w:tcW w:w="1842" w:type="dxa"/>
            <w:shd w:val="clear" w:color="auto" w:fill="auto"/>
          </w:tcPr>
          <w:p w14:paraId="00F91E9D"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75</w:t>
            </w:r>
            <w:r w:rsidRPr="003E3729">
              <w:rPr>
                <w:b/>
                <w:sz w:val="24"/>
                <w:szCs w:val="24"/>
              </w:rPr>
              <w:t>%</w:t>
            </w:r>
          </w:p>
        </w:tc>
        <w:tc>
          <w:tcPr>
            <w:tcW w:w="1971" w:type="dxa"/>
            <w:shd w:val="clear" w:color="auto" w:fill="auto"/>
          </w:tcPr>
          <w:p w14:paraId="7018205C"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51%</w:t>
            </w:r>
          </w:p>
        </w:tc>
      </w:tr>
      <w:tr w:rsidR="00D76AAB" w:rsidRPr="00293771" w14:paraId="073FB38F" w14:textId="77777777" w:rsidTr="003E3729">
        <w:trPr>
          <w:trHeight w:val="258"/>
          <w:jc w:val="center"/>
        </w:trPr>
        <w:tc>
          <w:tcPr>
            <w:tcW w:w="4106" w:type="dxa"/>
            <w:shd w:val="clear" w:color="auto" w:fill="auto"/>
          </w:tcPr>
          <w:p w14:paraId="1CF7027D"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Физика</w:t>
            </w:r>
          </w:p>
        </w:tc>
        <w:tc>
          <w:tcPr>
            <w:tcW w:w="1985" w:type="dxa"/>
            <w:shd w:val="clear" w:color="auto" w:fill="auto"/>
          </w:tcPr>
          <w:p w14:paraId="4B2741D6"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42%</w:t>
            </w:r>
          </w:p>
        </w:tc>
        <w:tc>
          <w:tcPr>
            <w:tcW w:w="1842" w:type="dxa"/>
            <w:shd w:val="clear" w:color="auto" w:fill="auto"/>
          </w:tcPr>
          <w:p w14:paraId="3C159312"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50%</w:t>
            </w:r>
          </w:p>
        </w:tc>
        <w:tc>
          <w:tcPr>
            <w:tcW w:w="1971" w:type="dxa"/>
            <w:shd w:val="clear" w:color="auto" w:fill="auto"/>
          </w:tcPr>
          <w:p w14:paraId="22B7FBB2"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47%</w:t>
            </w:r>
          </w:p>
        </w:tc>
      </w:tr>
      <w:tr w:rsidR="00D76AAB" w:rsidRPr="00293771" w14:paraId="20ECEDDD" w14:textId="77777777" w:rsidTr="003E3729">
        <w:trPr>
          <w:trHeight w:val="258"/>
          <w:jc w:val="center"/>
        </w:trPr>
        <w:tc>
          <w:tcPr>
            <w:tcW w:w="4106" w:type="dxa"/>
            <w:shd w:val="clear" w:color="auto" w:fill="auto"/>
          </w:tcPr>
          <w:p w14:paraId="31D82AE6"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Химия</w:t>
            </w:r>
          </w:p>
        </w:tc>
        <w:tc>
          <w:tcPr>
            <w:tcW w:w="1985" w:type="dxa"/>
            <w:shd w:val="clear" w:color="auto" w:fill="auto"/>
          </w:tcPr>
          <w:p w14:paraId="4CF28B00"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36,5%</w:t>
            </w:r>
          </w:p>
        </w:tc>
        <w:tc>
          <w:tcPr>
            <w:tcW w:w="1842" w:type="dxa"/>
            <w:shd w:val="clear" w:color="auto" w:fill="auto"/>
          </w:tcPr>
          <w:p w14:paraId="0FCB69DA"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59,5%</w:t>
            </w:r>
          </w:p>
        </w:tc>
        <w:tc>
          <w:tcPr>
            <w:tcW w:w="1971" w:type="dxa"/>
            <w:shd w:val="clear" w:color="auto" w:fill="auto"/>
          </w:tcPr>
          <w:p w14:paraId="09A8846D"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66%</w:t>
            </w:r>
          </w:p>
        </w:tc>
      </w:tr>
      <w:tr w:rsidR="00D76AAB" w:rsidRPr="00293771" w14:paraId="4F6F2596" w14:textId="77777777" w:rsidTr="003E3729">
        <w:trPr>
          <w:trHeight w:val="258"/>
          <w:jc w:val="center"/>
        </w:trPr>
        <w:tc>
          <w:tcPr>
            <w:tcW w:w="4106" w:type="dxa"/>
            <w:shd w:val="clear" w:color="auto" w:fill="auto"/>
          </w:tcPr>
          <w:p w14:paraId="3C6E0DD4"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Биология</w:t>
            </w:r>
          </w:p>
        </w:tc>
        <w:tc>
          <w:tcPr>
            <w:tcW w:w="1985" w:type="dxa"/>
            <w:shd w:val="clear" w:color="auto" w:fill="auto"/>
          </w:tcPr>
          <w:p w14:paraId="65154FFC" w14:textId="77777777" w:rsidR="00D76AAB" w:rsidRPr="003E3729" w:rsidRDefault="00D76AAB" w:rsidP="003E3729">
            <w:pPr>
              <w:spacing w:after="0" w:line="276" w:lineRule="auto"/>
              <w:jc w:val="center"/>
              <w:rPr>
                <w:rStyle w:val="s110"/>
                <w:rFonts w:cs="Times New Roman"/>
                <w:b w:val="0"/>
                <w:bCs/>
                <w:color w:val="000000"/>
                <w:sz w:val="24"/>
                <w:szCs w:val="24"/>
              </w:rPr>
            </w:pPr>
            <w:r w:rsidRPr="003E3729">
              <w:rPr>
                <w:rStyle w:val="s110"/>
                <w:rFonts w:cs="Times New Roman"/>
                <w:b w:val="0"/>
                <w:bCs/>
                <w:color w:val="000000"/>
                <w:sz w:val="24"/>
                <w:szCs w:val="24"/>
              </w:rPr>
              <w:t>50%</w:t>
            </w:r>
          </w:p>
        </w:tc>
        <w:tc>
          <w:tcPr>
            <w:tcW w:w="1842" w:type="dxa"/>
            <w:shd w:val="clear" w:color="auto" w:fill="auto"/>
          </w:tcPr>
          <w:p w14:paraId="7DAA6BCE"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76%</w:t>
            </w:r>
          </w:p>
        </w:tc>
        <w:tc>
          <w:tcPr>
            <w:tcW w:w="1971" w:type="dxa"/>
            <w:shd w:val="clear" w:color="auto" w:fill="auto"/>
          </w:tcPr>
          <w:p w14:paraId="0DF6C84F" w14:textId="77777777" w:rsidR="00D76AAB" w:rsidRPr="003E3729" w:rsidRDefault="00D76AAB" w:rsidP="003E3729">
            <w:pPr>
              <w:spacing w:after="0" w:line="276" w:lineRule="auto"/>
              <w:jc w:val="center"/>
              <w:rPr>
                <w:rStyle w:val="s110"/>
                <w:rFonts w:cs="Times New Roman"/>
                <w:b w:val="0"/>
                <w:bCs/>
                <w:sz w:val="24"/>
                <w:szCs w:val="24"/>
              </w:rPr>
            </w:pPr>
            <w:r w:rsidRPr="003E3729">
              <w:rPr>
                <w:rStyle w:val="s110"/>
                <w:rFonts w:cs="Times New Roman"/>
                <w:b w:val="0"/>
                <w:bCs/>
                <w:sz w:val="24"/>
                <w:szCs w:val="24"/>
              </w:rPr>
              <w:t>47%</w:t>
            </w:r>
          </w:p>
        </w:tc>
      </w:tr>
    </w:tbl>
    <w:p w14:paraId="7601CFBE" w14:textId="77777777" w:rsidR="00D76AAB" w:rsidRDefault="00D76AAB" w:rsidP="003E3729">
      <w:pPr>
        <w:spacing w:after="0" w:line="276" w:lineRule="auto"/>
        <w:jc w:val="center"/>
        <w:rPr>
          <w:rFonts w:cs="Times New Roman"/>
          <w:b/>
          <w:bCs/>
          <w:szCs w:val="24"/>
        </w:rPr>
      </w:pPr>
    </w:p>
    <w:p w14:paraId="3E8BAD93" w14:textId="77777777" w:rsidR="00D76AAB" w:rsidRPr="003E3729" w:rsidRDefault="00D76AAB" w:rsidP="003E3729">
      <w:pPr>
        <w:spacing w:after="0" w:line="276" w:lineRule="auto"/>
        <w:jc w:val="center"/>
        <w:rPr>
          <w:rFonts w:cs="Times New Roman"/>
          <w:b/>
          <w:sz w:val="24"/>
          <w:szCs w:val="24"/>
        </w:rPr>
      </w:pPr>
      <w:r w:rsidRPr="003E3729">
        <w:rPr>
          <w:rFonts w:cs="Times New Roman"/>
          <w:b/>
          <w:bCs/>
          <w:sz w:val="24"/>
          <w:szCs w:val="24"/>
        </w:rPr>
        <w:t xml:space="preserve">Результаты государственной итоговой аттестации выпускников </w:t>
      </w:r>
    </w:p>
    <w:p w14:paraId="06AE8C73" w14:textId="77777777" w:rsidR="003E3729" w:rsidRDefault="00D76AAB" w:rsidP="003E3729">
      <w:pPr>
        <w:spacing w:after="0" w:line="276" w:lineRule="auto"/>
        <w:jc w:val="center"/>
        <w:rPr>
          <w:rFonts w:cs="Times New Roman"/>
          <w:b/>
          <w:sz w:val="24"/>
          <w:szCs w:val="24"/>
        </w:rPr>
      </w:pPr>
      <w:r w:rsidRPr="003E3729">
        <w:rPr>
          <w:rFonts w:cs="Times New Roman"/>
          <w:b/>
          <w:sz w:val="24"/>
          <w:szCs w:val="24"/>
        </w:rPr>
        <w:t xml:space="preserve">Уровень подготовки выпускников 9-х классов по программам основного общего образования за 2 последних года </w:t>
      </w:r>
    </w:p>
    <w:p w14:paraId="0F8EBC7E" w14:textId="714EC2B5" w:rsidR="00D76AAB" w:rsidRPr="003E3729" w:rsidRDefault="00D76AAB" w:rsidP="003E3729">
      <w:pPr>
        <w:spacing w:after="0" w:line="276" w:lineRule="auto"/>
        <w:jc w:val="center"/>
        <w:rPr>
          <w:rFonts w:cs="Times New Roman"/>
          <w:i/>
          <w:sz w:val="24"/>
          <w:szCs w:val="24"/>
        </w:rPr>
      </w:pPr>
      <w:r w:rsidRPr="003E3729">
        <w:rPr>
          <w:rFonts w:cs="Times New Roman"/>
          <w:i/>
          <w:sz w:val="24"/>
          <w:szCs w:val="24"/>
        </w:rPr>
        <w:t>(2020 год – государственная итоговая аттестация не проводилась в связи с пандемией)</w:t>
      </w:r>
    </w:p>
    <w:tbl>
      <w:tblPr>
        <w:tblW w:w="920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28"/>
        <w:gridCol w:w="2693"/>
        <w:gridCol w:w="2688"/>
      </w:tblGrid>
      <w:tr w:rsidR="00D76AAB" w:rsidRPr="003E3729" w14:paraId="3E656A42" w14:textId="77777777" w:rsidTr="00B06D39">
        <w:trPr>
          <w:trHeight w:val="351"/>
          <w:jc w:val="center"/>
        </w:trPr>
        <w:tc>
          <w:tcPr>
            <w:tcW w:w="3828" w:type="dxa"/>
            <w:shd w:val="clear" w:color="auto" w:fill="auto"/>
            <w:vAlign w:val="center"/>
          </w:tcPr>
          <w:p w14:paraId="71E1EA50"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Предмет</w:t>
            </w:r>
          </w:p>
        </w:tc>
        <w:tc>
          <w:tcPr>
            <w:tcW w:w="2693" w:type="dxa"/>
            <w:shd w:val="clear" w:color="auto" w:fill="auto"/>
            <w:vAlign w:val="center"/>
          </w:tcPr>
          <w:p w14:paraId="02E6F647"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Участников</w:t>
            </w:r>
          </w:p>
        </w:tc>
        <w:tc>
          <w:tcPr>
            <w:tcW w:w="2688" w:type="dxa"/>
            <w:shd w:val="clear" w:color="auto" w:fill="auto"/>
            <w:vAlign w:val="center"/>
          </w:tcPr>
          <w:p w14:paraId="7182B4F7"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Не сдавших</w:t>
            </w:r>
          </w:p>
        </w:tc>
      </w:tr>
      <w:tr w:rsidR="00D76AAB" w:rsidRPr="003E3729" w14:paraId="457BC54E" w14:textId="77777777" w:rsidTr="00B06D39">
        <w:trPr>
          <w:trHeight w:val="351"/>
          <w:jc w:val="center"/>
        </w:trPr>
        <w:tc>
          <w:tcPr>
            <w:tcW w:w="9209" w:type="dxa"/>
            <w:gridSpan w:val="3"/>
            <w:shd w:val="clear" w:color="auto" w:fill="auto"/>
            <w:vAlign w:val="bottom"/>
          </w:tcPr>
          <w:p w14:paraId="53AA4090" w14:textId="77777777" w:rsidR="00D76AAB" w:rsidRPr="003E3729" w:rsidRDefault="00B06D39" w:rsidP="003E3729">
            <w:pPr>
              <w:spacing w:after="0" w:line="276" w:lineRule="auto"/>
              <w:jc w:val="center"/>
              <w:rPr>
                <w:rFonts w:cs="Times New Roman"/>
                <w:b/>
                <w:i/>
                <w:sz w:val="24"/>
                <w:szCs w:val="24"/>
              </w:rPr>
            </w:pPr>
            <w:hyperlink r:id="rId10" w:history="1">
              <w:r w:rsidR="00D76AAB" w:rsidRPr="003E3729">
                <w:rPr>
                  <w:rFonts w:cs="Times New Roman"/>
                  <w:b/>
                  <w:i/>
                  <w:sz w:val="24"/>
                  <w:szCs w:val="24"/>
                </w:rPr>
                <w:t>9 класс – Русский</w:t>
              </w:r>
            </w:hyperlink>
            <w:r w:rsidR="00D76AAB" w:rsidRPr="003E3729">
              <w:rPr>
                <w:rFonts w:cs="Times New Roman"/>
                <w:b/>
                <w:i/>
                <w:sz w:val="24"/>
                <w:szCs w:val="24"/>
              </w:rPr>
              <w:t xml:space="preserve"> язык</w:t>
            </w:r>
          </w:p>
        </w:tc>
      </w:tr>
      <w:tr w:rsidR="00D76AAB" w:rsidRPr="003E3729" w14:paraId="1DE32290" w14:textId="77777777" w:rsidTr="00B06D39">
        <w:trPr>
          <w:trHeight w:val="351"/>
          <w:jc w:val="center"/>
        </w:trPr>
        <w:tc>
          <w:tcPr>
            <w:tcW w:w="3828" w:type="dxa"/>
            <w:shd w:val="clear" w:color="auto" w:fill="auto"/>
            <w:vAlign w:val="bottom"/>
          </w:tcPr>
          <w:p w14:paraId="384D17E1"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2021</w:t>
            </w:r>
          </w:p>
        </w:tc>
        <w:tc>
          <w:tcPr>
            <w:tcW w:w="2693" w:type="dxa"/>
            <w:shd w:val="clear" w:color="auto" w:fill="auto"/>
            <w:vAlign w:val="bottom"/>
          </w:tcPr>
          <w:p w14:paraId="0099E4B7"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57</w:t>
            </w:r>
          </w:p>
        </w:tc>
        <w:tc>
          <w:tcPr>
            <w:tcW w:w="2688" w:type="dxa"/>
            <w:shd w:val="clear" w:color="auto" w:fill="auto"/>
            <w:vAlign w:val="bottom"/>
          </w:tcPr>
          <w:p w14:paraId="2AE7E905"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1</w:t>
            </w:r>
          </w:p>
        </w:tc>
      </w:tr>
      <w:tr w:rsidR="00D76AAB" w:rsidRPr="003E3729" w14:paraId="62B6A99B" w14:textId="77777777" w:rsidTr="00B06D39">
        <w:trPr>
          <w:trHeight w:val="351"/>
          <w:jc w:val="center"/>
        </w:trPr>
        <w:tc>
          <w:tcPr>
            <w:tcW w:w="3828" w:type="dxa"/>
            <w:shd w:val="clear" w:color="auto" w:fill="auto"/>
            <w:vAlign w:val="bottom"/>
          </w:tcPr>
          <w:p w14:paraId="2DB1A0B4"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2022</w:t>
            </w:r>
          </w:p>
        </w:tc>
        <w:tc>
          <w:tcPr>
            <w:tcW w:w="2693" w:type="dxa"/>
            <w:shd w:val="clear" w:color="auto" w:fill="auto"/>
            <w:vAlign w:val="bottom"/>
          </w:tcPr>
          <w:p w14:paraId="126EE5EF"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64</w:t>
            </w:r>
          </w:p>
        </w:tc>
        <w:tc>
          <w:tcPr>
            <w:tcW w:w="2688" w:type="dxa"/>
            <w:shd w:val="clear" w:color="auto" w:fill="auto"/>
            <w:vAlign w:val="bottom"/>
          </w:tcPr>
          <w:p w14:paraId="4377B710"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0</w:t>
            </w:r>
          </w:p>
        </w:tc>
      </w:tr>
      <w:tr w:rsidR="00D76AAB" w:rsidRPr="003E3729" w14:paraId="451EDAEF" w14:textId="77777777" w:rsidTr="00B06D39">
        <w:trPr>
          <w:trHeight w:val="351"/>
          <w:jc w:val="center"/>
        </w:trPr>
        <w:tc>
          <w:tcPr>
            <w:tcW w:w="9209" w:type="dxa"/>
            <w:gridSpan w:val="3"/>
            <w:shd w:val="clear" w:color="auto" w:fill="auto"/>
            <w:vAlign w:val="bottom"/>
          </w:tcPr>
          <w:p w14:paraId="149577BA" w14:textId="77777777" w:rsidR="00D76AAB" w:rsidRPr="003E3729" w:rsidRDefault="00B06D39" w:rsidP="003E3729">
            <w:pPr>
              <w:spacing w:after="0" w:line="276" w:lineRule="auto"/>
              <w:jc w:val="center"/>
              <w:rPr>
                <w:rFonts w:cs="Times New Roman"/>
                <w:b/>
                <w:i/>
                <w:sz w:val="24"/>
                <w:szCs w:val="24"/>
              </w:rPr>
            </w:pPr>
            <w:hyperlink r:id="rId11" w:history="1">
              <w:r w:rsidR="00D76AAB" w:rsidRPr="003E3729">
                <w:rPr>
                  <w:rFonts w:cs="Times New Roman"/>
                  <w:b/>
                  <w:i/>
                  <w:sz w:val="24"/>
                  <w:szCs w:val="24"/>
                </w:rPr>
                <w:t>9 класс - Математика</w:t>
              </w:r>
            </w:hyperlink>
          </w:p>
        </w:tc>
      </w:tr>
      <w:tr w:rsidR="00D76AAB" w:rsidRPr="003E3729" w14:paraId="4EF20DF6" w14:textId="77777777" w:rsidTr="00B06D39">
        <w:trPr>
          <w:trHeight w:val="351"/>
          <w:jc w:val="center"/>
        </w:trPr>
        <w:tc>
          <w:tcPr>
            <w:tcW w:w="3828" w:type="dxa"/>
            <w:shd w:val="clear" w:color="auto" w:fill="auto"/>
            <w:vAlign w:val="bottom"/>
          </w:tcPr>
          <w:p w14:paraId="4BC1DDC9"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2021</w:t>
            </w:r>
          </w:p>
        </w:tc>
        <w:tc>
          <w:tcPr>
            <w:tcW w:w="2693" w:type="dxa"/>
            <w:shd w:val="clear" w:color="auto" w:fill="auto"/>
            <w:vAlign w:val="bottom"/>
          </w:tcPr>
          <w:p w14:paraId="6766557D"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57</w:t>
            </w:r>
          </w:p>
        </w:tc>
        <w:tc>
          <w:tcPr>
            <w:tcW w:w="2688" w:type="dxa"/>
            <w:shd w:val="clear" w:color="auto" w:fill="auto"/>
            <w:vAlign w:val="bottom"/>
          </w:tcPr>
          <w:p w14:paraId="5BEA84B5"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w:t>
            </w:r>
          </w:p>
        </w:tc>
      </w:tr>
      <w:tr w:rsidR="00D76AAB" w:rsidRPr="003E3729" w14:paraId="58DADF32" w14:textId="77777777" w:rsidTr="00B06D39">
        <w:trPr>
          <w:trHeight w:val="351"/>
          <w:jc w:val="center"/>
        </w:trPr>
        <w:tc>
          <w:tcPr>
            <w:tcW w:w="3828" w:type="dxa"/>
            <w:shd w:val="clear" w:color="auto" w:fill="auto"/>
            <w:vAlign w:val="bottom"/>
          </w:tcPr>
          <w:p w14:paraId="370E7A06"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2022</w:t>
            </w:r>
          </w:p>
        </w:tc>
        <w:tc>
          <w:tcPr>
            <w:tcW w:w="2693" w:type="dxa"/>
            <w:shd w:val="clear" w:color="auto" w:fill="auto"/>
            <w:vAlign w:val="bottom"/>
          </w:tcPr>
          <w:p w14:paraId="416C01FC"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64</w:t>
            </w:r>
          </w:p>
        </w:tc>
        <w:tc>
          <w:tcPr>
            <w:tcW w:w="2688" w:type="dxa"/>
            <w:shd w:val="clear" w:color="auto" w:fill="auto"/>
            <w:vAlign w:val="bottom"/>
          </w:tcPr>
          <w:p w14:paraId="6794F729" w14:textId="77777777" w:rsidR="00D76AAB" w:rsidRPr="003E3729" w:rsidRDefault="00D76AAB" w:rsidP="003E3729">
            <w:pPr>
              <w:spacing w:after="0" w:line="276" w:lineRule="auto"/>
              <w:jc w:val="right"/>
              <w:rPr>
                <w:rFonts w:cs="Times New Roman"/>
                <w:sz w:val="24"/>
                <w:szCs w:val="24"/>
              </w:rPr>
            </w:pPr>
            <w:r w:rsidRPr="003E3729">
              <w:rPr>
                <w:rFonts w:cs="Times New Roman"/>
                <w:sz w:val="24"/>
                <w:szCs w:val="24"/>
              </w:rPr>
              <w:t>2</w:t>
            </w:r>
          </w:p>
        </w:tc>
      </w:tr>
    </w:tbl>
    <w:p w14:paraId="357AFED1" w14:textId="77777777" w:rsidR="00D76AAB" w:rsidRDefault="00D76AAB" w:rsidP="003E3729">
      <w:pPr>
        <w:pStyle w:val="a9"/>
        <w:spacing w:line="276" w:lineRule="auto"/>
      </w:pPr>
    </w:p>
    <w:p w14:paraId="534539AE" w14:textId="75909D06" w:rsidR="00D76AAB" w:rsidRPr="00B06D39" w:rsidRDefault="00D76AAB" w:rsidP="003E3729">
      <w:pPr>
        <w:pStyle w:val="a9"/>
        <w:spacing w:line="276" w:lineRule="auto"/>
        <w:jc w:val="center"/>
      </w:pPr>
      <w:r w:rsidRPr="00B06D39">
        <w:t>Динамика результатов ОГЭ за три последних года (средняя оценка по предметам)</w:t>
      </w:r>
    </w:p>
    <w:tbl>
      <w:tblPr>
        <w:tblW w:w="9398" w:type="dxa"/>
        <w:tblCellMar>
          <w:left w:w="0" w:type="dxa"/>
          <w:right w:w="0" w:type="dxa"/>
        </w:tblCellMar>
        <w:tblLook w:val="04A0" w:firstRow="1" w:lastRow="0" w:firstColumn="1" w:lastColumn="0" w:noHBand="0" w:noVBand="1"/>
      </w:tblPr>
      <w:tblGrid>
        <w:gridCol w:w="2825"/>
        <w:gridCol w:w="1652"/>
        <w:gridCol w:w="1592"/>
        <w:gridCol w:w="1592"/>
        <w:gridCol w:w="1737"/>
      </w:tblGrid>
      <w:tr w:rsidR="00B06D39" w:rsidRPr="00B06D39" w14:paraId="22250B40" w14:textId="77777777" w:rsidTr="00B06D39">
        <w:trPr>
          <w:trHeight w:val="302"/>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20DF61C" w14:textId="77777777" w:rsidR="00B06D39" w:rsidRPr="00B06D39" w:rsidRDefault="00B06D39" w:rsidP="00B06D39">
            <w:pPr>
              <w:pStyle w:val="a9"/>
            </w:pPr>
            <w:r w:rsidRPr="00B06D39">
              <w:t>Предмет</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CA7588D" w14:textId="77777777" w:rsidR="00B06D39" w:rsidRPr="00B06D39" w:rsidRDefault="00B06D39" w:rsidP="00B06D39">
            <w:pPr>
              <w:pStyle w:val="a9"/>
            </w:pPr>
            <w:r w:rsidRPr="00B06D39">
              <w:t>2019 год</w:t>
            </w: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AFD04E6" w14:textId="77777777" w:rsidR="00B06D39" w:rsidRPr="00B06D39" w:rsidRDefault="00B06D39" w:rsidP="00B06D39">
            <w:pPr>
              <w:pStyle w:val="a9"/>
            </w:pPr>
            <w:r w:rsidRPr="00B06D39">
              <w:t>2020 год</w:t>
            </w: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7B19FB4" w14:textId="77777777" w:rsidR="00B06D39" w:rsidRPr="00B06D39" w:rsidRDefault="00B06D39" w:rsidP="00B06D39">
            <w:pPr>
              <w:pStyle w:val="a9"/>
            </w:pPr>
            <w:r w:rsidRPr="00B06D39">
              <w:t>2021 год</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448A669" w14:textId="77777777" w:rsidR="00B06D39" w:rsidRPr="00B06D39" w:rsidRDefault="00B06D39" w:rsidP="00B06D39">
            <w:pPr>
              <w:pStyle w:val="a9"/>
            </w:pPr>
            <w:r w:rsidRPr="00B06D39">
              <w:t>2022</w:t>
            </w:r>
          </w:p>
        </w:tc>
      </w:tr>
      <w:tr w:rsidR="00B06D39" w:rsidRPr="00B06D39" w14:paraId="31E69C22"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22D4888" w14:textId="77777777" w:rsidR="00B06D39" w:rsidRPr="00B06D39" w:rsidRDefault="00B06D39" w:rsidP="00B06D39">
            <w:pPr>
              <w:pStyle w:val="a9"/>
            </w:pPr>
            <w:r w:rsidRPr="00B06D39">
              <w:lastRenderedPageBreak/>
              <w:t>Русский язык</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E443850" w14:textId="77777777" w:rsidR="00B06D39" w:rsidRPr="00B06D39" w:rsidRDefault="00B06D39" w:rsidP="00B06D39">
            <w:pPr>
              <w:pStyle w:val="a9"/>
            </w:pPr>
            <w:r w:rsidRPr="00B06D39">
              <w:t>29,3</w:t>
            </w:r>
          </w:p>
        </w:tc>
        <w:tc>
          <w:tcPr>
            <w:tcW w:w="1592" w:type="dxa"/>
            <w:vMerge w:val="restart"/>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A3123AA" w14:textId="77777777" w:rsidR="00B06D39" w:rsidRPr="00B06D39" w:rsidRDefault="00B06D39" w:rsidP="00B06D39">
            <w:pPr>
              <w:pStyle w:val="a9"/>
            </w:pPr>
            <w:r w:rsidRPr="00B06D39">
              <w:t>ГИА не проводилось - пандемия</w:t>
            </w: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A320FFF" w14:textId="77777777" w:rsidR="00B06D39" w:rsidRPr="00B06D39" w:rsidRDefault="00B06D39" w:rsidP="00B06D39">
            <w:pPr>
              <w:pStyle w:val="a9"/>
            </w:pPr>
            <w:r w:rsidRPr="00B06D39">
              <w:t>25</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D9C57F1" w14:textId="77777777" w:rsidR="00B06D39" w:rsidRPr="00B06D39" w:rsidRDefault="00B06D39" w:rsidP="00B06D39">
            <w:pPr>
              <w:pStyle w:val="a9"/>
            </w:pPr>
            <w:r w:rsidRPr="00B06D39">
              <w:t> 25</w:t>
            </w:r>
          </w:p>
        </w:tc>
      </w:tr>
      <w:tr w:rsidR="00B06D39" w:rsidRPr="00B06D39" w14:paraId="24183809" w14:textId="77777777" w:rsidTr="00B06D39">
        <w:trPr>
          <w:trHeight w:val="272"/>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700872F" w14:textId="77777777" w:rsidR="00B06D39" w:rsidRPr="00B06D39" w:rsidRDefault="00B06D39" w:rsidP="00B06D39">
            <w:pPr>
              <w:pStyle w:val="a9"/>
            </w:pPr>
            <w:r w:rsidRPr="00B06D39">
              <w:t>Математика</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A4F172C" w14:textId="77777777" w:rsidR="00B06D39" w:rsidRPr="00B06D39" w:rsidRDefault="00B06D39" w:rsidP="00B06D39">
            <w:pPr>
              <w:pStyle w:val="a9"/>
            </w:pPr>
            <w:r w:rsidRPr="00B06D39">
              <w:t>13,5</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7738F1FC"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EA84C2D" w14:textId="77777777" w:rsidR="00B06D39" w:rsidRPr="00B06D39" w:rsidRDefault="00B06D39" w:rsidP="00B06D39">
            <w:pPr>
              <w:pStyle w:val="a9"/>
            </w:pPr>
            <w:r w:rsidRPr="00B06D39">
              <w:t>10</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97F4F75" w14:textId="77777777" w:rsidR="00B06D39" w:rsidRPr="00B06D39" w:rsidRDefault="00B06D39" w:rsidP="00B06D39">
            <w:pPr>
              <w:pStyle w:val="a9"/>
            </w:pPr>
            <w:r w:rsidRPr="00B06D39">
              <w:t> 11</w:t>
            </w:r>
          </w:p>
        </w:tc>
      </w:tr>
      <w:tr w:rsidR="00B06D39" w:rsidRPr="00B06D39" w14:paraId="2590AB2B"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02A86E9" w14:textId="77777777" w:rsidR="00B06D39" w:rsidRPr="00B06D39" w:rsidRDefault="00B06D39" w:rsidP="00B06D39">
            <w:pPr>
              <w:pStyle w:val="a9"/>
            </w:pPr>
            <w:r w:rsidRPr="00B06D39">
              <w:t>Информатика</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A868A17" w14:textId="77777777" w:rsidR="00B06D39" w:rsidRPr="00B06D39" w:rsidRDefault="00B06D39" w:rsidP="00B06D39">
            <w:pPr>
              <w:pStyle w:val="a9"/>
            </w:pPr>
            <w:r w:rsidRPr="00B06D39">
              <w:t>19,9</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666C47FB"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31247CA"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F5907E5" w14:textId="77777777" w:rsidR="00B06D39" w:rsidRPr="00B06D39" w:rsidRDefault="00B06D39" w:rsidP="00B06D39">
            <w:pPr>
              <w:pStyle w:val="a9"/>
            </w:pPr>
            <w:r w:rsidRPr="00B06D39">
              <w:t> 19</w:t>
            </w:r>
          </w:p>
        </w:tc>
      </w:tr>
      <w:tr w:rsidR="00B06D39" w:rsidRPr="00B06D39" w14:paraId="264278A2"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A035555" w14:textId="77777777" w:rsidR="00B06D39" w:rsidRPr="00B06D39" w:rsidRDefault="00B06D39" w:rsidP="00B06D39">
            <w:pPr>
              <w:pStyle w:val="a9"/>
            </w:pPr>
            <w:r w:rsidRPr="00B06D39">
              <w:t>Английский язык</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CED6703" w14:textId="77777777" w:rsidR="00B06D39" w:rsidRPr="00B06D39" w:rsidRDefault="00B06D39" w:rsidP="00B06D39">
            <w:pPr>
              <w:pStyle w:val="a9"/>
            </w:pPr>
            <w:r w:rsidRPr="00B06D39">
              <w:t>64</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2A959C5B"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89C26B9"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98674FB" w14:textId="77777777" w:rsidR="00B06D39" w:rsidRPr="00B06D39" w:rsidRDefault="00B06D39" w:rsidP="00B06D39">
            <w:pPr>
              <w:pStyle w:val="a9"/>
            </w:pPr>
            <w:r w:rsidRPr="00B06D39">
              <w:t> -</w:t>
            </w:r>
          </w:p>
        </w:tc>
      </w:tr>
      <w:tr w:rsidR="00B06D39" w:rsidRPr="00B06D39" w14:paraId="2A3284F0"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F1AA236" w14:textId="77777777" w:rsidR="00B06D39" w:rsidRPr="00B06D39" w:rsidRDefault="00B06D39" w:rsidP="00B06D39">
            <w:pPr>
              <w:pStyle w:val="a9"/>
            </w:pPr>
            <w:r w:rsidRPr="00B06D39">
              <w:t>Обществознание</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BCDD6C6" w14:textId="77777777" w:rsidR="00B06D39" w:rsidRPr="00B06D39" w:rsidRDefault="00B06D39" w:rsidP="00B06D39">
            <w:pPr>
              <w:pStyle w:val="a9"/>
            </w:pPr>
            <w:r w:rsidRPr="00B06D39">
              <w:t>23,3</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42B525A6"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A72223A"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797EB81" w14:textId="77777777" w:rsidR="00B06D39" w:rsidRPr="00B06D39" w:rsidRDefault="00B06D39" w:rsidP="00B06D39">
            <w:pPr>
              <w:pStyle w:val="a9"/>
            </w:pPr>
            <w:r w:rsidRPr="00B06D39">
              <w:t> 23</w:t>
            </w:r>
          </w:p>
        </w:tc>
      </w:tr>
      <w:tr w:rsidR="00B06D39" w:rsidRPr="00B06D39" w14:paraId="2BED4CC1" w14:textId="77777777" w:rsidTr="00B06D39">
        <w:trPr>
          <w:trHeight w:val="272"/>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F22B331" w14:textId="77777777" w:rsidR="00B06D39" w:rsidRPr="00B06D39" w:rsidRDefault="00B06D39" w:rsidP="00B06D39">
            <w:pPr>
              <w:pStyle w:val="a9"/>
            </w:pPr>
            <w:r w:rsidRPr="00B06D39">
              <w:t>История</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1414DFF" w14:textId="77777777" w:rsidR="00B06D39" w:rsidRPr="00B06D39" w:rsidRDefault="00B06D39" w:rsidP="00B06D39">
            <w:pPr>
              <w:pStyle w:val="a9"/>
            </w:pPr>
            <w:r w:rsidRPr="00B06D39">
              <w:t>23,7</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6159F864"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39AFC7A"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BD4C097" w14:textId="77777777" w:rsidR="00B06D39" w:rsidRPr="00B06D39" w:rsidRDefault="00B06D39" w:rsidP="00B06D39">
            <w:pPr>
              <w:pStyle w:val="a9"/>
            </w:pPr>
            <w:r w:rsidRPr="00B06D39">
              <w:t> 21</w:t>
            </w:r>
          </w:p>
        </w:tc>
      </w:tr>
      <w:tr w:rsidR="00B06D39" w:rsidRPr="00B06D39" w14:paraId="6AB148DA"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9A6512B" w14:textId="77777777" w:rsidR="00B06D39" w:rsidRPr="00B06D39" w:rsidRDefault="00B06D39" w:rsidP="00B06D39">
            <w:pPr>
              <w:pStyle w:val="a9"/>
            </w:pPr>
            <w:r w:rsidRPr="00B06D39">
              <w:t>География</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C84BC49" w14:textId="77777777" w:rsidR="00B06D39" w:rsidRPr="00B06D39" w:rsidRDefault="00B06D39" w:rsidP="00B06D39">
            <w:pPr>
              <w:pStyle w:val="a9"/>
            </w:pPr>
            <w:r w:rsidRPr="00B06D39">
              <w:t>16,4</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5B37F1F1"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C4997F3"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E57003E" w14:textId="77777777" w:rsidR="00B06D39" w:rsidRPr="00B06D39" w:rsidRDefault="00B06D39" w:rsidP="00B06D39">
            <w:pPr>
              <w:pStyle w:val="a9"/>
            </w:pPr>
            <w:r w:rsidRPr="00B06D39">
              <w:t> 17</w:t>
            </w:r>
          </w:p>
        </w:tc>
      </w:tr>
      <w:tr w:rsidR="00B06D39" w:rsidRPr="00B06D39" w14:paraId="3A42365D"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E44B6A0" w14:textId="77777777" w:rsidR="00B06D39" w:rsidRPr="00B06D39" w:rsidRDefault="00B06D39" w:rsidP="00B06D39">
            <w:pPr>
              <w:pStyle w:val="a9"/>
            </w:pPr>
            <w:r w:rsidRPr="00B06D39">
              <w:t>Биология</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D1EF364" w14:textId="77777777" w:rsidR="00B06D39" w:rsidRPr="00B06D39" w:rsidRDefault="00B06D39" w:rsidP="00B06D39">
            <w:pPr>
              <w:pStyle w:val="a9"/>
            </w:pPr>
            <w:r w:rsidRPr="00B06D39">
              <w:t>33,2</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476BFFF2"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546BEBC"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60FE147" w14:textId="77777777" w:rsidR="00B06D39" w:rsidRPr="00B06D39" w:rsidRDefault="00B06D39" w:rsidP="00B06D39">
            <w:pPr>
              <w:pStyle w:val="a9"/>
            </w:pPr>
            <w:r w:rsidRPr="00B06D39">
              <w:t> 32</w:t>
            </w:r>
          </w:p>
        </w:tc>
      </w:tr>
      <w:tr w:rsidR="00B06D39" w:rsidRPr="00B06D39" w14:paraId="52799943"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92C51E6" w14:textId="77777777" w:rsidR="00B06D39" w:rsidRPr="00B06D39" w:rsidRDefault="00B06D39" w:rsidP="00B06D39">
            <w:pPr>
              <w:pStyle w:val="a9"/>
            </w:pPr>
            <w:r w:rsidRPr="00B06D39">
              <w:t xml:space="preserve">Литература </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44E9C4D" w14:textId="77777777" w:rsidR="00B06D39" w:rsidRPr="00B06D39" w:rsidRDefault="00B06D39" w:rsidP="00B06D39">
            <w:pPr>
              <w:pStyle w:val="a9"/>
            </w:pPr>
            <w:r w:rsidRPr="00B06D39">
              <w:t>18</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66CF1534"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16D66ED"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D124F50" w14:textId="77777777" w:rsidR="00B06D39" w:rsidRPr="00B06D39" w:rsidRDefault="00B06D39" w:rsidP="00B06D39">
            <w:pPr>
              <w:pStyle w:val="a9"/>
            </w:pPr>
            <w:r w:rsidRPr="00B06D39">
              <w:t> 34</w:t>
            </w:r>
          </w:p>
        </w:tc>
      </w:tr>
      <w:tr w:rsidR="00B06D39" w:rsidRPr="00B06D39" w14:paraId="425E0F78" w14:textId="77777777" w:rsidTr="00B06D39">
        <w:trPr>
          <w:trHeight w:val="272"/>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DF97A15" w14:textId="77777777" w:rsidR="00B06D39" w:rsidRPr="00B06D39" w:rsidRDefault="00B06D39" w:rsidP="00B06D39">
            <w:pPr>
              <w:pStyle w:val="a9"/>
            </w:pPr>
            <w:r w:rsidRPr="00B06D39">
              <w:t>Физика</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6CD29D6" w14:textId="77777777" w:rsidR="00B06D39" w:rsidRPr="00B06D39" w:rsidRDefault="00B06D39" w:rsidP="00B06D39">
            <w:pPr>
              <w:pStyle w:val="a9"/>
            </w:pPr>
            <w:r w:rsidRPr="00B06D39">
              <w:t>18,8</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07CA9EAF"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3364BF0"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50BD7AE" w14:textId="77777777" w:rsidR="00B06D39" w:rsidRPr="00B06D39" w:rsidRDefault="00B06D39" w:rsidP="00B06D39">
            <w:pPr>
              <w:pStyle w:val="a9"/>
            </w:pPr>
            <w:r w:rsidRPr="00B06D39">
              <w:t> 27</w:t>
            </w:r>
          </w:p>
        </w:tc>
      </w:tr>
      <w:tr w:rsidR="00B06D39" w:rsidRPr="00B06D39" w14:paraId="03F5ED16" w14:textId="77777777" w:rsidTr="00B06D39">
        <w:trPr>
          <w:trHeight w:val="287"/>
        </w:trPr>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D845698" w14:textId="77777777" w:rsidR="00B06D39" w:rsidRPr="00B06D39" w:rsidRDefault="00B06D39" w:rsidP="00B06D39">
            <w:pPr>
              <w:pStyle w:val="a9"/>
            </w:pPr>
            <w:r w:rsidRPr="00B06D39">
              <w:t>Химия</w:t>
            </w:r>
          </w:p>
        </w:tc>
        <w:tc>
          <w:tcPr>
            <w:tcW w:w="165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8FAE38E" w14:textId="77777777" w:rsidR="00B06D39" w:rsidRPr="00B06D39" w:rsidRDefault="00B06D39" w:rsidP="00B06D39">
            <w:pPr>
              <w:pStyle w:val="a9"/>
            </w:pPr>
            <w:r w:rsidRPr="00B06D39">
              <w:t>22,8</w:t>
            </w:r>
          </w:p>
        </w:tc>
        <w:tc>
          <w:tcPr>
            <w:tcW w:w="1592" w:type="dxa"/>
            <w:vMerge/>
            <w:tcBorders>
              <w:top w:val="single" w:sz="8" w:space="0" w:color="000000"/>
              <w:left w:val="single" w:sz="8" w:space="0" w:color="000000"/>
              <w:bottom w:val="single" w:sz="8" w:space="0" w:color="000000"/>
              <w:right w:val="single" w:sz="8" w:space="0" w:color="000000"/>
            </w:tcBorders>
            <w:vAlign w:val="center"/>
            <w:hideMark/>
          </w:tcPr>
          <w:p w14:paraId="5BF88C5C" w14:textId="77777777" w:rsidR="00B06D39" w:rsidRPr="00B06D39" w:rsidRDefault="00B06D39" w:rsidP="00B06D39">
            <w:pPr>
              <w:pStyle w:val="a9"/>
              <w:spacing w:line="276" w:lineRule="auto"/>
            </w:pPr>
          </w:p>
        </w:tc>
        <w:tc>
          <w:tcPr>
            <w:tcW w:w="15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92D9417" w14:textId="77777777" w:rsidR="00B06D39" w:rsidRPr="00B06D39" w:rsidRDefault="00B06D39" w:rsidP="00B06D39">
            <w:pPr>
              <w:pStyle w:val="a9"/>
            </w:pPr>
            <w:r w:rsidRPr="00B06D39">
              <w:t>-</w:t>
            </w:r>
          </w:p>
        </w:tc>
        <w:tc>
          <w:tcPr>
            <w:tcW w:w="173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4971B10" w14:textId="77777777" w:rsidR="00B06D39" w:rsidRPr="00B06D39" w:rsidRDefault="00B06D39" w:rsidP="00B06D39">
            <w:pPr>
              <w:pStyle w:val="a9"/>
            </w:pPr>
            <w:r w:rsidRPr="00B06D39">
              <w:t> 26</w:t>
            </w:r>
          </w:p>
        </w:tc>
      </w:tr>
    </w:tbl>
    <w:p w14:paraId="4DF1DD4F" w14:textId="77777777" w:rsidR="00D76AAB" w:rsidRDefault="00D76AAB" w:rsidP="003E3729">
      <w:pPr>
        <w:pStyle w:val="a9"/>
        <w:spacing w:line="276" w:lineRule="auto"/>
      </w:pPr>
    </w:p>
    <w:p w14:paraId="01D4FDF6" w14:textId="77777777" w:rsidR="00D76AAB" w:rsidRPr="003E3729" w:rsidRDefault="00D76AAB" w:rsidP="003E3729">
      <w:pPr>
        <w:spacing w:after="0" w:line="276" w:lineRule="auto"/>
        <w:jc w:val="center"/>
        <w:rPr>
          <w:rFonts w:cs="Times New Roman"/>
          <w:b/>
          <w:sz w:val="24"/>
          <w:szCs w:val="24"/>
        </w:rPr>
      </w:pPr>
      <w:r w:rsidRPr="003E3729">
        <w:rPr>
          <w:rFonts w:cs="Times New Roman"/>
          <w:b/>
          <w:sz w:val="24"/>
          <w:szCs w:val="24"/>
        </w:rPr>
        <w:t>Уровень подготовки выпускников 11-х классов по программам основного общего образования</w:t>
      </w:r>
    </w:p>
    <w:tbl>
      <w:tblPr>
        <w:tblW w:w="94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53"/>
        <w:gridCol w:w="784"/>
        <w:gridCol w:w="786"/>
        <w:gridCol w:w="787"/>
        <w:gridCol w:w="786"/>
        <w:gridCol w:w="784"/>
        <w:gridCol w:w="787"/>
        <w:gridCol w:w="786"/>
        <w:gridCol w:w="786"/>
        <w:gridCol w:w="785"/>
      </w:tblGrid>
      <w:tr w:rsidR="00D76AAB" w:rsidRPr="003E3729" w14:paraId="659F533C" w14:textId="77777777" w:rsidTr="00B06D39">
        <w:trPr>
          <w:trHeight w:val="296"/>
          <w:jc w:val="center"/>
        </w:trPr>
        <w:tc>
          <w:tcPr>
            <w:tcW w:w="2353" w:type="dxa"/>
            <w:vMerge w:val="restart"/>
            <w:shd w:val="clear" w:color="auto" w:fill="auto"/>
            <w:vAlign w:val="center"/>
          </w:tcPr>
          <w:p w14:paraId="631F7CD7"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Предмет</w:t>
            </w:r>
          </w:p>
        </w:tc>
        <w:tc>
          <w:tcPr>
            <w:tcW w:w="2357" w:type="dxa"/>
            <w:gridSpan w:val="3"/>
          </w:tcPr>
          <w:p w14:paraId="4A051FF8"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Участников</w:t>
            </w:r>
          </w:p>
        </w:tc>
        <w:tc>
          <w:tcPr>
            <w:tcW w:w="2357" w:type="dxa"/>
            <w:gridSpan w:val="3"/>
          </w:tcPr>
          <w:p w14:paraId="41A85219"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Не сдавших</w:t>
            </w:r>
          </w:p>
        </w:tc>
        <w:tc>
          <w:tcPr>
            <w:tcW w:w="2357" w:type="dxa"/>
            <w:gridSpan w:val="3"/>
          </w:tcPr>
          <w:p w14:paraId="71625D39" w14:textId="77777777" w:rsidR="00D76AAB" w:rsidRPr="003E3729" w:rsidRDefault="00D76AAB" w:rsidP="003E3729">
            <w:pPr>
              <w:spacing w:after="0" w:line="276" w:lineRule="auto"/>
              <w:jc w:val="center"/>
              <w:rPr>
                <w:rFonts w:cs="Times New Roman"/>
                <w:b/>
                <w:bCs/>
                <w:sz w:val="24"/>
                <w:szCs w:val="24"/>
              </w:rPr>
            </w:pPr>
            <w:r w:rsidRPr="003E3729">
              <w:rPr>
                <w:rFonts w:cs="Times New Roman"/>
                <w:b/>
                <w:bCs/>
                <w:sz w:val="24"/>
                <w:szCs w:val="24"/>
              </w:rPr>
              <w:t>Ср. балл</w:t>
            </w:r>
          </w:p>
        </w:tc>
      </w:tr>
      <w:tr w:rsidR="00B06D39" w:rsidRPr="003E3729" w14:paraId="461C452F" w14:textId="77777777" w:rsidTr="00B06D39">
        <w:trPr>
          <w:trHeight w:val="296"/>
          <w:jc w:val="center"/>
        </w:trPr>
        <w:tc>
          <w:tcPr>
            <w:tcW w:w="2353" w:type="dxa"/>
            <w:vMerge/>
            <w:shd w:val="clear" w:color="auto" w:fill="auto"/>
            <w:vAlign w:val="center"/>
          </w:tcPr>
          <w:p w14:paraId="2C4904A2" w14:textId="77777777" w:rsidR="00D76AAB" w:rsidRPr="003E3729" w:rsidRDefault="00D76AAB" w:rsidP="003E3729">
            <w:pPr>
              <w:spacing w:after="0" w:line="276" w:lineRule="auto"/>
              <w:jc w:val="both"/>
              <w:rPr>
                <w:rFonts w:cs="Times New Roman"/>
                <w:b/>
                <w:bCs/>
                <w:sz w:val="24"/>
                <w:szCs w:val="24"/>
              </w:rPr>
            </w:pPr>
          </w:p>
        </w:tc>
        <w:tc>
          <w:tcPr>
            <w:tcW w:w="784" w:type="dxa"/>
          </w:tcPr>
          <w:p w14:paraId="08437A8B"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2020</w:t>
            </w:r>
          </w:p>
        </w:tc>
        <w:tc>
          <w:tcPr>
            <w:tcW w:w="786" w:type="dxa"/>
            <w:shd w:val="clear" w:color="auto" w:fill="auto"/>
            <w:vAlign w:val="center"/>
          </w:tcPr>
          <w:p w14:paraId="1FC0E91C"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2021</w:t>
            </w:r>
          </w:p>
        </w:tc>
        <w:tc>
          <w:tcPr>
            <w:tcW w:w="786" w:type="dxa"/>
            <w:shd w:val="clear" w:color="auto" w:fill="auto"/>
            <w:vAlign w:val="center"/>
          </w:tcPr>
          <w:p w14:paraId="46BB9D01"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2022</w:t>
            </w:r>
          </w:p>
        </w:tc>
        <w:tc>
          <w:tcPr>
            <w:tcW w:w="786" w:type="dxa"/>
          </w:tcPr>
          <w:p w14:paraId="2683144B"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2020</w:t>
            </w:r>
          </w:p>
        </w:tc>
        <w:tc>
          <w:tcPr>
            <w:tcW w:w="784" w:type="dxa"/>
            <w:shd w:val="clear" w:color="auto" w:fill="auto"/>
            <w:vAlign w:val="center"/>
          </w:tcPr>
          <w:p w14:paraId="0DAE4E6D"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2021</w:t>
            </w:r>
          </w:p>
        </w:tc>
        <w:tc>
          <w:tcPr>
            <w:tcW w:w="786" w:type="dxa"/>
            <w:shd w:val="clear" w:color="auto" w:fill="auto"/>
            <w:vAlign w:val="center"/>
          </w:tcPr>
          <w:p w14:paraId="73036284"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2022</w:t>
            </w:r>
          </w:p>
        </w:tc>
        <w:tc>
          <w:tcPr>
            <w:tcW w:w="786" w:type="dxa"/>
            <w:shd w:val="clear" w:color="auto" w:fill="auto"/>
            <w:vAlign w:val="center"/>
          </w:tcPr>
          <w:p w14:paraId="63E767A0"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2020</w:t>
            </w:r>
          </w:p>
        </w:tc>
        <w:tc>
          <w:tcPr>
            <w:tcW w:w="786" w:type="dxa"/>
            <w:vAlign w:val="center"/>
          </w:tcPr>
          <w:p w14:paraId="3F7F40C3"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2021</w:t>
            </w:r>
          </w:p>
        </w:tc>
        <w:tc>
          <w:tcPr>
            <w:tcW w:w="784" w:type="dxa"/>
            <w:shd w:val="clear" w:color="auto" w:fill="auto"/>
            <w:vAlign w:val="center"/>
          </w:tcPr>
          <w:p w14:paraId="0FE4584D" w14:textId="77777777" w:rsidR="00D76AAB" w:rsidRPr="003E3729" w:rsidRDefault="00D76AAB" w:rsidP="003E3729">
            <w:pPr>
              <w:spacing w:after="0" w:line="276" w:lineRule="auto"/>
              <w:jc w:val="both"/>
              <w:rPr>
                <w:rFonts w:cs="Times New Roman"/>
                <w:b/>
                <w:bCs/>
                <w:sz w:val="24"/>
                <w:szCs w:val="24"/>
              </w:rPr>
            </w:pPr>
            <w:r w:rsidRPr="003E3729">
              <w:rPr>
                <w:rFonts w:cs="Times New Roman"/>
                <w:b/>
                <w:bCs/>
                <w:sz w:val="24"/>
                <w:szCs w:val="24"/>
              </w:rPr>
              <w:t>2022</w:t>
            </w:r>
          </w:p>
        </w:tc>
      </w:tr>
      <w:tr w:rsidR="00B06D39" w:rsidRPr="003E3729" w14:paraId="1FE61A9A" w14:textId="77777777" w:rsidTr="00B06D39">
        <w:trPr>
          <w:trHeight w:val="296"/>
          <w:jc w:val="center"/>
        </w:trPr>
        <w:tc>
          <w:tcPr>
            <w:tcW w:w="2353" w:type="dxa"/>
            <w:shd w:val="clear" w:color="auto" w:fill="auto"/>
            <w:vAlign w:val="bottom"/>
          </w:tcPr>
          <w:p w14:paraId="4596F34A" w14:textId="77777777" w:rsidR="00D76AAB" w:rsidRPr="003E3729" w:rsidRDefault="00B06D39" w:rsidP="003E3729">
            <w:pPr>
              <w:spacing w:after="0" w:line="276" w:lineRule="auto"/>
              <w:jc w:val="both"/>
              <w:rPr>
                <w:rFonts w:cs="Times New Roman"/>
                <w:sz w:val="24"/>
                <w:szCs w:val="24"/>
              </w:rPr>
            </w:pPr>
            <w:hyperlink r:id="rId12" w:history="1">
              <w:r w:rsidR="00D76AAB" w:rsidRPr="003E3729">
                <w:rPr>
                  <w:rFonts w:cs="Times New Roman"/>
                  <w:sz w:val="24"/>
                  <w:szCs w:val="24"/>
                </w:rPr>
                <w:t>Английский язык</w:t>
              </w:r>
            </w:hyperlink>
          </w:p>
        </w:tc>
        <w:tc>
          <w:tcPr>
            <w:tcW w:w="784" w:type="dxa"/>
          </w:tcPr>
          <w:p w14:paraId="4B004835"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64DEE96D"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56ADE213"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tcPr>
          <w:p w14:paraId="67C6C6D2"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4FC650E9"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061AE6B2" w14:textId="77777777" w:rsidR="00D76AAB" w:rsidRPr="003E3729" w:rsidRDefault="00D76AAB" w:rsidP="003E3729">
            <w:pPr>
              <w:spacing w:after="0" w:line="276" w:lineRule="auto"/>
              <w:jc w:val="center"/>
              <w:rPr>
                <w:rFonts w:cs="Times New Roman"/>
                <w:sz w:val="24"/>
                <w:szCs w:val="24"/>
              </w:rPr>
            </w:pPr>
          </w:p>
        </w:tc>
        <w:tc>
          <w:tcPr>
            <w:tcW w:w="786" w:type="dxa"/>
            <w:shd w:val="clear" w:color="auto" w:fill="auto"/>
            <w:vAlign w:val="bottom"/>
          </w:tcPr>
          <w:p w14:paraId="5110EB4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0</w:t>
            </w:r>
          </w:p>
        </w:tc>
        <w:tc>
          <w:tcPr>
            <w:tcW w:w="786" w:type="dxa"/>
            <w:vAlign w:val="bottom"/>
          </w:tcPr>
          <w:p w14:paraId="111F71A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74</w:t>
            </w:r>
          </w:p>
        </w:tc>
        <w:tc>
          <w:tcPr>
            <w:tcW w:w="784" w:type="dxa"/>
            <w:shd w:val="clear" w:color="auto" w:fill="auto"/>
            <w:vAlign w:val="bottom"/>
          </w:tcPr>
          <w:p w14:paraId="7E58634A"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65</w:t>
            </w:r>
          </w:p>
        </w:tc>
      </w:tr>
      <w:tr w:rsidR="00B06D39" w:rsidRPr="003E3729" w14:paraId="76CE4952" w14:textId="77777777" w:rsidTr="00B06D39">
        <w:trPr>
          <w:trHeight w:val="296"/>
          <w:jc w:val="center"/>
        </w:trPr>
        <w:tc>
          <w:tcPr>
            <w:tcW w:w="2353" w:type="dxa"/>
            <w:shd w:val="clear" w:color="auto" w:fill="auto"/>
            <w:vAlign w:val="bottom"/>
          </w:tcPr>
          <w:p w14:paraId="59973E37" w14:textId="77777777" w:rsidR="00D76AAB" w:rsidRPr="003E3729" w:rsidRDefault="00B06D39" w:rsidP="003E3729">
            <w:pPr>
              <w:spacing w:after="0" w:line="276" w:lineRule="auto"/>
              <w:jc w:val="both"/>
              <w:rPr>
                <w:rFonts w:cs="Times New Roman"/>
                <w:sz w:val="24"/>
                <w:szCs w:val="24"/>
              </w:rPr>
            </w:pPr>
            <w:hyperlink r:id="rId13" w:history="1">
              <w:r w:rsidR="00D76AAB" w:rsidRPr="003E3729">
                <w:rPr>
                  <w:rFonts w:cs="Times New Roman"/>
                  <w:sz w:val="24"/>
                  <w:szCs w:val="24"/>
                </w:rPr>
                <w:t>Русский</w:t>
              </w:r>
            </w:hyperlink>
            <w:r w:rsidR="00D76AAB" w:rsidRPr="003E3729">
              <w:rPr>
                <w:rFonts w:cs="Times New Roman"/>
                <w:sz w:val="24"/>
                <w:szCs w:val="24"/>
              </w:rPr>
              <w:t xml:space="preserve"> язык</w:t>
            </w:r>
          </w:p>
        </w:tc>
        <w:tc>
          <w:tcPr>
            <w:tcW w:w="784" w:type="dxa"/>
          </w:tcPr>
          <w:p w14:paraId="1A3AADA2"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17</w:t>
            </w:r>
          </w:p>
        </w:tc>
        <w:tc>
          <w:tcPr>
            <w:tcW w:w="786" w:type="dxa"/>
            <w:shd w:val="clear" w:color="auto" w:fill="auto"/>
            <w:vAlign w:val="bottom"/>
          </w:tcPr>
          <w:p w14:paraId="5823D7A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25</w:t>
            </w:r>
          </w:p>
        </w:tc>
        <w:tc>
          <w:tcPr>
            <w:tcW w:w="786" w:type="dxa"/>
            <w:shd w:val="clear" w:color="auto" w:fill="auto"/>
            <w:vAlign w:val="bottom"/>
          </w:tcPr>
          <w:p w14:paraId="7215C7A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43</w:t>
            </w:r>
          </w:p>
        </w:tc>
        <w:tc>
          <w:tcPr>
            <w:tcW w:w="786" w:type="dxa"/>
          </w:tcPr>
          <w:p w14:paraId="489A7B7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69802813"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748E4D8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1241DC3D"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73</w:t>
            </w:r>
          </w:p>
        </w:tc>
        <w:tc>
          <w:tcPr>
            <w:tcW w:w="786" w:type="dxa"/>
            <w:vAlign w:val="bottom"/>
          </w:tcPr>
          <w:p w14:paraId="03AAC4B0"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66</w:t>
            </w:r>
          </w:p>
        </w:tc>
        <w:tc>
          <w:tcPr>
            <w:tcW w:w="784" w:type="dxa"/>
            <w:shd w:val="clear" w:color="auto" w:fill="auto"/>
            <w:vAlign w:val="bottom"/>
          </w:tcPr>
          <w:p w14:paraId="49485413"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67,8</w:t>
            </w:r>
          </w:p>
        </w:tc>
      </w:tr>
      <w:tr w:rsidR="00B06D39" w:rsidRPr="003E3729" w14:paraId="16C666CE" w14:textId="77777777" w:rsidTr="00B06D39">
        <w:trPr>
          <w:trHeight w:val="296"/>
          <w:jc w:val="center"/>
        </w:trPr>
        <w:tc>
          <w:tcPr>
            <w:tcW w:w="2353" w:type="dxa"/>
            <w:shd w:val="clear" w:color="auto" w:fill="auto"/>
            <w:vAlign w:val="bottom"/>
          </w:tcPr>
          <w:p w14:paraId="62DFC89F" w14:textId="77777777" w:rsidR="00D76AAB" w:rsidRPr="003E3729" w:rsidRDefault="00B06D39" w:rsidP="003E3729">
            <w:pPr>
              <w:spacing w:after="0" w:line="276" w:lineRule="auto"/>
              <w:jc w:val="both"/>
              <w:rPr>
                <w:rFonts w:cs="Times New Roman"/>
                <w:sz w:val="24"/>
                <w:szCs w:val="24"/>
              </w:rPr>
            </w:pPr>
            <w:hyperlink r:id="rId14" w:history="1">
              <w:r w:rsidR="00D76AAB" w:rsidRPr="003E3729">
                <w:rPr>
                  <w:rFonts w:cs="Times New Roman"/>
                  <w:sz w:val="24"/>
                  <w:szCs w:val="24"/>
                </w:rPr>
                <w:t>Информатика</w:t>
              </w:r>
            </w:hyperlink>
          </w:p>
        </w:tc>
        <w:tc>
          <w:tcPr>
            <w:tcW w:w="784" w:type="dxa"/>
          </w:tcPr>
          <w:p w14:paraId="3E206317"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7B862F56"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65D2E91B"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9</w:t>
            </w:r>
          </w:p>
        </w:tc>
        <w:tc>
          <w:tcPr>
            <w:tcW w:w="786" w:type="dxa"/>
          </w:tcPr>
          <w:p w14:paraId="67459C2E"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748575B6"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3F01C1A0"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416DF05D"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0</w:t>
            </w:r>
          </w:p>
        </w:tc>
        <w:tc>
          <w:tcPr>
            <w:tcW w:w="786" w:type="dxa"/>
            <w:vAlign w:val="bottom"/>
          </w:tcPr>
          <w:p w14:paraId="31AB0670"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0</w:t>
            </w:r>
          </w:p>
        </w:tc>
        <w:tc>
          <w:tcPr>
            <w:tcW w:w="784" w:type="dxa"/>
            <w:shd w:val="clear" w:color="auto" w:fill="auto"/>
            <w:vAlign w:val="bottom"/>
          </w:tcPr>
          <w:p w14:paraId="0922CAB0"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57,9</w:t>
            </w:r>
          </w:p>
        </w:tc>
      </w:tr>
      <w:tr w:rsidR="00B06D39" w:rsidRPr="003E3729" w14:paraId="407858CE" w14:textId="77777777" w:rsidTr="00B06D39">
        <w:trPr>
          <w:trHeight w:val="296"/>
          <w:jc w:val="center"/>
        </w:trPr>
        <w:tc>
          <w:tcPr>
            <w:tcW w:w="2353" w:type="dxa"/>
            <w:shd w:val="clear" w:color="auto" w:fill="auto"/>
            <w:vAlign w:val="bottom"/>
          </w:tcPr>
          <w:p w14:paraId="5462AE66" w14:textId="77777777" w:rsidR="00D76AAB" w:rsidRPr="003E3729" w:rsidRDefault="00B06D39" w:rsidP="003E3729">
            <w:pPr>
              <w:spacing w:after="0" w:line="276" w:lineRule="auto"/>
              <w:jc w:val="both"/>
              <w:rPr>
                <w:rFonts w:cs="Times New Roman"/>
                <w:sz w:val="24"/>
                <w:szCs w:val="24"/>
              </w:rPr>
            </w:pPr>
            <w:hyperlink r:id="rId15" w:history="1">
              <w:r w:rsidR="00D76AAB" w:rsidRPr="003E3729">
                <w:rPr>
                  <w:rFonts w:cs="Times New Roman"/>
                  <w:sz w:val="24"/>
                  <w:szCs w:val="24"/>
                </w:rPr>
                <w:t>История</w:t>
              </w:r>
            </w:hyperlink>
          </w:p>
        </w:tc>
        <w:tc>
          <w:tcPr>
            <w:tcW w:w="784" w:type="dxa"/>
          </w:tcPr>
          <w:p w14:paraId="68C9566B"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w:t>
            </w:r>
          </w:p>
        </w:tc>
        <w:tc>
          <w:tcPr>
            <w:tcW w:w="786" w:type="dxa"/>
            <w:shd w:val="clear" w:color="auto" w:fill="auto"/>
            <w:vAlign w:val="bottom"/>
          </w:tcPr>
          <w:p w14:paraId="0F053F22"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5753C34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8</w:t>
            </w:r>
          </w:p>
        </w:tc>
        <w:tc>
          <w:tcPr>
            <w:tcW w:w="786" w:type="dxa"/>
          </w:tcPr>
          <w:p w14:paraId="43778962"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5BDE417A"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7882CD1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4D030183"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73,7</w:t>
            </w:r>
          </w:p>
        </w:tc>
        <w:tc>
          <w:tcPr>
            <w:tcW w:w="786" w:type="dxa"/>
            <w:vAlign w:val="bottom"/>
          </w:tcPr>
          <w:p w14:paraId="075DD8B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0</w:t>
            </w:r>
          </w:p>
        </w:tc>
        <w:tc>
          <w:tcPr>
            <w:tcW w:w="784" w:type="dxa"/>
            <w:shd w:val="clear" w:color="auto" w:fill="auto"/>
            <w:vAlign w:val="bottom"/>
          </w:tcPr>
          <w:p w14:paraId="3650451E"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63,5</w:t>
            </w:r>
          </w:p>
        </w:tc>
      </w:tr>
      <w:tr w:rsidR="00B06D39" w:rsidRPr="003E3729" w14:paraId="188FE056" w14:textId="77777777" w:rsidTr="00B06D39">
        <w:trPr>
          <w:trHeight w:val="296"/>
          <w:jc w:val="center"/>
        </w:trPr>
        <w:tc>
          <w:tcPr>
            <w:tcW w:w="2353" w:type="dxa"/>
            <w:shd w:val="clear" w:color="auto" w:fill="auto"/>
            <w:vAlign w:val="bottom"/>
          </w:tcPr>
          <w:p w14:paraId="63F3A68F" w14:textId="77777777" w:rsidR="00D76AAB" w:rsidRPr="003E3729" w:rsidRDefault="00B06D39" w:rsidP="003E3729">
            <w:pPr>
              <w:spacing w:after="0" w:line="276" w:lineRule="auto"/>
              <w:jc w:val="both"/>
              <w:rPr>
                <w:rFonts w:cs="Times New Roman"/>
                <w:sz w:val="24"/>
                <w:szCs w:val="24"/>
              </w:rPr>
            </w:pPr>
            <w:hyperlink r:id="rId16" w:history="1">
              <w:r w:rsidR="00D76AAB" w:rsidRPr="003E3729">
                <w:rPr>
                  <w:rFonts w:cs="Times New Roman"/>
                  <w:sz w:val="24"/>
                  <w:szCs w:val="24"/>
                </w:rPr>
                <w:t>Математика</w:t>
              </w:r>
            </w:hyperlink>
            <w:r w:rsidR="00D76AAB" w:rsidRPr="003E3729">
              <w:rPr>
                <w:rFonts w:cs="Times New Roman"/>
                <w:sz w:val="24"/>
                <w:szCs w:val="24"/>
              </w:rPr>
              <w:t xml:space="preserve"> (профиль)</w:t>
            </w:r>
          </w:p>
        </w:tc>
        <w:tc>
          <w:tcPr>
            <w:tcW w:w="784" w:type="dxa"/>
          </w:tcPr>
          <w:p w14:paraId="15499FFB"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14</w:t>
            </w:r>
          </w:p>
        </w:tc>
        <w:tc>
          <w:tcPr>
            <w:tcW w:w="786" w:type="dxa"/>
            <w:shd w:val="clear" w:color="auto" w:fill="auto"/>
            <w:vAlign w:val="bottom"/>
          </w:tcPr>
          <w:p w14:paraId="448B2677"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15</w:t>
            </w:r>
          </w:p>
        </w:tc>
        <w:tc>
          <w:tcPr>
            <w:tcW w:w="786" w:type="dxa"/>
            <w:shd w:val="clear" w:color="auto" w:fill="auto"/>
            <w:vAlign w:val="bottom"/>
          </w:tcPr>
          <w:p w14:paraId="294F8B9B"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30</w:t>
            </w:r>
          </w:p>
        </w:tc>
        <w:tc>
          <w:tcPr>
            <w:tcW w:w="786" w:type="dxa"/>
          </w:tcPr>
          <w:p w14:paraId="6BAB941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305E48C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4</w:t>
            </w:r>
          </w:p>
        </w:tc>
        <w:tc>
          <w:tcPr>
            <w:tcW w:w="786" w:type="dxa"/>
            <w:shd w:val="clear" w:color="auto" w:fill="auto"/>
            <w:vAlign w:val="bottom"/>
          </w:tcPr>
          <w:p w14:paraId="2C1B845D"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36B1BDDA"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51,1</w:t>
            </w:r>
          </w:p>
        </w:tc>
        <w:tc>
          <w:tcPr>
            <w:tcW w:w="786" w:type="dxa"/>
            <w:vAlign w:val="bottom"/>
          </w:tcPr>
          <w:p w14:paraId="5BCD1468"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40</w:t>
            </w:r>
          </w:p>
        </w:tc>
        <w:tc>
          <w:tcPr>
            <w:tcW w:w="784" w:type="dxa"/>
            <w:shd w:val="clear" w:color="auto" w:fill="auto"/>
            <w:vAlign w:val="bottom"/>
          </w:tcPr>
          <w:p w14:paraId="6594CD2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55,2</w:t>
            </w:r>
          </w:p>
        </w:tc>
      </w:tr>
      <w:tr w:rsidR="00B06D39" w:rsidRPr="003E3729" w14:paraId="41B37BE3" w14:textId="77777777" w:rsidTr="00B06D39">
        <w:trPr>
          <w:trHeight w:val="296"/>
          <w:jc w:val="center"/>
        </w:trPr>
        <w:tc>
          <w:tcPr>
            <w:tcW w:w="2353" w:type="dxa"/>
            <w:shd w:val="clear" w:color="auto" w:fill="auto"/>
            <w:vAlign w:val="bottom"/>
          </w:tcPr>
          <w:p w14:paraId="629E046E"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Математика (база)</w:t>
            </w:r>
          </w:p>
        </w:tc>
        <w:tc>
          <w:tcPr>
            <w:tcW w:w="784" w:type="dxa"/>
          </w:tcPr>
          <w:p w14:paraId="631CCAD9"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w:t>
            </w:r>
          </w:p>
        </w:tc>
        <w:tc>
          <w:tcPr>
            <w:tcW w:w="786" w:type="dxa"/>
            <w:shd w:val="clear" w:color="auto" w:fill="auto"/>
            <w:vAlign w:val="bottom"/>
          </w:tcPr>
          <w:p w14:paraId="629ECD55"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w:t>
            </w:r>
          </w:p>
        </w:tc>
        <w:tc>
          <w:tcPr>
            <w:tcW w:w="786" w:type="dxa"/>
            <w:shd w:val="clear" w:color="auto" w:fill="auto"/>
            <w:vAlign w:val="bottom"/>
          </w:tcPr>
          <w:p w14:paraId="0138224E"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14</w:t>
            </w:r>
          </w:p>
        </w:tc>
        <w:tc>
          <w:tcPr>
            <w:tcW w:w="786" w:type="dxa"/>
          </w:tcPr>
          <w:p w14:paraId="6188B771"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w:t>
            </w:r>
          </w:p>
        </w:tc>
        <w:tc>
          <w:tcPr>
            <w:tcW w:w="784" w:type="dxa"/>
            <w:shd w:val="clear" w:color="auto" w:fill="auto"/>
            <w:vAlign w:val="bottom"/>
          </w:tcPr>
          <w:p w14:paraId="54F2513A"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w:t>
            </w:r>
          </w:p>
        </w:tc>
        <w:tc>
          <w:tcPr>
            <w:tcW w:w="786" w:type="dxa"/>
            <w:shd w:val="clear" w:color="auto" w:fill="auto"/>
            <w:vAlign w:val="bottom"/>
          </w:tcPr>
          <w:p w14:paraId="6F2307F1"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2DF49BA4"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w:t>
            </w:r>
          </w:p>
        </w:tc>
        <w:tc>
          <w:tcPr>
            <w:tcW w:w="786" w:type="dxa"/>
            <w:vAlign w:val="bottom"/>
          </w:tcPr>
          <w:p w14:paraId="1C03BC6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w:t>
            </w:r>
          </w:p>
        </w:tc>
        <w:tc>
          <w:tcPr>
            <w:tcW w:w="784" w:type="dxa"/>
            <w:shd w:val="clear" w:color="auto" w:fill="auto"/>
            <w:vAlign w:val="bottom"/>
          </w:tcPr>
          <w:p w14:paraId="5660268B"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4,6</w:t>
            </w:r>
          </w:p>
        </w:tc>
      </w:tr>
      <w:tr w:rsidR="00B06D39" w:rsidRPr="003E3729" w14:paraId="237B65E1" w14:textId="77777777" w:rsidTr="00B06D39">
        <w:trPr>
          <w:trHeight w:val="296"/>
          <w:jc w:val="center"/>
        </w:trPr>
        <w:tc>
          <w:tcPr>
            <w:tcW w:w="2353" w:type="dxa"/>
            <w:shd w:val="clear" w:color="auto" w:fill="auto"/>
            <w:vAlign w:val="bottom"/>
          </w:tcPr>
          <w:p w14:paraId="1DA481B1"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Биология</w:t>
            </w:r>
          </w:p>
        </w:tc>
        <w:tc>
          <w:tcPr>
            <w:tcW w:w="784" w:type="dxa"/>
          </w:tcPr>
          <w:p w14:paraId="4B102F0E"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w:t>
            </w:r>
          </w:p>
        </w:tc>
        <w:tc>
          <w:tcPr>
            <w:tcW w:w="786" w:type="dxa"/>
            <w:shd w:val="clear" w:color="auto" w:fill="auto"/>
            <w:vAlign w:val="bottom"/>
          </w:tcPr>
          <w:p w14:paraId="46E9F810"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18DE5EB3"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7</w:t>
            </w:r>
          </w:p>
        </w:tc>
        <w:tc>
          <w:tcPr>
            <w:tcW w:w="786" w:type="dxa"/>
          </w:tcPr>
          <w:p w14:paraId="25E3A72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29918BB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4FA9DCE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428D23B9"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58,3</w:t>
            </w:r>
          </w:p>
        </w:tc>
        <w:tc>
          <w:tcPr>
            <w:tcW w:w="786" w:type="dxa"/>
            <w:vAlign w:val="bottom"/>
          </w:tcPr>
          <w:p w14:paraId="3BA04FD1"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38</w:t>
            </w:r>
          </w:p>
        </w:tc>
        <w:tc>
          <w:tcPr>
            <w:tcW w:w="784" w:type="dxa"/>
            <w:shd w:val="clear" w:color="auto" w:fill="auto"/>
            <w:vAlign w:val="bottom"/>
          </w:tcPr>
          <w:p w14:paraId="1022D614"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62,4</w:t>
            </w:r>
          </w:p>
        </w:tc>
      </w:tr>
      <w:tr w:rsidR="00B06D39" w:rsidRPr="003E3729" w14:paraId="09225655" w14:textId="77777777" w:rsidTr="00B06D39">
        <w:trPr>
          <w:trHeight w:val="296"/>
          <w:jc w:val="center"/>
        </w:trPr>
        <w:tc>
          <w:tcPr>
            <w:tcW w:w="2353" w:type="dxa"/>
            <w:shd w:val="clear" w:color="auto" w:fill="auto"/>
            <w:vAlign w:val="bottom"/>
          </w:tcPr>
          <w:p w14:paraId="50002D72" w14:textId="77777777" w:rsidR="00D76AAB" w:rsidRPr="003E3729" w:rsidRDefault="00B06D39" w:rsidP="003E3729">
            <w:pPr>
              <w:spacing w:after="0" w:line="276" w:lineRule="auto"/>
              <w:jc w:val="both"/>
              <w:rPr>
                <w:rFonts w:cs="Times New Roman"/>
                <w:sz w:val="24"/>
                <w:szCs w:val="24"/>
              </w:rPr>
            </w:pPr>
            <w:hyperlink r:id="rId17" w:history="1">
              <w:r w:rsidR="00D76AAB" w:rsidRPr="003E3729">
                <w:rPr>
                  <w:rFonts w:cs="Times New Roman"/>
                  <w:sz w:val="24"/>
                  <w:szCs w:val="24"/>
                </w:rPr>
                <w:t>Обществознание</w:t>
              </w:r>
            </w:hyperlink>
          </w:p>
        </w:tc>
        <w:tc>
          <w:tcPr>
            <w:tcW w:w="784" w:type="dxa"/>
          </w:tcPr>
          <w:p w14:paraId="31DC5DE9"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12</w:t>
            </w:r>
          </w:p>
        </w:tc>
        <w:tc>
          <w:tcPr>
            <w:tcW w:w="786" w:type="dxa"/>
            <w:shd w:val="clear" w:color="auto" w:fill="auto"/>
            <w:vAlign w:val="bottom"/>
          </w:tcPr>
          <w:p w14:paraId="6E0B71E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14</w:t>
            </w:r>
          </w:p>
        </w:tc>
        <w:tc>
          <w:tcPr>
            <w:tcW w:w="786" w:type="dxa"/>
            <w:shd w:val="clear" w:color="auto" w:fill="auto"/>
            <w:vAlign w:val="bottom"/>
          </w:tcPr>
          <w:p w14:paraId="481DCF4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21</w:t>
            </w:r>
          </w:p>
        </w:tc>
        <w:tc>
          <w:tcPr>
            <w:tcW w:w="786" w:type="dxa"/>
          </w:tcPr>
          <w:p w14:paraId="3AA6F79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4" w:type="dxa"/>
            <w:shd w:val="clear" w:color="auto" w:fill="auto"/>
            <w:vAlign w:val="bottom"/>
          </w:tcPr>
          <w:p w14:paraId="32765425"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w:t>
            </w:r>
          </w:p>
        </w:tc>
        <w:tc>
          <w:tcPr>
            <w:tcW w:w="786" w:type="dxa"/>
            <w:shd w:val="clear" w:color="auto" w:fill="auto"/>
            <w:vAlign w:val="bottom"/>
          </w:tcPr>
          <w:p w14:paraId="0086F0ED"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53D573A3"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64,7</w:t>
            </w:r>
          </w:p>
        </w:tc>
        <w:tc>
          <w:tcPr>
            <w:tcW w:w="786" w:type="dxa"/>
            <w:vAlign w:val="bottom"/>
          </w:tcPr>
          <w:p w14:paraId="3EC20F41"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53</w:t>
            </w:r>
          </w:p>
        </w:tc>
        <w:tc>
          <w:tcPr>
            <w:tcW w:w="784" w:type="dxa"/>
            <w:shd w:val="clear" w:color="auto" w:fill="auto"/>
            <w:vAlign w:val="bottom"/>
          </w:tcPr>
          <w:p w14:paraId="35D00A27"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67,2</w:t>
            </w:r>
          </w:p>
        </w:tc>
      </w:tr>
      <w:tr w:rsidR="00B06D39" w:rsidRPr="003E3729" w14:paraId="77B54365" w14:textId="77777777" w:rsidTr="00B06D39">
        <w:trPr>
          <w:trHeight w:val="296"/>
          <w:jc w:val="center"/>
        </w:trPr>
        <w:tc>
          <w:tcPr>
            <w:tcW w:w="2353" w:type="dxa"/>
            <w:shd w:val="clear" w:color="auto" w:fill="auto"/>
            <w:vAlign w:val="bottom"/>
          </w:tcPr>
          <w:p w14:paraId="0556BE65" w14:textId="77777777" w:rsidR="00D76AAB" w:rsidRPr="003E3729" w:rsidRDefault="00D76AAB" w:rsidP="003E3729">
            <w:pPr>
              <w:spacing w:after="0" w:line="276" w:lineRule="auto"/>
              <w:jc w:val="both"/>
              <w:rPr>
                <w:rFonts w:cs="Times New Roman"/>
                <w:sz w:val="24"/>
                <w:szCs w:val="24"/>
                <w:lang w:val="en-US"/>
              </w:rPr>
            </w:pPr>
            <w:r w:rsidRPr="003E3729">
              <w:rPr>
                <w:rFonts w:cs="Times New Roman"/>
                <w:sz w:val="24"/>
                <w:szCs w:val="24"/>
              </w:rPr>
              <w:t>Литература</w:t>
            </w:r>
          </w:p>
        </w:tc>
        <w:tc>
          <w:tcPr>
            <w:tcW w:w="784" w:type="dxa"/>
          </w:tcPr>
          <w:p w14:paraId="6BD2CF0D"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115E25EE"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63E1C6D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tcPr>
          <w:p w14:paraId="67962CD3"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07428B20"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1EDFF064"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1015F4C9"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0</w:t>
            </w:r>
          </w:p>
        </w:tc>
        <w:tc>
          <w:tcPr>
            <w:tcW w:w="786" w:type="dxa"/>
            <w:vAlign w:val="bottom"/>
          </w:tcPr>
          <w:p w14:paraId="355C8F4C"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70</w:t>
            </w:r>
          </w:p>
        </w:tc>
        <w:tc>
          <w:tcPr>
            <w:tcW w:w="784" w:type="dxa"/>
            <w:shd w:val="clear" w:color="auto" w:fill="auto"/>
            <w:vAlign w:val="bottom"/>
          </w:tcPr>
          <w:p w14:paraId="3AF22D01"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73</w:t>
            </w:r>
          </w:p>
        </w:tc>
      </w:tr>
      <w:tr w:rsidR="00B06D39" w:rsidRPr="003E3729" w14:paraId="225083BD" w14:textId="77777777" w:rsidTr="00B06D39">
        <w:trPr>
          <w:trHeight w:val="296"/>
          <w:jc w:val="center"/>
        </w:trPr>
        <w:tc>
          <w:tcPr>
            <w:tcW w:w="2353" w:type="dxa"/>
            <w:shd w:val="clear" w:color="auto" w:fill="auto"/>
            <w:vAlign w:val="bottom"/>
          </w:tcPr>
          <w:p w14:paraId="7FE77731" w14:textId="77777777" w:rsidR="00D76AAB" w:rsidRPr="003E3729" w:rsidRDefault="00B06D39" w:rsidP="003E3729">
            <w:pPr>
              <w:spacing w:after="0" w:line="276" w:lineRule="auto"/>
              <w:jc w:val="both"/>
              <w:rPr>
                <w:rFonts w:cs="Times New Roman"/>
                <w:sz w:val="24"/>
                <w:szCs w:val="24"/>
              </w:rPr>
            </w:pPr>
            <w:hyperlink r:id="rId18" w:history="1">
              <w:r w:rsidR="00D76AAB" w:rsidRPr="003E3729">
                <w:rPr>
                  <w:rFonts w:cs="Times New Roman"/>
                  <w:sz w:val="24"/>
                  <w:szCs w:val="24"/>
                </w:rPr>
                <w:t>Физика</w:t>
              </w:r>
            </w:hyperlink>
          </w:p>
        </w:tc>
        <w:tc>
          <w:tcPr>
            <w:tcW w:w="784" w:type="dxa"/>
          </w:tcPr>
          <w:p w14:paraId="6DD49C97"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6" w:type="dxa"/>
            <w:shd w:val="clear" w:color="auto" w:fill="auto"/>
            <w:vAlign w:val="bottom"/>
          </w:tcPr>
          <w:p w14:paraId="10884E8F"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4</w:t>
            </w:r>
          </w:p>
        </w:tc>
        <w:tc>
          <w:tcPr>
            <w:tcW w:w="786" w:type="dxa"/>
            <w:shd w:val="clear" w:color="auto" w:fill="auto"/>
            <w:vAlign w:val="bottom"/>
          </w:tcPr>
          <w:p w14:paraId="583A879C"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6</w:t>
            </w:r>
          </w:p>
        </w:tc>
        <w:tc>
          <w:tcPr>
            <w:tcW w:w="786" w:type="dxa"/>
          </w:tcPr>
          <w:p w14:paraId="58714655"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4" w:type="dxa"/>
            <w:shd w:val="clear" w:color="auto" w:fill="auto"/>
            <w:vAlign w:val="bottom"/>
          </w:tcPr>
          <w:p w14:paraId="0CA422D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w:t>
            </w:r>
          </w:p>
        </w:tc>
        <w:tc>
          <w:tcPr>
            <w:tcW w:w="786" w:type="dxa"/>
            <w:shd w:val="clear" w:color="auto" w:fill="auto"/>
            <w:vAlign w:val="bottom"/>
          </w:tcPr>
          <w:p w14:paraId="0FD96488"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21F26164"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53</w:t>
            </w:r>
          </w:p>
        </w:tc>
        <w:tc>
          <w:tcPr>
            <w:tcW w:w="786" w:type="dxa"/>
            <w:vAlign w:val="bottom"/>
          </w:tcPr>
          <w:p w14:paraId="6A8F04B4"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22</w:t>
            </w:r>
          </w:p>
        </w:tc>
        <w:tc>
          <w:tcPr>
            <w:tcW w:w="784" w:type="dxa"/>
            <w:shd w:val="clear" w:color="auto" w:fill="auto"/>
            <w:vAlign w:val="bottom"/>
          </w:tcPr>
          <w:p w14:paraId="0BB46342"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56,3</w:t>
            </w:r>
          </w:p>
        </w:tc>
      </w:tr>
      <w:tr w:rsidR="00B06D39" w:rsidRPr="003E3729" w14:paraId="4BB1799E" w14:textId="77777777" w:rsidTr="00B06D39">
        <w:trPr>
          <w:trHeight w:val="296"/>
          <w:jc w:val="center"/>
        </w:trPr>
        <w:tc>
          <w:tcPr>
            <w:tcW w:w="2353" w:type="dxa"/>
            <w:shd w:val="clear" w:color="auto" w:fill="auto"/>
            <w:vAlign w:val="bottom"/>
          </w:tcPr>
          <w:p w14:paraId="05DABC4F" w14:textId="77777777" w:rsidR="00D76AAB" w:rsidRPr="003E3729" w:rsidRDefault="00B06D39" w:rsidP="003E3729">
            <w:pPr>
              <w:spacing w:after="0" w:line="276" w:lineRule="auto"/>
              <w:jc w:val="both"/>
              <w:rPr>
                <w:rFonts w:cs="Times New Roman"/>
                <w:sz w:val="24"/>
                <w:szCs w:val="24"/>
              </w:rPr>
            </w:pPr>
            <w:hyperlink r:id="rId19" w:history="1">
              <w:r w:rsidR="00D76AAB" w:rsidRPr="003E3729">
                <w:rPr>
                  <w:rFonts w:cs="Times New Roman"/>
                  <w:sz w:val="24"/>
                  <w:szCs w:val="24"/>
                </w:rPr>
                <w:t>Химия</w:t>
              </w:r>
            </w:hyperlink>
          </w:p>
        </w:tc>
        <w:tc>
          <w:tcPr>
            <w:tcW w:w="784" w:type="dxa"/>
          </w:tcPr>
          <w:p w14:paraId="3376E397"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7305D6DE"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3</w:t>
            </w:r>
          </w:p>
        </w:tc>
        <w:tc>
          <w:tcPr>
            <w:tcW w:w="786" w:type="dxa"/>
            <w:shd w:val="clear" w:color="auto" w:fill="auto"/>
            <w:vAlign w:val="bottom"/>
          </w:tcPr>
          <w:p w14:paraId="4210F9A2"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7</w:t>
            </w:r>
          </w:p>
        </w:tc>
        <w:tc>
          <w:tcPr>
            <w:tcW w:w="786" w:type="dxa"/>
          </w:tcPr>
          <w:p w14:paraId="2045A6C7"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1</w:t>
            </w:r>
          </w:p>
        </w:tc>
        <w:tc>
          <w:tcPr>
            <w:tcW w:w="784" w:type="dxa"/>
            <w:shd w:val="clear" w:color="auto" w:fill="auto"/>
            <w:vAlign w:val="bottom"/>
          </w:tcPr>
          <w:p w14:paraId="2B1BDB7D"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0</w:t>
            </w:r>
          </w:p>
        </w:tc>
        <w:tc>
          <w:tcPr>
            <w:tcW w:w="786" w:type="dxa"/>
            <w:shd w:val="clear" w:color="auto" w:fill="auto"/>
            <w:vAlign w:val="bottom"/>
          </w:tcPr>
          <w:p w14:paraId="66C010EA" w14:textId="77777777" w:rsidR="00D76AAB" w:rsidRPr="003E3729" w:rsidRDefault="00D76AAB" w:rsidP="003E3729">
            <w:pPr>
              <w:spacing w:after="0" w:line="276" w:lineRule="auto"/>
              <w:jc w:val="center"/>
              <w:rPr>
                <w:rFonts w:cs="Times New Roman"/>
                <w:sz w:val="24"/>
                <w:szCs w:val="24"/>
              </w:rPr>
            </w:pPr>
            <w:r w:rsidRPr="003E3729">
              <w:rPr>
                <w:rFonts w:cs="Times New Roman"/>
                <w:sz w:val="24"/>
                <w:szCs w:val="24"/>
              </w:rPr>
              <w:t>2</w:t>
            </w:r>
          </w:p>
        </w:tc>
        <w:tc>
          <w:tcPr>
            <w:tcW w:w="786" w:type="dxa"/>
            <w:shd w:val="clear" w:color="auto" w:fill="auto"/>
            <w:vAlign w:val="bottom"/>
          </w:tcPr>
          <w:p w14:paraId="7155DE49"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37,5</w:t>
            </w:r>
          </w:p>
        </w:tc>
        <w:tc>
          <w:tcPr>
            <w:tcW w:w="786" w:type="dxa"/>
            <w:vAlign w:val="bottom"/>
          </w:tcPr>
          <w:p w14:paraId="063D8B56"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65</w:t>
            </w:r>
          </w:p>
        </w:tc>
        <w:tc>
          <w:tcPr>
            <w:tcW w:w="784" w:type="dxa"/>
            <w:shd w:val="clear" w:color="auto" w:fill="auto"/>
            <w:vAlign w:val="bottom"/>
          </w:tcPr>
          <w:p w14:paraId="02171C9E" w14:textId="77777777" w:rsidR="00D76AAB" w:rsidRPr="003E3729" w:rsidRDefault="00D76AAB" w:rsidP="003E3729">
            <w:pPr>
              <w:spacing w:after="0" w:line="276" w:lineRule="auto"/>
              <w:jc w:val="center"/>
              <w:rPr>
                <w:rFonts w:cs="Times New Roman"/>
                <w:bCs/>
                <w:sz w:val="24"/>
                <w:szCs w:val="24"/>
              </w:rPr>
            </w:pPr>
            <w:r w:rsidRPr="003E3729">
              <w:rPr>
                <w:rFonts w:cs="Times New Roman"/>
                <w:bCs/>
                <w:sz w:val="24"/>
                <w:szCs w:val="24"/>
              </w:rPr>
              <w:t>53,5</w:t>
            </w:r>
          </w:p>
        </w:tc>
      </w:tr>
    </w:tbl>
    <w:p w14:paraId="72938048" w14:textId="77777777" w:rsidR="00D76AAB" w:rsidRDefault="00D76AAB" w:rsidP="003E3729">
      <w:pPr>
        <w:pStyle w:val="a9"/>
        <w:spacing w:line="276" w:lineRule="auto"/>
        <w:rPr>
          <w:spacing w:val="-1"/>
        </w:rPr>
      </w:pPr>
    </w:p>
    <w:p w14:paraId="1FAD51DB" w14:textId="77777777" w:rsidR="00D76AAB" w:rsidRPr="003E3729" w:rsidRDefault="00D76AAB" w:rsidP="003E3729">
      <w:pPr>
        <w:pStyle w:val="a9"/>
        <w:spacing w:line="276" w:lineRule="auto"/>
        <w:jc w:val="center"/>
        <w:rPr>
          <w:b/>
        </w:rPr>
      </w:pPr>
      <w:r w:rsidRPr="003E3729">
        <w:rPr>
          <w:b/>
        </w:rPr>
        <w:t>Сравнение результатов школы с результатами муниципалитета и региона (%)</w:t>
      </w:r>
    </w:p>
    <w:p w14:paraId="5729F03C" w14:textId="77777777" w:rsidR="00D76AAB" w:rsidRDefault="00D76AAB" w:rsidP="003E3729">
      <w:pPr>
        <w:pStyle w:val="a9"/>
        <w:spacing w:line="276" w:lineRule="auto"/>
        <w:jc w:val="center"/>
      </w:pPr>
      <w:r>
        <w:rPr>
          <w:noProof/>
          <w:lang w:eastAsia="ru-RU"/>
        </w:rPr>
        <w:drawing>
          <wp:inline distT="0" distB="0" distL="0" distR="0" wp14:anchorId="0AD2E763" wp14:editId="580364C8">
            <wp:extent cx="5942965" cy="2493818"/>
            <wp:effectExtent l="0" t="0" r="635" b="1905"/>
            <wp:docPr id="2" name="Диаграмма 2"/>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28914D91" w14:textId="77777777" w:rsidR="00D76AAB" w:rsidRDefault="00D76AAB" w:rsidP="003E3729">
      <w:pPr>
        <w:pStyle w:val="a9"/>
        <w:spacing w:line="276" w:lineRule="auto"/>
        <w:rPr>
          <w:sz w:val="20"/>
        </w:rPr>
      </w:pPr>
    </w:p>
    <w:p w14:paraId="28833610" w14:textId="098EB95B" w:rsidR="00D76AAB" w:rsidRPr="00952D78" w:rsidRDefault="00D76AAB" w:rsidP="00B06D39">
      <w:pPr>
        <w:pStyle w:val="a9"/>
        <w:spacing w:line="276" w:lineRule="auto"/>
        <w:ind w:firstLine="708"/>
        <w:jc w:val="both"/>
      </w:pPr>
      <w:r w:rsidRPr="00B06D39">
        <w:t>Наблюдается</w:t>
      </w:r>
      <w:r w:rsidRPr="00B06D39">
        <w:rPr>
          <w:spacing w:val="-6"/>
        </w:rPr>
        <w:t xml:space="preserve"> </w:t>
      </w:r>
      <w:r w:rsidRPr="00B06D39">
        <w:rPr>
          <w:b/>
        </w:rPr>
        <w:t>положительная динамика</w:t>
      </w:r>
      <w:r w:rsidRPr="00B06D39">
        <w:rPr>
          <w:b/>
          <w:spacing w:val="-10"/>
        </w:rPr>
        <w:t xml:space="preserve"> </w:t>
      </w:r>
      <w:r w:rsidRPr="00B06D39">
        <w:rPr>
          <w:b/>
        </w:rPr>
        <w:t>результатов</w:t>
      </w:r>
      <w:r w:rsidRPr="00B06D39">
        <w:rPr>
          <w:b/>
          <w:spacing w:val="-8"/>
        </w:rPr>
        <w:t xml:space="preserve"> </w:t>
      </w:r>
      <w:r w:rsidRPr="00B06D39">
        <w:t>по</w:t>
      </w:r>
      <w:r w:rsidRPr="00B06D39">
        <w:rPr>
          <w:spacing w:val="-11"/>
        </w:rPr>
        <w:t xml:space="preserve"> </w:t>
      </w:r>
      <w:r w:rsidRPr="00B06D39">
        <w:t xml:space="preserve">всем </w:t>
      </w:r>
      <w:r w:rsidRPr="00B06D39">
        <w:rPr>
          <w:spacing w:val="-57"/>
        </w:rPr>
        <w:t xml:space="preserve">    </w:t>
      </w:r>
      <w:r w:rsidRPr="00B06D39">
        <w:t xml:space="preserve">физике, биологии, истории, литературе. В тоже время результаты ниже на уровне города по основным </w:t>
      </w:r>
      <w:r w:rsidRPr="00B06D39">
        <w:lastRenderedPageBreak/>
        <w:t>предметам: математика, русский язык.</w:t>
      </w:r>
      <w:r w:rsidRPr="00952D78">
        <w:t xml:space="preserve"> </w:t>
      </w:r>
    </w:p>
    <w:p w14:paraId="4CBDC779" w14:textId="44A1C6DA" w:rsidR="00D76AAB" w:rsidRDefault="00D76AAB" w:rsidP="003E3729">
      <w:pPr>
        <w:pStyle w:val="a9"/>
        <w:spacing w:line="276" w:lineRule="auto"/>
        <w:jc w:val="center"/>
        <w:rPr>
          <w:b/>
        </w:rPr>
      </w:pPr>
      <w:r w:rsidRPr="00B06D39">
        <w:rPr>
          <w:b/>
        </w:rPr>
        <w:t xml:space="preserve">Динамика результатов ЕГЭ за три </w:t>
      </w:r>
      <w:r w:rsidR="00B06D39" w:rsidRPr="00B06D39">
        <w:rPr>
          <w:b/>
        </w:rPr>
        <w:t>4 последних</w:t>
      </w:r>
      <w:r w:rsidRPr="00B06D39">
        <w:rPr>
          <w:b/>
        </w:rPr>
        <w:t xml:space="preserve"> года (Средний балл)</w:t>
      </w:r>
    </w:p>
    <w:tbl>
      <w:tblPr>
        <w:tblW w:w="9204" w:type="dxa"/>
        <w:tblCellMar>
          <w:left w:w="0" w:type="dxa"/>
          <w:right w:w="0" w:type="dxa"/>
        </w:tblCellMar>
        <w:tblLook w:val="04A0" w:firstRow="1" w:lastRow="0" w:firstColumn="1" w:lastColumn="0" w:noHBand="0" w:noVBand="1"/>
      </w:tblPr>
      <w:tblGrid>
        <w:gridCol w:w="2967"/>
        <w:gridCol w:w="1559"/>
        <w:gridCol w:w="1560"/>
        <w:gridCol w:w="1559"/>
        <w:gridCol w:w="1559"/>
      </w:tblGrid>
      <w:tr w:rsidR="00B06D39" w:rsidRPr="00B06D39" w14:paraId="6C563FE9"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A83A59A"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Предмет</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774D26B"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2019 год</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7B94C09"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2020 год</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AA69DBB"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2021 год</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4FDEC13"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2022 год</w:t>
            </w:r>
          </w:p>
        </w:tc>
      </w:tr>
      <w:tr w:rsidR="00B06D39" w:rsidRPr="00B06D39" w14:paraId="73EBEFA1"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3DEB186"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Русский язык</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14D4077"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74</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BAEE675"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73</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FCBC616"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66</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77AFA94"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67,8</w:t>
            </w:r>
          </w:p>
        </w:tc>
      </w:tr>
      <w:tr w:rsidR="00B06D39" w:rsidRPr="00B06D39" w14:paraId="0C2CCCF7"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D54FAF6"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Математика (проф.)</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02C726F"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64,7</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42EAF3E"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51,1</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E05A9BA"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40</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A4D2261"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55,2</w:t>
            </w:r>
          </w:p>
        </w:tc>
      </w:tr>
      <w:tr w:rsidR="00B06D39" w:rsidRPr="00B06D39" w14:paraId="4E64DFF1"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DBFDE86"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Математика (баз.)</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4C87666"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4</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972F7FB"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AA01241"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9E918B0"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w:t>
            </w:r>
          </w:p>
        </w:tc>
      </w:tr>
      <w:tr w:rsidR="00B06D39" w:rsidRPr="00B06D39" w14:paraId="1B38AFEC"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EF00FBF"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Информатика</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A98DB25"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76,5</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451BDC3A"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8DC8957"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F8DBA81"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57,9</w:t>
            </w:r>
          </w:p>
        </w:tc>
      </w:tr>
      <w:tr w:rsidR="00B06D39" w:rsidRPr="00B06D39" w14:paraId="4C4BF73A"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8C1A807"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Английский язык</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85816B1"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67</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66B71B3"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2F59AFF"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74</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348009B"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65</w:t>
            </w:r>
          </w:p>
        </w:tc>
      </w:tr>
      <w:tr w:rsidR="00B06D39" w:rsidRPr="00B06D39" w14:paraId="1A142457"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9583966"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Обществознание</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89EC2E9"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64,2</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DA86213"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64,7</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FC74F4A"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53</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C39A24D"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62,2</w:t>
            </w:r>
          </w:p>
        </w:tc>
      </w:tr>
      <w:tr w:rsidR="00B06D39" w:rsidRPr="00B06D39" w14:paraId="0F89BCEB"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1C2D235"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История</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A07025C"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65,3</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9F26BB8"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73,7</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41B6C0D"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B0D1275"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63,5</w:t>
            </w:r>
          </w:p>
        </w:tc>
      </w:tr>
      <w:tr w:rsidR="00B06D39" w:rsidRPr="00B06D39" w14:paraId="53BB7B11"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2212F81"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Биология</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E28412E"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76,5</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95948F8"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58,3</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615121F7"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50</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090F2B3"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62,4</w:t>
            </w:r>
          </w:p>
        </w:tc>
      </w:tr>
      <w:tr w:rsidR="00B06D39" w:rsidRPr="00B06D39" w14:paraId="241D7915"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A6D244D"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 xml:space="preserve">Литература </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8167D35"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01CE2EED"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DEAF750"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70</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A1EA144"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73</w:t>
            </w:r>
          </w:p>
        </w:tc>
      </w:tr>
      <w:tr w:rsidR="00B06D39" w:rsidRPr="00B06D39" w14:paraId="15685703"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19BAEA21"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Физика</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2B4C31D"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53,5</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BAE022E"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53</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D9685F6"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50</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29E13BF"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56,3</w:t>
            </w:r>
          </w:p>
        </w:tc>
      </w:tr>
      <w:tr w:rsidR="00B06D39" w:rsidRPr="00B06D39" w14:paraId="245D3AFD" w14:textId="77777777" w:rsidTr="00B06D39">
        <w:tc>
          <w:tcPr>
            <w:tcW w:w="2967"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5EDED2A6" w14:textId="77777777" w:rsidR="00B06D39" w:rsidRPr="00B06D39" w:rsidRDefault="00B06D39" w:rsidP="00B06D39">
            <w:pPr>
              <w:spacing w:after="0" w:line="276" w:lineRule="auto"/>
              <w:rPr>
                <w:rFonts w:cs="Times New Roman"/>
                <w:bCs/>
                <w:color w:val="000000" w:themeColor="text1"/>
                <w:sz w:val="24"/>
                <w:szCs w:val="24"/>
              </w:rPr>
            </w:pPr>
            <w:r w:rsidRPr="00B06D39">
              <w:rPr>
                <w:rFonts w:cs="Times New Roman"/>
                <w:bCs/>
                <w:color w:val="000000" w:themeColor="text1"/>
                <w:sz w:val="24"/>
                <w:szCs w:val="24"/>
              </w:rPr>
              <w:t>Химия</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5440BDD"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47,7</w:t>
            </w:r>
          </w:p>
        </w:tc>
        <w:tc>
          <w:tcPr>
            <w:tcW w:w="1560"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3E87E3CB"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37,5</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7E3AB9A9"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65</w:t>
            </w:r>
          </w:p>
        </w:tc>
        <w:tc>
          <w:tcPr>
            <w:tcW w:w="1559"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14:paraId="2DF17D36" w14:textId="77777777" w:rsidR="00B06D39" w:rsidRPr="00B06D39" w:rsidRDefault="00B06D39" w:rsidP="00B06D39">
            <w:pPr>
              <w:spacing w:after="0" w:line="276" w:lineRule="auto"/>
              <w:jc w:val="center"/>
              <w:rPr>
                <w:rFonts w:cs="Times New Roman"/>
                <w:bCs/>
                <w:color w:val="000000" w:themeColor="text1"/>
                <w:sz w:val="24"/>
                <w:szCs w:val="24"/>
              </w:rPr>
            </w:pPr>
            <w:r w:rsidRPr="00B06D39">
              <w:rPr>
                <w:rFonts w:cs="Times New Roman"/>
                <w:bCs/>
                <w:color w:val="000000" w:themeColor="text1"/>
                <w:sz w:val="24"/>
                <w:szCs w:val="24"/>
              </w:rPr>
              <w:t> 53,3</w:t>
            </w:r>
          </w:p>
        </w:tc>
      </w:tr>
    </w:tbl>
    <w:p w14:paraId="77712066" w14:textId="77777777" w:rsidR="00D76AAB" w:rsidRDefault="00D76AAB" w:rsidP="003E3729">
      <w:pPr>
        <w:spacing w:after="0" w:line="276" w:lineRule="auto"/>
        <w:jc w:val="center"/>
        <w:rPr>
          <w:rFonts w:cs="Times New Roman"/>
          <w:b/>
          <w:bCs/>
          <w:color w:val="7030A0"/>
          <w:szCs w:val="24"/>
        </w:rPr>
      </w:pPr>
    </w:p>
    <w:p w14:paraId="518EB2C7" w14:textId="77777777" w:rsidR="00D76AAB" w:rsidRPr="00317358" w:rsidRDefault="00D76AAB" w:rsidP="003E3729">
      <w:pPr>
        <w:spacing w:after="0" w:line="276" w:lineRule="auto"/>
        <w:jc w:val="center"/>
        <w:rPr>
          <w:rFonts w:cs="Times New Roman"/>
          <w:b/>
          <w:bCs/>
          <w:color w:val="000000" w:themeColor="text1"/>
          <w:sz w:val="24"/>
          <w:szCs w:val="24"/>
        </w:rPr>
      </w:pPr>
      <w:r w:rsidRPr="00317358">
        <w:rPr>
          <w:rFonts w:cs="Times New Roman"/>
          <w:b/>
          <w:bCs/>
          <w:color w:val="000000" w:themeColor="text1"/>
          <w:sz w:val="24"/>
          <w:szCs w:val="24"/>
        </w:rPr>
        <w:t xml:space="preserve">Работа с одарёнными и высоко мотивированными детьми </w:t>
      </w:r>
    </w:p>
    <w:p w14:paraId="6A6D5BE6" w14:textId="77777777" w:rsidR="00D76AAB" w:rsidRPr="00317358" w:rsidRDefault="00D76AAB" w:rsidP="003E3729">
      <w:pPr>
        <w:spacing w:after="0" w:line="276" w:lineRule="auto"/>
        <w:ind w:firstLine="708"/>
        <w:jc w:val="both"/>
        <w:rPr>
          <w:rFonts w:cs="Times New Roman"/>
          <w:color w:val="000000" w:themeColor="text1"/>
          <w:sz w:val="24"/>
          <w:szCs w:val="24"/>
        </w:rPr>
      </w:pPr>
      <w:r w:rsidRPr="00317358">
        <w:rPr>
          <w:rFonts w:cs="Times New Roman"/>
          <w:color w:val="000000" w:themeColor="text1"/>
          <w:sz w:val="24"/>
          <w:szCs w:val="24"/>
        </w:rPr>
        <w:t>В школе действует и постоянно совершенствуется система поддержки одаренных и высокомотивированных детей. Основой работы является построение индивидуальных образовательных маршрутов, осуществляющихся на всех уровнях образования.</w:t>
      </w:r>
      <w:r w:rsidRPr="00317358">
        <w:rPr>
          <w:color w:val="000000" w:themeColor="text1"/>
        </w:rPr>
        <w:t xml:space="preserve"> </w:t>
      </w:r>
      <w:r w:rsidRPr="00317358">
        <w:rPr>
          <w:rFonts w:cs="Times New Roman"/>
          <w:color w:val="000000" w:themeColor="text1"/>
          <w:sz w:val="24"/>
          <w:szCs w:val="24"/>
        </w:rPr>
        <w:t>Создана и ежегодно обновляется электронная база данных по одаренным детям.</w:t>
      </w:r>
    </w:p>
    <w:p w14:paraId="006B7E12" w14:textId="77777777" w:rsidR="00D76AAB" w:rsidRPr="003728FA" w:rsidRDefault="00D76AAB" w:rsidP="003E3729">
      <w:pPr>
        <w:spacing w:after="0" w:line="276" w:lineRule="auto"/>
        <w:ind w:firstLine="708"/>
        <w:jc w:val="both"/>
        <w:rPr>
          <w:rFonts w:cs="Times New Roman"/>
          <w:sz w:val="24"/>
          <w:szCs w:val="24"/>
        </w:rPr>
      </w:pPr>
      <w:r w:rsidRPr="00317358">
        <w:rPr>
          <w:rFonts w:cs="Times New Roman"/>
          <w:color w:val="000000" w:themeColor="text1"/>
          <w:sz w:val="24"/>
          <w:szCs w:val="24"/>
        </w:rPr>
        <w:t>В течение ряда лет наблюдается положительная динамика участия обучающихся в</w:t>
      </w:r>
      <w:r w:rsidRPr="00317358">
        <w:rPr>
          <w:rFonts w:cs="Times New Roman"/>
          <w:color w:val="000000" w:themeColor="text1"/>
          <w:spacing w:val="-57"/>
          <w:sz w:val="24"/>
          <w:szCs w:val="24"/>
        </w:rPr>
        <w:t xml:space="preserve"> </w:t>
      </w:r>
      <w:r w:rsidRPr="00317358">
        <w:rPr>
          <w:rFonts w:cs="Times New Roman"/>
          <w:color w:val="000000" w:themeColor="text1"/>
          <w:sz w:val="24"/>
          <w:szCs w:val="24"/>
        </w:rPr>
        <w:t>школьном</w:t>
      </w:r>
      <w:r w:rsidRPr="00317358">
        <w:rPr>
          <w:rFonts w:cs="Times New Roman"/>
          <w:color w:val="000000" w:themeColor="text1"/>
          <w:spacing w:val="-5"/>
          <w:sz w:val="24"/>
          <w:szCs w:val="24"/>
        </w:rPr>
        <w:t xml:space="preserve"> </w:t>
      </w:r>
      <w:r w:rsidRPr="00317358">
        <w:rPr>
          <w:rFonts w:cs="Times New Roman"/>
          <w:color w:val="000000" w:themeColor="text1"/>
          <w:sz w:val="24"/>
          <w:szCs w:val="24"/>
        </w:rPr>
        <w:t>туре</w:t>
      </w:r>
      <w:r w:rsidRPr="00317358">
        <w:rPr>
          <w:rFonts w:cs="Times New Roman"/>
          <w:color w:val="000000" w:themeColor="text1"/>
          <w:spacing w:val="-2"/>
          <w:sz w:val="24"/>
          <w:szCs w:val="24"/>
        </w:rPr>
        <w:t xml:space="preserve"> </w:t>
      </w:r>
      <w:r w:rsidRPr="00317358">
        <w:rPr>
          <w:rFonts w:cs="Times New Roman"/>
          <w:color w:val="000000" w:themeColor="text1"/>
          <w:sz w:val="24"/>
          <w:szCs w:val="24"/>
        </w:rPr>
        <w:t>предметных</w:t>
      </w:r>
      <w:r w:rsidRPr="00317358">
        <w:rPr>
          <w:rFonts w:cs="Times New Roman"/>
          <w:color w:val="000000" w:themeColor="text1"/>
          <w:spacing w:val="-3"/>
          <w:sz w:val="24"/>
          <w:szCs w:val="24"/>
        </w:rPr>
        <w:t xml:space="preserve"> </w:t>
      </w:r>
      <w:r w:rsidRPr="00317358">
        <w:rPr>
          <w:rFonts w:cs="Times New Roman"/>
          <w:color w:val="000000" w:themeColor="text1"/>
          <w:sz w:val="24"/>
          <w:szCs w:val="24"/>
        </w:rPr>
        <w:t>олимпиад.</w:t>
      </w:r>
      <w:r w:rsidRPr="00317358">
        <w:rPr>
          <w:rFonts w:cs="Times New Roman"/>
          <w:color w:val="000000" w:themeColor="text1"/>
          <w:spacing w:val="-8"/>
          <w:sz w:val="24"/>
          <w:szCs w:val="24"/>
        </w:rPr>
        <w:t xml:space="preserve"> </w:t>
      </w:r>
      <w:r w:rsidRPr="00317358">
        <w:rPr>
          <w:rFonts w:cs="Times New Roman"/>
          <w:color w:val="000000" w:themeColor="text1"/>
          <w:sz w:val="24"/>
          <w:szCs w:val="24"/>
        </w:rPr>
        <w:t>Ежегодно</w:t>
      </w:r>
      <w:r w:rsidRPr="00317358">
        <w:rPr>
          <w:rFonts w:cs="Times New Roman"/>
          <w:color w:val="000000" w:themeColor="text1"/>
          <w:spacing w:val="-5"/>
          <w:sz w:val="24"/>
          <w:szCs w:val="24"/>
        </w:rPr>
        <w:t xml:space="preserve"> </w:t>
      </w:r>
      <w:r w:rsidRPr="00317358">
        <w:rPr>
          <w:rFonts w:cs="Times New Roman"/>
          <w:color w:val="000000" w:themeColor="text1"/>
          <w:sz w:val="24"/>
          <w:szCs w:val="24"/>
        </w:rPr>
        <w:t>наши</w:t>
      </w:r>
      <w:r w:rsidRPr="00317358">
        <w:rPr>
          <w:rFonts w:cs="Times New Roman"/>
          <w:color w:val="000000" w:themeColor="text1"/>
          <w:spacing w:val="-4"/>
          <w:sz w:val="24"/>
          <w:szCs w:val="24"/>
        </w:rPr>
        <w:t xml:space="preserve"> </w:t>
      </w:r>
      <w:r w:rsidRPr="00317358">
        <w:rPr>
          <w:rFonts w:cs="Times New Roman"/>
          <w:color w:val="000000" w:themeColor="text1"/>
          <w:sz w:val="24"/>
          <w:szCs w:val="24"/>
        </w:rPr>
        <w:t>ученики</w:t>
      </w:r>
      <w:r w:rsidRPr="00317358">
        <w:rPr>
          <w:rFonts w:cs="Times New Roman"/>
          <w:color w:val="000000" w:themeColor="text1"/>
          <w:spacing w:val="-4"/>
          <w:sz w:val="24"/>
          <w:szCs w:val="24"/>
        </w:rPr>
        <w:t xml:space="preserve"> </w:t>
      </w:r>
      <w:r w:rsidRPr="003728FA">
        <w:rPr>
          <w:rFonts w:cs="Times New Roman"/>
          <w:sz w:val="24"/>
          <w:szCs w:val="24"/>
        </w:rPr>
        <w:t>становятся</w:t>
      </w:r>
      <w:r w:rsidRPr="003728FA">
        <w:rPr>
          <w:rFonts w:cs="Times New Roman"/>
          <w:spacing w:val="-3"/>
          <w:sz w:val="24"/>
          <w:szCs w:val="24"/>
        </w:rPr>
        <w:t xml:space="preserve"> </w:t>
      </w:r>
      <w:r w:rsidRPr="003728FA">
        <w:rPr>
          <w:rFonts w:cs="Times New Roman"/>
          <w:sz w:val="24"/>
          <w:szCs w:val="24"/>
        </w:rPr>
        <w:t>победителями</w:t>
      </w:r>
      <w:r w:rsidRPr="003728FA">
        <w:rPr>
          <w:rFonts w:cs="Times New Roman"/>
          <w:spacing w:val="-57"/>
          <w:sz w:val="24"/>
          <w:szCs w:val="24"/>
        </w:rPr>
        <w:t xml:space="preserve"> </w:t>
      </w:r>
      <w:r w:rsidRPr="003728FA">
        <w:rPr>
          <w:rFonts w:cs="Times New Roman"/>
          <w:sz w:val="24"/>
          <w:szCs w:val="24"/>
        </w:rPr>
        <w:t>и призёрами муниципального этапа Всероссийской олимпиады школьников, участниками</w:t>
      </w:r>
      <w:r w:rsidRPr="003728FA">
        <w:rPr>
          <w:rFonts w:cs="Times New Roman"/>
          <w:spacing w:val="-57"/>
          <w:sz w:val="24"/>
          <w:szCs w:val="24"/>
        </w:rPr>
        <w:t xml:space="preserve"> </w:t>
      </w:r>
      <w:r w:rsidRPr="003728FA">
        <w:rPr>
          <w:rFonts w:cs="Times New Roman"/>
          <w:sz w:val="24"/>
          <w:szCs w:val="24"/>
        </w:rPr>
        <w:t>Всероссийского</w:t>
      </w:r>
      <w:r w:rsidRPr="003728FA">
        <w:rPr>
          <w:rFonts w:cs="Times New Roman"/>
          <w:spacing w:val="-1"/>
          <w:sz w:val="24"/>
          <w:szCs w:val="24"/>
        </w:rPr>
        <w:t xml:space="preserve"> </w:t>
      </w:r>
      <w:r w:rsidRPr="003728FA">
        <w:rPr>
          <w:rFonts w:cs="Times New Roman"/>
          <w:sz w:val="24"/>
          <w:szCs w:val="24"/>
        </w:rPr>
        <w:t>этапа.</w:t>
      </w:r>
    </w:p>
    <w:p w14:paraId="36D02127" w14:textId="77777777" w:rsidR="00D76AAB" w:rsidRDefault="00D76AAB" w:rsidP="003E3729">
      <w:pPr>
        <w:spacing w:after="0" w:line="276" w:lineRule="auto"/>
        <w:ind w:firstLine="708"/>
        <w:jc w:val="both"/>
        <w:rPr>
          <w:rFonts w:cs="Times New Roman"/>
          <w:sz w:val="24"/>
          <w:szCs w:val="24"/>
        </w:rPr>
      </w:pPr>
      <w:r w:rsidRPr="003728FA">
        <w:rPr>
          <w:rFonts w:cs="Times New Roman"/>
          <w:sz w:val="24"/>
          <w:szCs w:val="24"/>
        </w:rPr>
        <w:t>Кроме предметных олимпиад, обучающиеся нашей школы принимают активное участие в</w:t>
      </w:r>
      <w:r w:rsidRPr="003728FA">
        <w:rPr>
          <w:rFonts w:cs="Times New Roman"/>
          <w:spacing w:val="1"/>
          <w:sz w:val="24"/>
          <w:szCs w:val="24"/>
        </w:rPr>
        <w:t xml:space="preserve"> </w:t>
      </w:r>
      <w:r w:rsidRPr="003728FA">
        <w:rPr>
          <w:rFonts w:cs="Times New Roman"/>
          <w:sz w:val="24"/>
          <w:szCs w:val="24"/>
        </w:rPr>
        <w:t>муниципальных,</w:t>
      </w:r>
      <w:r w:rsidRPr="003728FA">
        <w:rPr>
          <w:rFonts w:cs="Times New Roman"/>
          <w:spacing w:val="1"/>
          <w:sz w:val="24"/>
          <w:szCs w:val="24"/>
        </w:rPr>
        <w:t xml:space="preserve"> </w:t>
      </w:r>
      <w:r w:rsidRPr="003728FA">
        <w:rPr>
          <w:rFonts w:cs="Times New Roman"/>
          <w:sz w:val="24"/>
          <w:szCs w:val="24"/>
        </w:rPr>
        <w:t>региональных</w:t>
      </w:r>
      <w:r w:rsidRPr="003728FA">
        <w:rPr>
          <w:rFonts w:cs="Times New Roman"/>
          <w:spacing w:val="1"/>
          <w:sz w:val="24"/>
          <w:szCs w:val="24"/>
        </w:rPr>
        <w:t xml:space="preserve"> </w:t>
      </w:r>
      <w:r w:rsidRPr="003728FA">
        <w:rPr>
          <w:rFonts w:cs="Times New Roman"/>
          <w:sz w:val="24"/>
          <w:szCs w:val="24"/>
        </w:rPr>
        <w:t>и</w:t>
      </w:r>
      <w:r w:rsidRPr="003728FA">
        <w:rPr>
          <w:rFonts w:cs="Times New Roman"/>
          <w:spacing w:val="1"/>
          <w:sz w:val="24"/>
          <w:szCs w:val="24"/>
        </w:rPr>
        <w:t xml:space="preserve"> </w:t>
      </w:r>
      <w:r w:rsidRPr="003728FA">
        <w:rPr>
          <w:rFonts w:cs="Times New Roman"/>
          <w:sz w:val="24"/>
          <w:szCs w:val="24"/>
        </w:rPr>
        <w:t>всероссийских</w:t>
      </w:r>
      <w:r w:rsidRPr="003728FA">
        <w:rPr>
          <w:rFonts w:cs="Times New Roman"/>
          <w:spacing w:val="1"/>
          <w:sz w:val="24"/>
          <w:szCs w:val="24"/>
        </w:rPr>
        <w:t xml:space="preserve"> </w:t>
      </w:r>
      <w:r w:rsidRPr="003728FA">
        <w:rPr>
          <w:rFonts w:cs="Times New Roman"/>
          <w:sz w:val="24"/>
          <w:szCs w:val="24"/>
        </w:rPr>
        <w:t>конкурсах,</w:t>
      </w:r>
      <w:r w:rsidRPr="003728FA">
        <w:rPr>
          <w:rFonts w:cs="Times New Roman"/>
          <w:spacing w:val="1"/>
          <w:sz w:val="24"/>
          <w:szCs w:val="24"/>
        </w:rPr>
        <w:t xml:space="preserve"> </w:t>
      </w:r>
      <w:r w:rsidRPr="003728FA">
        <w:rPr>
          <w:rFonts w:cs="Times New Roman"/>
          <w:sz w:val="24"/>
          <w:szCs w:val="24"/>
        </w:rPr>
        <w:t>конференциях</w:t>
      </w:r>
      <w:r w:rsidRPr="003728FA">
        <w:rPr>
          <w:rFonts w:cs="Times New Roman"/>
          <w:spacing w:val="1"/>
          <w:sz w:val="24"/>
          <w:szCs w:val="24"/>
        </w:rPr>
        <w:t xml:space="preserve"> </w:t>
      </w:r>
      <w:r w:rsidRPr="003728FA">
        <w:rPr>
          <w:rFonts w:cs="Times New Roman"/>
          <w:sz w:val="24"/>
          <w:szCs w:val="24"/>
        </w:rPr>
        <w:t>и</w:t>
      </w:r>
      <w:r w:rsidRPr="003728FA">
        <w:rPr>
          <w:rFonts w:cs="Times New Roman"/>
          <w:spacing w:val="1"/>
          <w:sz w:val="24"/>
          <w:szCs w:val="24"/>
        </w:rPr>
        <w:t xml:space="preserve"> </w:t>
      </w:r>
      <w:r w:rsidRPr="003728FA">
        <w:rPr>
          <w:rFonts w:cs="Times New Roman"/>
          <w:sz w:val="24"/>
          <w:szCs w:val="24"/>
        </w:rPr>
        <w:t>других</w:t>
      </w:r>
      <w:r w:rsidRPr="003728FA">
        <w:rPr>
          <w:rFonts w:cs="Times New Roman"/>
          <w:spacing w:val="1"/>
          <w:sz w:val="24"/>
          <w:szCs w:val="24"/>
        </w:rPr>
        <w:t xml:space="preserve"> </w:t>
      </w:r>
      <w:r w:rsidRPr="003728FA">
        <w:rPr>
          <w:rFonts w:cs="Times New Roman"/>
          <w:sz w:val="24"/>
          <w:szCs w:val="24"/>
        </w:rPr>
        <w:t>мероприятиях</w:t>
      </w:r>
      <w:r w:rsidRPr="003728FA">
        <w:rPr>
          <w:rFonts w:cs="Times New Roman"/>
          <w:spacing w:val="-1"/>
          <w:sz w:val="24"/>
          <w:szCs w:val="24"/>
        </w:rPr>
        <w:t xml:space="preserve"> </w:t>
      </w:r>
      <w:r w:rsidRPr="003728FA">
        <w:rPr>
          <w:rFonts w:cs="Times New Roman"/>
          <w:sz w:val="24"/>
          <w:szCs w:val="24"/>
        </w:rPr>
        <w:t>интеллектуальной</w:t>
      </w:r>
      <w:r w:rsidRPr="003728FA">
        <w:rPr>
          <w:rFonts w:cs="Times New Roman"/>
          <w:spacing w:val="3"/>
          <w:sz w:val="24"/>
          <w:szCs w:val="24"/>
        </w:rPr>
        <w:t xml:space="preserve"> </w:t>
      </w:r>
      <w:r w:rsidRPr="003728FA">
        <w:rPr>
          <w:rFonts w:cs="Times New Roman"/>
          <w:sz w:val="24"/>
          <w:szCs w:val="24"/>
        </w:rPr>
        <w:t>и</w:t>
      </w:r>
      <w:r w:rsidRPr="003728FA">
        <w:rPr>
          <w:rFonts w:cs="Times New Roman"/>
          <w:spacing w:val="-2"/>
          <w:sz w:val="24"/>
          <w:szCs w:val="24"/>
        </w:rPr>
        <w:t xml:space="preserve"> </w:t>
      </w:r>
      <w:r w:rsidRPr="003728FA">
        <w:rPr>
          <w:rFonts w:cs="Times New Roman"/>
          <w:sz w:val="24"/>
          <w:szCs w:val="24"/>
        </w:rPr>
        <w:t>творческой</w:t>
      </w:r>
      <w:r w:rsidRPr="003728FA">
        <w:rPr>
          <w:rFonts w:cs="Times New Roman"/>
          <w:spacing w:val="-1"/>
          <w:sz w:val="24"/>
          <w:szCs w:val="24"/>
        </w:rPr>
        <w:t xml:space="preserve"> </w:t>
      </w:r>
      <w:r w:rsidRPr="003728FA">
        <w:rPr>
          <w:rFonts w:cs="Times New Roman"/>
          <w:sz w:val="24"/>
          <w:szCs w:val="24"/>
        </w:rPr>
        <w:t>направленности.</w:t>
      </w:r>
    </w:p>
    <w:p w14:paraId="699499E0" w14:textId="77777777" w:rsidR="00D76AAB" w:rsidRDefault="00D76AAB" w:rsidP="003E3729">
      <w:pPr>
        <w:spacing w:after="0" w:line="276" w:lineRule="auto"/>
        <w:ind w:firstLine="708"/>
        <w:jc w:val="both"/>
        <w:rPr>
          <w:rFonts w:cs="Times New Roman"/>
          <w:sz w:val="24"/>
          <w:szCs w:val="24"/>
        </w:rPr>
      </w:pPr>
      <w:r w:rsidRPr="003728FA">
        <w:rPr>
          <w:rFonts w:eastAsia="Times New Roman" w:cs="Times New Roman"/>
          <w:sz w:val="24"/>
          <w:szCs w:val="24"/>
          <w:lang w:eastAsia="ru-RU"/>
        </w:rPr>
        <w:t xml:space="preserve">Анализ участия в олимпиадах, различных творческих конкурсах, смотрах, показывает, что в школе имеется категория перспективных талантливых и высоко мотивированных детей. Учителями школы ведется целенаправленная работа по их подготовке к олимпиадам как на уроках, так и через систему дополнительного образования (элективные курсы, предметные кружки, лабораторные практикумы, внеурочная деятельность).  </w:t>
      </w:r>
    </w:p>
    <w:p w14:paraId="04E02156" w14:textId="77777777" w:rsidR="00D76AAB" w:rsidRDefault="00D76AAB" w:rsidP="003E3729">
      <w:pPr>
        <w:spacing w:after="0" w:line="276" w:lineRule="auto"/>
        <w:ind w:firstLine="708"/>
        <w:jc w:val="both"/>
        <w:rPr>
          <w:rFonts w:eastAsia="Times New Roman" w:cs="Times New Roman"/>
          <w:sz w:val="24"/>
          <w:szCs w:val="24"/>
          <w:lang w:eastAsia="ru-RU"/>
        </w:rPr>
      </w:pPr>
      <w:r w:rsidRPr="003728FA">
        <w:rPr>
          <w:rFonts w:eastAsia="Times New Roman" w:cs="Times New Roman"/>
          <w:sz w:val="24"/>
          <w:szCs w:val="24"/>
          <w:lang w:eastAsia="ru-RU"/>
        </w:rPr>
        <w:t xml:space="preserve">Одной из форм выявления одаренных детей является Всероссийская олимпиада школьников как самая массовая система участия школьников в интеллектуальных конкурсах. В школьном этапе </w:t>
      </w:r>
      <w:proofErr w:type="spellStart"/>
      <w:r w:rsidRPr="003728FA">
        <w:rPr>
          <w:rFonts w:eastAsia="Times New Roman" w:cs="Times New Roman"/>
          <w:sz w:val="24"/>
          <w:szCs w:val="24"/>
          <w:lang w:eastAsia="ru-RU"/>
        </w:rPr>
        <w:t>ВсОШ</w:t>
      </w:r>
      <w:proofErr w:type="spellEnd"/>
      <w:r w:rsidRPr="003728FA">
        <w:rPr>
          <w:rFonts w:eastAsia="Times New Roman" w:cs="Times New Roman"/>
          <w:sz w:val="24"/>
          <w:szCs w:val="24"/>
          <w:lang w:eastAsia="ru-RU"/>
        </w:rPr>
        <w:t xml:space="preserve"> традиционно участвуют учащиеся 5-11 классов, на школьном уровне в Олимпиаде участвуют ученики 4-х классов. </w:t>
      </w:r>
    </w:p>
    <w:tbl>
      <w:tblPr>
        <w:tblpPr w:leftFromText="180" w:rightFromText="180" w:vertAnchor="text" w:horzAnchor="margin" w:tblpXSpec="center" w:tblpY="403"/>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3"/>
        <w:gridCol w:w="709"/>
        <w:gridCol w:w="708"/>
        <w:gridCol w:w="709"/>
        <w:gridCol w:w="709"/>
        <w:gridCol w:w="709"/>
        <w:gridCol w:w="708"/>
        <w:gridCol w:w="709"/>
        <w:gridCol w:w="709"/>
        <w:gridCol w:w="709"/>
        <w:gridCol w:w="708"/>
        <w:gridCol w:w="709"/>
        <w:gridCol w:w="709"/>
      </w:tblGrid>
      <w:tr w:rsidR="00D76AAB" w:rsidRPr="00F039A9" w14:paraId="184681E4" w14:textId="77777777" w:rsidTr="00317358">
        <w:trPr>
          <w:trHeight w:val="748"/>
        </w:trPr>
        <w:tc>
          <w:tcPr>
            <w:tcW w:w="1413" w:type="dxa"/>
            <w:vMerge w:val="restart"/>
            <w:shd w:val="clear" w:color="auto" w:fill="auto"/>
            <w:vAlign w:val="bottom"/>
            <w:hideMark/>
          </w:tcPr>
          <w:p w14:paraId="256B967E"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Предмет</w:t>
            </w:r>
          </w:p>
        </w:tc>
        <w:tc>
          <w:tcPr>
            <w:tcW w:w="2126" w:type="dxa"/>
            <w:gridSpan w:val="3"/>
            <w:shd w:val="clear" w:color="auto" w:fill="auto"/>
            <w:vAlign w:val="bottom"/>
            <w:hideMark/>
          </w:tcPr>
          <w:p w14:paraId="2B7926BB"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Количество участников 4-11 классов</w:t>
            </w:r>
          </w:p>
        </w:tc>
        <w:tc>
          <w:tcPr>
            <w:tcW w:w="2126" w:type="dxa"/>
            <w:gridSpan w:val="3"/>
            <w:shd w:val="clear" w:color="auto" w:fill="auto"/>
            <w:vAlign w:val="bottom"/>
            <w:hideMark/>
          </w:tcPr>
          <w:p w14:paraId="61CFAE4C"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Количество победителей 4-11 классов</w:t>
            </w:r>
          </w:p>
        </w:tc>
        <w:tc>
          <w:tcPr>
            <w:tcW w:w="2127" w:type="dxa"/>
            <w:gridSpan w:val="3"/>
            <w:shd w:val="clear" w:color="auto" w:fill="auto"/>
            <w:vAlign w:val="bottom"/>
            <w:hideMark/>
          </w:tcPr>
          <w:p w14:paraId="775E75B1"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Количество призеров 4-11 классов</w:t>
            </w:r>
          </w:p>
        </w:tc>
        <w:tc>
          <w:tcPr>
            <w:tcW w:w="2126" w:type="dxa"/>
            <w:gridSpan w:val="3"/>
          </w:tcPr>
          <w:p w14:paraId="7DD61091"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Количество победителей и призеров</w:t>
            </w:r>
          </w:p>
        </w:tc>
      </w:tr>
      <w:tr w:rsidR="00D76AAB" w:rsidRPr="00F039A9" w14:paraId="666E56DF" w14:textId="77777777" w:rsidTr="00317358">
        <w:trPr>
          <w:trHeight w:val="301"/>
        </w:trPr>
        <w:tc>
          <w:tcPr>
            <w:tcW w:w="1413" w:type="dxa"/>
            <w:vMerge/>
            <w:shd w:val="clear" w:color="auto" w:fill="auto"/>
            <w:vAlign w:val="bottom"/>
          </w:tcPr>
          <w:p w14:paraId="63F1BB01" w14:textId="77777777" w:rsidR="00D76AAB" w:rsidRPr="00F039A9" w:rsidRDefault="00D76AAB" w:rsidP="003E3729">
            <w:pPr>
              <w:spacing w:after="0" w:line="276" w:lineRule="auto"/>
              <w:rPr>
                <w:rFonts w:eastAsia="Times New Roman"/>
                <w:b/>
                <w:bCs/>
                <w:color w:val="000000"/>
                <w:sz w:val="22"/>
                <w:lang w:eastAsia="ru-RU"/>
              </w:rPr>
            </w:pPr>
          </w:p>
        </w:tc>
        <w:tc>
          <w:tcPr>
            <w:tcW w:w="709" w:type="dxa"/>
            <w:shd w:val="clear" w:color="auto" w:fill="auto"/>
            <w:vAlign w:val="bottom"/>
          </w:tcPr>
          <w:p w14:paraId="4B9FF186"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2020</w:t>
            </w:r>
          </w:p>
        </w:tc>
        <w:tc>
          <w:tcPr>
            <w:tcW w:w="708" w:type="dxa"/>
          </w:tcPr>
          <w:p w14:paraId="52018B8D"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2021</w:t>
            </w:r>
          </w:p>
        </w:tc>
        <w:tc>
          <w:tcPr>
            <w:tcW w:w="709" w:type="dxa"/>
          </w:tcPr>
          <w:p w14:paraId="20539351"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2022</w:t>
            </w:r>
          </w:p>
        </w:tc>
        <w:tc>
          <w:tcPr>
            <w:tcW w:w="709" w:type="dxa"/>
            <w:shd w:val="clear" w:color="auto" w:fill="auto"/>
            <w:vAlign w:val="bottom"/>
          </w:tcPr>
          <w:p w14:paraId="41473DE7"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2020</w:t>
            </w:r>
          </w:p>
        </w:tc>
        <w:tc>
          <w:tcPr>
            <w:tcW w:w="709" w:type="dxa"/>
          </w:tcPr>
          <w:p w14:paraId="651E9896"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2021</w:t>
            </w:r>
          </w:p>
        </w:tc>
        <w:tc>
          <w:tcPr>
            <w:tcW w:w="708" w:type="dxa"/>
          </w:tcPr>
          <w:p w14:paraId="61D0B23E"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2022</w:t>
            </w:r>
          </w:p>
        </w:tc>
        <w:tc>
          <w:tcPr>
            <w:tcW w:w="709" w:type="dxa"/>
            <w:shd w:val="clear" w:color="auto" w:fill="auto"/>
            <w:vAlign w:val="bottom"/>
          </w:tcPr>
          <w:p w14:paraId="1E52E91D"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2020</w:t>
            </w:r>
          </w:p>
        </w:tc>
        <w:tc>
          <w:tcPr>
            <w:tcW w:w="709" w:type="dxa"/>
          </w:tcPr>
          <w:p w14:paraId="6DC5C949"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2021</w:t>
            </w:r>
          </w:p>
        </w:tc>
        <w:tc>
          <w:tcPr>
            <w:tcW w:w="709" w:type="dxa"/>
          </w:tcPr>
          <w:p w14:paraId="57C7E7DC"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2022</w:t>
            </w:r>
          </w:p>
        </w:tc>
        <w:tc>
          <w:tcPr>
            <w:tcW w:w="708" w:type="dxa"/>
          </w:tcPr>
          <w:p w14:paraId="2B16C3F5"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2020</w:t>
            </w:r>
          </w:p>
        </w:tc>
        <w:tc>
          <w:tcPr>
            <w:tcW w:w="709" w:type="dxa"/>
          </w:tcPr>
          <w:p w14:paraId="23684A19"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2021</w:t>
            </w:r>
          </w:p>
        </w:tc>
        <w:tc>
          <w:tcPr>
            <w:tcW w:w="709" w:type="dxa"/>
            <w:shd w:val="clear" w:color="auto" w:fill="auto"/>
            <w:vAlign w:val="bottom"/>
          </w:tcPr>
          <w:p w14:paraId="72EF6E7B" w14:textId="77777777" w:rsidR="00D76AAB" w:rsidRPr="00F039A9" w:rsidRDefault="00D76AAB" w:rsidP="003E3729">
            <w:pPr>
              <w:spacing w:after="0" w:line="276" w:lineRule="auto"/>
              <w:jc w:val="center"/>
              <w:rPr>
                <w:rFonts w:eastAsia="Times New Roman"/>
                <w:b/>
                <w:bCs/>
                <w:color w:val="000000"/>
                <w:sz w:val="22"/>
                <w:lang w:eastAsia="ru-RU"/>
              </w:rPr>
            </w:pPr>
            <w:r w:rsidRPr="00F039A9">
              <w:rPr>
                <w:rFonts w:eastAsia="Times New Roman"/>
                <w:b/>
                <w:bCs/>
                <w:color w:val="000000"/>
                <w:sz w:val="22"/>
                <w:lang w:eastAsia="ru-RU"/>
              </w:rPr>
              <w:t>2022</w:t>
            </w:r>
          </w:p>
        </w:tc>
      </w:tr>
      <w:tr w:rsidR="00D76AAB" w:rsidRPr="00F039A9" w14:paraId="4810D5B9" w14:textId="77777777" w:rsidTr="00317358">
        <w:trPr>
          <w:trHeight w:val="186"/>
        </w:trPr>
        <w:tc>
          <w:tcPr>
            <w:tcW w:w="1413" w:type="dxa"/>
            <w:shd w:val="clear" w:color="auto" w:fill="auto"/>
            <w:vAlign w:val="center"/>
            <w:hideMark/>
          </w:tcPr>
          <w:p w14:paraId="3207A252"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Английский</w:t>
            </w:r>
          </w:p>
        </w:tc>
        <w:tc>
          <w:tcPr>
            <w:tcW w:w="709" w:type="dxa"/>
            <w:shd w:val="clear" w:color="auto" w:fill="auto"/>
            <w:vAlign w:val="bottom"/>
          </w:tcPr>
          <w:p w14:paraId="69EB008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19</w:t>
            </w:r>
          </w:p>
        </w:tc>
        <w:tc>
          <w:tcPr>
            <w:tcW w:w="708" w:type="dxa"/>
            <w:vAlign w:val="bottom"/>
          </w:tcPr>
          <w:p w14:paraId="7780F61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39</w:t>
            </w:r>
          </w:p>
        </w:tc>
        <w:tc>
          <w:tcPr>
            <w:tcW w:w="709" w:type="dxa"/>
            <w:vAlign w:val="bottom"/>
          </w:tcPr>
          <w:p w14:paraId="296EAF0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21</w:t>
            </w:r>
          </w:p>
        </w:tc>
        <w:tc>
          <w:tcPr>
            <w:tcW w:w="709" w:type="dxa"/>
            <w:shd w:val="clear" w:color="auto" w:fill="auto"/>
            <w:vAlign w:val="bottom"/>
          </w:tcPr>
          <w:p w14:paraId="163D2FA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vAlign w:val="bottom"/>
          </w:tcPr>
          <w:p w14:paraId="4459F58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8" w:type="dxa"/>
            <w:vAlign w:val="bottom"/>
          </w:tcPr>
          <w:p w14:paraId="4A2D306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shd w:val="clear" w:color="auto" w:fill="auto"/>
            <w:vAlign w:val="bottom"/>
          </w:tcPr>
          <w:p w14:paraId="42A6E2F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175F029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9</w:t>
            </w:r>
          </w:p>
        </w:tc>
        <w:tc>
          <w:tcPr>
            <w:tcW w:w="709" w:type="dxa"/>
            <w:vAlign w:val="bottom"/>
          </w:tcPr>
          <w:p w14:paraId="32F420C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8" w:type="dxa"/>
          </w:tcPr>
          <w:p w14:paraId="5A9AEAD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tcPr>
          <w:p w14:paraId="042FB41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14</w:t>
            </w:r>
          </w:p>
        </w:tc>
        <w:tc>
          <w:tcPr>
            <w:tcW w:w="709" w:type="dxa"/>
            <w:shd w:val="clear" w:color="auto" w:fill="auto"/>
            <w:vAlign w:val="bottom"/>
          </w:tcPr>
          <w:p w14:paraId="351D81F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r>
      <w:tr w:rsidR="00D76AAB" w:rsidRPr="00F039A9" w14:paraId="3EB38AF1" w14:textId="77777777" w:rsidTr="00317358">
        <w:trPr>
          <w:trHeight w:val="186"/>
        </w:trPr>
        <w:tc>
          <w:tcPr>
            <w:tcW w:w="1413" w:type="dxa"/>
            <w:shd w:val="clear" w:color="auto" w:fill="auto"/>
            <w:vAlign w:val="center"/>
            <w:hideMark/>
          </w:tcPr>
          <w:p w14:paraId="48E3FBFD"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Астрономия</w:t>
            </w:r>
          </w:p>
        </w:tc>
        <w:tc>
          <w:tcPr>
            <w:tcW w:w="709" w:type="dxa"/>
            <w:shd w:val="clear" w:color="auto" w:fill="auto"/>
            <w:vAlign w:val="bottom"/>
          </w:tcPr>
          <w:p w14:paraId="6D46F45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8" w:type="dxa"/>
            <w:vAlign w:val="bottom"/>
          </w:tcPr>
          <w:p w14:paraId="5617DEB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40</w:t>
            </w:r>
          </w:p>
        </w:tc>
        <w:tc>
          <w:tcPr>
            <w:tcW w:w="709" w:type="dxa"/>
            <w:vAlign w:val="bottom"/>
          </w:tcPr>
          <w:p w14:paraId="6CC7956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50</w:t>
            </w:r>
          </w:p>
        </w:tc>
        <w:tc>
          <w:tcPr>
            <w:tcW w:w="709" w:type="dxa"/>
            <w:shd w:val="clear" w:color="auto" w:fill="auto"/>
            <w:vAlign w:val="bottom"/>
          </w:tcPr>
          <w:p w14:paraId="3FBB6D7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1463D23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8" w:type="dxa"/>
            <w:vAlign w:val="bottom"/>
          </w:tcPr>
          <w:p w14:paraId="54853DB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shd w:val="clear" w:color="auto" w:fill="auto"/>
            <w:vAlign w:val="bottom"/>
          </w:tcPr>
          <w:p w14:paraId="169E2B6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4CF369D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12</w:t>
            </w:r>
          </w:p>
        </w:tc>
        <w:tc>
          <w:tcPr>
            <w:tcW w:w="709" w:type="dxa"/>
            <w:vAlign w:val="bottom"/>
          </w:tcPr>
          <w:p w14:paraId="3130B7D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8" w:type="dxa"/>
          </w:tcPr>
          <w:p w14:paraId="3508D525"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tcPr>
          <w:p w14:paraId="2EE5CED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15</w:t>
            </w:r>
          </w:p>
        </w:tc>
        <w:tc>
          <w:tcPr>
            <w:tcW w:w="709" w:type="dxa"/>
            <w:shd w:val="clear" w:color="auto" w:fill="auto"/>
            <w:vAlign w:val="bottom"/>
          </w:tcPr>
          <w:p w14:paraId="413C3B1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r>
      <w:tr w:rsidR="00D76AAB" w:rsidRPr="00F039A9" w14:paraId="59CA4A17" w14:textId="77777777" w:rsidTr="00317358">
        <w:trPr>
          <w:trHeight w:val="186"/>
        </w:trPr>
        <w:tc>
          <w:tcPr>
            <w:tcW w:w="1413" w:type="dxa"/>
            <w:shd w:val="clear" w:color="auto" w:fill="auto"/>
            <w:vAlign w:val="center"/>
            <w:hideMark/>
          </w:tcPr>
          <w:p w14:paraId="08E61220"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lastRenderedPageBreak/>
              <w:t>Биология</w:t>
            </w:r>
          </w:p>
        </w:tc>
        <w:tc>
          <w:tcPr>
            <w:tcW w:w="709" w:type="dxa"/>
            <w:shd w:val="clear" w:color="auto" w:fill="auto"/>
            <w:vAlign w:val="bottom"/>
          </w:tcPr>
          <w:p w14:paraId="7D520F8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59</w:t>
            </w:r>
          </w:p>
        </w:tc>
        <w:tc>
          <w:tcPr>
            <w:tcW w:w="708" w:type="dxa"/>
            <w:vAlign w:val="bottom"/>
          </w:tcPr>
          <w:p w14:paraId="502B30F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18</w:t>
            </w:r>
          </w:p>
        </w:tc>
        <w:tc>
          <w:tcPr>
            <w:tcW w:w="709" w:type="dxa"/>
            <w:vAlign w:val="bottom"/>
          </w:tcPr>
          <w:p w14:paraId="240376E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41</w:t>
            </w:r>
          </w:p>
        </w:tc>
        <w:tc>
          <w:tcPr>
            <w:tcW w:w="709" w:type="dxa"/>
            <w:shd w:val="clear" w:color="auto" w:fill="auto"/>
            <w:vAlign w:val="bottom"/>
          </w:tcPr>
          <w:p w14:paraId="33F4AA8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vAlign w:val="bottom"/>
          </w:tcPr>
          <w:p w14:paraId="4C3F8CA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8" w:type="dxa"/>
            <w:vAlign w:val="bottom"/>
          </w:tcPr>
          <w:p w14:paraId="3D03F40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c>
          <w:tcPr>
            <w:tcW w:w="709" w:type="dxa"/>
            <w:shd w:val="clear" w:color="auto" w:fill="auto"/>
            <w:vAlign w:val="bottom"/>
          </w:tcPr>
          <w:p w14:paraId="5BB5991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9</w:t>
            </w:r>
          </w:p>
        </w:tc>
        <w:tc>
          <w:tcPr>
            <w:tcW w:w="709" w:type="dxa"/>
            <w:vAlign w:val="bottom"/>
          </w:tcPr>
          <w:p w14:paraId="60BE09E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758FA06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22</w:t>
            </w:r>
          </w:p>
        </w:tc>
        <w:tc>
          <w:tcPr>
            <w:tcW w:w="708" w:type="dxa"/>
          </w:tcPr>
          <w:p w14:paraId="2208E74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12</w:t>
            </w:r>
          </w:p>
        </w:tc>
        <w:tc>
          <w:tcPr>
            <w:tcW w:w="709" w:type="dxa"/>
          </w:tcPr>
          <w:p w14:paraId="4A9C9B0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74F4436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29</w:t>
            </w:r>
          </w:p>
        </w:tc>
      </w:tr>
      <w:tr w:rsidR="00D76AAB" w:rsidRPr="00F039A9" w14:paraId="1135862A" w14:textId="77777777" w:rsidTr="00317358">
        <w:trPr>
          <w:trHeight w:val="186"/>
        </w:trPr>
        <w:tc>
          <w:tcPr>
            <w:tcW w:w="1413" w:type="dxa"/>
            <w:shd w:val="clear" w:color="auto" w:fill="auto"/>
            <w:vAlign w:val="center"/>
            <w:hideMark/>
          </w:tcPr>
          <w:p w14:paraId="40892A73"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География</w:t>
            </w:r>
          </w:p>
        </w:tc>
        <w:tc>
          <w:tcPr>
            <w:tcW w:w="709" w:type="dxa"/>
            <w:shd w:val="clear" w:color="auto" w:fill="auto"/>
            <w:vAlign w:val="bottom"/>
          </w:tcPr>
          <w:p w14:paraId="692E4C4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9</w:t>
            </w:r>
          </w:p>
        </w:tc>
        <w:tc>
          <w:tcPr>
            <w:tcW w:w="708" w:type="dxa"/>
            <w:vAlign w:val="bottom"/>
          </w:tcPr>
          <w:p w14:paraId="30320D9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11</w:t>
            </w:r>
          </w:p>
        </w:tc>
        <w:tc>
          <w:tcPr>
            <w:tcW w:w="709" w:type="dxa"/>
            <w:vAlign w:val="bottom"/>
          </w:tcPr>
          <w:p w14:paraId="0B40887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48</w:t>
            </w:r>
          </w:p>
        </w:tc>
        <w:tc>
          <w:tcPr>
            <w:tcW w:w="709" w:type="dxa"/>
            <w:shd w:val="clear" w:color="auto" w:fill="auto"/>
            <w:vAlign w:val="bottom"/>
          </w:tcPr>
          <w:p w14:paraId="45BF131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4E4B5FF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8" w:type="dxa"/>
            <w:vAlign w:val="bottom"/>
          </w:tcPr>
          <w:p w14:paraId="3CADA36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6C629F5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1E881FF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673FA36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tcPr>
          <w:p w14:paraId="0F6C30E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tcPr>
          <w:p w14:paraId="449D1E9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shd w:val="clear" w:color="auto" w:fill="auto"/>
            <w:vAlign w:val="bottom"/>
          </w:tcPr>
          <w:p w14:paraId="5AABF07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r>
      <w:tr w:rsidR="00D76AAB" w:rsidRPr="00F039A9" w14:paraId="2C266831" w14:textId="77777777" w:rsidTr="00317358">
        <w:trPr>
          <w:trHeight w:val="186"/>
        </w:trPr>
        <w:tc>
          <w:tcPr>
            <w:tcW w:w="1413" w:type="dxa"/>
            <w:shd w:val="clear" w:color="auto" w:fill="auto"/>
            <w:vAlign w:val="center"/>
            <w:hideMark/>
          </w:tcPr>
          <w:p w14:paraId="4D68A6D0"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Информатика</w:t>
            </w:r>
          </w:p>
        </w:tc>
        <w:tc>
          <w:tcPr>
            <w:tcW w:w="709" w:type="dxa"/>
            <w:shd w:val="clear" w:color="auto" w:fill="auto"/>
            <w:vAlign w:val="bottom"/>
          </w:tcPr>
          <w:p w14:paraId="42D4643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w:t>
            </w:r>
          </w:p>
        </w:tc>
        <w:tc>
          <w:tcPr>
            <w:tcW w:w="708" w:type="dxa"/>
            <w:vAlign w:val="bottom"/>
          </w:tcPr>
          <w:p w14:paraId="69144B1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vAlign w:val="bottom"/>
          </w:tcPr>
          <w:p w14:paraId="4A92BB4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7A26820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3257497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vAlign w:val="bottom"/>
          </w:tcPr>
          <w:p w14:paraId="59A95A7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shd w:val="clear" w:color="auto" w:fill="auto"/>
            <w:vAlign w:val="bottom"/>
          </w:tcPr>
          <w:p w14:paraId="5100DFC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2995868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6856831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tcPr>
          <w:p w14:paraId="59F0F7D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tcPr>
          <w:p w14:paraId="0C60695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shd w:val="clear" w:color="auto" w:fill="auto"/>
            <w:vAlign w:val="bottom"/>
          </w:tcPr>
          <w:p w14:paraId="69B6FD75"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r>
      <w:tr w:rsidR="00D76AAB" w:rsidRPr="00F039A9" w14:paraId="05E22F88" w14:textId="77777777" w:rsidTr="00317358">
        <w:trPr>
          <w:trHeight w:val="186"/>
        </w:trPr>
        <w:tc>
          <w:tcPr>
            <w:tcW w:w="1413" w:type="dxa"/>
            <w:shd w:val="clear" w:color="auto" w:fill="auto"/>
            <w:vAlign w:val="center"/>
            <w:hideMark/>
          </w:tcPr>
          <w:p w14:paraId="5877EED9"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История</w:t>
            </w:r>
          </w:p>
        </w:tc>
        <w:tc>
          <w:tcPr>
            <w:tcW w:w="709" w:type="dxa"/>
            <w:shd w:val="clear" w:color="auto" w:fill="auto"/>
            <w:vAlign w:val="bottom"/>
          </w:tcPr>
          <w:p w14:paraId="0C12ECE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56</w:t>
            </w:r>
          </w:p>
        </w:tc>
        <w:tc>
          <w:tcPr>
            <w:tcW w:w="708" w:type="dxa"/>
            <w:vAlign w:val="bottom"/>
          </w:tcPr>
          <w:p w14:paraId="4D16126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108</w:t>
            </w:r>
          </w:p>
        </w:tc>
        <w:tc>
          <w:tcPr>
            <w:tcW w:w="709" w:type="dxa"/>
            <w:vAlign w:val="bottom"/>
          </w:tcPr>
          <w:p w14:paraId="62CC1E9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57</w:t>
            </w:r>
          </w:p>
        </w:tc>
        <w:tc>
          <w:tcPr>
            <w:tcW w:w="709" w:type="dxa"/>
            <w:shd w:val="clear" w:color="auto" w:fill="auto"/>
            <w:vAlign w:val="bottom"/>
          </w:tcPr>
          <w:p w14:paraId="4BBEF47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vAlign w:val="bottom"/>
          </w:tcPr>
          <w:p w14:paraId="77B4DF4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8" w:type="dxa"/>
            <w:vAlign w:val="bottom"/>
          </w:tcPr>
          <w:p w14:paraId="70E7930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shd w:val="clear" w:color="auto" w:fill="auto"/>
            <w:vAlign w:val="bottom"/>
          </w:tcPr>
          <w:p w14:paraId="7EFFFF0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3DE6C1A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28</w:t>
            </w:r>
          </w:p>
        </w:tc>
        <w:tc>
          <w:tcPr>
            <w:tcW w:w="709" w:type="dxa"/>
            <w:vAlign w:val="bottom"/>
          </w:tcPr>
          <w:p w14:paraId="589EDF2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10</w:t>
            </w:r>
          </w:p>
        </w:tc>
        <w:tc>
          <w:tcPr>
            <w:tcW w:w="708" w:type="dxa"/>
          </w:tcPr>
          <w:p w14:paraId="61E2E42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10</w:t>
            </w:r>
          </w:p>
        </w:tc>
        <w:tc>
          <w:tcPr>
            <w:tcW w:w="709" w:type="dxa"/>
          </w:tcPr>
          <w:p w14:paraId="5858A7D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33</w:t>
            </w:r>
          </w:p>
        </w:tc>
        <w:tc>
          <w:tcPr>
            <w:tcW w:w="709" w:type="dxa"/>
            <w:shd w:val="clear" w:color="auto" w:fill="auto"/>
            <w:vAlign w:val="bottom"/>
          </w:tcPr>
          <w:p w14:paraId="5C2B582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14</w:t>
            </w:r>
          </w:p>
        </w:tc>
      </w:tr>
      <w:tr w:rsidR="00D76AAB" w:rsidRPr="00F039A9" w14:paraId="58724D48" w14:textId="77777777" w:rsidTr="00317358">
        <w:trPr>
          <w:trHeight w:val="186"/>
        </w:trPr>
        <w:tc>
          <w:tcPr>
            <w:tcW w:w="1413" w:type="dxa"/>
            <w:shd w:val="clear" w:color="auto" w:fill="auto"/>
            <w:vAlign w:val="center"/>
            <w:hideMark/>
          </w:tcPr>
          <w:p w14:paraId="514639F0"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МХК</w:t>
            </w:r>
          </w:p>
        </w:tc>
        <w:tc>
          <w:tcPr>
            <w:tcW w:w="709" w:type="dxa"/>
            <w:shd w:val="clear" w:color="auto" w:fill="auto"/>
            <w:vAlign w:val="bottom"/>
          </w:tcPr>
          <w:p w14:paraId="0E299B9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8" w:type="dxa"/>
            <w:vAlign w:val="bottom"/>
          </w:tcPr>
          <w:p w14:paraId="6D4366F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4DD213E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0F518C3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467CB58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8" w:type="dxa"/>
            <w:vAlign w:val="bottom"/>
          </w:tcPr>
          <w:p w14:paraId="394DDC6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7B0E4B9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6E77B63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0195BF9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8" w:type="dxa"/>
          </w:tcPr>
          <w:p w14:paraId="68E3971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tcPr>
          <w:p w14:paraId="7E29012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shd w:val="clear" w:color="auto" w:fill="auto"/>
            <w:vAlign w:val="bottom"/>
          </w:tcPr>
          <w:p w14:paraId="061E6E1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r>
      <w:tr w:rsidR="00D76AAB" w:rsidRPr="00F039A9" w14:paraId="2D142CD9" w14:textId="77777777" w:rsidTr="00317358">
        <w:trPr>
          <w:trHeight w:val="186"/>
        </w:trPr>
        <w:tc>
          <w:tcPr>
            <w:tcW w:w="1413" w:type="dxa"/>
            <w:shd w:val="clear" w:color="auto" w:fill="auto"/>
            <w:vAlign w:val="center"/>
            <w:hideMark/>
          </w:tcPr>
          <w:p w14:paraId="340BB6B2"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Литература</w:t>
            </w:r>
          </w:p>
        </w:tc>
        <w:tc>
          <w:tcPr>
            <w:tcW w:w="709" w:type="dxa"/>
            <w:shd w:val="clear" w:color="auto" w:fill="auto"/>
            <w:vAlign w:val="bottom"/>
          </w:tcPr>
          <w:p w14:paraId="406CA7F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41</w:t>
            </w:r>
          </w:p>
        </w:tc>
        <w:tc>
          <w:tcPr>
            <w:tcW w:w="708" w:type="dxa"/>
            <w:vAlign w:val="bottom"/>
          </w:tcPr>
          <w:p w14:paraId="2373F49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41</w:t>
            </w:r>
          </w:p>
        </w:tc>
        <w:tc>
          <w:tcPr>
            <w:tcW w:w="709" w:type="dxa"/>
            <w:vAlign w:val="bottom"/>
          </w:tcPr>
          <w:p w14:paraId="327AFA2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35</w:t>
            </w:r>
          </w:p>
        </w:tc>
        <w:tc>
          <w:tcPr>
            <w:tcW w:w="709" w:type="dxa"/>
            <w:shd w:val="clear" w:color="auto" w:fill="auto"/>
            <w:vAlign w:val="bottom"/>
          </w:tcPr>
          <w:p w14:paraId="32DAA37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08BD35F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8" w:type="dxa"/>
            <w:vAlign w:val="bottom"/>
          </w:tcPr>
          <w:p w14:paraId="5DCD022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1CD76FF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c>
          <w:tcPr>
            <w:tcW w:w="709" w:type="dxa"/>
            <w:vAlign w:val="bottom"/>
          </w:tcPr>
          <w:p w14:paraId="0FEE8D7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vAlign w:val="bottom"/>
          </w:tcPr>
          <w:p w14:paraId="4DB55C4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c>
          <w:tcPr>
            <w:tcW w:w="708" w:type="dxa"/>
          </w:tcPr>
          <w:p w14:paraId="41A0FD8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12</w:t>
            </w:r>
          </w:p>
        </w:tc>
        <w:tc>
          <w:tcPr>
            <w:tcW w:w="709" w:type="dxa"/>
          </w:tcPr>
          <w:p w14:paraId="582B350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12</w:t>
            </w:r>
          </w:p>
        </w:tc>
        <w:tc>
          <w:tcPr>
            <w:tcW w:w="709" w:type="dxa"/>
            <w:shd w:val="clear" w:color="auto" w:fill="auto"/>
            <w:vAlign w:val="bottom"/>
          </w:tcPr>
          <w:p w14:paraId="0C9E399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w:t>
            </w:r>
          </w:p>
        </w:tc>
      </w:tr>
      <w:tr w:rsidR="00D76AAB" w:rsidRPr="00F039A9" w14:paraId="7CA8DD72" w14:textId="77777777" w:rsidTr="00317358">
        <w:trPr>
          <w:trHeight w:val="186"/>
        </w:trPr>
        <w:tc>
          <w:tcPr>
            <w:tcW w:w="1413" w:type="dxa"/>
            <w:shd w:val="clear" w:color="auto" w:fill="auto"/>
            <w:vAlign w:val="center"/>
            <w:hideMark/>
          </w:tcPr>
          <w:p w14:paraId="7A09563F"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Математика</w:t>
            </w:r>
          </w:p>
        </w:tc>
        <w:tc>
          <w:tcPr>
            <w:tcW w:w="709" w:type="dxa"/>
            <w:shd w:val="clear" w:color="auto" w:fill="auto"/>
            <w:vAlign w:val="bottom"/>
          </w:tcPr>
          <w:p w14:paraId="533EB1C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46</w:t>
            </w:r>
          </w:p>
        </w:tc>
        <w:tc>
          <w:tcPr>
            <w:tcW w:w="708" w:type="dxa"/>
            <w:vAlign w:val="bottom"/>
          </w:tcPr>
          <w:p w14:paraId="2737527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77</w:t>
            </w:r>
          </w:p>
        </w:tc>
        <w:tc>
          <w:tcPr>
            <w:tcW w:w="709" w:type="dxa"/>
            <w:vAlign w:val="bottom"/>
          </w:tcPr>
          <w:p w14:paraId="1062C4D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83</w:t>
            </w:r>
          </w:p>
        </w:tc>
        <w:tc>
          <w:tcPr>
            <w:tcW w:w="709" w:type="dxa"/>
            <w:shd w:val="clear" w:color="auto" w:fill="auto"/>
            <w:vAlign w:val="bottom"/>
          </w:tcPr>
          <w:p w14:paraId="3827503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573E1AF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8" w:type="dxa"/>
            <w:vAlign w:val="bottom"/>
          </w:tcPr>
          <w:p w14:paraId="049D314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1D7919F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49E5B4A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0C51478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18</w:t>
            </w:r>
          </w:p>
        </w:tc>
        <w:tc>
          <w:tcPr>
            <w:tcW w:w="708" w:type="dxa"/>
          </w:tcPr>
          <w:p w14:paraId="253221D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10</w:t>
            </w:r>
          </w:p>
        </w:tc>
        <w:tc>
          <w:tcPr>
            <w:tcW w:w="709" w:type="dxa"/>
          </w:tcPr>
          <w:p w14:paraId="0F4840F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shd w:val="clear" w:color="auto" w:fill="auto"/>
            <w:vAlign w:val="bottom"/>
          </w:tcPr>
          <w:p w14:paraId="61F12F1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23</w:t>
            </w:r>
          </w:p>
        </w:tc>
      </w:tr>
      <w:tr w:rsidR="00D76AAB" w:rsidRPr="00F039A9" w14:paraId="67517A09" w14:textId="77777777" w:rsidTr="00317358">
        <w:trPr>
          <w:trHeight w:val="186"/>
        </w:trPr>
        <w:tc>
          <w:tcPr>
            <w:tcW w:w="1413" w:type="dxa"/>
            <w:shd w:val="clear" w:color="auto" w:fill="auto"/>
            <w:vAlign w:val="center"/>
            <w:hideMark/>
          </w:tcPr>
          <w:p w14:paraId="754458EB"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Немецкий</w:t>
            </w:r>
          </w:p>
        </w:tc>
        <w:tc>
          <w:tcPr>
            <w:tcW w:w="709" w:type="dxa"/>
            <w:shd w:val="clear" w:color="auto" w:fill="auto"/>
            <w:vAlign w:val="bottom"/>
          </w:tcPr>
          <w:p w14:paraId="5A142EF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w:t>
            </w:r>
          </w:p>
        </w:tc>
        <w:tc>
          <w:tcPr>
            <w:tcW w:w="708" w:type="dxa"/>
            <w:vAlign w:val="bottom"/>
          </w:tcPr>
          <w:p w14:paraId="535AED2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6249FF0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4BC9E9B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1C18DFF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8" w:type="dxa"/>
            <w:vAlign w:val="bottom"/>
          </w:tcPr>
          <w:p w14:paraId="0154B43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shd w:val="clear" w:color="auto" w:fill="auto"/>
            <w:vAlign w:val="bottom"/>
          </w:tcPr>
          <w:p w14:paraId="29925F4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6F5DCA3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7C2441E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tcPr>
          <w:p w14:paraId="160195A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tcPr>
          <w:p w14:paraId="55D649C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shd w:val="clear" w:color="auto" w:fill="auto"/>
            <w:vAlign w:val="bottom"/>
          </w:tcPr>
          <w:p w14:paraId="18D9670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r>
      <w:tr w:rsidR="00D76AAB" w:rsidRPr="00F039A9" w14:paraId="3C19038C" w14:textId="77777777" w:rsidTr="00317358">
        <w:trPr>
          <w:trHeight w:val="186"/>
        </w:trPr>
        <w:tc>
          <w:tcPr>
            <w:tcW w:w="1413" w:type="dxa"/>
            <w:shd w:val="clear" w:color="auto" w:fill="auto"/>
            <w:vAlign w:val="center"/>
            <w:hideMark/>
          </w:tcPr>
          <w:p w14:paraId="3BC3A1F5"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ОБЖ</w:t>
            </w:r>
          </w:p>
        </w:tc>
        <w:tc>
          <w:tcPr>
            <w:tcW w:w="709" w:type="dxa"/>
            <w:shd w:val="clear" w:color="auto" w:fill="auto"/>
            <w:vAlign w:val="bottom"/>
          </w:tcPr>
          <w:p w14:paraId="5B29030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19</w:t>
            </w:r>
          </w:p>
        </w:tc>
        <w:tc>
          <w:tcPr>
            <w:tcW w:w="708" w:type="dxa"/>
            <w:vAlign w:val="bottom"/>
          </w:tcPr>
          <w:p w14:paraId="4F66FBC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w:t>
            </w:r>
          </w:p>
        </w:tc>
        <w:tc>
          <w:tcPr>
            <w:tcW w:w="709" w:type="dxa"/>
            <w:vAlign w:val="bottom"/>
          </w:tcPr>
          <w:p w14:paraId="3CD5533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23</w:t>
            </w:r>
          </w:p>
        </w:tc>
        <w:tc>
          <w:tcPr>
            <w:tcW w:w="709" w:type="dxa"/>
            <w:shd w:val="clear" w:color="auto" w:fill="auto"/>
            <w:vAlign w:val="bottom"/>
          </w:tcPr>
          <w:p w14:paraId="5EE6239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vAlign w:val="bottom"/>
          </w:tcPr>
          <w:p w14:paraId="3DF15EE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8" w:type="dxa"/>
            <w:vAlign w:val="bottom"/>
          </w:tcPr>
          <w:p w14:paraId="6FD2C37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shd w:val="clear" w:color="auto" w:fill="auto"/>
            <w:vAlign w:val="bottom"/>
          </w:tcPr>
          <w:p w14:paraId="03A0CC1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vAlign w:val="bottom"/>
          </w:tcPr>
          <w:p w14:paraId="4AC2B34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2A64564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8" w:type="dxa"/>
          </w:tcPr>
          <w:p w14:paraId="664DBC9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tcPr>
          <w:p w14:paraId="4F483FB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21C2754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r>
      <w:tr w:rsidR="00D76AAB" w:rsidRPr="00F039A9" w14:paraId="2DE086AB" w14:textId="77777777" w:rsidTr="00317358">
        <w:trPr>
          <w:trHeight w:val="186"/>
        </w:trPr>
        <w:tc>
          <w:tcPr>
            <w:tcW w:w="1413" w:type="dxa"/>
            <w:shd w:val="clear" w:color="auto" w:fill="auto"/>
            <w:vAlign w:val="center"/>
            <w:hideMark/>
          </w:tcPr>
          <w:p w14:paraId="26A9EFE5"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Обществознание</w:t>
            </w:r>
          </w:p>
        </w:tc>
        <w:tc>
          <w:tcPr>
            <w:tcW w:w="709" w:type="dxa"/>
            <w:shd w:val="clear" w:color="auto" w:fill="auto"/>
            <w:vAlign w:val="bottom"/>
          </w:tcPr>
          <w:p w14:paraId="6064FC75"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115</w:t>
            </w:r>
          </w:p>
        </w:tc>
        <w:tc>
          <w:tcPr>
            <w:tcW w:w="708" w:type="dxa"/>
            <w:vAlign w:val="bottom"/>
          </w:tcPr>
          <w:p w14:paraId="1D35ED4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139</w:t>
            </w:r>
          </w:p>
        </w:tc>
        <w:tc>
          <w:tcPr>
            <w:tcW w:w="709" w:type="dxa"/>
            <w:vAlign w:val="bottom"/>
          </w:tcPr>
          <w:p w14:paraId="38DD397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111</w:t>
            </w:r>
          </w:p>
        </w:tc>
        <w:tc>
          <w:tcPr>
            <w:tcW w:w="709" w:type="dxa"/>
            <w:shd w:val="clear" w:color="auto" w:fill="auto"/>
            <w:vAlign w:val="bottom"/>
          </w:tcPr>
          <w:p w14:paraId="19F1DD8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vAlign w:val="bottom"/>
          </w:tcPr>
          <w:p w14:paraId="6ECB407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8" w:type="dxa"/>
            <w:vAlign w:val="bottom"/>
          </w:tcPr>
          <w:p w14:paraId="0675856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658A93D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35</w:t>
            </w:r>
          </w:p>
        </w:tc>
        <w:tc>
          <w:tcPr>
            <w:tcW w:w="709" w:type="dxa"/>
            <w:vAlign w:val="bottom"/>
          </w:tcPr>
          <w:p w14:paraId="10572C8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31</w:t>
            </w:r>
          </w:p>
        </w:tc>
        <w:tc>
          <w:tcPr>
            <w:tcW w:w="709" w:type="dxa"/>
            <w:vAlign w:val="bottom"/>
          </w:tcPr>
          <w:p w14:paraId="7B54D79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30</w:t>
            </w:r>
          </w:p>
        </w:tc>
        <w:tc>
          <w:tcPr>
            <w:tcW w:w="708" w:type="dxa"/>
          </w:tcPr>
          <w:p w14:paraId="00DFA8C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41</w:t>
            </w:r>
          </w:p>
        </w:tc>
        <w:tc>
          <w:tcPr>
            <w:tcW w:w="709" w:type="dxa"/>
          </w:tcPr>
          <w:p w14:paraId="1F5B9E83" w14:textId="77777777" w:rsidR="00D76AAB" w:rsidRPr="00F039A9" w:rsidRDefault="00D76AAB" w:rsidP="003E3729">
            <w:pPr>
              <w:spacing w:after="0" w:line="276" w:lineRule="auto"/>
              <w:jc w:val="center"/>
              <w:rPr>
                <w:rFonts w:eastAsia="Times New Roman"/>
                <w:sz w:val="22"/>
                <w:lang w:eastAsia="ru-RU"/>
              </w:rPr>
            </w:pPr>
          </w:p>
          <w:p w14:paraId="18DCB97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39</w:t>
            </w:r>
          </w:p>
        </w:tc>
        <w:tc>
          <w:tcPr>
            <w:tcW w:w="709" w:type="dxa"/>
            <w:shd w:val="clear" w:color="auto" w:fill="auto"/>
            <w:vAlign w:val="bottom"/>
          </w:tcPr>
          <w:p w14:paraId="66C4FB1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36</w:t>
            </w:r>
          </w:p>
        </w:tc>
      </w:tr>
      <w:tr w:rsidR="00D76AAB" w:rsidRPr="00F039A9" w14:paraId="48204ED8" w14:textId="77777777" w:rsidTr="00317358">
        <w:trPr>
          <w:trHeight w:val="186"/>
        </w:trPr>
        <w:tc>
          <w:tcPr>
            <w:tcW w:w="1413" w:type="dxa"/>
            <w:shd w:val="clear" w:color="auto" w:fill="auto"/>
            <w:vAlign w:val="center"/>
            <w:hideMark/>
          </w:tcPr>
          <w:p w14:paraId="199B14DB"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Право</w:t>
            </w:r>
          </w:p>
        </w:tc>
        <w:tc>
          <w:tcPr>
            <w:tcW w:w="709" w:type="dxa"/>
            <w:shd w:val="clear" w:color="auto" w:fill="auto"/>
            <w:vAlign w:val="bottom"/>
          </w:tcPr>
          <w:p w14:paraId="6D7BDB0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42</w:t>
            </w:r>
          </w:p>
        </w:tc>
        <w:tc>
          <w:tcPr>
            <w:tcW w:w="708" w:type="dxa"/>
            <w:vAlign w:val="bottom"/>
          </w:tcPr>
          <w:p w14:paraId="438E10E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41</w:t>
            </w:r>
          </w:p>
        </w:tc>
        <w:tc>
          <w:tcPr>
            <w:tcW w:w="709" w:type="dxa"/>
            <w:vAlign w:val="bottom"/>
          </w:tcPr>
          <w:p w14:paraId="3C2B4FD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66</w:t>
            </w:r>
          </w:p>
        </w:tc>
        <w:tc>
          <w:tcPr>
            <w:tcW w:w="709" w:type="dxa"/>
            <w:shd w:val="clear" w:color="auto" w:fill="auto"/>
            <w:vAlign w:val="bottom"/>
          </w:tcPr>
          <w:p w14:paraId="64A3212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vAlign w:val="bottom"/>
          </w:tcPr>
          <w:p w14:paraId="613CCA6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8" w:type="dxa"/>
            <w:vAlign w:val="bottom"/>
          </w:tcPr>
          <w:p w14:paraId="742D084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shd w:val="clear" w:color="auto" w:fill="auto"/>
            <w:vAlign w:val="bottom"/>
          </w:tcPr>
          <w:p w14:paraId="7EA3CDE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6D20159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vAlign w:val="bottom"/>
          </w:tcPr>
          <w:p w14:paraId="02E89AD2"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11</w:t>
            </w:r>
          </w:p>
        </w:tc>
        <w:tc>
          <w:tcPr>
            <w:tcW w:w="708" w:type="dxa"/>
          </w:tcPr>
          <w:p w14:paraId="30882BD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tcPr>
          <w:p w14:paraId="7307219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14</w:t>
            </w:r>
          </w:p>
        </w:tc>
        <w:tc>
          <w:tcPr>
            <w:tcW w:w="709" w:type="dxa"/>
            <w:shd w:val="clear" w:color="auto" w:fill="auto"/>
            <w:vAlign w:val="bottom"/>
          </w:tcPr>
          <w:p w14:paraId="739F7A3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15</w:t>
            </w:r>
          </w:p>
        </w:tc>
      </w:tr>
      <w:tr w:rsidR="00D76AAB" w:rsidRPr="00F039A9" w14:paraId="6CE9838F" w14:textId="77777777" w:rsidTr="00317358">
        <w:trPr>
          <w:trHeight w:val="186"/>
        </w:trPr>
        <w:tc>
          <w:tcPr>
            <w:tcW w:w="1413" w:type="dxa"/>
            <w:shd w:val="clear" w:color="auto" w:fill="auto"/>
            <w:vAlign w:val="center"/>
            <w:hideMark/>
          </w:tcPr>
          <w:p w14:paraId="1A7D9D99"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Русский</w:t>
            </w:r>
          </w:p>
        </w:tc>
        <w:tc>
          <w:tcPr>
            <w:tcW w:w="709" w:type="dxa"/>
            <w:shd w:val="clear" w:color="auto" w:fill="auto"/>
            <w:vAlign w:val="bottom"/>
          </w:tcPr>
          <w:p w14:paraId="6013A3F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67</w:t>
            </w:r>
          </w:p>
        </w:tc>
        <w:tc>
          <w:tcPr>
            <w:tcW w:w="708" w:type="dxa"/>
            <w:vAlign w:val="bottom"/>
          </w:tcPr>
          <w:p w14:paraId="6C86FD9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54</w:t>
            </w:r>
          </w:p>
        </w:tc>
        <w:tc>
          <w:tcPr>
            <w:tcW w:w="709" w:type="dxa"/>
            <w:vAlign w:val="bottom"/>
          </w:tcPr>
          <w:p w14:paraId="11BBA48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109</w:t>
            </w:r>
          </w:p>
        </w:tc>
        <w:tc>
          <w:tcPr>
            <w:tcW w:w="709" w:type="dxa"/>
            <w:shd w:val="clear" w:color="auto" w:fill="auto"/>
            <w:vAlign w:val="bottom"/>
          </w:tcPr>
          <w:p w14:paraId="66A2E57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vAlign w:val="bottom"/>
          </w:tcPr>
          <w:p w14:paraId="124A090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8" w:type="dxa"/>
            <w:vAlign w:val="bottom"/>
          </w:tcPr>
          <w:p w14:paraId="3D4A3D7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64250733"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15</w:t>
            </w:r>
          </w:p>
        </w:tc>
        <w:tc>
          <w:tcPr>
            <w:tcW w:w="709" w:type="dxa"/>
            <w:vAlign w:val="bottom"/>
          </w:tcPr>
          <w:p w14:paraId="7B920AD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13</w:t>
            </w:r>
          </w:p>
        </w:tc>
        <w:tc>
          <w:tcPr>
            <w:tcW w:w="709" w:type="dxa"/>
            <w:vAlign w:val="bottom"/>
          </w:tcPr>
          <w:p w14:paraId="2CB7AA3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11</w:t>
            </w:r>
          </w:p>
        </w:tc>
        <w:tc>
          <w:tcPr>
            <w:tcW w:w="708" w:type="dxa"/>
          </w:tcPr>
          <w:p w14:paraId="1D0A93A5"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23</w:t>
            </w:r>
          </w:p>
        </w:tc>
        <w:tc>
          <w:tcPr>
            <w:tcW w:w="709" w:type="dxa"/>
          </w:tcPr>
          <w:p w14:paraId="39CEDE3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19</w:t>
            </w:r>
          </w:p>
        </w:tc>
        <w:tc>
          <w:tcPr>
            <w:tcW w:w="709" w:type="dxa"/>
            <w:shd w:val="clear" w:color="auto" w:fill="auto"/>
            <w:vAlign w:val="bottom"/>
          </w:tcPr>
          <w:p w14:paraId="50306D9A"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23</w:t>
            </w:r>
          </w:p>
        </w:tc>
      </w:tr>
      <w:tr w:rsidR="00D76AAB" w:rsidRPr="00F039A9" w14:paraId="33EDB2C1" w14:textId="77777777" w:rsidTr="00317358">
        <w:trPr>
          <w:trHeight w:val="186"/>
        </w:trPr>
        <w:tc>
          <w:tcPr>
            <w:tcW w:w="1413" w:type="dxa"/>
            <w:shd w:val="clear" w:color="auto" w:fill="auto"/>
            <w:vAlign w:val="center"/>
            <w:hideMark/>
          </w:tcPr>
          <w:p w14:paraId="55690440"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Технология</w:t>
            </w:r>
          </w:p>
        </w:tc>
        <w:tc>
          <w:tcPr>
            <w:tcW w:w="709" w:type="dxa"/>
            <w:shd w:val="clear" w:color="auto" w:fill="auto"/>
            <w:vAlign w:val="bottom"/>
          </w:tcPr>
          <w:p w14:paraId="38D4FC7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14</w:t>
            </w:r>
          </w:p>
        </w:tc>
        <w:tc>
          <w:tcPr>
            <w:tcW w:w="708" w:type="dxa"/>
            <w:vAlign w:val="bottom"/>
          </w:tcPr>
          <w:p w14:paraId="5DE64CA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9</w:t>
            </w:r>
          </w:p>
        </w:tc>
        <w:tc>
          <w:tcPr>
            <w:tcW w:w="709" w:type="dxa"/>
            <w:vAlign w:val="bottom"/>
          </w:tcPr>
          <w:p w14:paraId="671874D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25</w:t>
            </w:r>
          </w:p>
        </w:tc>
        <w:tc>
          <w:tcPr>
            <w:tcW w:w="709" w:type="dxa"/>
            <w:shd w:val="clear" w:color="auto" w:fill="auto"/>
            <w:vAlign w:val="bottom"/>
          </w:tcPr>
          <w:p w14:paraId="30466C5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18B6129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8" w:type="dxa"/>
            <w:vAlign w:val="bottom"/>
          </w:tcPr>
          <w:p w14:paraId="1BF47A1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shd w:val="clear" w:color="auto" w:fill="auto"/>
            <w:vAlign w:val="bottom"/>
          </w:tcPr>
          <w:p w14:paraId="0CFD47B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vAlign w:val="bottom"/>
          </w:tcPr>
          <w:p w14:paraId="6BB3D14C"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vAlign w:val="bottom"/>
          </w:tcPr>
          <w:p w14:paraId="6C7150C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8" w:type="dxa"/>
          </w:tcPr>
          <w:p w14:paraId="52360D4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c>
          <w:tcPr>
            <w:tcW w:w="709" w:type="dxa"/>
          </w:tcPr>
          <w:p w14:paraId="7EA9702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453F996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7</w:t>
            </w:r>
          </w:p>
        </w:tc>
      </w:tr>
      <w:tr w:rsidR="00D76AAB" w:rsidRPr="00F039A9" w14:paraId="16810968" w14:textId="77777777" w:rsidTr="00317358">
        <w:trPr>
          <w:trHeight w:val="186"/>
        </w:trPr>
        <w:tc>
          <w:tcPr>
            <w:tcW w:w="1413" w:type="dxa"/>
            <w:shd w:val="clear" w:color="auto" w:fill="auto"/>
            <w:vAlign w:val="center"/>
            <w:hideMark/>
          </w:tcPr>
          <w:p w14:paraId="40EF6CE1"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Физика</w:t>
            </w:r>
          </w:p>
        </w:tc>
        <w:tc>
          <w:tcPr>
            <w:tcW w:w="709" w:type="dxa"/>
            <w:shd w:val="clear" w:color="auto" w:fill="auto"/>
            <w:vAlign w:val="bottom"/>
          </w:tcPr>
          <w:p w14:paraId="3C30DA9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18</w:t>
            </w:r>
          </w:p>
        </w:tc>
        <w:tc>
          <w:tcPr>
            <w:tcW w:w="708" w:type="dxa"/>
            <w:vAlign w:val="bottom"/>
          </w:tcPr>
          <w:p w14:paraId="393FA1E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16</w:t>
            </w:r>
          </w:p>
        </w:tc>
        <w:tc>
          <w:tcPr>
            <w:tcW w:w="709" w:type="dxa"/>
            <w:vAlign w:val="bottom"/>
          </w:tcPr>
          <w:p w14:paraId="5934330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22</w:t>
            </w:r>
          </w:p>
        </w:tc>
        <w:tc>
          <w:tcPr>
            <w:tcW w:w="709" w:type="dxa"/>
            <w:shd w:val="clear" w:color="auto" w:fill="auto"/>
            <w:vAlign w:val="bottom"/>
          </w:tcPr>
          <w:p w14:paraId="429762C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44B512B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8" w:type="dxa"/>
            <w:vAlign w:val="bottom"/>
          </w:tcPr>
          <w:p w14:paraId="719C70B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199DF69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5C093F3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69CBFF3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tcPr>
          <w:p w14:paraId="5209FA8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tcPr>
          <w:p w14:paraId="63DDE7CF"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5312E250"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w:t>
            </w:r>
          </w:p>
        </w:tc>
      </w:tr>
      <w:tr w:rsidR="00D76AAB" w:rsidRPr="00F039A9" w14:paraId="5B67CD04" w14:textId="77777777" w:rsidTr="00317358">
        <w:trPr>
          <w:trHeight w:val="186"/>
        </w:trPr>
        <w:tc>
          <w:tcPr>
            <w:tcW w:w="1413" w:type="dxa"/>
            <w:shd w:val="clear" w:color="auto" w:fill="auto"/>
            <w:vAlign w:val="center"/>
            <w:hideMark/>
          </w:tcPr>
          <w:p w14:paraId="6F52954C"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Физическая культура</w:t>
            </w:r>
          </w:p>
        </w:tc>
        <w:tc>
          <w:tcPr>
            <w:tcW w:w="709" w:type="dxa"/>
            <w:shd w:val="clear" w:color="auto" w:fill="auto"/>
            <w:vAlign w:val="bottom"/>
          </w:tcPr>
          <w:p w14:paraId="4E367F7E"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19</w:t>
            </w:r>
          </w:p>
        </w:tc>
        <w:tc>
          <w:tcPr>
            <w:tcW w:w="708" w:type="dxa"/>
            <w:vAlign w:val="bottom"/>
          </w:tcPr>
          <w:p w14:paraId="1BC5DA6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105905F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22</w:t>
            </w:r>
          </w:p>
        </w:tc>
        <w:tc>
          <w:tcPr>
            <w:tcW w:w="709" w:type="dxa"/>
            <w:shd w:val="clear" w:color="auto" w:fill="auto"/>
            <w:vAlign w:val="bottom"/>
          </w:tcPr>
          <w:p w14:paraId="42461544"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4</w:t>
            </w:r>
          </w:p>
        </w:tc>
        <w:tc>
          <w:tcPr>
            <w:tcW w:w="709" w:type="dxa"/>
            <w:vAlign w:val="bottom"/>
          </w:tcPr>
          <w:p w14:paraId="15AAB151"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8" w:type="dxa"/>
            <w:vAlign w:val="bottom"/>
          </w:tcPr>
          <w:p w14:paraId="50611B3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385DB598"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vAlign w:val="bottom"/>
          </w:tcPr>
          <w:p w14:paraId="7E0C4CED"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38F00F97"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12</w:t>
            </w:r>
          </w:p>
        </w:tc>
        <w:tc>
          <w:tcPr>
            <w:tcW w:w="708" w:type="dxa"/>
          </w:tcPr>
          <w:p w14:paraId="6C92F87B"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tcPr>
          <w:p w14:paraId="5D5384B6"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shd w:val="clear" w:color="auto" w:fill="auto"/>
            <w:vAlign w:val="bottom"/>
          </w:tcPr>
          <w:p w14:paraId="68172809" w14:textId="77777777" w:rsidR="00D76AAB" w:rsidRPr="00F039A9" w:rsidRDefault="00D76AAB" w:rsidP="003E3729">
            <w:pPr>
              <w:spacing w:after="0" w:line="276" w:lineRule="auto"/>
              <w:jc w:val="center"/>
              <w:rPr>
                <w:rFonts w:eastAsia="Times New Roman"/>
                <w:sz w:val="22"/>
                <w:lang w:eastAsia="ru-RU"/>
              </w:rPr>
            </w:pPr>
            <w:r w:rsidRPr="00F039A9">
              <w:rPr>
                <w:rFonts w:eastAsia="Times New Roman"/>
                <w:sz w:val="22"/>
                <w:lang w:eastAsia="ru-RU"/>
              </w:rPr>
              <w:t>18</w:t>
            </w:r>
          </w:p>
        </w:tc>
      </w:tr>
      <w:tr w:rsidR="00D76AAB" w:rsidRPr="00F039A9" w14:paraId="58BDC2D2" w14:textId="77777777" w:rsidTr="00317358">
        <w:trPr>
          <w:trHeight w:val="186"/>
        </w:trPr>
        <w:tc>
          <w:tcPr>
            <w:tcW w:w="1413" w:type="dxa"/>
            <w:shd w:val="clear" w:color="auto" w:fill="auto"/>
            <w:vAlign w:val="center"/>
            <w:hideMark/>
          </w:tcPr>
          <w:p w14:paraId="3830F3F0"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Химия</w:t>
            </w:r>
          </w:p>
        </w:tc>
        <w:tc>
          <w:tcPr>
            <w:tcW w:w="709" w:type="dxa"/>
            <w:shd w:val="clear" w:color="auto" w:fill="auto"/>
            <w:vAlign w:val="bottom"/>
          </w:tcPr>
          <w:p w14:paraId="490AFDBA"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14</w:t>
            </w:r>
          </w:p>
        </w:tc>
        <w:tc>
          <w:tcPr>
            <w:tcW w:w="708" w:type="dxa"/>
            <w:vAlign w:val="bottom"/>
          </w:tcPr>
          <w:p w14:paraId="45B4A39C"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27</w:t>
            </w:r>
          </w:p>
        </w:tc>
        <w:tc>
          <w:tcPr>
            <w:tcW w:w="709" w:type="dxa"/>
            <w:vAlign w:val="bottom"/>
          </w:tcPr>
          <w:p w14:paraId="3DF565BF"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11</w:t>
            </w:r>
          </w:p>
        </w:tc>
        <w:tc>
          <w:tcPr>
            <w:tcW w:w="709" w:type="dxa"/>
            <w:shd w:val="clear" w:color="auto" w:fill="auto"/>
            <w:vAlign w:val="bottom"/>
          </w:tcPr>
          <w:p w14:paraId="0A4D3492"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4EE672E5"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vAlign w:val="bottom"/>
          </w:tcPr>
          <w:p w14:paraId="79D29B52"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shd w:val="clear" w:color="auto" w:fill="auto"/>
            <w:vAlign w:val="bottom"/>
          </w:tcPr>
          <w:p w14:paraId="1F9D9AB8"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7C45371E"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vAlign w:val="bottom"/>
          </w:tcPr>
          <w:p w14:paraId="06607589"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c>
          <w:tcPr>
            <w:tcW w:w="708" w:type="dxa"/>
          </w:tcPr>
          <w:p w14:paraId="3D89B128"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2</w:t>
            </w:r>
          </w:p>
        </w:tc>
        <w:tc>
          <w:tcPr>
            <w:tcW w:w="709" w:type="dxa"/>
          </w:tcPr>
          <w:p w14:paraId="665E21B2"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c>
          <w:tcPr>
            <w:tcW w:w="709" w:type="dxa"/>
            <w:shd w:val="clear" w:color="auto" w:fill="auto"/>
            <w:vAlign w:val="bottom"/>
          </w:tcPr>
          <w:p w14:paraId="443FA585"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0</w:t>
            </w:r>
          </w:p>
        </w:tc>
      </w:tr>
      <w:tr w:rsidR="00D76AAB" w:rsidRPr="00F039A9" w14:paraId="754BAFAB" w14:textId="77777777" w:rsidTr="00317358">
        <w:trPr>
          <w:trHeight w:val="186"/>
        </w:trPr>
        <w:tc>
          <w:tcPr>
            <w:tcW w:w="1413" w:type="dxa"/>
            <w:shd w:val="clear" w:color="auto" w:fill="auto"/>
            <w:vAlign w:val="center"/>
            <w:hideMark/>
          </w:tcPr>
          <w:p w14:paraId="02E7D486"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Экология</w:t>
            </w:r>
          </w:p>
        </w:tc>
        <w:tc>
          <w:tcPr>
            <w:tcW w:w="709" w:type="dxa"/>
            <w:shd w:val="clear" w:color="auto" w:fill="auto"/>
            <w:vAlign w:val="bottom"/>
          </w:tcPr>
          <w:p w14:paraId="12D0D12E"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w:t>
            </w:r>
          </w:p>
        </w:tc>
        <w:tc>
          <w:tcPr>
            <w:tcW w:w="708" w:type="dxa"/>
            <w:vAlign w:val="bottom"/>
          </w:tcPr>
          <w:p w14:paraId="6FF5838A"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38C42DF5"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shd w:val="clear" w:color="auto" w:fill="auto"/>
            <w:vAlign w:val="bottom"/>
          </w:tcPr>
          <w:p w14:paraId="5923EE56"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527B4D61"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2</w:t>
            </w:r>
          </w:p>
        </w:tc>
        <w:tc>
          <w:tcPr>
            <w:tcW w:w="708" w:type="dxa"/>
            <w:vAlign w:val="bottom"/>
          </w:tcPr>
          <w:p w14:paraId="5F5470E8"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shd w:val="clear" w:color="auto" w:fill="auto"/>
            <w:vAlign w:val="bottom"/>
          </w:tcPr>
          <w:p w14:paraId="457C58FC"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vAlign w:val="bottom"/>
          </w:tcPr>
          <w:p w14:paraId="4E6E9A2E"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w:t>
            </w:r>
          </w:p>
        </w:tc>
        <w:tc>
          <w:tcPr>
            <w:tcW w:w="709" w:type="dxa"/>
            <w:vAlign w:val="bottom"/>
          </w:tcPr>
          <w:p w14:paraId="041DC05D"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3</w:t>
            </w:r>
          </w:p>
        </w:tc>
        <w:tc>
          <w:tcPr>
            <w:tcW w:w="708" w:type="dxa"/>
          </w:tcPr>
          <w:p w14:paraId="0469679C"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w:t>
            </w:r>
          </w:p>
        </w:tc>
        <w:tc>
          <w:tcPr>
            <w:tcW w:w="709" w:type="dxa"/>
          </w:tcPr>
          <w:p w14:paraId="5AB88B82"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3</w:t>
            </w:r>
          </w:p>
        </w:tc>
        <w:tc>
          <w:tcPr>
            <w:tcW w:w="709" w:type="dxa"/>
            <w:shd w:val="clear" w:color="auto" w:fill="auto"/>
            <w:vAlign w:val="bottom"/>
          </w:tcPr>
          <w:p w14:paraId="74CCF123"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4</w:t>
            </w:r>
          </w:p>
        </w:tc>
      </w:tr>
      <w:tr w:rsidR="00D76AAB" w:rsidRPr="00F039A9" w14:paraId="2DDBB733" w14:textId="77777777" w:rsidTr="00317358">
        <w:trPr>
          <w:trHeight w:val="186"/>
        </w:trPr>
        <w:tc>
          <w:tcPr>
            <w:tcW w:w="1413" w:type="dxa"/>
            <w:shd w:val="clear" w:color="auto" w:fill="auto"/>
            <w:vAlign w:val="center"/>
            <w:hideMark/>
          </w:tcPr>
          <w:p w14:paraId="739F18F2" w14:textId="77777777" w:rsidR="00D76AAB" w:rsidRPr="00F039A9" w:rsidRDefault="00D76AAB" w:rsidP="003E3729">
            <w:pPr>
              <w:spacing w:after="0" w:line="276" w:lineRule="auto"/>
              <w:rPr>
                <w:rFonts w:eastAsia="Times New Roman"/>
                <w:color w:val="000000"/>
                <w:sz w:val="22"/>
                <w:lang w:eastAsia="ru-RU"/>
              </w:rPr>
            </w:pPr>
            <w:r w:rsidRPr="00F039A9">
              <w:rPr>
                <w:rFonts w:eastAsia="Times New Roman"/>
                <w:color w:val="000000"/>
                <w:sz w:val="22"/>
                <w:lang w:eastAsia="ru-RU"/>
              </w:rPr>
              <w:t>Экономика</w:t>
            </w:r>
          </w:p>
        </w:tc>
        <w:tc>
          <w:tcPr>
            <w:tcW w:w="709" w:type="dxa"/>
            <w:shd w:val="clear" w:color="auto" w:fill="auto"/>
            <w:vAlign w:val="bottom"/>
          </w:tcPr>
          <w:p w14:paraId="398CF66C"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85</w:t>
            </w:r>
          </w:p>
        </w:tc>
        <w:tc>
          <w:tcPr>
            <w:tcW w:w="708" w:type="dxa"/>
            <w:vAlign w:val="bottom"/>
          </w:tcPr>
          <w:p w14:paraId="6FD66679"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29</w:t>
            </w:r>
          </w:p>
        </w:tc>
        <w:tc>
          <w:tcPr>
            <w:tcW w:w="709" w:type="dxa"/>
            <w:vAlign w:val="bottom"/>
          </w:tcPr>
          <w:p w14:paraId="0F26169D"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66</w:t>
            </w:r>
          </w:p>
        </w:tc>
        <w:tc>
          <w:tcPr>
            <w:tcW w:w="709" w:type="dxa"/>
            <w:shd w:val="clear" w:color="auto" w:fill="auto"/>
            <w:vAlign w:val="bottom"/>
          </w:tcPr>
          <w:p w14:paraId="433E32D1"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vAlign w:val="bottom"/>
          </w:tcPr>
          <w:p w14:paraId="44305517"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3</w:t>
            </w:r>
          </w:p>
        </w:tc>
        <w:tc>
          <w:tcPr>
            <w:tcW w:w="708" w:type="dxa"/>
            <w:vAlign w:val="bottom"/>
          </w:tcPr>
          <w:p w14:paraId="0D3D330B"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6</w:t>
            </w:r>
          </w:p>
        </w:tc>
        <w:tc>
          <w:tcPr>
            <w:tcW w:w="709" w:type="dxa"/>
            <w:shd w:val="clear" w:color="auto" w:fill="auto"/>
            <w:vAlign w:val="bottom"/>
          </w:tcPr>
          <w:p w14:paraId="7FDBDEBF"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vAlign w:val="bottom"/>
          </w:tcPr>
          <w:p w14:paraId="30FD369B"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5</w:t>
            </w:r>
          </w:p>
        </w:tc>
        <w:tc>
          <w:tcPr>
            <w:tcW w:w="709" w:type="dxa"/>
            <w:vAlign w:val="bottom"/>
          </w:tcPr>
          <w:p w14:paraId="7D249D77"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w:t>
            </w:r>
          </w:p>
        </w:tc>
        <w:tc>
          <w:tcPr>
            <w:tcW w:w="708" w:type="dxa"/>
          </w:tcPr>
          <w:p w14:paraId="00B9D12D"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14</w:t>
            </w:r>
          </w:p>
        </w:tc>
        <w:tc>
          <w:tcPr>
            <w:tcW w:w="709" w:type="dxa"/>
          </w:tcPr>
          <w:p w14:paraId="739A5109"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8</w:t>
            </w:r>
          </w:p>
        </w:tc>
        <w:tc>
          <w:tcPr>
            <w:tcW w:w="709" w:type="dxa"/>
            <w:shd w:val="clear" w:color="auto" w:fill="auto"/>
            <w:vAlign w:val="bottom"/>
          </w:tcPr>
          <w:p w14:paraId="0223AE20" w14:textId="77777777" w:rsidR="00D76AAB" w:rsidRPr="00F039A9" w:rsidRDefault="00D76AAB" w:rsidP="00317358">
            <w:pPr>
              <w:spacing w:after="0" w:line="276" w:lineRule="auto"/>
              <w:jc w:val="center"/>
              <w:rPr>
                <w:rFonts w:eastAsia="Times New Roman"/>
                <w:sz w:val="22"/>
                <w:lang w:eastAsia="ru-RU"/>
              </w:rPr>
            </w:pPr>
            <w:r w:rsidRPr="00F039A9">
              <w:rPr>
                <w:rFonts w:eastAsia="Times New Roman"/>
                <w:sz w:val="22"/>
                <w:lang w:eastAsia="ru-RU"/>
              </w:rPr>
              <w:t>7</w:t>
            </w:r>
          </w:p>
        </w:tc>
      </w:tr>
    </w:tbl>
    <w:p w14:paraId="093AE419" w14:textId="77777777" w:rsidR="00F039A9" w:rsidRDefault="00F039A9" w:rsidP="00317358">
      <w:pPr>
        <w:spacing w:after="0" w:line="276" w:lineRule="auto"/>
        <w:rPr>
          <w:rFonts w:cs="Times New Roman"/>
          <w:b/>
          <w:color w:val="000000"/>
          <w:sz w:val="24"/>
          <w:szCs w:val="24"/>
        </w:rPr>
      </w:pPr>
    </w:p>
    <w:p w14:paraId="334D528C" w14:textId="77777777" w:rsidR="00F039A9" w:rsidRDefault="00F039A9" w:rsidP="003E3729">
      <w:pPr>
        <w:spacing w:after="0" w:line="276" w:lineRule="auto"/>
        <w:jc w:val="center"/>
        <w:rPr>
          <w:rFonts w:cs="Times New Roman"/>
          <w:b/>
          <w:color w:val="000000"/>
          <w:sz w:val="24"/>
          <w:szCs w:val="24"/>
        </w:rPr>
      </w:pPr>
    </w:p>
    <w:p w14:paraId="386498EE" w14:textId="77777777" w:rsidR="00F039A9" w:rsidRDefault="00F039A9" w:rsidP="003E3729">
      <w:pPr>
        <w:spacing w:after="0" w:line="276" w:lineRule="auto"/>
        <w:jc w:val="center"/>
        <w:rPr>
          <w:rFonts w:cs="Times New Roman"/>
          <w:b/>
          <w:color w:val="000000"/>
          <w:sz w:val="24"/>
          <w:szCs w:val="24"/>
        </w:rPr>
      </w:pPr>
    </w:p>
    <w:p w14:paraId="3D2D5315"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 xml:space="preserve">Активность участия в </w:t>
      </w:r>
      <w:proofErr w:type="spellStart"/>
      <w:r w:rsidRPr="003E3729">
        <w:rPr>
          <w:rFonts w:cs="Times New Roman"/>
          <w:b/>
          <w:color w:val="000000"/>
          <w:sz w:val="24"/>
          <w:szCs w:val="24"/>
        </w:rPr>
        <w:t>ВсОШ</w:t>
      </w:r>
      <w:proofErr w:type="spellEnd"/>
      <w:r w:rsidRPr="003E3729">
        <w:rPr>
          <w:rFonts w:cs="Times New Roman"/>
          <w:b/>
          <w:color w:val="000000"/>
          <w:sz w:val="24"/>
          <w:szCs w:val="24"/>
        </w:rPr>
        <w:t xml:space="preserve"> за три последних года</w:t>
      </w:r>
    </w:p>
    <w:tbl>
      <w:tblPr>
        <w:tblW w:w="10010"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926"/>
        <w:gridCol w:w="2461"/>
        <w:gridCol w:w="2922"/>
        <w:gridCol w:w="2701"/>
      </w:tblGrid>
      <w:tr w:rsidR="00D76AAB" w:rsidRPr="003E3729" w14:paraId="061B2B8A" w14:textId="77777777" w:rsidTr="003E3729">
        <w:trPr>
          <w:trHeight w:val="748"/>
          <w:jc w:val="center"/>
        </w:trPr>
        <w:tc>
          <w:tcPr>
            <w:tcW w:w="1926" w:type="dxa"/>
            <w:shd w:val="clear" w:color="auto" w:fill="A8D08D"/>
          </w:tcPr>
          <w:p w14:paraId="0ED929B1" w14:textId="77777777" w:rsidR="00D76AAB" w:rsidRPr="003E3729" w:rsidRDefault="00D76AAB" w:rsidP="003E3729">
            <w:pPr>
              <w:spacing w:after="0" w:line="276" w:lineRule="auto"/>
              <w:jc w:val="center"/>
              <w:rPr>
                <w:rFonts w:cs="Times New Roman"/>
                <w:b/>
                <w:color w:val="000000"/>
                <w:sz w:val="24"/>
                <w:szCs w:val="24"/>
              </w:rPr>
            </w:pPr>
          </w:p>
        </w:tc>
        <w:tc>
          <w:tcPr>
            <w:tcW w:w="2461" w:type="dxa"/>
            <w:shd w:val="clear" w:color="auto" w:fill="A8D08D"/>
          </w:tcPr>
          <w:p w14:paraId="3C2135B5"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Школьный уровень</w:t>
            </w:r>
          </w:p>
        </w:tc>
        <w:tc>
          <w:tcPr>
            <w:tcW w:w="2922" w:type="dxa"/>
            <w:shd w:val="clear" w:color="auto" w:fill="A8D08D"/>
          </w:tcPr>
          <w:p w14:paraId="61162264"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Муниципальный уровень</w:t>
            </w:r>
          </w:p>
        </w:tc>
        <w:tc>
          <w:tcPr>
            <w:tcW w:w="2701" w:type="dxa"/>
            <w:shd w:val="clear" w:color="auto" w:fill="A8D08D"/>
          </w:tcPr>
          <w:p w14:paraId="293234AA"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Региональный уровень</w:t>
            </w:r>
          </w:p>
        </w:tc>
      </w:tr>
      <w:tr w:rsidR="00D76AAB" w:rsidRPr="003E3729" w14:paraId="1C10B5B7" w14:textId="77777777" w:rsidTr="003E3729">
        <w:trPr>
          <w:trHeight w:val="374"/>
          <w:jc w:val="center"/>
        </w:trPr>
        <w:tc>
          <w:tcPr>
            <w:tcW w:w="1926" w:type="dxa"/>
          </w:tcPr>
          <w:p w14:paraId="5B61EF13" w14:textId="77777777" w:rsidR="00D76AAB" w:rsidRPr="003E3729" w:rsidRDefault="00D76AAB" w:rsidP="003E3729">
            <w:pPr>
              <w:spacing w:after="0" w:line="276" w:lineRule="auto"/>
              <w:jc w:val="center"/>
              <w:rPr>
                <w:color w:val="000000"/>
                <w:sz w:val="24"/>
                <w:szCs w:val="24"/>
              </w:rPr>
            </w:pPr>
            <w:r w:rsidRPr="003E3729">
              <w:rPr>
                <w:color w:val="000000"/>
                <w:sz w:val="24"/>
                <w:szCs w:val="24"/>
              </w:rPr>
              <w:t>2020</w:t>
            </w:r>
          </w:p>
        </w:tc>
        <w:tc>
          <w:tcPr>
            <w:tcW w:w="2461" w:type="dxa"/>
          </w:tcPr>
          <w:p w14:paraId="571D909B" w14:textId="77777777" w:rsidR="00D76AAB" w:rsidRPr="003E3729" w:rsidRDefault="00D76AAB" w:rsidP="003E3729">
            <w:pPr>
              <w:spacing w:after="0" w:line="276" w:lineRule="auto"/>
              <w:jc w:val="center"/>
              <w:rPr>
                <w:color w:val="000000"/>
                <w:sz w:val="24"/>
                <w:szCs w:val="24"/>
              </w:rPr>
            </w:pPr>
            <w:r w:rsidRPr="003E3729">
              <w:rPr>
                <w:color w:val="000000"/>
                <w:sz w:val="24"/>
                <w:szCs w:val="24"/>
              </w:rPr>
              <w:t>876 участников</w:t>
            </w:r>
          </w:p>
        </w:tc>
        <w:tc>
          <w:tcPr>
            <w:tcW w:w="2922" w:type="dxa"/>
          </w:tcPr>
          <w:p w14:paraId="244168F2" w14:textId="77777777" w:rsidR="00D76AAB" w:rsidRPr="003E3729" w:rsidRDefault="00D76AAB" w:rsidP="003E3729">
            <w:pPr>
              <w:spacing w:after="0" w:line="276" w:lineRule="auto"/>
              <w:jc w:val="center"/>
              <w:rPr>
                <w:color w:val="000000"/>
                <w:sz w:val="24"/>
                <w:szCs w:val="24"/>
              </w:rPr>
            </w:pPr>
            <w:r w:rsidRPr="003E3729">
              <w:rPr>
                <w:color w:val="000000"/>
                <w:sz w:val="24"/>
                <w:szCs w:val="24"/>
              </w:rPr>
              <w:t>45 участников</w:t>
            </w:r>
          </w:p>
        </w:tc>
        <w:tc>
          <w:tcPr>
            <w:tcW w:w="2701" w:type="dxa"/>
          </w:tcPr>
          <w:p w14:paraId="7C63CF32" w14:textId="77777777" w:rsidR="00D76AAB" w:rsidRPr="003E3729" w:rsidRDefault="00D76AAB" w:rsidP="003E3729">
            <w:pPr>
              <w:spacing w:after="0" w:line="276" w:lineRule="auto"/>
              <w:jc w:val="center"/>
              <w:rPr>
                <w:color w:val="000000"/>
                <w:sz w:val="24"/>
                <w:szCs w:val="24"/>
              </w:rPr>
            </w:pPr>
            <w:r w:rsidRPr="003E3729">
              <w:rPr>
                <w:color w:val="000000"/>
                <w:sz w:val="24"/>
                <w:szCs w:val="24"/>
              </w:rPr>
              <w:t>2 участника</w:t>
            </w:r>
          </w:p>
        </w:tc>
      </w:tr>
      <w:tr w:rsidR="00D76AAB" w:rsidRPr="003E3729" w14:paraId="74C130F8" w14:textId="77777777" w:rsidTr="003E3729">
        <w:trPr>
          <w:trHeight w:val="374"/>
          <w:jc w:val="center"/>
        </w:trPr>
        <w:tc>
          <w:tcPr>
            <w:tcW w:w="1926" w:type="dxa"/>
          </w:tcPr>
          <w:p w14:paraId="4817ED65" w14:textId="77777777" w:rsidR="00D76AAB" w:rsidRPr="003E3729" w:rsidRDefault="00D76AAB" w:rsidP="003E3729">
            <w:pPr>
              <w:spacing w:after="0" w:line="276" w:lineRule="auto"/>
              <w:jc w:val="center"/>
              <w:rPr>
                <w:color w:val="000000"/>
                <w:sz w:val="24"/>
                <w:szCs w:val="24"/>
              </w:rPr>
            </w:pPr>
            <w:r w:rsidRPr="003E3729">
              <w:rPr>
                <w:color w:val="000000"/>
                <w:sz w:val="24"/>
                <w:szCs w:val="24"/>
              </w:rPr>
              <w:t>2021</w:t>
            </w:r>
          </w:p>
        </w:tc>
        <w:tc>
          <w:tcPr>
            <w:tcW w:w="2461" w:type="dxa"/>
          </w:tcPr>
          <w:p w14:paraId="58FB1335" w14:textId="77777777" w:rsidR="00D76AAB" w:rsidRPr="003E3729" w:rsidRDefault="00D76AAB" w:rsidP="003E3729">
            <w:pPr>
              <w:spacing w:after="0" w:line="276" w:lineRule="auto"/>
              <w:jc w:val="center"/>
              <w:rPr>
                <w:color w:val="000000"/>
                <w:sz w:val="24"/>
                <w:szCs w:val="24"/>
              </w:rPr>
            </w:pPr>
            <w:r w:rsidRPr="003E3729">
              <w:rPr>
                <w:color w:val="000000"/>
                <w:sz w:val="24"/>
                <w:szCs w:val="24"/>
              </w:rPr>
              <w:t>747 участников</w:t>
            </w:r>
          </w:p>
        </w:tc>
        <w:tc>
          <w:tcPr>
            <w:tcW w:w="2922" w:type="dxa"/>
          </w:tcPr>
          <w:p w14:paraId="331CB817" w14:textId="77777777" w:rsidR="00D76AAB" w:rsidRPr="003E3729" w:rsidRDefault="00D76AAB" w:rsidP="003E3729">
            <w:pPr>
              <w:spacing w:after="0" w:line="276" w:lineRule="auto"/>
              <w:jc w:val="center"/>
              <w:rPr>
                <w:color w:val="000000"/>
                <w:sz w:val="24"/>
                <w:szCs w:val="24"/>
              </w:rPr>
            </w:pPr>
            <w:r w:rsidRPr="003E3729">
              <w:rPr>
                <w:color w:val="000000"/>
                <w:sz w:val="24"/>
                <w:szCs w:val="24"/>
              </w:rPr>
              <w:t>42 участника</w:t>
            </w:r>
          </w:p>
        </w:tc>
        <w:tc>
          <w:tcPr>
            <w:tcW w:w="2701" w:type="dxa"/>
          </w:tcPr>
          <w:p w14:paraId="6FCF0A0B" w14:textId="77777777" w:rsidR="00D76AAB" w:rsidRPr="003E3729" w:rsidRDefault="00D76AAB" w:rsidP="003E3729">
            <w:pPr>
              <w:spacing w:after="0" w:line="276" w:lineRule="auto"/>
              <w:jc w:val="center"/>
              <w:rPr>
                <w:color w:val="000000"/>
                <w:sz w:val="24"/>
                <w:szCs w:val="24"/>
              </w:rPr>
            </w:pPr>
            <w:r w:rsidRPr="003E3729">
              <w:rPr>
                <w:color w:val="000000"/>
                <w:sz w:val="24"/>
                <w:szCs w:val="24"/>
              </w:rPr>
              <w:t>1 участник</w:t>
            </w:r>
          </w:p>
        </w:tc>
      </w:tr>
      <w:tr w:rsidR="00D76AAB" w:rsidRPr="003E3729" w14:paraId="491362DF" w14:textId="77777777" w:rsidTr="003E3729">
        <w:trPr>
          <w:trHeight w:val="353"/>
          <w:jc w:val="center"/>
        </w:trPr>
        <w:tc>
          <w:tcPr>
            <w:tcW w:w="1926" w:type="dxa"/>
          </w:tcPr>
          <w:p w14:paraId="3280865E" w14:textId="77777777" w:rsidR="00D76AAB" w:rsidRPr="003E3729" w:rsidRDefault="00D76AAB" w:rsidP="003E3729">
            <w:pPr>
              <w:spacing w:after="0" w:line="276" w:lineRule="auto"/>
              <w:jc w:val="center"/>
              <w:rPr>
                <w:color w:val="000000"/>
                <w:sz w:val="24"/>
                <w:szCs w:val="24"/>
              </w:rPr>
            </w:pPr>
            <w:r w:rsidRPr="003E3729">
              <w:rPr>
                <w:color w:val="000000"/>
                <w:sz w:val="24"/>
                <w:szCs w:val="24"/>
              </w:rPr>
              <w:t>2022</w:t>
            </w:r>
          </w:p>
        </w:tc>
        <w:tc>
          <w:tcPr>
            <w:tcW w:w="2461" w:type="dxa"/>
          </w:tcPr>
          <w:p w14:paraId="07AF89C3" w14:textId="77777777" w:rsidR="00D76AAB" w:rsidRPr="003E3729" w:rsidRDefault="00D76AAB" w:rsidP="003E3729">
            <w:pPr>
              <w:spacing w:after="0" w:line="276" w:lineRule="auto"/>
              <w:jc w:val="center"/>
              <w:rPr>
                <w:color w:val="000000"/>
                <w:sz w:val="24"/>
                <w:szCs w:val="24"/>
              </w:rPr>
            </w:pPr>
            <w:r w:rsidRPr="003E3729">
              <w:rPr>
                <w:color w:val="000000"/>
                <w:sz w:val="24"/>
                <w:szCs w:val="24"/>
              </w:rPr>
              <w:t>817 участников</w:t>
            </w:r>
          </w:p>
        </w:tc>
        <w:tc>
          <w:tcPr>
            <w:tcW w:w="2922" w:type="dxa"/>
          </w:tcPr>
          <w:p w14:paraId="7444A77F" w14:textId="77777777" w:rsidR="00D76AAB" w:rsidRPr="003E3729" w:rsidRDefault="00D76AAB" w:rsidP="003E3729">
            <w:pPr>
              <w:spacing w:after="0" w:line="276" w:lineRule="auto"/>
              <w:jc w:val="center"/>
              <w:rPr>
                <w:color w:val="000000"/>
                <w:sz w:val="24"/>
                <w:szCs w:val="24"/>
              </w:rPr>
            </w:pPr>
            <w:r w:rsidRPr="003E3729">
              <w:rPr>
                <w:color w:val="000000"/>
                <w:sz w:val="24"/>
                <w:szCs w:val="24"/>
              </w:rPr>
              <w:t>56 участников</w:t>
            </w:r>
          </w:p>
        </w:tc>
        <w:tc>
          <w:tcPr>
            <w:tcW w:w="2701" w:type="dxa"/>
          </w:tcPr>
          <w:p w14:paraId="08DAB30B" w14:textId="77777777" w:rsidR="00D76AAB" w:rsidRPr="003E3729" w:rsidRDefault="00D76AAB" w:rsidP="003E3729">
            <w:pPr>
              <w:spacing w:after="0" w:line="276" w:lineRule="auto"/>
              <w:jc w:val="center"/>
              <w:rPr>
                <w:color w:val="000000"/>
                <w:sz w:val="24"/>
                <w:szCs w:val="24"/>
              </w:rPr>
            </w:pPr>
            <w:r w:rsidRPr="003E3729">
              <w:rPr>
                <w:color w:val="000000"/>
                <w:sz w:val="24"/>
                <w:szCs w:val="24"/>
              </w:rPr>
              <w:t>5 участников</w:t>
            </w:r>
          </w:p>
        </w:tc>
      </w:tr>
    </w:tbl>
    <w:p w14:paraId="07C4CF7F" w14:textId="77777777" w:rsidR="00D76AAB" w:rsidRPr="003E3729" w:rsidRDefault="00D76AAB" w:rsidP="003E3729">
      <w:pPr>
        <w:spacing w:after="0" w:line="276" w:lineRule="auto"/>
        <w:rPr>
          <w:rFonts w:cs="Times New Roman"/>
          <w:b/>
          <w:color w:val="000000"/>
          <w:sz w:val="24"/>
          <w:szCs w:val="24"/>
        </w:rPr>
      </w:pPr>
    </w:p>
    <w:p w14:paraId="2458DD62"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 xml:space="preserve">Победители и призеры </w:t>
      </w:r>
      <w:proofErr w:type="spellStart"/>
      <w:r w:rsidRPr="003E3729">
        <w:rPr>
          <w:rFonts w:cs="Times New Roman"/>
          <w:b/>
          <w:color w:val="000000"/>
          <w:sz w:val="24"/>
          <w:szCs w:val="24"/>
        </w:rPr>
        <w:t>ВсОШ</w:t>
      </w:r>
      <w:proofErr w:type="spellEnd"/>
      <w:r w:rsidRPr="003E3729">
        <w:rPr>
          <w:rFonts w:cs="Times New Roman"/>
          <w:b/>
          <w:color w:val="000000"/>
          <w:sz w:val="24"/>
          <w:szCs w:val="24"/>
        </w:rPr>
        <w:t xml:space="preserve"> за три последних года</w:t>
      </w:r>
    </w:p>
    <w:tbl>
      <w:tblPr>
        <w:tblW w:w="9964"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918"/>
        <w:gridCol w:w="2449"/>
        <w:gridCol w:w="2909"/>
        <w:gridCol w:w="2688"/>
      </w:tblGrid>
      <w:tr w:rsidR="00D76AAB" w:rsidRPr="003E3729" w14:paraId="54E99711" w14:textId="77777777" w:rsidTr="003E3729">
        <w:trPr>
          <w:trHeight w:val="686"/>
          <w:jc w:val="center"/>
        </w:trPr>
        <w:tc>
          <w:tcPr>
            <w:tcW w:w="1918" w:type="dxa"/>
            <w:shd w:val="clear" w:color="auto" w:fill="A8D08D"/>
          </w:tcPr>
          <w:p w14:paraId="0031AC75" w14:textId="77777777" w:rsidR="00D76AAB" w:rsidRPr="003E3729" w:rsidRDefault="00D76AAB" w:rsidP="003E3729">
            <w:pPr>
              <w:spacing w:after="0" w:line="276" w:lineRule="auto"/>
              <w:jc w:val="center"/>
              <w:rPr>
                <w:rFonts w:cs="Times New Roman"/>
                <w:b/>
                <w:color w:val="000000"/>
                <w:sz w:val="24"/>
                <w:szCs w:val="24"/>
              </w:rPr>
            </w:pPr>
          </w:p>
        </w:tc>
        <w:tc>
          <w:tcPr>
            <w:tcW w:w="2449" w:type="dxa"/>
            <w:shd w:val="clear" w:color="auto" w:fill="A8D08D"/>
          </w:tcPr>
          <w:p w14:paraId="0CB1AC4B"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Школьный уровень</w:t>
            </w:r>
          </w:p>
        </w:tc>
        <w:tc>
          <w:tcPr>
            <w:tcW w:w="2909" w:type="dxa"/>
            <w:shd w:val="clear" w:color="auto" w:fill="A8D08D"/>
          </w:tcPr>
          <w:p w14:paraId="172B7E09"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Муниципальный уровень</w:t>
            </w:r>
          </w:p>
        </w:tc>
        <w:tc>
          <w:tcPr>
            <w:tcW w:w="2688" w:type="dxa"/>
            <w:shd w:val="clear" w:color="auto" w:fill="A8D08D"/>
          </w:tcPr>
          <w:p w14:paraId="7A8ED761" w14:textId="77777777" w:rsidR="00D76AAB" w:rsidRPr="003E3729" w:rsidRDefault="00D76AAB" w:rsidP="003E3729">
            <w:pPr>
              <w:spacing w:after="0" w:line="276" w:lineRule="auto"/>
              <w:jc w:val="center"/>
              <w:rPr>
                <w:rFonts w:cs="Times New Roman"/>
                <w:b/>
                <w:color w:val="000000"/>
                <w:sz w:val="24"/>
                <w:szCs w:val="24"/>
              </w:rPr>
            </w:pPr>
            <w:r w:rsidRPr="003E3729">
              <w:rPr>
                <w:rFonts w:cs="Times New Roman"/>
                <w:b/>
                <w:color w:val="000000"/>
                <w:sz w:val="24"/>
                <w:szCs w:val="24"/>
              </w:rPr>
              <w:t>Региональный уровень</w:t>
            </w:r>
          </w:p>
        </w:tc>
      </w:tr>
      <w:tr w:rsidR="00D76AAB" w:rsidRPr="003E3729" w14:paraId="12DDD56A" w14:textId="77777777" w:rsidTr="003E3729">
        <w:trPr>
          <w:trHeight w:val="342"/>
          <w:jc w:val="center"/>
        </w:trPr>
        <w:tc>
          <w:tcPr>
            <w:tcW w:w="1918" w:type="dxa"/>
          </w:tcPr>
          <w:p w14:paraId="20553BEC"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2020</w:t>
            </w:r>
          </w:p>
        </w:tc>
        <w:tc>
          <w:tcPr>
            <w:tcW w:w="2449" w:type="dxa"/>
          </w:tcPr>
          <w:p w14:paraId="00E890EC"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191 участник</w:t>
            </w:r>
          </w:p>
        </w:tc>
        <w:tc>
          <w:tcPr>
            <w:tcW w:w="2909" w:type="dxa"/>
          </w:tcPr>
          <w:p w14:paraId="750C6C72"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7 участников</w:t>
            </w:r>
          </w:p>
        </w:tc>
        <w:tc>
          <w:tcPr>
            <w:tcW w:w="2688" w:type="dxa"/>
          </w:tcPr>
          <w:p w14:paraId="78A952E3"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0 участников</w:t>
            </w:r>
          </w:p>
        </w:tc>
      </w:tr>
      <w:tr w:rsidR="00D76AAB" w:rsidRPr="003E3729" w14:paraId="16483A6A" w14:textId="77777777" w:rsidTr="003E3729">
        <w:trPr>
          <w:trHeight w:val="342"/>
          <w:jc w:val="center"/>
        </w:trPr>
        <w:tc>
          <w:tcPr>
            <w:tcW w:w="1918" w:type="dxa"/>
          </w:tcPr>
          <w:p w14:paraId="6350FC3A"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2021</w:t>
            </w:r>
          </w:p>
        </w:tc>
        <w:tc>
          <w:tcPr>
            <w:tcW w:w="2449" w:type="dxa"/>
          </w:tcPr>
          <w:p w14:paraId="34E92A2B"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186 участников</w:t>
            </w:r>
          </w:p>
        </w:tc>
        <w:tc>
          <w:tcPr>
            <w:tcW w:w="2909" w:type="dxa"/>
          </w:tcPr>
          <w:p w14:paraId="70037914"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11 участников</w:t>
            </w:r>
          </w:p>
        </w:tc>
        <w:tc>
          <w:tcPr>
            <w:tcW w:w="2688" w:type="dxa"/>
          </w:tcPr>
          <w:p w14:paraId="5048DCB7"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0 участников</w:t>
            </w:r>
          </w:p>
        </w:tc>
      </w:tr>
      <w:tr w:rsidR="00D76AAB" w:rsidRPr="003E3729" w14:paraId="024D66B6" w14:textId="77777777" w:rsidTr="003E3729">
        <w:trPr>
          <w:trHeight w:val="322"/>
          <w:jc w:val="center"/>
        </w:trPr>
        <w:tc>
          <w:tcPr>
            <w:tcW w:w="1918" w:type="dxa"/>
          </w:tcPr>
          <w:p w14:paraId="6BF5B77E"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2022</w:t>
            </w:r>
          </w:p>
        </w:tc>
        <w:tc>
          <w:tcPr>
            <w:tcW w:w="2449" w:type="dxa"/>
          </w:tcPr>
          <w:p w14:paraId="4C8D4573"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209 участников</w:t>
            </w:r>
          </w:p>
        </w:tc>
        <w:tc>
          <w:tcPr>
            <w:tcW w:w="2909" w:type="dxa"/>
          </w:tcPr>
          <w:p w14:paraId="62AE1D2C"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10 участников</w:t>
            </w:r>
          </w:p>
        </w:tc>
        <w:tc>
          <w:tcPr>
            <w:tcW w:w="2688" w:type="dxa"/>
          </w:tcPr>
          <w:p w14:paraId="4CA21D5D" w14:textId="77777777" w:rsidR="00D76AAB" w:rsidRPr="003E3729" w:rsidRDefault="00D76AAB" w:rsidP="003E3729">
            <w:pPr>
              <w:spacing w:after="0" w:line="276" w:lineRule="auto"/>
              <w:jc w:val="center"/>
              <w:rPr>
                <w:rFonts w:cs="Times New Roman"/>
                <w:color w:val="000000"/>
                <w:sz w:val="24"/>
                <w:szCs w:val="24"/>
              </w:rPr>
            </w:pPr>
            <w:r w:rsidRPr="003E3729">
              <w:rPr>
                <w:rFonts w:cs="Times New Roman"/>
                <w:color w:val="000000"/>
                <w:sz w:val="24"/>
                <w:szCs w:val="24"/>
              </w:rPr>
              <w:t>0 участников</w:t>
            </w:r>
          </w:p>
        </w:tc>
      </w:tr>
    </w:tbl>
    <w:p w14:paraId="6E69F323" w14:textId="77777777" w:rsidR="00D76AAB" w:rsidRDefault="00D76AAB" w:rsidP="003E3729">
      <w:pPr>
        <w:spacing w:after="0" w:line="276" w:lineRule="auto"/>
        <w:ind w:firstLine="708"/>
        <w:jc w:val="both"/>
        <w:rPr>
          <w:rFonts w:cs="Times New Roman"/>
          <w:sz w:val="24"/>
          <w:szCs w:val="24"/>
        </w:rPr>
      </w:pPr>
    </w:p>
    <w:p w14:paraId="71A16732" w14:textId="77777777" w:rsidR="00D76AAB" w:rsidRPr="003E3729" w:rsidRDefault="00D76AAB" w:rsidP="003E3729">
      <w:pPr>
        <w:pStyle w:val="a9"/>
        <w:tabs>
          <w:tab w:val="left" w:pos="6945"/>
        </w:tabs>
        <w:spacing w:line="276" w:lineRule="auto"/>
        <w:jc w:val="both"/>
      </w:pPr>
      <w:r w:rsidRPr="003E3729">
        <w:t xml:space="preserve">Учащиеся  </w:t>
      </w:r>
      <w:r w:rsidRPr="003E3729">
        <w:rPr>
          <w:spacing w:val="12"/>
        </w:rPr>
        <w:t xml:space="preserve"> </w:t>
      </w:r>
      <w:r w:rsidRPr="003E3729">
        <w:t xml:space="preserve">школы  </w:t>
      </w:r>
      <w:r w:rsidRPr="003E3729">
        <w:rPr>
          <w:spacing w:val="14"/>
        </w:rPr>
        <w:t xml:space="preserve"> </w:t>
      </w:r>
      <w:r w:rsidRPr="003E3729">
        <w:t xml:space="preserve">ежегодно  </w:t>
      </w:r>
      <w:r w:rsidRPr="003E3729">
        <w:rPr>
          <w:spacing w:val="12"/>
        </w:rPr>
        <w:t xml:space="preserve"> </w:t>
      </w:r>
      <w:r w:rsidRPr="003E3729">
        <w:t xml:space="preserve">принимают  </w:t>
      </w:r>
      <w:r w:rsidRPr="003E3729">
        <w:rPr>
          <w:spacing w:val="14"/>
        </w:rPr>
        <w:t xml:space="preserve"> </w:t>
      </w:r>
      <w:r w:rsidRPr="003E3729">
        <w:t xml:space="preserve">участие  </w:t>
      </w:r>
      <w:r w:rsidRPr="003E3729">
        <w:rPr>
          <w:spacing w:val="11"/>
        </w:rPr>
        <w:t xml:space="preserve"> </w:t>
      </w:r>
      <w:r w:rsidRPr="003E3729">
        <w:t>в интеллектуальных олимпиадах и творческих конкурсах</w:t>
      </w:r>
      <w:r w:rsidRPr="003E3729">
        <w:rPr>
          <w:spacing w:val="-3"/>
        </w:rPr>
        <w:t xml:space="preserve"> </w:t>
      </w:r>
      <w:r w:rsidRPr="003E3729">
        <w:t>различного</w:t>
      </w:r>
      <w:r w:rsidRPr="003E3729">
        <w:rPr>
          <w:spacing w:val="1"/>
        </w:rPr>
        <w:t xml:space="preserve"> </w:t>
      </w:r>
      <w:r w:rsidRPr="003E3729">
        <w:t>уровня,</w:t>
      </w:r>
      <w:r w:rsidRPr="003E3729">
        <w:rPr>
          <w:spacing w:val="4"/>
        </w:rPr>
        <w:t xml:space="preserve"> </w:t>
      </w:r>
      <w:r w:rsidRPr="003E3729">
        <w:t>среди</w:t>
      </w:r>
      <w:r w:rsidRPr="003E3729">
        <w:rPr>
          <w:spacing w:val="-2"/>
        </w:rPr>
        <w:t xml:space="preserve"> </w:t>
      </w:r>
      <w:r w:rsidRPr="003E3729">
        <w:t>них:</w:t>
      </w:r>
    </w:p>
    <w:tbl>
      <w:tblPr>
        <w:tblW w:w="9923" w:type="dxa"/>
        <w:tblInd w:w="-2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453"/>
        <w:gridCol w:w="2196"/>
        <w:gridCol w:w="2274"/>
      </w:tblGrid>
      <w:tr w:rsidR="00D76AAB" w:rsidRPr="003E3729" w14:paraId="6225DB67" w14:textId="77777777" w:rsidTr="003E3729">
        <w:trPr>
          <w:trHeight w:val="496"/>
        </w:trPr>
        <w:tc>
          <w:tcPr>
            <w:tcW w:w="5453" w:type="dxa"/>
            <w:shd w:val="clear" w:color="auto" w:fill="auto"/>
          </w:tcPr>
          <w:p w14:paraId="5800E612"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Название конкурса</w:t>
            </w:r>
          </w:p>
        </w:tc>
        <w:tc>
          <w:tcPr>
            <w:tcW w:w="2196" w:type="dxa"/>
            <w:shd w:val="clear" w:color="auto" w:fill="auto"/>
          </w:tcPr>
          <w:p w14:paraId="35871296"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Участники</w:t>
            </w:r>
          </w:p>
        </w:tc>
        <w:tc>
          <w:tcPr>
            <w:tcW w:w="2274" w:type="dxa"/>
            <w:shd w:val="clear" w:color="auto" w:fill="auto"/>
          </w:tcPr>
          <w:p w14:paraId="19E0DA5D"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Победители и призеры</w:t>
            </w:r>
          </w:p>
        </w:tc>
      </w:tr>
      <w:tr w:rsidR="00D76AAB" w:rsidRPr="003E3729" w14:paraId="12866084" w14:textId="77777777" w:rsidTr="003E3729">
        <w:trPr>
          <w:trHeight w:val="255"/>
        </w:trPr>
        <w:tc>
          <w:tcPr>
            <w:tcW w:w="9923" w:type="dxa"/>
            <w:gridSpan w:val="3"/>
            <w:shd w:val="clear" w:color="auto" w:fill="92D050"/>
          </w:tcPr>
          <w:p w14:paraId="615EF268"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Всероссийский уровень</w:t>
            </w:r>
          </w:p>
        </w:tc>
      </w:tr>
      <w:tr w:rsidR="00D76AAB" w:rsidRPr="003E3729" w14:paraId="1B3FD875" w14:textId="77777777" w:rsidTr="003E3729">
        <w:trPr>
          <w:trHeight w:val="496"/>
        </w:trPr>
        <w:tc>
          <w:tcPr>
            <w:tcW w:w="5453" w:type="dxa"/>
            <w:shd w:val="clear" w:color="auto" w:fill="auto"/>
          </w:tcPr>
          <w:p w14:paraId="48316E89"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Международный конкурс искусства и творчества «Золотая лира»</w:t>
            </w:r>
          </w:p>
        </w:tc>
        <w:tc>
          <w:tcPr>
            <w:tcW w:w="2196" w:type="dxa"/>
            <w:shd w:val="clear" w:color="auto" w:fill="auto"/>
          </w:tcPr>
          <w:p w14:paraId="2B6A5BA8"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w:t>
            </w:r>
          </w:p>
        </w:tc>
        <w:tc>
          <w:tcPr>
            <w:tcW w:w="2274" w:type="dxa"/>
            <w:shd w:val="clear" w:color="auto" w:fill="auto"/>
          </w:tcPr>
          <w:p w14:paraId="2A4B065D"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Лауреат 1 степени</w:t>
            </w:r>
          </w:p>
        </w:tc>
      </w:tr>
      <w:tr w:rsidR="00D76AAB" w:rsidRPr="003E3729" w14:paraId="1AD3BEB2" w14:textId="77777777" w:rsidTr="003E3729">
        <w:trPr>
          <w:trHeight w:val="631"/>
        </w:trPr>
        <w:tc>
          <w:tcPr>
            <w:tcW w:w="5453" w:type="dxa"/>
            <w:shd w:val="clear" w:color="auto" w:fill="auto"/>
          </w:tcPr>
          <w:p w14:paraId="7B5FBC98" w14:textId="77777777" w:rsidR="00D76AAB" w:rsidRPr="003E3729" w:rsidRDefault="00D76AAB" w:rsidP="003E3729">
            <w:pPr>
              <w:pStyle w:val="TableParagraph"/>
              <w:spacing w:line="276" w:lineRule="auto"/>
              <w:ind w:left="0"/>
              <w:jc w:val="both"/>
              <w:rPr>
                <w:sz w:val="24"/>
                <w:szCs w:val="24"/>
              </w:rPr>
            </w:pPr>
            <w:r w:rsidRPr="003E3729">
              <w:rPr>
                <w:sz w:val="24"/>
                <w:szCs w:val="24"/>
              </w:rPr>
              <w:lastRenderedPageBreak/>
              <w:t>Мой вклад в величие России</w:t>
            </w:r>
          </w:p>
        </w:tc>
        <w:tc>
          <w:tcPr>
            <w:tcW w:w="2196" w:type="dxa"/>
            <w:shd w:val="clear" w:color="auto" w:fill="auto"/>
          </w:tcPr>
          <w:p w14:paraId="22D306FC" w14:textId="77777777" w:rsidR="00D76AAB" w:rsidRPr="003E3729" w:rsidRDefault="00D76AAB" w:rsidP="003E3729">
            <w:pPr>
              <w:pStyle w:val="TableParagraph"/>
              <w:spacing w:line="276" w:lineRule="auto"/>
              <w:ind w:left="0"/>
              <w:jc w:val="both"/>
              <w:rPr>
                <w:sz w:val="24"/>
                <w:szCs w:val="24"/>
              </w:rPr>
            </w:pPr>
            <w:r w:rsidRPr="003E3729">
              <w:rPr>
                <w:sz w:val="24"/>
                <w:szCs w:val="24"/>
              </w:rPr>
              <w:t>1 человек,</w:t>
            </w:r>
            <w:r w:rsidRPr="003E3729">
              <w:rPr>
                <w:spacing w:val="2"/>
                <w:sz w:val="24"/>
                <w:szCs w:val="24"/>
              </w:rPr>
              <w:t xml:space="preserve"> </w:t>
            </w:r>
            <w:r w:rsidRPr="003E3729">
              <w:rPr>
                <w:sz w:val="24"/>
                <w:szCs w:val="24"/>
              </w:rPr>
              <w:t>7</w:t>
            </w:r>
            <w:r w:rsidRPr="003E3729">
              <w:rPr>
                <w:spacing w:val="-4"/>
                <w:sz w:val="24"/>
                <w:szCs w:val="24"/>
              </w:rPr>
              <w:t xml:space="preserve"> </w:t>
            </w:r>
            <w:r w:rsidRPr="003E3729">
              <w:rPr>
                <w:sz w:val="24"/>
                <w:szCs w:val="24"/>
              </w:rPr>
              <w:t>класс</w:t>
            </w:r>
          </w:p>
        </w:tc>
        <w:tc>
          <w:tcPr>
            <w:tcW w:w="2274" w:type="dxa"/>
            <w:shd w:val="clear" w:color="auto" w:fill="auto"/>
          </w:tcPr>
          <w:p w14:paraId="14BFBD74" w14:textId="77777777" w:rsidR="00D76AAB" w:rsidRPr="003E3729" w:rsidRDefault="00D76AAB" w:rsidP="003E3729">
            <w:pPr>
              <w:pStyle w:val="TableParagraph"/>
              <w:spacing w:line="276" w:lineRule="auto"/>
              <w:ind w:left="0"/>
              <w:jc w:val="both"/>
              <w:rPr>
                <w:sz w:val="24"/>
                <w:szCs w:val="24"/>
              </w:rPr>
            </w:pPr>
            <w:r w:rsidRPr="003E3729">
              <w:rPr>
                <w:sz w:val="24"/>
                <w:szCs w:val="24"/>
              </w:rPr>
              <w:t>Диплом 3 степени (литература)</w:t>
            </w:r>
          </w:p>
        </w:tc>
      </w:tr>
      <w:tr w:rsidR="00D76AAB" w:rsidRPr="003E3729" w14:paraId="32455723" w14:textId="77777777" w:rsidTr="003E3729">
        <w:trPr>
          <w:trHeight w:val="541"/>
        </w:trPr>
        <w:tc>
          <w:tcPr>
            <w:tcW w:w="5453" w:type="dxa"/>
            <w:shd w:val="clear" w:color="auto" w:fill="auto"/>
          </w:tcPr>
          <w:p w14:paraId="484764F1"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Региональный этап Всероссийской олимпиады «Созвездие»</w:t>
            </w:r>
          </w:p>
        </w:tc>
        <w:tc>
          <w:tcPr>
            <w:tcW w:w="2196" w:type="dxa"/>
            <w:shd w:val="clear" w:color="auto" w:fill="auto"/>
          </w:tcPr>
          <w:p w14:paraId="75F846D1"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3 человека</w:t>
            </w:r>
          </w:p>
        </w:tc>
        <w:tc>
          <w:tcPr>
            <w:tcW w:w="2274" w:type="dxa"/>
            <w:shd w:val="clear" w:color="auto" w:fill="auto"/>
          </w:tcPr>
          <w:p w14:paraId="50C1B4E3"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Дипломы 2-3 степени</w:t>
            </w:r>
          </w:p>
        </w:tc>
      </w:tr>
      <w:tr w:rsidR="00D76AAB" w:rsidRPr="003E3729" w14:paraId="7BF6B2F4" w14:textId="77777777" w:rsidTr="003E3729">
        <w:trPr>
          <w:trHeight w:val="270"/>
        </w:trPr>
        <w:tc>
          <w:tcPr>
            <w:tcW w:w="5453" w:type="dxa"/>
            <w:shd w:val="clear" w:color="auto" w:fill="auto"/>
          </w:tcPr>
          <w:p w14:paraId="292C980F"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Международный конкурс чтецов «Таланты России»</w:t>
            </w:r>
          </w:p>
        </w:tc>
        <w:tc>
          <w:tcPr>
            <w:tcW w:w="2196" w:type="dxa"/>
            <w:shd w:val="clear" w:color="auto" w:fill="auto"/>
          </w:tcPr>
          <w:p w14:paraId="2ED22FB9"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1 человек, 9 класс</w:t>
            </w:r>
          </w:p>
        </w:tc>
        <w:tc>
          <w:tcPr>
            <w:tcW w:w="2274" w:type="dxa"/>
            <w:shd w:val="clear" w:color="auto" w:fill="auto"/>
          </w:tcPr>
          <w:p w14:paraId="507D8F7E"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Диплом лауреата</w:t>
            </w:r>
          </w:p>
        </w:tc>
      </w:tr>
      <w:tr w:rsidR="00D76AAB" w:rsidRPr="003E3729" w14:paraId="6F8AD346" w14:textId="77777777" w:rsidTr="003E3729">
        <w:trPr>
          <w:trHeight w:val="270"/>
        </w:trPr>
        <w:tc>
          <w:tcPr>
            <w:tcW w:w="5453" w:type="dxa"/>
            <w:shd w:val="clear" w:color="auto" w:fill="auto"/>
          </w:tcPr>
          <w:p w14:paraId="423C4735"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Всероссийский конкурс чтецов «Синяя птица»</w:t>
            </w:r>
          </w:p>
        </w:tc>
        <w:tc>
          <w:tcPr>
            <w:tcW w:w="2196" w:type="dxa"/>
            <w:shd w:val="clear" w:color="auto" w:fill="auto"/>
          </w:tcPr>
          <w:p w14:paraId="1D848CCE"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1 человек, 9 класс</w:t>
            </w:r>
          </w:p>
        </w:tc>
        <w:tc>
          <w:tcPr>
            <w:tcW w:w="2274" w:type="dxa"/>
            <w:shd w:val="clear" w:color="auto" w:fill="auto"/>
          </w:tcPr>
          <w:p w14:paraId="011A786E" w14:textId="77777777" w:rsidR="00D76AAB" w:rsidRPr="003E3729" w:rsidRDefault="00D76AAB" w:rsidP="003E3729">
            <w:pPr>
              <w:tabs>
                <w:tab w:val="left" w:pos="3570"/>
              </w:tabs>
              <w:spacing w:after="0" w:line="276" w:lineRule="auto"/>
              <w:jc w:val="both"/>
              <w:rPr>
                <w:rFonts w:cs="Times New Roman"/>
                <w:sz w:val="24"/>
                <w:szCs w:val="24"/>
              </w:rPr>
            </w:pPr>
            <w:r w:rsidRPr="003E3729">
              <w:rPr>
                <w:rFonts w:cs="Times New Roman"/>
                <w:sz w:val="24"/>
                <w:szCs w:val="24"/>
              </w:rPr>
              <w:t>Диплом 1 степени</w:t>
            </w:r>
          </w:p>
        </w:tc>
      </w:tr>
      <w:tr w:rsidR="00D76AAB" w:rsidRPr="003E3729" w14:paraId="1A7FD09A" w14:textId="77777777" w:rsidTr="003E3729">
        <w:trPr>
          <w:trHeight w:val="255"/>
        </w:trPr>
        <w:tc>
          <w:tcPr>
            <w:tcW w:w="5453" w:type="dxa"/>
            <w:shd w:val="clear" w:color="auto" w:fill="auto"/>
          </w:tcPr>
          <w:p w14:paraId="3BD810E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Всероссийский конкурс «Смотри – это Россия»</w:t>
            </w:r>
          </w:p>
        </w:tc>
        <w:tc>
          <w:tcPr>
            <w:tcW w:w="2196" w:type="dxa"/>
            <w:shd w:val="clear" w:color="auto" w:fill="auto"/>
          </w:tcPr>
          <w:p w14:paraId="6B0E3A13"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5 человек (10 класс)</w:t>
            </w:r>
          </w:p>
        </w:tc>
        <w:tc>
          <w:tcPr>
            <w:tcW w:w="2274" w:type="dxa"/>
            <w:shd w:val="clear" w:color="auto" w:fill="auto"/>
          </w:tcPr>
          <w:p w14:paraId="1BD6CCE9"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Участие </w:t>
            </w:r>
          </w:p>
        </w:tc>
      </w:tr>
      <w:tr w:rsidR="00D76AAB" w:rsidRPr="003E3729" w14:paraId="265A1DB5" w14:textId="77777777" w:rsidTr="003E3729">
        <w:trPr>
          <w:trHeight w:val="240"/>
        </w:trPr>
        <w:tc>
          <w:tcPr>
            <w:tcW w:w="5453" w:type="dxa"/>
            <w:shd w:val="clear" w:color="auto" w:fill="auto"/>
          </w:tcPr>
          <w:p w14:paraId="34726223"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Всероссийский конкурс эссе по экологии</w:t>
            </w:r>
          </w:p>
        </w:tc>
        <w:tc>
          <w:tcPr>
            <w:tcW w:w="2196" w:type="dxa"/>
            <w:shd w:val="clear" w:color="auto" w:fill="auto"/>
          </w:tcPr>
          <w:p w14:paraId="232BA96A"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(6 класс)</w:t>
            </w:r>
          </w:p>
        </w:tc>
        <w:tc>
          <w:tcPr>
            <w:tcW w:w="2274" w:type="dxa"/>
            <w:shd w:val="clear" w:color="auto" w:fill="auto"/>
          </w:tcPr>
          <w:p w14:paraId="5D0F1309"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Участие </w:t>
            </w:r>
          </w:p>
        </w:tc>
      </w:tr>
      <w:tr w:rsidR="00D76AAB" w:rsidRPr="003E3729" w14:paraId="2BF1939D" w14:textId="77777777" w:rsidTr="003E3729">
        <w:trPr>
          <w:trHeight w:val="255"/>
        </w:trPr>
        <w:tc>
          <w:tcPr>
            <w:tcW w:w="9923" w:type="dxa"/>
            <w:gridSpan w:val="3"/>
            <w:shd w:val="clear" w:color="auto" w:fill="92D050"/>
          </w:tcPr>
          <w:p w14:paraId="6A326FA2"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Региональный уровень</w:t>
            </w:r>
          </w:p>
        </w:tc>
      </w:tr>
      <w:tr w:rsidR="00D76AAB" w:rsidRPr="003E3729" w14:paraId="14493C44" w14:textId="77777777" w:rsidTr="003E3729">
        <w:trPr>
          <w:trHeight w:val="752"/>
        </w:trPr>
        <w:tc>
          <w:tcPr>
            <w:tcW w:w="5453" w:type="dxa"/>
            <w:shd w:val="clear" w:color="auto" w:fill="auto"/>
          </w:tcPr>
          <w:p w14:paraId="6DB8A7E1" w14:textId="77777777" w:rsidR="00D76AAB" w:rsidRPr="003E3729" w:rsidRDefault="00D76AAB" w:rsidP="003E3729">
            <w:pPr>
              <w:tabs>
                <w:tab w:val="left" w:pos="3570"/>
              </w:tabs>
              <w:spacing w:after="0" w:line="276" w:lineRule="auto"/>
              <w:jc w:val="both"/>
              <w:rPr>
                <w:color w:val="000000"/>
                <w:sz w:val="24"/>
                <w:szCs w:val="24"/>
              </w:rPr>
            </w:pPr>
            <w:r w:rsidRPr="003E3729">
              <w:rPr>
                <w:color w:val="000000"/>
                <w:sz w:val="24"/>
                <w:szCs w:val="24"/>
              </w:rPr>
              <w:t>Межрегиональный конкурс по математике «</w:t>
            </w:r>
            <w:proofErr w:type="gramStart"/>
            <w:r w:rsidRPr="003E3729">
              <w:rPr>
                <w:color w:val="000000"/>
                <w:sz w:val="24"/>
                <w:szCs w:val="24"/>
              </w:rPr>
              <w:t>Кенгуру»  (</w:t>
            </w:r>
            <w:proofErr w:type="gramEnd"/>
            <w:r w:rsidRPr="003E3729">
              <w:rPr>
                <w:color w:val="000000"/>
                <w:sz w:val="24"/>
                <w:szCs w:val="24"/>
              </w:rPr>
              <w:t>региональный уровень)</w:t>
            </w:r>
          </w:p>
        </w:tc>
        <w:tc>
          <w:tcPr>
            <w:tcW w:w="2196" w:type="dxa"/>
            <w:shd w:val="clear" w:color="auto" w:fill="auto"/>
          </w:tcPr>
          <w:p w14:paraId="600D4544" w14:textId="77777777" w:rsidR="00D76AAB" w:rsidRPr="003E3729" w:rsidRDefault="00D76AAB" w:rsidP="003E3729">
            <w:pPr>
              <w:tabs>
                <w:tab w:val="left" w:pos="3570"/>
              </w:tabs>
              <w:spacing w:after="0" w:line="276" w:lineRule="auto"/>
              <w:jc w:val="both"/>
              <w:rPr>
                <w:color w:val="000000"/>
                <w:sz w:val="24"/>
                <w:szCs w:val="24"/>
              </w:rPr>
            </w:pPr>
            <w:r w:rsidRPr="003E3729">
              <w:rPr>
                <w:color w:val="000000"/>
                <w:sz w:val="24"/>
                <w:szCs w:val="24"/>
              </w:rPr>
              <w:t>116 участников</w:t>
            </w:r>
          </w:p>
        </w:tc>
        <w:tc>
          <w:tcPr>
            <w:tcW w:w="2274" w:type="dxa"/>
            <w:shd w:val="clear" w:color="auto" w:fill="auto"/>
          </w:tcPr>
          <w:p w14:paraId="78273C82" w14:textId="77777777" w:rsidR="00D76AAB" w:rsidRPr="003E3729" w:rsidRDefault="00D76AAB" w:rsidP="003E3729">
            <w:pPr>
              <w:tabs>
                <w:tab w:val="left" w:pos="3570"/>
              </w:tabs>
              <w:spacing w:after="0" w:line="276" w:lineRule="auto"/>
              <w:jc w:val="both"/>
              <w:rPr>
                <w:color w:val="000000"/>
                <w:sz w:val="24"/>
                <w:szCs w:val="24"/>
              </w:rPr>
            </w:pPr>
            <w:r w:rsidRPr="003E3729">
              <w:rPr>
                <w:color w:val="000000"/>
                <w:sz w:val="24"/>
                <w:szCs w:val="24"/>
              </w:rPr>
              <w:t>7 человек победителей и призеров</w:t>
            </w:r>
          </w:p>
        </w:tc>
      </w:tr>
      <w:tr w:rsidR="00D76AAB" w:rsidRPr="003E3729" w14:paraId="4BA027ED" w14:textId="77777777" w:rsidTr="003E3729">
        <w:trPr>
          <w:trHeight w:val="752"/>
        </w:trPr>
        <w:tc>
          <w:tcPr>
            <w:tcW w:w="5453" w:type="dxa"/>
            <w:shd w:val="clear" w:color="auto" w:fill="auto"/>
          </w:tcPr>
          <w:p w14:paraId="5899CC0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Межрегиональный конкурс по языкознанию «Русский медвежонок» (региональный уровень)</w:t>
            </w:r>
          </w:p>
        </w:tc>
        <w:tc>
          <w:tcPr>
            <w:tcW w:w="2196" w:type="dxa"/>
            <w:shd w:val="clear" w:color="auto" w:fill="auto"/>
          </w:tcPr>
          <w:p w14:paraId="1F35F647"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151 участник</w:t>
            </w:r>
          </w:p>
        </w:tc>
        <w:tc>
          <w:tcPr>
            <w:tcW w:w="2274" w:type="dxa"/>
            <w:shd w:val="clear" w:color="auto" w:fill="auto"/>
          </w:tcPr>
          <w:p w14:paraId="7435B651"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10 человек победителей и призеров</w:t>
            </w:r>
          </w:p>
        </w:tc>
      </w:tr>
      <w:tr w:rsidR="00D76AAB" w:rsidRPr="003E3729" w14:paraId="13B11A94" w14:textId="77777777" w:rsidTr="003E3729">
        <w:trPr>
          <w:trHeight w:val="511"/>
        </w:trPr>
        <w:tc>
          <w:tcPr>
            <w:tcW w:w="5453" w:type="dxa"/>
            <w:shd w:val="clear" w:color="auto" w:fill="auto"/>
          </w:tcPr>
          <w:p w14:paraId="5A289B85" w14:textId="77777777" w:rsidR="00D76AAB" w:rsidRPr="003E3729" w:rsidRDefault="00D76AAB" w:rsidP="003E3729">
            <w:pPr>
              <w:spacing w:after="0" w:line="276" w:lineRule="auto"/>
              <w:contextualSpacing/>
              <w:jc w:val="both"/>
              <w:rPr>
                <w:color w:val="000000"/>
                <w:sz w:val="24"/>
                <w:szCs w:val="24"/>
              </w:rPr>
            </w:pPr>
            <w:r w:rsidRPr="003E3729">
              <w:rPr>
                <w:color w:val="000000"/>
                <w:sz w:val="24"/>
                <w:szCs w:val="24"/>
              </w:rPr>
              <w:t>Региональный конкурс социальной рекламы «В будущее с профессией»</w:t>
            </w:r>
          </w:p>
        </w:tc>
        <w:tc>
          <w:tcPr>
            <w:tcW w:w="2196" w:type="dxa"/>
            <w:shd w:val="clear" w:color="auto" w:fill="auto"/>
          </w:tcPr>
          <w:p w14:paraId="62E310C9"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(10 класс)</w:t>
            </w:r>
          </w:p>
        </w:tc>
        <w:tc>
          <w:tcPr>
            <w:tcW w:w="2274" w:type="dxa"/>
            <w:shd w:val="clear" w:color="auto" w:fill="auto"/>
          </w:tcPr>
          <w:p w14:paraId="3C07D632"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Дипломы 1 степени </w:t>
            </w:r>
          </w:p>
        </w:tc>
      </w:tr>
      <w:tr w:rsidR="00D76AAB" w:rsidRPr="003E3729" w14:paraId="0875C7C5" w14:textId="77777777" w:rsidTr="003E3729">
        <w:trPr>
          <w:trHeight w:val="752"/>
        </w:trPr>
        <w:tc>
          <w:tcPr>
            <w:tcW w:w="5453" w:type="dxa"/>
            <w:shd w:val="clear" w:color="auto" w:fill="auto"/>
          </w:tcPr>
          <w:p w14:paraId="0C554E26"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Областной конкурс творческих работ по журналистике</w:t>
            </w:r>
          </w:p>
        </w:tc>
        <w:tc>
          <w:tcPr>
            <w:tcW w:w="2196" w:type="dxa"/>
            <w:shd w:val="clear" w:color="auto" w:fill="auto"/>
          </w:tcPr>
          <w:p w14:paraId="3FA3CBF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3 человека (8, 10, 11 класс)</w:t>
            </w:r>
          </w:p>
        </w:tc>
        <w:tc>
          <w:tcPr>
            <w:tcW w:w="2274" w:type="dxa"/>
            <w:shd w:val="clear" w:color="auto" w:fill="auto"/>
          </w:tcPr>
          <w:p w14:paraId="09D58DFE"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3 степени</w:t>
            </w:r>
          </w:p>
          <w:p w14:paraId="60B4FE05"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3 степени</w:t>
            </w:r>
          </w:p>
          <w:p w14:paraId="1A82013A"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2 степени</w:t>
            </w:r>
          </w:p>
        </w:tc>
      </w:tr>
      <w:tr w:rsidR="00D76AAB" w:rsidRPr="003E3729" w14:paraId="26FC79A0" w14:textId="77777777" w:rsidTr="003E3729">
        <w:trPr>
          <w:trHeight w:val="255"/>
        </w:trPr>
        <w:tc>
          <w:tcPr>
            <w:tcW w:w="5453" w:type="dxa"/>
            <w:shd w:val="clear" w:color="auto" w:fill="auto"/>
          </w:tcPr>
          <w:p w14:paraId="297D7EC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Конкурс творческих работ «Мне не все равно»</w:t>
            </w:r>
          </w:p>
        </w:tc>
        <w:tc>
          <w:tcPr>
            <w:tcW w:w="2196" w:type="dxa"/>
            <w:shd w:val="clear" w:color="auto" w:fill="auto"/>
          </w:tcPr>
          <w:p w14:paraId="4E7634B8"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(10 класс)</w:t>
            </w:r>
          </w:p>
        </w:tc>
        <w:tc>
          <w:tcPr>
            <w:tcW w:w="2274" w:type="dxa"/>
            <w:shd w:val="clear" w:color="auto" w:fill="auto"/>
          </w:tcPr>
          <w:p w14:paraId="27D1642A"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1 степени</w:t>
            </w:r>
          </w:p>
        </w:tc>
      </w:tr>
      <w:tr w:rsidR="00D76AAB" w:rsidRPr="003E3729" w14:paraId="3F321EB1" w14:textId="77777777" w:rsidTr="003E3729">
        <w:trPr>
          <w:trHeight w:val="496"/>
        </w:trPr>
        <w:tc>
          <w:tcPr>
            <w:tcW w:w="5453" w:type="dxa"/>
            <w:shd w:val="clear" w:color="auto" w:fill="auto"/>
          </w:tcPr>
          <w:p w14:paraId="3ED2A4D9"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Дистанционный конкурс художественного слова «Российский флот – Петра творенье»</w:t>
            </w:r>
          </w:p>
        </w:tc>
        <w:tc>
          <w:tcPr>
            <w:tcW w:w="2196" w:type="dxa"/>
            <w:shd w:val="clear" w:color="auto" w:fill="auto"/>
          </w:tcPr>
          <w:p w14:paraId="320AFBB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2 человека (6 класс)</w:t>
            </w:r>
          </w:p>
        </w:tc>
        <w:tc>
          <w:tcPr>
            <w:tcW w:w="2274" w:type="dxa"/>
            <w:shd w:val="clear" w:color="auto" w:fill="auto"/>
          </w:tcPr>
          <w:p w14:paraId="6A685281"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Участие </w:t>
            </w:r>
          </w:p>
        </w:tc>
      </w:tr>
      <w:tr w:rsidR="00D76AAB" w:rsidRPr="003E3729" w14:paraId="33D9B16D" w14:textId="77777777" w:rsidTr="003E3729">
        <w:trPr>
          <w:trHeight w:val="1263"/>
        </w:trPr>
        <w:tc>
          <w:tcPr>
            <w:tcW w:w="5453" w:type="dxa"/>
            <w:shd w:val="clear" w:color="auto" w:fill="auto"/>
          </w:tcPr>
          <w:p w14:paraId="00D04180" w14:textId="77777777" w:rsidR="00D76AAB" w:rsidRPr="003E3729" w:rsidRDefault="00D76AAB" w:rsidP="003E3729">
            <w:pPr>
              <w:spacing w:after="0" w:line="276" w:lineRule="auto"/>
              <w:contextualSpacing/>
              <w:jc w:val="both"/>
              <w:rPr>
                <w:color w:val="000000"/>
                <w:sz w:val="24"/>
                <w:szCs w:val="24"/>
              </w:rPr>
            </w:pPr>
            <w:r w:rsidRPr="003E3729">
              <w:rPr>
                <w:color w:val="000000"/>
                <w:sz w:val="24"/>
                <w:szCs w:val="24"/>
              </w:rPr>
              <w:t xml:space="preserve">Региональный конкурс социальной рекламы по профориентации по направлениям технического творчества и инженерно-технического образования </w:t>
            </w:r>
            <w:r w:rsidRPr="003E3729">
              <w:rPr>
                <w:color w:val="000000"/>
                <w:sz w:val="24"/>
                <w:szCs w:val="24"/>
                <w:shd w:val="clear" w:color="auto" w:fill="FFFFFF"/>
              </w:rPr>
              <w:t>«В будущее с профессией</w:t>
            </w:r>
            <w:r w:rsidRPr="003E3729">
              <w:rPr>
                <w:color w:val="000000"/>
                <w:sz w:val="24"/>
                <w:szCs w:val="24"/>
              </w:rPr>
              <w:t>»</w:t>
            </w:r>
          </w:p>
          <w:p w14:paraId="506D6CC4" w14:textId="77777777" w:rsidR="00D76AAB" w:rsidRPr="003E3729" w:rsidRDefault="00D76AAB" w:rsidP="003E3729">
            <w:pPr>
              <w:tabs>
                <w:tab w:val="left" w:pos="3570"/>
              </w:tabs>
              <w:spacing w:after="0" w:line="276" w:lineRule="auto"/>
              <w:contextualSpacing/>
              <w:jc w:val="both"/>
              <w:rPr>
                <w:color w:val="000000"/>
                <w:sz w:val="24"/>
                <w:szCs w:val="24"/>
              </w:rPr>
            </w:pPr>
          </w:p>
        </w:tc>
        <w:tc>
          <w:tcPr>
            <w:tcW w:w="2196" w:type="dxa"/>
            <w:shd w:val="clear" w:color="auto" w:fill="auto"/>
          </w:tcPr>
          <w:p w14:paraId="10F28DEC"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(10 класс)</w:t>
            </w:r>
          </w:p>
        </w:tc>
        <w:tc>
          <w:tcPr>
            <w:tcW w:w="2274" w:type="dxa"/>
            <w:shd w:val="clear" w:color="auto" w:fill="auto"/>
          </w:tcPr>
          <w:p w14:paraId="443B5932"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2 степени</w:t>
            </w:r>
          </w:p>
        </w:tc>
      </w:tr>
      <w:tr w:rsidR="00D76AAB" w:rsidRPr="003E3729" w14:paraId="49579649" w14:textId="77777777" w:rsidTr="003E3729">
        <w:trPr>
          <w:trHeight w:val="255"/>
        </w:trPr>
        <w:tc>
          <w:tcPr>
            <w:tcW w:w="5453" w:type="dxa"/>
            <w:shd w:val="clear" w:color="auto" w:fill="auto"/>
          </w:tcPr>
          <w:p w14:paraId="41786968" w14:textId="77777777" w:rsidR="00D76AAB" w:rsidRPr="003E3729" w:rsidRDefault="00D76AAB" w:rsidP="003E3729">
            <w:pPr>
              <w:spacing w:after="0" w:line="276" w:lineRule="auto"/>
              <w:contextualSpacing/>
              <w:jc w:val="both"/>
              <w:rPr>
                <w:color w:val="000000"/>
                <w:sz w:val="24"/>
                <w:szCs w:val="24"/>
              </w:rPr>
            </w:pPr>
            <w:r w:rsidRPr="003E3729">
              <w:rPr>
                <w:color w:val="000000"/>
                <w:sz w:val="24"/>
                <w:szCs w:val="24"/>
              </w:rPr>
              <w:t>Ученик года</w:t>
            </w:r>
          </w:p>
        </w:tc>
        <w:tc>
          <w:tcPr>
            <w:tcW w:w="2196" w:type="dxa"/>
            <w:shd w:val="clear" w:color="auto" w:fill="auto"/>
          </w:tcPr>
          <w:p w14:paraId="43708735"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(9 класс)</w:t>
            </w:r>
          </w:p>
        </w:tc>
        <w:tc>
          <w:tcPr>
            <w:tcW w:w="2274" w:type="dxa"/>
            <w:shd w:val="clear" w:color="auto" w:fill="auto"/>
          </w:tcPr>
          <w:p w14:paraId="4EFFE095"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Диплом победителя</w:t>
            </w:r>
          </w:p>
        </w:tc>
      </w:tr>
      <w:tr w:rsidR="00D76AAB" w:rsidRPr="003E3729" w14:paraId="15AB6021" w14:textId="77777777" w:rsidTr="003E3729">
        <w:trPr>
          <w:trHeight w:val="496"/>
        </w:trPr>
        <w:tc>
          <w:tcPr>
            <w:tcW w:w="5453" w:type="dxa"/>
            <w:shd w:val="clear" w:color="auto" w:fill="auto"/>
          </w:tcPr>
          <w:p w14:paraId="402D4669" w14:textId="77777777" w:rsidR="00D76AAB" w:rsidRPr="003E3729" w:rsidRDefault="00D76AAB" w:rsidP="003E3729">
            <w:pPr>
              <w:spacing w:after="0" w:line="276" w:lineRule="auto"/>
              <w:contextualSpacing/>
              <w:jc w:val="both"/>
              <w:rPr>
                <w:color w:val="000000"/>
                <w:sz w:val="24"/>
                <w:szCs w:val="24"/>
              </w:rPr>
            </w:pPr>
            <w:r w:rsidRPr="003E3729">
              <w:rPr>
                <w:color w:val="000000"/>
                <w:sz w:val="24"/>
                <w:szCs w:val="24"/>
              </w:rPr>
              <w:t>Областной конкурс поэтов и прозаиков «Литературный дебют»</w:t>
            </w:r>
          </w:p>
        </w:tc>
        <w:tc>
          <w:tcPr>
            <w:tcW w:w="2196" w:type="dxa"/>
            <w:shd w:val="clear" w:color="auto" w:fill="auto"/>
          </w:tcPr>
          <w:p w14:paraId="23F30675"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(8 класс)</w:t>
            </w:r>
          </w:p>
        </w:tc>
        <w:tc>
          <w:tcPr>
            <w:tcW w:w="2274" w:type="dxa"/>
            <w:shd w:val="clear" w:color="auto" w:fill="auto"/>
          </w:tcPr>
          <w:p w14:paraId="3D4B87F4"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Участие </w:t>
            </w:r>
          </w:p>
        </w:tc>
      </w:tr>
      <w:tr w:rsidR="00D76AAB" w:rsidRPr="003E3729" w14:paraId="6163F0F3" w14:textId="77777777" w:rsidTr="003E3729">
        <w:trPr>
          <w:trHeight w:val="511"/>
        </w:trPr>
        <w:tc>
          <w:tcPr>
            <w:tcW w:w="5453" w:type="dxa"/>
            <w:shd w:val="clear" w:color="auto" w:fill="auto"/>
          </w:tcPr>
          <w:p w14:paraId="6A938636" w14:textId="77777777" w:rsidR="00D76AAB" w:rsidRPr="003E3729" w:rsidRDefault="00D76AAB" w:rsidP="003E3729">
            <w:pPr>
              <w:spacing w:after="0" w:line="276" w:lineRule="auto"/>
              <w:contextualSpacing/>
              <w:jc w:val="both"/>
              <w:rPr>
                <w:color w:val="000000"/>
                <w:sz w:val="24"/>
                <w:szCs w:val="24"/>
              </w:rPr>
            </w:pPr>
            <w:r w:rsidRPr="003E3729">
              <w:rPr>
                <w:color w:val="000000"/>
                <w:sz w:val="24"/>
                <w:szCs w:val="24"/>
              </w:rPr>
              <w:t>Отборочный этап областного конкурса «Умники и умницы»</w:t>
            </w:r>
          </w:p>
        </w:tc>
        <w:tc>
          <w:tcPr>
            <w:tcW w:w="2196" w:type="dxa"/>
            <w:shd w:val="clear" w:color="auto" w:fill="auto"/>
          </w:tcPr>
          <w:p w14:paraId="3890B69C"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1 человек (10 класс)</w:t>
            </w:r>
          </w:p>
        </w:tc>
        <w:tc>
          <w:tcPr>
            <w:tcW w:w="2274" w:type="dxa"/>
            <w:shd w:val="clear" w:color="auto" w:fill="auto"/>
          </w:tcPr>
          <w:p w14:paraId="22BA5537"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Финалист этапа</w:t>
            </w:r>
          </w:p>
        </w:tc>
      </w:tr>
      <w:tr w:rsidR="00D76AAB" w:rsidRPr="003E3729" w14:paraId="1FD2853D" w14:textId="77777777" w:rsidTr="003E3729">
        <w:trPr>
          <w:trHeight w:val="240"/>
        </w:trPr>
        <w:tc>
          <w:tcPr>
            <w:tcW w:w="9923" w:type="dxa"/>
            <w:gridSpan w:val="3"/>
            <w:shd w:val="clear" w:color="auto" w:fill="92D050"/>
          </w:tcPr>
          <w:p w14:paraId="521F8F8A" w14:textId="77777777" w:rsidR="00D76AAB" w:rsidRPr="003E3729" w:rsidRDefault="00D76AAB" w:rsidP="003E3729">
            <w:pPr>
              <w:tabs>
                <w:tab w:val="left" w:pos="3570"/>
              </w:tabs>
              <w:spacing w:after="0" w:line="276" w:lineRule="auto"/>
              <w:jc w:val="center"/>
              <w:rPr>
                <w:b/>
                <w:color w:val="000000"/>
                <w:sz w:val="24"/>
                <w:szCs w:val="24"/>
              </w:rPr>
            </w:pPr>
            <w:r w:rsidRPr="003E3729">
              <w:rPr>
                <w:b/>
                <w:color w:val="000000"/>
                <w:sz w:val="24"/>
                <w:szCs w:val="24"/>
              </w:rPr>
              <w:t>Муниципальный уровень</w:t>
            </w:r>
          </w:p>
        </w:tc>
      </w:tr>
      <w:tr w:rsidR="00D76AAB" w:rsidRPr="003E3729" w14:paraId="0A58248A" w14:textId="77777777" w:rsidTr="003E3729">
        <w:trPr>
          <w:trHeight w:val="255"/>
        </w:trPr>
        <w:tc>
          <w:tcPr>
            <w:tcW w:w="5453" w:type="dxa"/>
            <w:shd w:val="clear" w:color="auto" w:fill="auto"/>
          </w:tcPr>
          <w:p w14:paraId="6A4E4269" w14:textId="77777777" w:rsidR="00D76AAB" w:rsidRPr="003E3729" w:rsidRDefault="00D76AAB" w:rsidP="003E3729">
            <w:pPr>
              <w:pStyle w:val="TableParagraph"/>
              <w:tabs>
                <w:tab w:val="left" w:pos="2436"/>
              </w:tabs>
              <w:spacing w:line="276" w:lineRule="auto"/>
              <w:ind w:left="0"/>
              <w:contextualSpacing/>
              <w:jc w:val="both"/>
              <w:rPr>
                <w:color w:val="000000"/>
                <w:sz w:val="24"/>
                <w:szCs w:val="24"/>
              </w:rPr>
            </w:pPr>
            <w:r w:rsidRPr="003E3729">
              <w:rPr>
                <w:color w:val="000000"/>
                <w:sz w:val="24"/>
                <w:szCs w:val="24"/>
              </w:rPr>
              <w:t>Городской конкурс сочинений «Без срока давности»</w:t>
            </w:r>
          </w:p>
        </w:tc>
        <w:tc>
          <w:tcPr>
            <w:tcW w:w="2196" w:type="dxa"/>
            <w:shd w:val="clear" w:color="auto" w:fill="auto"/>
          </w:tcPr>
          <w:p w14:paraId="57569A66"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(9 класс)</w:t>
            </w:r>
          </w:p>
        </w:tc>
        <w:tc>
          <w:tcPr>
            <w:tcW w:w="2274" w:type="dxa"/>
            <w:shd w:val="clear" w:color="auto" w:fill="auto"/>
          </w:tcPr>
          <w:p w14:paraId="306E163E"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Диплом призера</w:t>
            </w:r>
          </w:p>
        </w:tc>
      </w:tr>
      <w:tr w:rsidR="00D76AAB" w:rsidRPr="003E3729" w14:paraId="328B591E" w14:textId="77777777" w:rsidTr="003E3729">
        <w:trPr>
          <w:trHeight w:val="496"/>
        </w:trPr>
        <w:tc>
          <w:tcPr>
            <w:tcW w:w="5453" w:type="dxa"/>
            <w:shd w:val="clear" w:color="auto" w:fill="auto"/>
          </w:tcPr>
          <w:p w14:paraId="727E77B4" w14:textId="77777777" w:rsidR="00D76AAB" w:rsidRPr="003E3729" w:rsidRDefault="00D76AAB" w:rsidP="003E3729">
            <w:pPr>
              <w:pStyle w:val="TableParagraph"/>
              <w:tabs>
                <w:tab w:val="left" w:pos="2436"/>
              </w:tabs>
              <w:spacing w:line="276" w:lineRule="auto"/>
              <w:ind w:left="0"/>
              <w:contextualSpacing/>
              <w:jc w:val="both"/>
              <w:rPr>
                <w:color w:val="000000"/>
                <w:sz w:val="24"/>
                <w:szCs w:val="24"/>
              </w:rPr>
            </w:pPr>
            <w:r w:rsidRPr="003E3729">
              <w:rPr>
                <w:color w:val="000000"/>
                <w:sz w:val="24"/>
                <w:szCs w:val="24"/>
              </w:rPr>
              <w:t>Муниципальный конкурс</w:t>
            </w:r>
          </w:p>
          <w:p w14:paraId="78C32FB8" w14:textId="77777777" w:rsidR="00D76AAB" w:rsidRPr="003E3729" w:rsidRDefault="00D76AAB" w:rsidP="003E3729">
            <w:pPr>
              <w:pStyle w:val="TableParagraph"/>
              <w:spacing w:line="276" w:lineRule="auto"/>
              <w:ind w:left="0"/>
              <w:contextualSpacing/>
              <w:jc w:val="both"/>
              <w:rPr>
                <w:color w:val="000000"/>
                <w:spacing w:val="-4"/>
                <w:sz w:val="24"/>
                <w:szCs w:val="24"/>
              </w:rPr>
            </w:pPr>
            <w:r w:rsidRPr="003E3729">
              <w:rPr>
                <w:color w:val="000000"/>
                <w:sz w:val="24"/>
                <w:szCs w:val="24"/>
              </w:rPr>
              <w:t>чтецов</w:t>
            </w:r>
            <w:r w:rsidRPr="003E3729">
              <w:rPr>
                <w:color w:val="000000"/>
                <w:spacing w:val="-4"/>
                <w:sz w:val="24"/>
                <w:szCs w:val="24"/>
              </w:rPr>
              <w:t xml:space="preserve"> </w:t>
            </w:r>
            <w:r w:rsidRPr="003E3729">
              <w:rPr>
                <w:color w:val="000000"/>
                <w:sz w:val="24"/>
                <w:szCs w:val="24"/>
              </w:rPr>
              <w:t>«Живая</w:t>
            </w:r>
            <w:r w:rsidRPr="003E3729">
              <w:rPr>
                <w:color w:val="000000"/>
                <w:spacing w:val="-2"/>
                <w:sz w:val="24"/>
                <w:szCs w:val="24"/>
              </w:rPr>
              <w:t xml:space="preserve"> </w:t>
            </w:r>
            <w:r w:rsidRPr="003E3729">
              <w:rPr>
                <w:color w:val="000000"/>
                <w:sz w:val="24"/>
                <w:szCs w:val="24"/>
              </w:rPr>
              <w:t>классика»</w:t>
            </w:r>
          </w:p>
        </w:tc>
        <w:tc>
          <w:tcPr>
            <w:tcW w:w="2196" w:type="dxa"/>
            <w:shd w:val="clear" w:color="auto" w:fill="auto"/>
          </w:tcPr>
          <w:p w14:paraId="730AA572"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2 человека (6 А)</w:t>
            </w:r>
          </w:p>
        </w:tc>
        <w:tc>
          <w:tcPr>
            <w:tcW w:w="2274" w:type="dxa"/>
            <w:shd w:val="clear" w:color="auto" w:fill="auto"/>
          </w:tcPr>
          <w:p w14:paraId="7A79ED23"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 xml:space="preserve">Участие </w:t>
            </w:r>
          </w:p>
        </w:tc>
      </w:tr>
      <w:tr w:rsidR="00D76AAB" w:rsidRPr="003E3729" w14:paraId="76AED34E" w14:textId="77777777" w:rsidTr="003E3729">
        <w:trPr>
          <w:trHeight w:val="511"/>
        </w:trPr>
        <w:tc>
          <w:tcPr>
            <w:tcW w:w="5453" w:type="dxa"/>
            <w:shd w:val="clear" w:color="auto" w:fill="auto"/>
          </w:tcPr>
          <w:p w14:paraId="26E6A20D" w14:textId="77777777" w:rsidR="00D76AAB" w:rsidRPr="003E3729" w:rsidRDefault="00D76AAB" w:rsidP="003E3729">
            <w:pPr>
              <w:pStyle w:val="TableParagraph"/>
              <w:tabs>
                <w:tab w:val="left" w:pos="1420"/>
                <w:tab w:val="left" w:pos="2455"/>
                <w:tab w:val="left" w:pos="2687"/>
              </w:tabs>
              <w:spacing w:line="276" w:lineRule="auto"/>
              <w:ind w:left="0"/>
              <w:contextualSpacing/>
              <w:jc w:val="both"/>
              <w:rPr>
                <w:color w:val="000000"/>
                <w:sz w:val="24"/>
                <w:szCs w:val="24"/>
              </w:rPr>
            </w:pPr>
            <w:r w:rsidRPr="003E3729">
              <w:rPr>
                <w:color w:val="000000"/>
                <w:sz w:val="24"/>
                <w:szCs w:val="24"/>
              </w:rPr>
              <w:t>Городской</w:t>
            </w:r>
            <w:r w:rsidRPr="003E3729">
              <w:rPr>
                <w:color w:val="000000"/>
                <w:sz w:val="24"/>
                <w:szCs w:val="24"/>
              </w:rPr>
              <w:tab/>
              <w:t xml:space="preserve">конкурс научно- исследовательски </w:t>
            </w:r>
            <w:r w:rsidRPr="003E3729">
              <w:rPr>
                <w:color w:val="000000"/>
                <w:spacing w:val="-1"/>
                <w:sz w:val="24"/>
                <w:szCs w:val="24"/>
              </w:rPr>
              <w:t>работ</w:t>
            </w:r>
          </w:p>
          <w:p w14:paraId="78E39181"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«День</w:t>
            </w:r>
            <w:r w:rsidRPr="003E3729">
              <w:rPr>
                <w:color w:val="000000"/>
                <w:spacing w:val="-4"/>
                <w:sz w:val="24"/>
                <w:szCs w:val="24"/>
              </w:rPr>
              <w:t xml:space="preserve"> </w:t>
            </w:r>
            <w:r w:rsidRPr="003E3729">
              <w:rPr>
                <w:color w:val="000000"/>
                <w:sz w:val="24"/>
                <w:szCs w:val="24"/>
              </w:rPr>
              <w:t>науки»</w:t>
            </w:r>
          </w:p>
        </w:tc>
        <w:tc>
          <w:tcPr>
            <w:tcW w:w="2196" w:type="dxa"/>
            <w:shd w:val="clear" w:color="auto" w:fill="auto"/>
          </w:tcPr>
          <w:p w14:paraId="4D51F853"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человека (9 класс)</w:t>
            </w:r>
          </w:p>
        </w:tc>
        <w:tc>
          <w:tcPr>
            <w:tcW w:w="2274" w:type="dxa"/>
            <w:shd w:val="clear" w:color="auto" w:fill="auto"/>
          </w:tcPr>
          <w:p w14:paraId="5CB068BC"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 xml:space="preserve">Диплом 1 степени </w:t>
            </w:r>
          </w:p>
        </w:tc>
      </w:tr>
      <w:tr w:rsidR="00D76AAB" w:rsidRPr="003E3729" w14:paraId="2F7B24A0" w14:textId="77777777" w:rsidTr="003E3729">
        <w:trPr>
          <w:trHeight w:val="240"/>
        </w:trPr>
        <w:tc>
          <w:tcPr>
            <w:tcW w:w="5453" w:type="dxa"/>
            <w:shd w:val="clear" w:color="auto" w:fill="auto"/>
          </w:tcPr>
          <w:p w14:paraId="2BED3D77"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Городской</w:t>
            </w:r>
            <w:r w:rsidRPr="003E3729">
              <w:rPr>
                <w:color w:val="000000"/>
                <w:spacing w:val="45"/>
                <w:sz w:val="24"/>
                <w:szCs w:val="24"/>
              </w:rPr>
              <w:t xml:space="preserve"> </w:t>
            </w:r>
            <w:r w:rsidRPr="003E3729">
              <w:rPr>
                <w:color w:val="000000"/>
                <w:sz w:val="24"/>
                <w:szCs w:val="24"/>
              </w:rPr>
              <w:t>конкурс</w:t>
            </w:r>
            <w:r w:rsidRPr="003E3729">
              <w:rPr>
                <w:color w:val="000000"/>
                <w:spacing w:val="105"/>
                <w:sz w:val="24"/>
                <w:szCs w:val="24"/>
              </w:rPr>
              <w:t xml:space="preserve"> </w:t>
            </w:r>
            <w:r w:rsidRPr="003E3729">
              <w:rPr>
                <w:color w:val="000000"/>
                <w:sz w:val="24"/>
                <w:szCs w:val="24"/>
              </w:rPr>
              <w:t>«Ученик года»</w:t>
            </w:r>
          </w:p>
        </w:tc>
        <w:tc>
          <w:tcPr>
            <w:tcW w:w="2196" w:type="dxa"/>
            <w:shd w:val="clear" w:color="auto" w:fill="auto"/>
          </w:tcPr>
          <w:p w14:paraId="475BC7E3"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Участник</w:t>
            </w:r>
            <w:r w:rsidRPr="003E3729">
              <w:rPr>
                <w:color w:val="000000"/>
                <w:spacing w:val="-1"/>
                <w:sz w:val="24"/>
                <w:szCs w:val="24"/>
              </w:rPr>
              <w:t xml:space="preserve"> </w:t>
            </w:r>
            <w:r w:rsidRPr="003E3729">
              <w:rPr>
                <w:color w:val="000000"/>
                <w:sz w:val="24"/>
                <w:szCs w:val="24"/>
              </w:rPr>
              <w:t>– 9а</w:t>
            </w:r>
            <w:r w:rsidRPr="003E3729">
              <w:rPr>
                <w:color w:val="000000"/>
                <w:spacing w:val="-1"/>
                <w:sz w:val="24"/>
                <w:szCs w:val="24"/>
              </w:rPr>
              <w:t xml:space="preserve"> </w:t>
            </w:r>
            <w:r w:rsidRPr="003E3729">
              <w:rPr>
                <w:color w:val="000000"/>
                <w:sz w:val="24"/>
                <w:szCs w:val="24"/>
              </w:rPr>
              <w:lastRenderedPageBreak/>
              <w:t>класс</w:t>
            </w:r>
          </w:p>
        </w:tc>
        <w:tc>
          <w:tcPr>
            <w:tcW w:w="2274" w:type="dxa"/>
            <w:shd w:val="clear" w:color="auto" w:fill="auto"/>
          </w:tcPr>
          <w:p w14:paraId="27101826"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lastRenderedPageBreak/>
              <w:t>Диплом 2 степени</w:t>
            </w:r>
          </w:p>
        </w:tc>
      </w:tr>
      <w:tr w:rsidR="00D76AAB" w:rsidRPr="003E3729" w14:paraId="0331A0CB" w14:textId="77777777" w:rsidTr="003E3729">
        <w:trPr>
          <w:trHeight w:val="511"/>
        </w:trPr>
        <w:tc>
          <w:tcPr>
            <w:tcW w:w="5453" w:type="dxa"/>
            <w:shd w:val="clear" w:color="auto" w:fill="auto"/>
          </w:tcPr>
          <w:p w14:paraId="2238D828"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lastRenderedPageBreak/>
              <w:t>Знатоки русского языка</w:t>
            </w:r>
          </w:p>
        </w:tc>
        <w:tc>
          <w:tcPr>
            <w:tcW w:w="2196" w:type="dxa"/>
            <w:shd w:val="clear" w:color="auto" w:fill="auto"/>
          </w:tcPr>
          <w:p w14:paraId="79C93BB0"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6 человек (4,5,6 класс)</w:t>
            </w:r>
          </w:p>
        </w:tc>
        <w:tc>
          <w:tcPr>
            <w:tcW w:w="2274" w:type="dxa"/>
            <w:shd w:val="clear" w:color="auto" w:fill="auto"/>
          </w:tcPr>
          <w:p w14:paraId="3803C1E1"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(диплом 2 степени)</w:t>
            </w:r>
          </w:p>
        </w:tc>
      </w:tr>
      <w:tr w:rsidR="00D76AAB" w:rsidRPr="003E3729" w14:paraId="75790DED" w14:textId="77777777" w:rsidTr="003E3729">
        <w:trPr>
          <w:trHeight w:val="496"/>
        </w:trPr>
        <w:tc>
          <w:tcPr>
            <w:tcW w:w="5453" w:type="dxa"/>
            <w:shd w:val="clear" w:color="auto" w:fill="auto"/>
          </w:tcPr>
          <w:p w14:paraId="21F24D3C"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Знатоки математики</w:t>
            </w:r>
          </w:p>
        </w:tc>
        <w:tc>
          <w:tcPr>
            <w:tcW w:w="2196" w:type="dxa"/>
            <w:shd w:val="clear" w:color="auto" w:fill="auto"/>
          </w:tcPr>
          <w:p w14:paraId="6789C732"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6 человек (4, 5,6 класс)</w:t>
            </w:r>
          </w:p>
        </w:tc>
        <w:tc>
          <w:tcPr>
            <w:tcW w:w="2274" w:type="dxa"/>
            <w:shd w:val="clear" w:color="auto" w:fill="auto"/>
          </w:tcPr>
          <w:p w14:paraId="2BABB630"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(призер)</w:t>
            </w:r>
          </w:p>
        </w:tc>
      </w:tr>
      <w:tr w:rsidR="00D76AAB" w:rsidRPr="003E3729" w14:paraId="372DEADF" w14:textId="77777777" w:rsidTr="003E3729">
        <w:trPr>
          <w:trHeight w:val="496"/>
        </w:trPr>
        <w:tc>
          <w:tcPr>
            <w:tcW w:w="5453" w:type="dxa"/>
            <w:shd w:val="clear" w:color="auto" w:fill="auto"/>
          </w:tcPr>
          <w:p w14:paraId="401829AB"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Конкурс сочинений «Мир начинается с детства»</w:t>
            </w:r>
          </w:p>
        </w:tc>
        <w:tc>
          <w:tcPr>
            <w:tcW w:w="2196" w:type="dxa"/>
            <w:shd w:val="clear" w:color="auto" w:fill="auto"/>
          </w:tcPr>
          <w:p w14:paraId="7A036699"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3 человека (4, 6,7 класс)</w:t>
            </w:r>
          </w:p>
        </w:tc>
        <w:tc>
          <w:tcPr>
            <w:tcW w:w="2274" w:type="dxa"/>
            <w:shd w:val="clear" w:color="auto" w:fill="auto"/>
          </w:tcPr>
          <w:p w14:paraId="6F8407D8"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призер</w:t>
            </w:r>
          </w:p>
        </w:tc>
      </w:tr>
      <w:tr w:rsidR="00D76AAB" w:rsidRPr="003E3729" w14:paraId="3EB3CDF8" w14:textId="77777777" w:rsidTr="003E3729">
        <w:trPr>
          <w:trHeight w:val="255"/>
        </w:trPr>
        <w:tc>
          <w:tcPr>
            <w:tcW w:w="5453" w:type="dxa"/>
            <w:shd w:val="clear" w:color="auto" w:fill="auto"/>
          </w:tcPr>
          <w:p w14:paraId="77983B29"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Городской конкурс чтецов «Родом из детства»</w:t>
            </w:r>
          </w:p>
        </w:tc>
        <w:tc>
          <w:tcPr>
            <w:tcW w:w="2196" w:type="dxa"/>
            <w:shd w:val="clear" w:color="auto" w:fill="auto"/>
          </w:tcPr>
          <w:p w14:paraId="26227F0B"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(5 класс)</w:t>
            </w:r>
          </w:p>
        </w:tc>
        <w:tc>
          <w:tcPr>
            <w:tcW w:w="2274" w:type="dxa"/>
            <w:shd w:val="clear" w:color="auto" w:fill="auto"/>
          </w:tcPr>
          <w:p w14:paraId="1470993F"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Диплом 1 степени</w:t>
            </w:r>
          </w:p>
        </w:tc>
      </w:tr>
      <w:tr w:rsidR="00D76AAB" w:rsidRPr="003E3729" w14:paraId="518A6919" w14:textId="77777777" w:rsidTr="003E3729">
        <w:trPr>
          <w:trHeight w:val="240"/>
        </w:trPr>
        <w:tc>
          <w:tcPr>
            <w:tcW w:w="5453" w:type="dxa"/>
            <w:shd w:val="clear" w:color="auto" w:fill="auto"/>
          </w:tcPr>
          <w:p w14:paraId="12F172E5" w14:textId="77777777" w:rsidR="00D76AAB" w:rsidRPr="003E3729" w:rsidRDefault="00D76AAB" w:rsidP="003E3729">
            <w:pPr>
              <w:pStyle w:val="TableParagraph"/>
              <w:tabs>
                <w:tab w:val="left" w:pos="2208"/>
              </w:tabs>
              <w:spacing w:line="276" w:lineRule="auto"/>
              <w:ind w:left="0"/>
              <w:contextualSpacing/>
              <w:jc w:val="both"/>
              <w:rPr>
                <w:color w:val="000000"/>
                <w:sz w:val="24"/>
                <w:szCs w:val="24"/>
              </w:rPr>
            </w:pPr>
            <w:r w:rsidRPr="003E3729">
              <w:rPr>
                <w:color w:val="000000"/>
                <w:sz w:val="24"/>
                <w:szCs w:val="24"/>
              </w:rPr>
              <w:t>Городской конкурс анти экстремистских роликов</w:t>
            </w:r>
          </w:p>
        </w:tc>
        <w:tc>
          <w:tcPr>
            <w:tcW w:w="2196" w:type="dxa"/>
            <w:shd w:val="clear" w:color="auto" w:fill="auto"/>
          </w:tcPr>
          <w:p w14:paraId="53D17FD3"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1 человек (10 класс)</w:t>
            </w:r>
          </w:p>
        </w:tc>
        <w:tc>
          <w:tcPr>
            <w:tcW w:w="2274" w:type="dxa"/>
            <w:shd w:val="clear" w:color="auto" w:fill="auto"/>
          </w:tcPr>
          <w:p w14:paraId="2721AA2E" w14:textId="77777777" w:rsidR="00D76AAB" w:rsidRPr="003E3729" w:rsidRDefault="00D76AAB" w:rsidP="003E3729">
            <w:pPr>
              <w:pStyle w:val="TableParagraph"/>
              <w:spacing w:line="276" w:lineRule="auto"/>
              <w:ind w:left="0"/>
              <w:contextualSpacing/>
              <w:jc w:val="both"/>
              <w:rPr>
                <w:color w:val="000000"/>
                <w:sz w:val="24"/>
                <w:szCs w:val="24"/>
              </w:rPr>
            </w:pPr>
            <w:r w:rsidRPr="003E3729">
              <w:rPr>
                <w:color w:val="000000"/>
                <w:sz w:val="24"/>
                <w:szCs w:val="24"/>
              </w:rPr>
              <w:t>Диплом 2 степени</w:t>
            </w:r>
          </w:p>
        </w:tc>
      </w:tr>
      <w:tr w:rsidR="00D76AAB" w:rsidRPr="003E3729" w14:paraId="6198AA63" w14:textId="77777777" w:rsidTr="003E3729">
        <w:trPr>
          <w:trHeight w:val="767"/>
        </w:trPr>
        <w:tc>
          <w:tcPr>
            <w:tcW w:w="5453" w:type="dxa"/>
            <w:shd w:val="clear" w:color="auto" w:fill="auto"/>
          </w:tcPr>
          <w:p w14:paraId="45EEBB60" w14:textId="77777777" w:rsidR="00D76AAB" w:rsidRPr="003E3729" w:rsidRDefault="00D76AAB" w:rsidP="003E3729">
            <w:pPr>
              <w:spacing w:after="0" w:line="276" w:lineRule="auto"/>
              <w:contextualSpacing/>
              <w:jc w:val="both"/>
              <w:rPr>
                <w:b/>
                <w:bCs/>
                <w:color w:val="000000"/>
                <w:kern w:val="32"/>
                <w:sz w:val="24"/>
                <w:szCs w:val="24"/>
              </w:rPr>
            </w:pPr>
            <w:r w:rsidRPr="003E3729">
              <w:rPr>
                <w:color w:val="000000"/>
                <w:sz w:val="24"/>
                <w:szCs w:val="24"/>
              </w:rPr>
              <w:t>Конкурс чтецов, посвященный</w:t>
            </w:r>
            <w:r w:rsidRPr="003E3729">
              <w:rPr>
                <w:bCs/>
                <w:color w:val="000000"/>
                <w:kern w:val="32"/>
                <w:sz w:val="24"/>
                <w:szCs w:val="24"/>
              </w:rPr>
              <w:t xml:space="preserve"> 200-летию со дня рождения Николая Алексеевича Некрасова</w:t>
            </w:r>
            <w:r w:rsidRPr="003E3729">
              <w:rPr>
                <w:b/>
                <w:bCs/>
                <w:color w:val="000000"/>
                <w:kern w:val="32"/>
                <w:sz w:val="24"/>
                <w:szCs w:val="24"/>
              </w:rPr>
              <w:t xml:space="preserve"> </w:t>
            </w:r>
            <w:r w:rsidRPr="003E3729">
              <w:rPr>
                <w:color w:val="000000"/>
                <w:sz w:val="24"/>
                <w:szCs w:val="24"/>
              </w:rPr>
              <w:t>«Я лиру посвятил народу своему»</w:t>
            </w:r>
          </w:p>
        </w:tc>
        <w:tc>
          <w:tcPr>
            <w:tcW w:w="2196" w:type="dxa"/>
            <w:shd w:val="clear" w:color="auto" w:fill="auto"/>
          </w:tcPr>
          <w:p w14:paraId="72971CCD"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2 человека (9,10 класс)</w:t>
            </w:r>
          </w:p>
        </w:tc>
        <w:tc>
          <w:tcPr>
            <w:tcW w:w="2274" w:type="dxa"/>
            <w:shd w:val="clear" w:color="auto" w:fill="auto"/>
          </w:tcPr>
          <w:p w14:paraId="2A38D6E4" w14:textId="77777777" w:rsidR="00D76AAB" w:rsidRPr="003E3729" w:rsidRDefault="00D76AAB" w:rsidP="003E3729">
            <w:pPr>
              <w:tabs>
                <w:tab w:val="left" w:pos="3570"/>
              </w:tabs>
              <w:spacing w:after="0" w:line="276" w:lineRule="auto"/>
              <w:contextualSpacing/>
              <w:jc w:val="both"/>
              <w:rPr>
                <w:color w:val="000000"/>
                <w:sz w:val="24"/>
                <w:szCs w:val="24"/>
              </w:rPr>
            </w:pPr>
            <w:r w:rsidRPr="003E3729">
              <w:rPr>
                <w:color w:val="000000"/>
                <w:sz w:val="24"/>
                <w:szCs w:val="24"/>
              </w:rPr>
              <w:t xml:space="preserve">Участие  </w:t>
            </w:r>
          </w:p>
        </w:tc>
      </w:tr>
      <w:tr w:rsidR="00D76AAB" w:rsidRPr="003E3729" w14:paraId="13AD75C0" w14:textId="77777777" w:rsidTr="003E3729">
        <w:trPr>
          <w:trHeight w:val="255"/>
        </w:trPr>
        <w:tc>
          <w:tcPr>
            <w:tcW w:w="5453" w:type="dxa"/>
            <w:shd w:val="clear" w:color="auto" w:fill="auto"/>
          </w:tcPr>
          <w:p w14:paraId="38CD95B2"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Городской конкурс "Жить здорово"</w:t>
            </w:r>
          </w:p>
        </w:tc>
        <w:tc>
          <w:tcPr>
            <w:tcW w:w="2196" w:type="dxa"/>
            <w:shd w:val="clear" w:color="auto" w:fill="auto"/>
          </w:tcPr>
          <w:p w14:paraId="41F49F90"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Экологически отряд</w:t>
            </w:r>
          </w:p>
        </w:tc>
        <w:tc>
          <w:tcPr>
            <w:tcW w:w="2274" w:type="dxa"/>
            <w:shd w:val="clear" w:color="auto" w:fill="auto"/>
          </w:tcPr>
          <w:p w14:paraId="609A1F3E"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1 степени</w:t>
            </w:r>
          </w:p>
        </w:tc>
      </w:tr>
      <w:tr w:rsidR="00D76AAB" w:rsidRPr="003E3729" w14:paraId="403DAF03" w14:textId="77777777" w:rsidTr="003E3729">
        <w:trPr>
          <w:trHeight w:val="556"/>
        </w:trPr>
        <w:tc>
          <w:tcPr>
            <w:tcW w:w="5453" w:type="dxa"/>
            <w:shd w:val="clear" w:color="auto" w:fill="auto"/>
          </w:tcPr>
          <w:p w14:paraId="008B13A1"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Городской чемпионат экологических интеллектуальных игр "</w:t>
            </w:r>
            <w:proofErr w:type="spellStart"/>
            <w:r w:rsidRPr="003E3729">
              <w:rPr>
                <w:rFonts w:cs="Times New Roman"/>
                <w:sz w:val="24"/>
                <w:szCs w:val="24"/>
              </w:rPr>
              <w:t>Экоринг</w:t>
            </w:r>
            <w:proofErr w:type="spellEnd"/>
            <w:r w:rsidRPr="003E3729">
              <w:rPr>
                <w:rFonts w:cs="Times New Roman"/>
                <w:sz w:val="24"/>
                <w:szCs w:val="24"/>
              </w:rPr>
              <w:t xml:space="preserve">" </w:t>
            </w:r>
          </w:p>
        </w:tc>
        <w:tc>
          <w:tcPr>
            <w:tcW w:w="2196" w:type="dxa"/>
            <w:shd w:val="clear" w:color="auto" w:fill="auto"/>
          </w:tcPr>
          <w:p w14:paraId="727CC8E6"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Экологически отряд</w:t>
            </w:r>
          </w:p>
        </w:tc>
        <w:tc>
          <w:tcPr>
            <w:tcW w:w="2274" w:type="dxa"/>
            <w:shd w:val="clear" w:color="auto" w:fill="auto"/>
          </w:tcPr>
          <w:p w14:paraId="38340F5A"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3 степени</w:t>
            </w:r>
          </w:p>
        </w:tc>
      </w:tr>
      <w:tr w:rsidR="00D76AAB" w:rsidRPr="003E3729" w14:paraId="12122613" w14:textId="77777777" w:rsidTr="003E3729">
        <w:trPr>
          <w:trHeight w:val="255"/>
        </w:trPr>
        <w:tc>
          <w:tcPr>
            <w:tcW w:w="5453" w:type="dxa"/>
            <w:vMerge w:val="restart"/>
            <w:shd w:val="clear" w:color="auto" w:fill="auto"/>
          </w:tcPr>
          <w:p w14:paraId="196FCC3A"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 xml:space="preserve">Городской творческий конкурс «Атлас семейных профессий» в рамках ежегодной </w:t>
            </w:r>
            <w:proofErr w:type="spellStart"/>
            <w:r w:rsidRPr="003E3729">
              <w:rPr>
                <w:rFonts w:cs="Times New Roman"/>
                <w:sz w:val="24"/>
                <w:szCs w:val="24"/>
              </w:rPr>
              <w:t>профориентационной</w:t>
            </w:r>
            <w:proofErr w:type="spellEnd"/>
            <w:r w:rsidRPr="003E3729">
              <w:rPr>
                <w:rFonts w:cs="Times New Roman"/>
                <w:sz w:val="24"/>
                <w:szCs w:val="24"/>
              </w:rPr>
              <w:t xml:space="preserve"> акции «Карьера в России»</w:t>
            </w:r>
          </w:p>
        </w:tc>
        <w:tc>
          <w:tcPr>
            <w:tcW w:w="2196" w:type="dxa"/>
            <w:shd w:val="clear" w:color="auto" w:fill="auto"/>
          </w:tcPr>
          <w:p w14:paraId="70FA8125"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 xml:space="preserve">Команда учащихся </w:t>
            </w:r>
          </w:p>
        </w:tc>
        <w:tc>
          <w:tcPr>
            <w:tcW w:w="2274" w:type="dxa"/>
            <w:shd w:val="clear" w:color="auto" w:fill="auto"/>
          </w:tcPr>
          <w:p w14:paraId="55394B7F"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1 степени</w:t>
            </w:r>
          </w:p>
        </w:tc>
      </w:tr>
      <w:tr w:rsidR="00D76AAB" w:rsidRPr="003E3729" w14:paraId="7B5F05E3" w14:textId="77777777" w:rsidTr="003E3729">
        <w:trPr>
          <w:trHeight w:val="556"/>
        </w:trPr>
        <w:tc>
          <w:tcPr>
            <w:tcW w:w="5453" w:type="dxa"/>
            <w:vMerge/>
            <w:shd w:val="clear" w:color="auto" w:fill="auto"/>
          </w:tcPr>
          <w:p w14:paraId="5D4B5FB2" w14:textId="77777777" w:rsidR="00D76AAB" w:rsidRPr="003E3729" w:rsidRDefault="00D76AAB" w:rsidP="003E3729">
            <w:pPr>
              <w:spacing w:after="0" w:line="276" w:lineRule="auto"/>
              <w:jc w:val="both"/>
              <w:rPr>
                <w:rFonts w:cs="Times New Roman"/>
                <w:sz w:val="24"/>
                <w:szCs w:val="24"/>
              </w:rPr>
            </w:pPr>
          </w:p>
        </w:tc>
        <w:tc>
          <w:tcPr>
            <w:tcW w:w="2196" w:type="dxa"/>
            <w:shd w:val="clear" w:color="auto" w:fill="auto"/>
          </w:tcPr>
          <w:p w14:paraId="2FA323BB"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1 человек</w:t>
            </w:r>
          </w:p>
        </w:tc>
        <w:tc>
          <w:tcPr>
            <w:tcW w:w="2274" w:type="dxa"/>
            <w:shd w:val="clear" w:color="auto" w:fill="auto"/>
          </w:tcPr>
          <w:p w14:paraId="209E7E46"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3 степени</w:t>
            </w:r>
          </w:p>
        </w:tc>
      </w:tr>
      <w:tr w:rsidR="00D76AAB" w:rsidRPr="003E3729" w14:paraId="29684FB0" w14:textId="77777777" w:rsidTr="003E3729">
        <w:trPr>
          <w:trHeight w:val="541"/>
        </w:trPr>
        <w:tc>
          <w:tcPr>
            <w:tcW w:w="5453" w:type="dxa"/>
            <w:shd w:val="clear" w:color="auto" w:fill="auto"/>
          </w:tcPr>
          <w:p w14:paraId="0771DA17"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 xml:space="preserve">Городской фестиваль – конкурс агитбригад «Я нужен в городе в своем» </w:t>
            </w:r>
          </w:p>
        </w:tc>
        <w:tc>
          <w:tcPr>
            <w:tcW w:w="2196" w:type="dxa"/>
            <w:shd w:val="clear" w:color="auto" w:fill="auto"/>
          </w:tcPr>
          <w:p w14:paraId="35C86B50"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Команда учащихся</w:t>
            </w:r>
          </w:p>
        </w:tc>
        <w:tc>
          <w:tcPr>
            <w:tcW w:w="2274" w:type="dxa"/>
            <w:shd w:val="clear" w:color="auto" w:fill="auto"/>
          </w:tcPr>
          <w:p w14:paraId="64C9B66D"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3 степени</w:t>
            </w:r>
          </w:p>
        </w:tc>
      </w:tr>
      <w:tr w:rsidR="00D76AAB" w:rsidRPr="003E3729" w14:paraId="127CD435" w14:textId="77777777" w:rsidTr="003E3729">
        <w:trPr>
          <w:trHeight w:val="541"/>
        </w:trPr>
        <w:tc>
          <w:tcPr>
            <w:tcW w:w="5453" w:type="dxa"/>
            <w:shd w:val="clear" w:color="auto" w:fill="auto"/>
          </w:tcPr>
          <w:p w14:paraId="21C5CF7B"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Городской конкурс рисунков «Правильное питание – залог здоровья»</w:t>
            </w:r>
          </w:p>
        </w:tc>
        <w:tc>
          <w:tcPr>
            <w:tcW w:w="2196" w:type="dxa"/>
            <w:shd w:val="clear" w:color="auto" w:fill="auto"/>
          </w:tcPr>
          <w:p w14:paraId="3CB57288"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2 участника</w:t>
            </w:r>
          </w:p>
        </w:tc>
        <w:tc>
          <w:tcPr>
            <w:tcW w:w="2274" w:type="dxa"/>
            <w:shd w:val="clear" w:color="auto" w:fill="auto"/>
          </w:tcPr>
          <w:p w14:paraId="17F7A4E0"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1 степени</w:t>
            </w:r>
          </w:p>
        </w:tc>
      </w:tr>
      <w:tr w:rsidR="00D76AAB" w:rsidRPr="003E3729" w14:paraId="50CCE5CC" w14:textId="77777777" w:rsidTr="003E3729">
        <w:trPr>
          <w:trHeight w:val="541"/>
        </w:trPr>
        <w:tc>
          <w:tcPr>
            <w:tcW w:w="5453" w:type="dxa"/>
            <w:shd w:val="clear" w:color="auto" w:fill="auto"/>
          </w:tcPr>
          <w:p w14:paraId="59E5BCE2" w14:textId="77777777" w:rsidR="00D76AAB" w:rsidRPr="003E3729" w:rsidRDefault="00D76AAB" w:rsidP="003E3729">
            <w:pPr>
              <w:spacing w:after="0" w:line="276" w:lineRule="auto"/>
              <w:jc w:val="both"/>
              <w:rPr>
                <w:rFonts w:cs="Times New Roman"/>
                <w:sz w:val="24"/>
                <w:szCs w:val="24"/>
              </w:rPr>
            </w:pPr>
            <w:r w:rsidRPr="003E3729">
              <w:rPr>
                <w:rFonts w:cs="Times New Roman"/>
                <w:sz w:val="24"/>
                <w:szCs w:val="24"/>
              </w:rPr>
              <w:t>Муниципальный этап конкурса агитбригад «Здоровая еда – здоровое поколение»</w:t>
            </w:r>
          </w:p>
        </w:tc>
        <w:tc>
          <w:tcPr>
            <w:tcW w:w="2196" w:type="dxa"/>
            <w:shd w:val="clear" w:color="auto" w:fill="auto"/>
          </w:tcPr>
          <w:p w14:paraId="5D8C1CD1"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Команда учащихся 6 класса</w:t>
            </w:r>
          </w:p>
        </w:tc>
        <w:tc>
          <w:tcPr>
            <w:tcW w:w="2274" w:type="dxa"/>
            <w:shd w:val="clear" w:color="auto" w:fill="auto"/>
          </w:tcPr>
          <w:p w14:paraId="633A5B49" w14:textId="77777777" w:rsidR="00D76AAB" w:rsidRPr="003E3729" w:rsidRDefault="00D76AAB" w:rsidP="003E3729">
            <w:pPr>
              <w:tabs>
                <w:tab w:val="left" w:pos="3570"/>
              </w:tabs>
              <w:spacing w:after="0" w:line="276" w:lineRule="auto"/>
              <w:contextualSpacing/>
              <w:jc w:val="both"/>
              <w:rPr>
                <w:rFonts w:cs="Times New Roman"/>
                <w:sz w:val="24"/>
                <w:szCs w:val="24"/>
              </w:rPr>
            </w:pPr>
            <w:r w:rsidRPr="003E3729">
              <w:rPr>
                <w:rFonts w:cs="Times New Roman"/>
                <w:sz w:val="24"/>
                <w:szCs w:val="24"/>
              </w:rPr>
              <w:t>Диплом 3 степени</w:t>
            </w:r>
          </w:p>
        </w:tc>
      </w:tr>
    </w:tbl>
    <w:p w14:paraId="5F989AA0" w14:textId="77777777" w:rsidR="00D76AAB" w:rsidRPr="003E3729" w:rsidRDefault="00D76AAB" w:rsidP="003E3729">
      <w:pPr>
        <w:pStyle w:val="a9"/>
        <w:tabs>
          <w:tab w:val="left" w:pos="6945"/>
        </w:tabs>
        <w:spacing w:line="276" w:lineRule="auto"/>
        <w:jc w:val="both"/>
      </w:pPr>
    </w:p>
    <w:p w14:paraId="7C70CBF4" w14:textId="77777777" w:rsidR="00D76AAB" w:rsidRPr="003E3729" w:rsidRDefault="00D76AAB" w:rsidP="003E3729">
      <w:pPr>
        <w:pStyle w:val="a9"/>
        <w:spacing w:line="276" w:lineRule="auto"/>
        <w:jc w:val="both"/>
      </w:pPr>
      <w:r w:rsidRPr="003E3729">
        <w:t>Для</w:t>
      </w:r>
      <w:r w:rsidRPr="003E3729">
        <w:rPr>
          <w:spacing w:val="1"/>
        </w:rPr>
        <w:t xml:space="preserve"> </w:t>
      </w:r>
      <w:r w:rsidRPr="003E3729">
        <w:t>учащихся</w:t>
      </w:r>
      <w:r w:rsidRPr="003E3729">
        <w:rPr>
          <w:spacing w:val="-1"/>
        </w:rPr>
        <w:t xml:space="preserve"> </w:t>
      </w:r>
      <w:r w:rsidRPr="003E3729">
        <w:t>организованы</w:t>
      </w:r>
      <w:r w:rsidRPr="003E3729">
        <w:rPr>
          <w:spacing w:val="-5"/>
        </w:rPr>
        <w:t xml:space="preserve"> </w:t>
      </w:r>
      <w:r w:rsidRPr="003E3729">
        <w:t>занятия</w:t>
      </w:r>
      <w:r w:rsidRPr="003E3729">
        <w:rPr>
          <w:spacing w:val="-7"/>
        </w:rPr>
        <w:t xml:space="preserve"> </w:t>
      </w:r>
      <w:r w:rsidRPr="003E3729">
        <w:t>внеурочной</w:t>
      </w:r>
      <w:r w:rsidRPr="003E3729">
        <w:rPr>
          <w:spacing w:val="-5"/>
        </w:rPr>
        <w:t xml:space="preserve"> </w:t>
      </w:r>
      <w:r w:rsidRPr="003E3729">
        <w:t>деятельности</w:t>
      </w:r>
      <w:r w:rsidRPr="003E3729">
        <w:rPr>
          <w:spacing w:val="-5"/>
        </w:rPr>
        <w:t xml:space="preserve"> </w:t>
      </w:r>
      <w:r w:rsidRPr="003E3729">
        <w:t>по</w:t>
      </w:r>
      <w:r w:rsidRPr="003E3729">
        <w:rPr>
          <w:spacing w:val="2"/>
        </w:rPr>
        <w:t xml:space="preserve"> </w:t>
      </w:r>
      <w:r w:rsidRPr="003E3729">
        <w:t>всем</w:t>
      </w:r>
      <w:r w:rsidRPr="003E3729">
        <w:rPr>
          <w:spacing w:val="-5"/>
        </w:rPr>
        <w:t xml:space="preserve"> </w:t>
      </w:r>
      <w:r w:rsidRPr="003E3729">
        <w:t>направлениям:</w:t>
      </w:r>
    </w:p>
    <w:tbl>
      <w:tblPr>
        <w:tblW w:w="9923" w:type="dxa"/>
        <w:tblInd w:w="-289"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985"/>
        <w:gridCol w:w="2410"/>
        <w:gridCol w:w="2977"/>
        <w:gridCol w:w="2551"/>
      </w:tblGrid>
      <w:tr w:rsidR="00D76AAB" w:rsidRPr="003E3729" w14:paraId="48D16E36" w14:textId="77777777" w:rsidTr="003E3729">
        <w:trPr>
          <w:trHeight w:val="306"/>
        </w:trPr>
        <w:tc>
          <w:tcPr>
            <w:tcW w:w="9923" w:type="dxa"/>
            <w:gridSpan w:val="4"/>
            <w:shd w:val="clear" w:color="auto" w:fill="FBE4D5" w:themeFill="accent2" w:themeFillTint="33"/>
          </w:tcPr>
          <w:p w14:paraId="0E4D5C0F" w14:textId="77777777" w:rsidR="00D76AAB" w:rsidRPr="003E3729" w:rsidRDefault="00D76AAB" w:rsidP="003E3729">
            <w:pPr>
              <w:pStyle w:val="TableParagraph"/>
              <w:spacing w:line="276" w:lineRule="auto"/>
              <w:ind w:left="0"/>
              <w:jc w:val="center"/>
              <w:rPr>
                <w:b/>
                <w:sz w:val="24"/>
                <w:szCs w:val="24"/>
              </w:rPr>
            </w:pPr>
            <w:r w:rsidRPr="003E3729">
              <w:rPr>
                <w:b/>
                <w:sz w:val="24"/>
                <w:szCs w:val="24"/>
              </w:rPr>
              <w:t>Реализация</w:t>
            </w:r>
            <w:r w:rsidRPr="003E3729">
              <w:rPr>
                <w:b/>
                <w:spacing w:val="-7"/>
                <w:sz w:val="24"/>
                <w:szCs w:val="24"/>
              </w:rPr>
              <w:t xml:space="preserve"> </w:t>
            </w:r>
            <w:r w:rsidRPr="003E3729">
              <w:rPr>
                <w:b/>
                <w:sz w:val="24"/>
                <w:szCs w:val="24"/>
              </w:rPr>
              <w:t>внеурочной</w:t>
            </w:r>
            <w:r w:rsidRPr="003E3729">
              <w:rPr>
                <w:b/>
                <w:spacing w:val="-5"/>
                <w:sz w:val="24"/>
                <w:szCs w:val="24"/>
              </w:rPr>
              <w:t xml:space="preserve"> </w:t>
            </w:r>
            <w:r w:rsidRPr="003E3729">
              <w:rPr>
                <w:b/>
                <w:sz w:val="24"/>
                <w:szCs w:val="24"/>
              </w:rPr>
              <w:t>деятельности</w:t>
            </w:r>
          </w:p>
        </w:tc>
      </w:tr>
      <w:tr w:rsidR="00D76AAB" w:rsidRPr="003E3729" w14:paraId="6C7A3354" w14:textId="77777777" w:rsidTr="00F039A9">
        <w:trPr>
          <w:trHeight w:val="613"/>
        </w:trPr>
        <w:tc>
          <w:tcPr>
            <w:tcW w:w="1985" w:type="dxa"/>
          </w:tcPr>
          <w:p w14:paraId="257DE164"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Направление</w:t>
            </w:r>
          </w:p>
        </w:tc>
        <w:tc>
          <w:tcPr>
            <w:tcW w:w="2410" w:type="dxa"/>
          </w:tcPr>
          <w:p w14:paraId="693C6FA6"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Начальное</w:t>
            </w:r>
            <w:r w:rsidRPr="003E3729">
              <w:rPr>
                <w:spacing w:val="-4"/>
                <w:sz w:val="24"/>
                <w:szCs w:val="24"/>
              </w:rPr>
              <w:t xml:space="preserve"> </w:t>
            </w:r>
            <w:r w:rsidRPr="003E3729">
              <w:rPr>
                <w:sz w:val="24"/>
                <w:szCs w:val="24"/>
              </w:rPr>
              <w:t>общее образование</w:t>
            </w:r>
          </w:p>
        </w:tc>
        <w:tc>
          <w:tcPr>
            <w:tcW w:w="2977" w:type="dxa"/>
          </w:tcPr>
          <w:p w14:paraId="4E942798"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Основное</w:t>
            </w:r>
            <w:r w:rsidRPr="003E3729">
              <w:rPr>
                <w:spacing w:val="58"/>
                <w:sz w:val="24"/>
                <w:szCs w:val="24"/>
              </w:rPr>
              <w:t xml:space="preserve"> </w:t>
            </w:r>
            <w:r w:rsidRPr="003E3729">
              <w:rPr>
                <w:sz w:val="24"/>
                <w:szCs w:val="24"/>
              </w:rPr>
              <w:t>общее образование</w:t>
            </w:r>
          </w:p>
        </w:tc>
        <w:tc>
          <w:tcPr>
            <w:tcW w:w="2551" w:type="dxa"/>
          </w:tcPr>
          <w:p w14:paraId="24BFC877"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Среднее</w:t>
            </w:r>
            <w:r w:rsidRPr="003E3729">
              <w:rPr>
                <w:spacing w:val="59"/>
                <w:sz w:val="24"/>
                <w:szCs w:val="24"/>
              </w:rPr>
              <w:t xml:space="preserve"> </w:t>
            </w:r>
            <w:r w:rsidRPr="003E3729">
              <w:rPr>
                <w:sz w:val="24"/>
                <w:szCs w:val="24"/>
              </w:rPr>
              <w:t>общее образование</w:t>
            </w:r>
          </w:p>
        </w:tc>
      </w:tr>
      <w:tr w:rsidR="00D76AAB" w:rsidRPr="003E3729" w14:paraId="523EDCDF" w14:textId="77777777" w:rsidTr="00F039A9">
        <w:trPr>
          <w:trHeight w:val="1231"/>
        </w:trPr>
        <w:tc>
          <w:tcPr>
            <w:tcW w:w="1985" w:type="dxa"/>
          </w:tcPr>
          <w:p w14:paraId="270FFCE7"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Спортивно-</w:t>
            </w:r>
            <w:r w:rsidRPr="003E3729">
              <w:rPr>
                <w:spacing w:val="1"/>
                <w:sz w:val="24"/>
                <w:szCs w:val="24"/>
              </w:rPr>
              <w:t xml:space="preserve"> </w:t>
            </w:r>
            <w:r w:rsidRPr="003E3729">
              <w:rPr>
                <w:sz w:val="24"/>
                <w:szCs w:val="24"/>
              </w:rPr>
              <w:t>оздоровительное</w:t>
            </w:r>
          </w:p>
        </w:tc>
        <w:tc>
          <w:tcPr>
            <w:tcW w:w="2410" w:type="dxa"/>
          </w:tcPr>
          <w:p w14:paraId="2B65E63D"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Спортивный клуб</w:t>
            </w:r>
          </w:p>
          <w:p w14:paraId="7F3E6E19"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Ритмика</w:t>
            </w:r>
          </w:p>
          <w:p w14:paraId="1912C147"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ГТО</w:t>
            </w:r>
          </w:p>
        </w:tc>
        <w:tc>
          <w:tcPr>
            <w:tcW w:w="2977" w:type="dxa"/>
          </w:tcPr>
          <w:p w14:paraId="7F8D6E92"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Спортивный</w:t>
            </w:r>
            <w:r w:rsidRPr="003E3729">
              <w:rPr>
                <w:spacing w:val="-15"/>
                <w:sz w:val="24"/>
                <w:szCs w:val="24"/>
              </w:rPr>
              <w:t xml:space="preserve"> </w:t>
            </w:r>
            <w:r w:rsidRPr="003E3729">
              <w:rPr>
                <w:sz w:val="24"/>
                <w:szCs w:val="24"/>
              </w:rPr>
              <w:t>клуб</w:t>
            </w:r>
            <w:r w:rsidRPr="003E3729">
              <w:rPr>
                <w:spacing w:val="-57"/>
                <w:sz w:val="24"/>
                <w:szCs w:val="24"/>
              </w:rPr>
              <w:t xml:space="preserve"> </w:t>
            </w:r>
            <w:r w:rsidRPr="003E3729">
              <w:rPr>
                <w:sz w:val="24"/>
                <w:szCs w:val="24"/>
              </w:rPr>
              <w:t>Волейбол</w:t>
            </w:r>
            <w:r w:rsidRPr="003E3729">
              <w:rPr>
                <w:spacing w:val="1"/>
                <w:sz w:val="24"/>
                <w:szCs w:val="24"/>
              </w:rPr>
              <w:t xml:space="preserve"> </w:t>
            </w:r>
            <w:r w:rsidRPr="003E3729">
              <w:rPr>
                <w:sz w:val="24"/>
                <w:szCs w:val="24"/>
              </w:rPr>
              <w:t>Футбол</w:t>
            </w:r>
          </w:p>
          <w:p w14:paraId="6FD7D690" w14:textId="77777777" w:rsidR="00D76AAB" w:rsidRPr="003E3729" w:rsidRDefault="00D76AAB" w:rsidP="003E3729">
            <w:pPr>
              <w:pStyle w:val="TableParagraph"/>
              <w:spacing w:line="276" w:lineRule="auto"/>
              <w:ind w:left="57" w:right="57"/>
              <w:jc w:val="both"/>
              <w:rPr>
                <w:sz w:val="24"/>
                <w:szCs w:val="24"/>
              </w:rPr>
            </w:pPr>
            <w:proofErr w:type="spellStart"/>
            <w:r w:rsidRPr="003E3729">
              <w:rPr>
                <w:sz w:val="24"/>
                <w:szCs w:val="24"/>
              </w:rPr>
              <w:t>Черлидеры</w:t>
            </w:r>
            <w:proofErr w:type="spellEnd"/>
          </w:p>
          <w:p w14:paraId="464F5882"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ГТО</w:t>
            </w:r>
          </w:p>
          <w:p w14:paraId="6D03595A"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Подвижные игры</w:t>
            </w:r>
          </w:p>
        </w:tc>
        <w:tc>
          <w:tcPr>
            <w:tcW w:w="2551" w:type="dxa"/>
          </w:tcPr>
          <w:p w14:paraId="3487C1A4"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Спортивный клуб</w:t>
            </w:r>
          </w:p>
          <w:p w14:paraId="571C7270"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Волейбол</w:t>
            </w:r>
          </w:p>
          <w:p w14:paraId="795F25ED"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ГТО</w:t>
            </w:r>
          </w:p>
        </w:tc>
      </w:tr>
      <w:tr w:rsidR="00D76AAB" w:rsidRPr="003E3729" w14:paraId="2CC4E40D" w14:textId="77777777" w:rsidTr="00F039A9">
        <w:trPr>
          <w:trHeight w:val="1231"/>
        </w:trPr>
        <w:tc>
          <w:tcPr>
            <w:tcW w:w="1985" w:type="dxa"/>
          </w:tcPr>
          <w:p w14:paraId="50AC46E1"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Духовно-</w:t>
            </w:r>
            <w:r w:rsidRPr="003E3729">
              <w:rPr>
                <w:spacing w:val="1"/>
                <w:sz w:val="24"/>
                <w:szCs w:val="24"/>
              </w:rPr>
              <w:t xml:space="preserve"> </w:t>
            </w:r>
            <w:r w:rsidRPr="003E3729">
              <w:rPr>
                <w:sz w:val="24"/>
                <w:szCs w:val="24"/>
              </w:rPr>
              <w:t>нравственное</w:t>
            </w:r>
          </w:p>
        </w:tc>
        <w:tc>
          <w:tcPr>
            <w:tcW w:w="2410" w:type="dxa"/>
          </w:tcPr>
          <w:p w14:paraId="7C2806D8"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Образовательный туризм</w:t>
            </w:r>
          </w:p>
          <w:p w14:paraId="269B75E5"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Истоки</w:t>
            </w:r>
          </w:p>
          <w:p w14:paraId="35069B8C"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Юные спасатели</w:t>
            </w:r>
          </w:p>
        </w:tc>
        <w:tc>
          <w:tcPr>
            <w:tcW w:w="2977" w:type="dxa"/>
          </w:tcPr>
          <w:p w14:paraId="598A1D07"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Истоки</w:t>
            </w:r>
          </w:p>
          <w:p w14:paraId="22888736"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Люби</w:t>
            </w:r>
            <w:r w:rsidRPr="003E3729">
              <w:rPr>
                <w:spacing w:val="27"/>
                <w:sz w:val="24"/>
                <w:szCs w:val="24"/>
              </w:rPr>
              <w:t xml:space="preserve"> </w:t>
            </w:r>
            <w:r w:rsidRPr="003E3729">
              <w:rPr>
                <w:sz w:val="24"/>
                <w:szCs w:val="24"/>
              </w:rPr>
              <w:t>и</w:t>
            </w:r>
            <w:r w:rsidRPr="003E3729">
              <w:rPr>
                <w:spacing w:val="28"/>
                <w:sz w:val="24"/>
                <w:szCs w:val="24"/>
              </w:rPr>
              <w:t xml:space="preserve"> </w:t>
            </w:r>
            <w:r w:rsidRPr="003E3729">
              <w:rPr>
                <w:sz w:val="24"/>
                <w:szCs w:val="24"/>
              </w:rPr>
              <w:t>знай</w:t>
            </w:r>
            <w:r w:rsidRPr="003E3729">
              <w:rPr>
                <w:spacing w:val="28"/>
                <w:sz w:val="24"/>
                <w:szCs w:val="24"/>
              </w:rPr>
              <w:t xml:space="preserve"> </w:t>
            </w:r>
            <w:r w:rsidRPr="003E3729">
              <w:rPr>
                <w:sz w:val="24"/>
                <w:szCs w:val="24"/>
              </w:rPr>
              <w:t>свой</w:t>
            </w:r>
            <w:r w:rsidRPr="003E3729">
              <w:rPr>
                <w:spacing w:val="28"/>
                <w:sz w:val="24"/>
                <w:szCs w:val="24"/>
              </w:rPr>
              <w:t xml:space="preserve"> </w:t>
            </w:r>
            <w:r w:rsidRPr="003E3729">
              <w:rPr>
                <w:sz w:val="24"/>
                <w:szCs w:val="24"/>
              </w:rPr>
              <w:t>край–</w:t>
            </w:r>
            <w:r w:rsidRPr="003E3729">
              <w:rPr>
                <w:spacing w:val="-1"/>
                <w:sz w:val="24"/>
                <w:szCs w:val="24"/>
              </w:rPr>
              <w:t>образовательный</w:t>
            </w:r>
            <w:r w:rsidRPr="003E3729">
              <w:rPr>
                <w:spacing w:val="-57"/>
                <w:sz w:val="24"/>
                <w:szCs w:val="24"/>
              </w:rPr>
              <w:t xml:space="preserve"> </w:t>
            </w:r>
            <w:r w:rsidRPr="003E3729">
              <w:rPr>
                <w:sz w:val="24"/>
                <w:szCs w:val="24"/>
              </w:rPr>
              <w:t>туризм</w:t>
            </w:r>
          </w:p>
        </w:tc>
        <w:tc>
          <w:tcPr>
            <w:tcW w:w="2551" w:type="dxa"/>
          </w:tcPr>
          <w:p w14:paraId="6AB7EB25"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Нравственные основы семейной жизни</w:t>
            </w:r>
          </w:p>
        </w:tc>
      </w:tr>
      <w:tr w:rsidR="00D76AAB" w:rsidRPr="003E3729" w14:paraId="3F40B85B" w14:textId="77777777" w:rsidTr="00F039A9">
        <w:trPr>
          <w:trHeight w:val="265"/>
        </w:trPr>
        <w:tc>
          <w:tcPr>
            <w:tcW w:w="1985" w:type="dxa"/>
          </w:tcPr>
          <w:p w14:paraId="186D98FF"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Общекультурное</w:t>
            </w:r>
          </w:p>
        </w:tc>
        <w:tc>
          <w:tcPr>
            <w:tcW w:w="2410" w:type="dxa"/>
          </w:tcPr>
          <w:p w14:paraId="3F93330C"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Архимеды</w:t>
            </w:r>
          </w:p>
          <w:p w14:paraId="0D1A26FC"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Первый раз в пятый класс (тренинги)</w:t>
            </w:r>
          </w:p>
        </w:tc>
        <w:tc>
          <w:tcPr>
            <w:tcW w:w="2977" w:type="dxa"/>
          </w:tcPr>
          <w:p w14:paraId="3F5639EF"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Формула здорового питания</w:t>
            </w:r>
          </w:p>
          <w:p w14:paraId="69F95BFD"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Основы православной культуры</w:t>
            </w:r>
          </w:p>
          <w:p w14:paraId="1E4AF4C5" w14:textId="77777777" w:rsidR="00D76AAB" w:rsidRPr="003E3729" w:rsidRDefault="00D76AAB" w:rsidP="003E3729">
            <w:pPr>
              <w:pStyle w:val="TableParagraph"/>
              <w:tabs>
                <w:tab w:val="left" w:pos="2000"/>
              </w:tabs>
              <w:spacing w:line="276" w:lineRule="auto"/>
              <w:ind w:left="57" w:right="57"/>
              <w:jc w:val="both"/>
              <w:rPr>
                <w:sz w:val="24"/>
                <w:szCs w:val="24"/>
              </w:rPr>
            </w:pPr>
            <w:r w:rsidRPr="003E3729">
              <w:rPr>
                <w:sz w:val="24"/>
                <w:szCs w:val="24"/>
              </w:rPr>
              <w:t xml:space="preserve">Театральная студия </w:t>
            </w:r>
            <w:r w:rsidRPr="003E3729">
              <w:rPr>
                <w:sz w:val="24"/>
                <w:szCs w:val="24"/>
              </w:rPr>
              <w:lastRenderedPageBreak/>
              <w:t xml:space="preserve">«Новаторы» </w:t>
            </w:r>
          </w:p>
          <w:p w14:paraId="3C9CE6B5" w14:textId="77777777" w:rsidR="00D76AAB" w:rsidRPr="003E3729" w:rsidRDefault="00D76AAB" w:rsidP="003E3729">
            <w:pPr>
              <w:pStyle w:val="TableParagraph"/>
              <w:tabs>
                <w:tab w:val="left" w:pos="2000"/>
              </w:tabs>
              <w:spacing w:line="276" w:lineRule="auto"/>
              <w:ind w:left="57" w:right="57"/>
              <w:jc w:val="both"/>
              <w:rPr>
                <w:sz w:val="24"/>
                <w:szCs w:val="24"/>
              </w:rPr>
            </w:pPr>
            <w:r w:rsidRPr="003E3729">
              <w:rPr>
                <w:sz w:val="24"/>
                <w:szCs w:val="24"/>
              </w:rPr>
              <w:t>Отряд ЮИД</w:t>
            </w:r>
          </w:p>
          <w:p w14:paraId="6A4B8FFC"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«Скороход»</w:t>
            </w:r>
          </w:p>
          <w:p w14:paraId="6FDF9567" w14:textId="77777777" w:rsidR="00D76AAB" w:rsidRPr="003E3729" w:rsidRDefault="00D76AAB" w:rsidP="003E3729">
            <w:pPr>
              <w:pStyle w:val="TableParagraph"/>
              <w:tabs>
                <w:tab w:val="left" w:pos="1894"/>
              </w:tabs>
              <w:spacing w:line="276" w:lineRule="auto"/>
              <w:ind w:left="57" w:right="57"/>
              <w:jc w:val="both"/>
              <w:rPr>
                <w:sz w:val="24"/>
                <w:szCs w:val="24"/>
              </w:rPr>
            </w:pPr>
            <w:r w:rsidRPr="003E3729">
              <w:rPr>
                <w:sz w:val="24"/>
                <w:szCs w:val="24"/>
              </w:rPr>
              <w:t>Вокальная студия</w:t>
            </w:r>
          </w:p>
        </w:tc>
        <w:tc>
          <w:tcPr>
            <w:tcW w:w="2551" w:type="dxa"/>
          </w:tcPr>
          <w:p w14:paraId="6F738EF8"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lastRenderedPageBreak/>
              <w:t>Образовательный туризм</w:t>
            </w:r>
          </w:p>
        </w:tc>
      </w:tr>
      <w:tr w:rsidR="00D76AAB" w:rsidRPr="003E3729" w14:paraId="2FB5B116" w14:textId="77777777" w:rsidTr="00F039A9">
        <w:trPr>
          <w:trHeight w:val="613"/>
        </w:trPr>
        <w:tc>
          <w:tcPr>
            <w:tcW w:w="1985" w:type="dxa"/>
          </w:tcPr>
          <w:p w14:paraId="30ED4311" w14:textId="77777777" w:rsidR="00D76AAB" w:rsidRPr="003E3729" w:rsidRDefault="00D76AAB" w:rsidP="003E3729">
            <w:pPr>
              <w:pStyle w:val="TableParagraph"/>
              <w:spacing w:line="276" w:lineRule="auto"/>
              <w:ind w:left="57" w:right="57"/>
              <w:jc w:val="both"/>
              <w:rPr>
                <w:sz w:val="24"/>
                <w:szCs w:val="24"/>
              </w:rPr>
            </w:pPr>
            <w:proofErr w:type="spellStart"/>
            <w:r w:rsidRPr="003E3729">
              <w:rPr>
                <w:spacing w:val="-1"/>
                <w:sz w:val="24"/>
                <w:szCs w:val="24"/>
              </w:rPr>
              <w:lastRenderedPageBreak/>
              <w:t>Общеинтеллектуа</w:t>
            </w:r>
            <w:proofErr w:type="spellEnd"/>
            <w:r w:rsidRPr="003E3729">
              <w:rPr>
                <w:spacing w:val="-57"/>
                <w:sz w:val="24"/>
                <w:szCs w:val="24"/>
              </w:rPr>
              <w:t xml:space="preserve"> </w:t>
            </w:r>
            <w:proofErr w:type="spellStart"/>
            <w:r w:rsidRPr="003E3729">
              <w:rPr>
                <w:sz w:val="24"/>
                <w:szCs w:val="24"/>
              </w:rPr>
              <w:t>льное</w:t>
            </w:r>
            <w:proofErr w:type="spellEnd"/>
          </w:p>
        </w:tc>
        <w:tc>
          <w:tcPr>
            <w:tcW w:w="2410" w:type="dxa"/>
          </w:tcPr>
          <w:p w14:paraId="1932AC02"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Школа развития Фабрика миров Занимательные математика и русский язык</w:t>
            </w:r>
          </w:p>
          <w:p w14:paraId="47FD917B"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Функциональная и финансовая грамотность</w:t>
            </w:r>
          </w:p>
        </w:tc>
        <w:tc>
          <w:tcPr>
            <w:tcW w:w="2977" w:type="dxa"/>
          </w:tcPr>
          <w:p w14:paraId="65C303D5"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Проектная деятельность</w:t>
            </w:r>
          </w:p>
          <w:p w14:paraId="0576EEA7"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Основы потребительских знаний</w:t>
            </w:r>
          </w:p>
          <w:p w14:paraId="3EAE4234"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Основы предпринимательства и финансовой грамотности</w:t>
            </w:r>
          </w:p>
        </w:tc>
        <w:tc>
          <w:tcPr>
            <w:tcW w:w="2551" w:type="dxa"/>
          </w:tcPr>
          <w:p w14:paraId="3E2E8DF2" w14:textId="77777777" w:rsidR="00D76AAB" w:rsidRPr="003E3729" w:rsidRDefault="00D76AAB" w:rsidP="003E3729">
            <w:pPr>
              <w:spacing w:after="0" w:line="276" w:lineRule="auto"/>
              <w:ind w:left="57" w:right="57"/>
              <w:rPr>
                <w:rFonts w:cs="Times New Roman"/>
                <w:sz w:val="24"/>
                <w:szCs w:val="24"/>
              </w:rPr>
            </w:pPr>
            <w:r w:rsidRPr="003E3729">
              <w:rPr>
                <w:rFonts w:cs="Times New Roman"/>
                <w:sz w:val="24"/>
                <w:szCs w:val="24"/>
              </w:rPr>
              <w:t xml:space="preserve">Программирование </w:t>
            </w:r>
          </w:p>
          <w:p w14:paraId="1B085A94" w14:textId="77777777" w:rsidR="00D76AAB" w:rsidRPr="003E3729" w:rsidRDefault="00D76AAB" w:rsidP="003E3729">
            <w:pPr>
              <w:pStyle w:val="TableParagraph"/>
              <w:spacing w:line="276" w:lineRule="auto"/>
              <w:ind w:left="57" w:right="57"/>
              <w:jc w:val="both"/>
              <w:rPr>
                <w:rFonts w:eastAsia="Calibri"/>
                <w:sz w:val="24"/>
                <w:szCs w:val="24"/>
              </w:rPr>
            </w:pPr>
            <w:r w:rsidRPr="003E3729">
              <w:rPr>
                <w:rFonts w:eastAsia="Calibri"/>
                <w:sz w:val="24"/>
                <w:szCs w:val="24"/>
              </w:rPr>
              <w:t>Умницы и Умники</w:t>
            </w:r>
          </w:p>
          <w:p w14:paraId="2A879531" w14:textId="77777777" w:rsidR="00D76AAB" w:rsidRPr="003E3729" w:rsidRDefault="00D76AAB" w:rsidP="003E3729">
            <w:pPr>
              <w:pStyle w:val="TableParagraph"/>
              <w:spacing w:line="276" w:lineRule="auto"/>
              <w:ind w:left="57" w:right="57"/>
              <w:rPr>
                <w:rFonts w:eastAsia="Calibri"/>
                <w:sz w:val="24"/>
                <w:szCs w:val="24"/>
              </w:rPr>
            </w:pPr>
            <w:r w:rsidRPr="003E3729">
              <w:rPr>
                <w:rFonts w:eastAsia="Calibri"/>
                <w:sz w:val="24"/>
                <w:szCs w:val="24"/>
              </w:rPr>
              <w:t>Проектная деятельность</w:t>
            </w:r>
          </w:p>
          <w:p w14:paraId="2E733FD6" w14:textId="77777777" w:rsidR="00D76AAB" w:rsidRPr="003E3729" w:rsidRDefault="00D76AAB" w:rsidP="003E3729">
            <w:pPr>
              <w:pStyle w:val="TableParagraph"/>
              <w:spacing w:line="276" w:lineRule="auto"/>
              <w:ind w:left="57" w:right="57"/>
              <w:rPr>
                <w:rFonts w:eastAsia="Calibri"/>
                <w:sz w:val="24"/>
                <w:szCs w:val="24"/>
              </w:rPr>
            </w:pPr>
            <w:r w:rsidRPr="003E3729">
              <w:rPr>
                <w:rFonts w:eastAsia="Calibri"/>
                <w:sz w:val="24"/>
                <w:szCs w:val="24"/>
              </w:rPr>
              <w:t>Основы потребительских знаний</w:t>
            </w:r>
          </w:p>
          <w:p w14:paraId="1664AFB7" w14:textId="77777777" w:rsidR="00D76AAB" w:rsidRPr="003E3729" w:rsidRDefault="00D76AAB" w:rsidP="003E3729">
            <w:pPr>
              <w:pStyle w:val="TableParagraph"/>
              <w:spacing w:line="276" w:lineRule="auto"/>
              <w:ind w:left="57" w:right="57"/>
              <w:jc w:val="both"/>
              <w:rPr>
                <w:sz w:val="24"/>
                <w:szCs w:val="24"/>
              </w:rPr>
            </w:pPr>
            <w:r w:rsidRPr="003E3729">
              <w:rPr>
                <w:rFonts w:eastAsia="Calibri"/>
                <w:sz w:val="24"/>
                <w:szCs w:val="24"/>
              </w:rPr>
              <w:t>Основы предпринимательства и финансовой грамотности</w:t>
            </w:r>
          </w:p>
        </w:tc>
      </w:tr>
      <w:tr w:rsidR="00D76AAB" w:rsidRPr="003E3729" w14:paraId="0DCEC7C3" w14:textId="77777777" w:rsidTr="00F039A9">
        <w:trPr>
          <w:trHeight w:val="132"/>
        </w:trPr>
        <w:tc>
          <w:tcPr>
            <w:tcW w:w="1985" w:type="dxa"/>
          </w:tcPr>
          <w:p w14:paraId="685755E8"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Социальное</w:t>
            </w:r>
          </w:p>
        </w:tc>
        <w:tc>
          <w:tcPr>
            <w:tcW w:w="2410" w:type="dxa"/>
          </w:tcPr>
          <w:p w14:paraId="798798F8"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Проектная деятельность</w:t>
            </w:r>
          </w:p>
          <w:p w14:paraId="62044D50"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 xml:space="preserve">Тропинка к своему Я </w:t>
            </w:r>
          </w:p>
          <w:p w14:paraId="5A16F391"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Введение в школу</w:t>
            </w:r>
          </w:p>
        </w:tc>
        <w:tc>
          <w:tcPr>
            <w:tcW w:w="2977" w:type="dxa"/>
          </w:tcPr>
          <w:p w14:paraId="3D8AE508"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Юный инспектор дорожного движения</w:t>
            </w:r>
          </w:p>
          <w:p w14:paraId="14813834" w14:textId="77777777" w:rsidR="00D76AAB" w:rsidRPr="003E3729" w:rsidRDefault="00D76AAB" w:rsidP="003E3729">
            <w:pPr>
              <w:pStyle w:val="TableParagraph"/>
              <w:spacing w:line="276" w:lineRule="auto"/>
              <w:ind w:left="57" w:right="57"/>
              <w:jc w:val="both"/>
              <w:rPr>
                <w:sz w:val="24"/>
                <w:szCs w:val="24"/>
              </w:rPr>
            </w:pPr>
            <w:proofErr w:type="spellStart"/>
            <w:r w:rsidRPr="003E3729">
              <w:rPr>
                <w:sz w:val="24"/>
                <w:szCs w:val="24"/>
              </w:rPr>
              <w:t>Юнармия</w:t>
            </w:r>
            <w:proofErr w:type="spellEnd"/>
          </w:p>
          <w:p w14:paraId="3C55E3A1"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Юные экологи</w:t>
            </w:r>
          </w:p>
          <w:p w14:paraId="460A6EEE"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 xml:space="preserve">Профессиональное </w:t>
            </w:r>
            <w:proofErr w:type="spellStart"/>
            <w:r w:rsidRPr="003E3729">
              <w:rPr>
                <w:sz w:val="24"/>
                <w:szCs w:val="24"/>
              </w:rPr>
              <w:t>самопроектирвание</w:t>
            </w:r>
            <w:proofErr w:type="spellEnd"/>
          </w:p>
          <w:p w14:paraId="194E7954"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Психологический тренинг</w:t>
            </w:r>
          </w:p>
          <w:p w14:paraId="72914F53" w14:textId="77777777" w:rsidR="00D76AAB" w:rsidRPr="003E3729" w:rsidRDefault="00D76AAB" w:rsidP="003E3729">
            <w:pPr>
              <w:pStyle w:val="TableParagraph"/>
              <w:spacing w:line="276" w:lineRule="auto"/>
              <w:ind w:left="57" w:right="57"/>
              <w:jc w:val="both"/>
              <w:rPr>
                <w:sz w:val="24"/>
                <w:szCs w:val="24"/>
              </w:rPr>
            </w:pPr>
            <w:r w:rsidRPr="003E3729">
              <w:rPr>
                <w:sz w:val="24"/>
                <w:szCs w:val="24"/>
              </w:rPr>
              <w:t>В мире профессий</w:t>
            </w:r>
          </w:p>
        </w:tc>
        <w:tc>
          <w:tcPr>
            <w:tcW w:w="2551" w:type="dxa"/>
          </w:tcPr>
          <w:p w14:paraId="4B9D0BC0"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Педагогика</w:t>
            </w:r>
          </w:p>
          <w:p w14:paraId="62D8B477"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Психология</w:t>
            </w:r>
          </w:p>
          <w:p w14:paraId="2E9032C4" w14:textId="77777777" w:rsidR="00D76AAB" w:rsidRPr="003E3729" w:rsidRDefault="00D76AAB" w:rsidP="003E3729">
            <w:pPr>
              <w:spacing w:after="0" w:line="276" w:lineRule="auto"/>
              <w:ind w:left="57" w:right="57"/>
              <w:jc w:val="both"/>
              <w:rPr>
                <w:rFonts w:cs="Times New Roman"/>
                <w:sz w:val="24"/>
                <w:szCs w:val="24"/>
              </w:rPr>
            </w:pPr>
            <w:r w:rsidRPr="003E3729">
              <w:rPr>
                <w:rFonts w:cs="Times New Roman"/>
                <w:sz w:val="24"/>
                <w:szCs w:val="24"/>
              </w:rPr>
              <w:t>Социальные практики</w:t>
            </w:r>
          </w:p>
          <w:p w14:paraId="6CF85481" w14:textId="77777777" w:rsidR="00D76AAB" w:rsidRPr="003E3729" w:rsidRDefault="00D76AAB" w:rsidP="003E3729">
            <w:pPr>
              <w:pStyle w:val="TableParagraph"/>
              <w:spacing w:line="276" w:lineRule="auto"/>
              <w:ind w:left="57" w:right="57"/>
              <w:jc w:val="both"/>
              <w:rPr>
                <w:sz w:val="24"/>
                <w:szCs w:val="24"/>
              </w:rPr>
            </w:pPr>
            <w:r w:rsidRPr="003E3729">
              <w:rPr>
                <w:rFonts w:eastAsia="Calibri"/>
                <w:sz w:val="24"/>
                <w:szCs w:val="24"/>
              </w:rPr>
              <w:t>Волонтерская деятельность</w:t>
            </w:r>
          </w:p>
        </w:tc>
      </w:tr>
    </w:tbl>
    <w:p w14:paraId="2AA3FB7B" w14:textId="26606D20" w:rsidR="00D76AAB" w:rsidRPr="00F221E1" w:rsidRDefault="00D76AAB" w:rsidP="003E3729">
      <w:pPr>
        <w:spacing w:after="0" w:line="276" w:lineRule="auto"/>
        <w:ind w:firstLine="708"/>
        <w:contextualSpacing/>
        <w:jc w:val="both"/>
        <w:rPr>
          <w:rFonts w:cs="Times New Roman"/>
          <w:sz w:val="24"/>
          <w:szCs w:val="24"/>
        </w:rPr>
      </w:pPr>
      <w:r w:rsidRPr="00F221E1">
        <w:rPr>
          <w:rFonts w:cs="Times New Roman"/>
          <w:sz w:val="24"/>
          <w:szCs w:val="24"/>
        </w:rPr>
        <w:t>В рамках внеурочной деятельности и дополнительного образования действуют следующие объединения: музей истории школы «</w:t>
      </w:r>
      <w:proofErr w:type="spellStart"/>
      <w:r w:rsidRPr="00F221E1">
        <w:rPr>
          <w:rFonts w:cs="Times New Roman"/>
          <w:sz w:val="24"/>
          <w:szCs w:val="24"/>
        </w:rPr>
        <w:t>PROмузей</w:t>
      </w:r>
      <w:proofErr w:type="spellEnd"/>
      <w:r w:rsidRPr="00F221E1">
        <w:rPr>
          <w:rFonts w:cs="Times New Roman"/>
          <w:sz w:val="24"/>
          <w:szCs w:val="24"/>
        </w:rPr>
        <w:t xml:space="preserve">», отряд ЮИД "Скороход", школьный спортивный клуб "Олимп" (секции по футболу, волейболу, фитнесу, </w:t>
      </w:r>
      <w:proofErr w:type="spellStart"/>
      <w:r w:rsidRPr="00F221E1">
        <w:rPr>
          <w:rFonts w:cs="Times New Roman"/>
          <w:sz w:val="24"/>
          <w:szCs w:val="24"/>
        </w:rPr>
        <w:t>черлидингу</w:t>
      </w:r>
      <w:proofErr w:type="spellEnd"/>
      <w:r w:rsidRPr="00F221E1">
        <w:rPr>
          <w:rFonts w:cs="Times New Roman"/>
          <w:sz w:val="24"/>
          <w:szCs w:val="24"/>
        </w:rPr>
        <w:t>), театральная студия "Новаторы", вок</w:t>
      </w:r>
      <w:r w:rsidR="00317358">
        <w:rPr>
          <w:rFonts w:cs="Times New Roman"/>
          <w:sz w:val="24"/>
          <w:szCs w:val="24"/>
        </w:rPr>
        <w:t>а</w:t>
      </w:r>
      <w:r w:rsidRPr="00F221E1">
        <w:rPr>
          <w:rFonts w:cs="Times New Roman"/>
          <w:sz w:val="24"/>
          <w:szCs w:val="24"/>
        </w:rPr>
        <w:t>льная студия, школьная газета "Перекресток", студия детского телевидения «Школьный репортёр», дружина юных пожарных "Огоньки", отряд «</w:t>
      </w:r>
      <w:proofErr w:type="spellStart"/>
      <w:r w:rsidRPr="00F221E1">
        <w:rPr>
          <w:rFonts w:cs="Times New Roman"/>
          <w:sz w:val="24"/>
          <w:szCs w:val="24"/>
        </w:rPr>
        <w:t>Юнармия</w:t>
      </w:r>
      <w:proofErr w:type="spellEnd"/>
      <w:r w:rsidRPr="00F221E1">
        <w:rPr>
          <w:rFonts w:cs="Times New Roman"/>
          <w:sz w:val="24"/>
          <w:szCs w:val="24"/>
        </w:rPr>
        <w:t>», отряд «Юный эколог».</w:t>
      </w:r>
    </w:p>
    <w:p w14:paraId="6FF36217" w14:textId="77777777" w:rsidR="00D76AAB" w:rsidRPr="00F221E1" w:rsidRDefault="00D76AAB" w:rsidP="003E3729">
      <w:pPr>
        <w:spacing w:after="0" w:line="276" w:lineRule="auto"/>
        <w:ind w:firstLine="709"/>
        <w:contextualSpacing/>
        <w:jc w:val="both"/>
        <w:rPr>
          <w:rFonts w:cs="Times New Roman"/>
          <w:sz w:val="24"/>
          <w:szCs w:val="24"/>
        </w:rPr>
      </w:pPr>
      <w:r w:rsidRPr="00F221E1">
        <w:rPr>
          <w:rFonts w:cs="Times New Roman"/>
          <w:sz w:val="24"/>
          <w:szCs w:val="24"/>
        </w:rPr>
        <w:t>Обучающиеся школы и объединения ежегодно принимают участие в различных конкурсах разного уровня, среди них:</w:t>
      </w:r>
    </w:p>
    <w:tbl>
      <w:tblPr>
        <w:tblW w:w="9923" w:type="dxa"/>
        <w:tblInd w:w="-289"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5246"/>
        <w:gridCol w:w="2409"/>
        <w:gridCol w:w="2268"/>
      </w:tblGrid>
      <w:tr w:rsidR="00D76AAB" w:rsidRPr="00F221E1" w14:paraId="573F3190" w14:textId="77777777" w:rsidTr="003E3729">
        <w:tc>
          <w:tcPr>
            <w:tcW w:w="5246" w:type="dxa"/>
          </w:tcPr>
          <w:p w14:paraId="67070656" w14:textId="77777777" w:rsidR="00D76AAB" w:rsidRPr="00F221E1" w:rsidRDefault="00D76AAB" w:rsidP="003E3729">
            <w:pPr>
              <w:tabs>
                <w:tab w:val="left" w:pos="3570"/>
              </w:tabs>
              <w:spacing w:after="0" w:line="276" w:lineRule="auto"/>
              <w:contextualSpacing/>
              <w:rPr>
                <w:rFonts w:cs="Times New Roman"/>
                <w:b/>
                <w:sz w:val="24"/>
                <w:szCs w:val="24"/>
              </w:rPr>
            </w:pPr>
            <w:r w:rsidRPr="00F221E1">
              <w:rPr>
                <w:rFonts w:cs="Times New Roman"/>
                <w:b/>
                <w:sz w:val="24"/>
                <w:szCs w:val="24"/>
              </w:rPr>
              <w:t>Название конкурса</w:t>
            </w:r>
          </w:p>
        </w:tc>
        <w:tc>
          <w:tcPr>
            <w:tcW w:w="2409" w:type="dxa"/>
          </w:tcPr>
          <w:p w14:paraId="138B065C" w14:textId="77777777" w:rsidR="00D76AAB" w:rsidRPr="00F221E1" w:rsidRDefault="00D76AAB" w:rsidP="003E3729">
            <w:pPr>
              <w:tabs>
                <w:tab w:val="left" w:pos="3570"/>
              </w:tabs>
              <w:spacing w:after="0" w:line="276" w:lineRule="auto"/>
              <w:contextualSpacing/>
              <w:rPr>
                <w:rFonts w:cs="Times New Roman"/>
                <w:b/>
                <w:sz w:val="24"/>
                <w:szCs w:val="24"/>
              </w:rPr>
            </w:pPr>
            <w:r w:rsidRPr="00F221E1">
              <w:rPr>
                <w:rFonts w:cs="Times New Roman"/>
                <w:b/>
                <w:sz w:val="24"/>
                <w:szCs w:val="24"/>
              </w:rPr>
              <w:t>Участники</w:t>
            </w:r>
          </w:p>
        </w:tc>
        <w:tc>
          <w:tcPr>
            <w:tcW w:w="2268" w:type="dxa"/>
          </w:tcPr>
          <w:p w14:paraId="577FA73A" w14:textId="77777777" w:rsidR="00D76AAB" w:rsidRPr="00F221E1" w:rsidRDefault="00D76AAB" w:rsidP="003E3729">
            <w:pPr>
              <w:tabs>
                <w:tab w:val="left" w:pos="3570"/>
              </w:tabs>
              <w:spacing w:after="0" w:line="276" w:lineRule="auto"/>
              <w:contextualSpacing/>
              <w:rPr>
                <w:rFonts w:cs="Times New Roman"/>
                <w:b/>
                <w:sz w:val="24"/>
                <w:szCs w:val="24"/>
              </w:rPr>
            </w:pPr>
            <w:r w:rsidRPr="00F221E1">
              <w:rPr>
                <w:rFonts w:cs="Times New Roman"/>
                <w:b/>
                <w:sz w:val="24"/>
                <w:szCs w:val="24"/>
              </w:rPr>
              <w:t>Победители и призеры</w:t>
            </w:r>
          </w:p>
        </w:tc>
      </w:tr>
      <w:tr w:rsidR="00D76AAB" w:rsidRPr="00F221E1" w14:paraId="4B25E828" w14:textId="77777777" w:rsidTr="003E3729">
        <w:tc>
          <w:tcPr>
            <w:tcW w:w="9923" w:type="dxa"/>
            <w:gridSpan w:val="3"/>
          </w:tcPr>
          <w:p w14:paraId="2E5D44D2"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Музей школьной истории «</w:t>
            </w:r>
            <w:r w:rsidRPr="00F221E1">
              <w:rPr>
                <w:rFonts w:cs="Times New Roman"/>
                <w:b/>
                <w:sz w:val="24"/>
                <w:szCs w:val="24"/>
                <w:lang w:val="en-US"/>
              </w:rPr>
              <w:t>PRO</w:t>
            </w:r>
            <w:r w:rsidRPr="00F221E1">
              <w:rPr>
                <w:rFonts w:cs="Times New Roman"/>
                <w:b/>
                <w:sz w:val="24"/>
                <w:szCs w:val="24"/>
              </w:rPr>
              <w:t>музей»</w:t>
            </w:r>
          </w:p>
        </w:tc>
      </w:tr>
      <w:tr w:rsidR="00D76AAB" w:rsidRPr="00F221E1" w14:paraId="5826130A" w14:textId="77777777" w:rsidTr="003E3729">
        <w:tc>
          <w:tcPr>
            <w:tcW w:w="5246" w:type="dxa"/>
          </w:tcPr>
          <w:p w14:paraId="08482565"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Областной проект "Звезда Победы"</w:t>
            </w:r>
          </w:p>
        </w:tc>
        <w:tc>
          <w:tcPr>
            <w:tcW w:w="2409" w:type="dxa"/>
          </w:tcPr>
          <w:p w14:paraId="52CF4585" w14:textId="77777777" w:rsidR="00D76AAB" w:rsidRPr="00F221E1" w:rsidRDefault="00D76AAB" w:rsidP="003E3729">
            <w:pPr>
              <w:tabs>
                <w:tab w:val="left" w:pos="3570"/>
              </w:tabs>
              <w:spacing w:after="0" w:line="276" w:lineRule="auto"/>
              <w:contextualSpacing/>
              <w:rPr>
                <w:rFonts w:cs="Times New Roman"/>
                <w:sz w:val="24"/>
                <w:szCs w:val="24"/>
              </w:rPr>
            </w:pPr>
            <w:r w:rsidRPr="00F221E1">
              <w:rPr>
                <w:rFonts w:cs="Times New Roman"/>
                <w:sz w:val="24"/>
                <w:szCs w:val="24"/>
              </w:rPr>
              <w:t>Отряд «Бригантина»</w:t>
            </w:r>
          </w:p>
        </w:tc>
        <w:tc>
          <w:tcPr>
            <w:tcW w:w="2268" w:type="dxa"/>
          </w:tcPr>
          <w:p w14:paraId="74AAD123" w14:textId="77777777" w:rsidR="00D76AAB" w:rsidRPr="00F221E1" w:rsidRDefault="00D76AAB" w:rsidP="003E3729">
            <w:pPr>
              <w:tabs>
                <w:tab w:val="left" w:pos="3570"/>
              </w:tabs>
              <w:spacing w:after="0" w:line="276" w:lineRule="auto"/>
              <w:contextualSpacing/>
              <w:rPr>
                <w:rFonts w:cs="Times New Roman"/>
                <w:sz w:val="24"/>
                <w:szCs w:val="24"/>
              </w:rPr>
            </w:pPr>
            <w:r w:rsidRPr="00F221E1">
              <w:rPr>
                <w:rFonts w:cs="Times New Roman"/>
                <w:sz w:val="24"/>
                <w:szCs w:val="24"/>
              </w:rPr>
              <w:t>Диплом победителя</w:t>
            </w:r>
          </w:p>
        </w:tc>
      </w:tr>
      <w:tr w:rsidR="00D76AAB" w:rsidRPr="00F221E1" w14:paraId="1240138F" w14:textId="77777777" w:rsidTr="003E3729">
        <w:tc>
          <w:tcPr>
            <w:tcW w:w="9923" w:type="dxa"/>
            <w:gridSpan w:val="3"/>
          </w:tcPr>
          <w:p w14:paraId="47B5530E"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Студия детского телевидения «Школьный репортёр»</w:t>
            </w:r>
          </w:p>
        </w:tc>
      </w:tr>
      <w:tr w:rsidR="00D76AAB" w:rsidRPr="00F221E1" w14:paraId="09D051D3" w14:textId="77777777" w:rsidTr="003E3729">
        <w:tc>
          <w:tcPr>
            <w:tcW w:w="5246" w:type="dxa"/>
          </w:tcPr>
          <w:p w14:paraId="3F3B15C3"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Областной конкурс видеороликов «Снова к прошлому взглядом приблизимся»</w:t>
            </w:r>
          </w:p>
        </w:tc>
        <w:tc>
          <w:tcPr>
            <w:tcW w:w="2409" w:type="dxa"/>
          </w:tcPr>
          <w:p w14:paraId="58BEB840" w14:textId="77777777" w:rsidR="00D76AAB" w:rsidRPr="00F221E1" w:rsidRDefault="00D76AAB" w:rsidP="003E3729">
            <w:pPr>
              <w:spacing w:after="0" w:line="276" w:lineRule="auto"/>
              <w:contextualSpacing/>
              <w:rPr>
                <w:rFonts w:cs="Times New Roman"/>
                <w:color w:val="000000"/>
                <w:sz w:val="24"/>
                <w:szCs w:val="24"/>
              </w:rPr>
            </w:pPr>
            <w:r w:rsidRPr="00F221E1">
              <w:rPr>
                <w:rFonts w:cs="Times New Roman"/>
                <w:color w:val="000000"/>
                <w:sz w:val="24"/>
                <w:szCs w:val="24"/>
              </w:rPr>
              <w:t>3 человека</w:t>
            </w:r>
          </w:p>
        </w:tc>
        <w:tc>
          <w:tcPr>
            <w:tcW w:w="2268" w:type="dxa"/>
          </w:tcPr>
          <w:p w14:paraId="27AF43FF" w14:textId="77777777" w:rsidR="00D76AAB" w:rsidRPr="00F221E1" w:rsidRDefault="00D76AAB" w:rsidP="003E3729">
            <w:pPr>
              <w:spacing w:after="0" w:line="276" w:lineRule="auto"/>
              <w:contextualSpacing/>
              <w:rPr>
                <w:rFonts w:cs="Times New Roman"/>
                <w:color w:val="000000"/>
                <w:sz w:val="24"/>
                <w:szCs w:val="24"/>
              </w:rPr>
            </w:pPr>
            <w:r w:rsidRPr="00F221E1">
              <w:rPr>
                <w:rFonts w:cs="Times New Roman"/>
                <w:color w:val="000000"/>
                <w:sz w:val="24"/>
                <w:szCs w:val="24"/>
              </w:rPr>
              <w:t>Сертификат участника</w:t>
            </w:r>
          </w:p>
        </w:tc>
      </w:tr>
      <w:tr w:rsidR="00D76AAB" w:rsidRPr="00F221E1" w14:paraId="1DC7BDBD" w14:textId="77777777" w:rsidTr="003E3729">
        <w:tc>
          <w:tcPr>
            <w:tcW w:w="5246" w:type="dxa"/>
          </w:tcPr>
          <w:p w14:paraId="17DFCA5F" w14:textId="77777777" w:rsidR="00D76AAB" w:rsidRPr="00F221E1" w:rsidRDefault="00D76AAB" w:rsidP="003E3729">
            <w:pPr>
              <w:spacing w:after="0" w:line="276" w:lineRule="auto"/>
              <w:rPr>
                <w:rFonts w:cs="Times New Roman"/>
                <w:sz w:val="24"/>
                <w:szCs w:val="24"/>
              </w:rPr>
            </w:pPr>
            <w:r w:rsidRPr="00F221E1">
              <w:rPr>
                <w:rFonts w:cs="Times New Roman"/>
                <w:sz w:val="24"/>
                <w:szCs w:val="24"/>
              </w:rPr>
              <w:t xml:space="preserve"> Городской творческий конкурс «Я выбираю профессию» в рамках акции «Карьера в России». Видеоролик «Лучший в профессии»</w:t>
            </w:r>
          </w:p>
        </w:tc>
        <w:tc>
          <w:tcPr>
            <w:tcW w:w="2409" w:type="dxa"/>
          </w:tcPr>
          <w:p w14:paraId="7F635342" w14:textId="77777777" w:rsidR="00D76AAB" w:rsidRPr="00F221E1" w:rsidRDefault="00D76AAB" w:rsidP="003E3729">
            <w:pPr>
              <w:spacing w:after="0" w:line="276" w:lineRule="auto"/>
              <w:rPr>
                <w:rFonts w:cs="Times New Roman"/>
                <w:color w:val="000000"/>
                <w:sz w:val="24"/>
                <w:szCs w:val="24"/>
              </w:rPr>
            </w:pPr>
            <w:r w:rsidRPr="00F221E1">
              <w:rPr>
                <w:rFonts w:cs="Times New Roman"/>
                <w:color w:val="000000"/>
                <w:sz w:val="24"/>
                <w:szCs w:val="24"/>
              </w:rPr>
              <w:t>2 человека</w:t>
            </w:r>
          </w:p>
        </w:tc>
        <w:tc>
          <w:tcPr>
            <w:tcW w:w="2268" w:type="dxa"/>
          </w:tcPr>
          <w:p w14:paraId="207E0663" w14:textId="77777777" w:rsidR="00D76AAB" w:rsidRPr="00F221E1" w:rsidRDefault="00D76AAB" w:rsidP="003E3729">
            <w:pPr>
              <w:spacing w:after="0" w:line="276" w:lineRule="auto"/>
              <w:rPr>
                <w:rFonts w:cs="Times New Roman"/>
                <w:color w:val="000000"/>
                <w:sz w:val="24"/>
                <w:szCs w:val="24"/>
              </w:rPr>
            </w:pPr>
            <w:r w:rsidRPr="00F221E1">
              <w:rPr>
                <w:rFonts w:cs="Times New Roman"/>
                <w:color w:val="000000"/>
                <w:sz w:val="24"/>
                <w:szCs w:val="24"/>
              </w:rPr>
              <w:t>Диплом 1 степени</w:t>
            </w:r>
          </w:p>
        </w:tc>
      </w:tr>
      <w:tr w:rsidR="00D76AAB" w:rsidRPr="00F221E1" w14:paraId="369633F3" w14:textId="77777777" w:rsidTr="003E3729">
        <w:tc>
          <w:tcPr>
            <w:tcW w:w="5246" w:type="dxa"/>
          </w:tcPr>
          <w:p w14:paraId="12C6B0DD" w14:textId="77777777" w:rsidR="00D76AAB" w:rsidRPr="00F221E1" w:rsidRDefault="00D76AAB" w:rsidP="003E3729">
            <w:pPr>
              <w:spacing w:after="0" w:line="276" w:lineRule="auto"/>
              <w:rPr>
                <w:rFonts w:cs="Times New Roman"/>
                <w:sz w:val="24"/>
                <w:szCs w:val="24"/>
              </w:rPr>
            </w:pPr>
            <w:r w:rsidRPr="00F221E1">
              <w:rPr>
                <w:rFonts w:cs="Times New Roman"/>
                <w:sz w:val="24"/>
                <w:szCs w:val="24"/>
              </w:rPr>
              <w:t xml:space="preserve"> Городской творческий конкурс «Я выбираю профессию» в рамках акции «Карьера в России». Фоторабота «Профессия Геммолог»</w:t>
            </w:r>
          </w:p>
        </w:tc>
        <w:tc>
          <w:tcPr>
            <w:tcW w:w="2409" w:type="dxa"/>
          </w:tcPr>
          <w:p w14:paraId="6B7BC069" w14:textId="77777777" w:rsidR="00D76AAB" w:rsidRPr="00F221E1" w:rsidRDefault="00D76AAB" w:rsidP="003E3729">
            <w:pPr>
              <w:spacing w:after="0" w:line="276" w:lineRule="auto"/>
              <w:rPr>
                <w:rFonts w:cs="Times New Roman"/>
                <w:sz w:val="24"/>
                <w:szCs w:val="24"/>
              </w:rPr>
            </w:pPr>
            <w:r w:rsidRPr="00F221E1">
              <w:rPr>
                <w:rFonts w:cs="Times New Roman"/>
                <w:sz w:val="24"/>
                <w:szCs w:val="24"/>
              </w:rPr>
              <w:t>1 человек</w:t>
            </w:r>
          </w:p>
        </w:tc>
        <w:tc>
          <w:tcPr>
            <w:tcW w:w="2268" w:type="dxa"/>
          </w:tcPr>
          <w:p w14:paraId="059169D8" w14:textId="77777777" w:rsidR="00D76AAB" w:rsidRPr="00F221E1" w:rsidRDefault="00D76AAB" w:rsidP="003E3729">
            <w:pPr>
              <w:spacing w:after="0" w:line="276" w:lineRule="auto"/>
              <w:rPr>
                <w:rFonts w:cs="Times New Roman"/>
                <w:sz w:val="24"/>
                <w:szCs w:val="24"/>
              </w:rPr>
            </w:pPr>
            <w:r w:rsidRPr="00F221E1">
              <w:rPr>
                <w:rFonts w:cs="Times New Roman"/>
                <w:sz w:val="24"/>
                <w:szCs w:val="24"/>
              </w:rPr>
              <w:t>Диплом 3 степени</w:t>
            </w:r>
          </w:p>
        </w:tc>
      </w:tr>
      <w:tr w:rsidR="00D76AAB" w:rsidRPr="00F221E1" w14:paraId="15E3CF42" w14:textId="77777777" w:rsidTr="003E3729">
        <w:tc>
          <w:tcPr>
            <w:tcW w:w="9923" w:type="dxa"/>
            <w:gridSpan w:val="3"/>
          </w:tcPr>
          <w:p w14:paraId="3B53B8C2"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Отряд ЮИД "Скороход"</w:t>
            </w:r>
          </w:p>
        </w:tc>
      </w:tr>
      <w:tr w:rsidR="00D76AAB" w:rsidRPr="00F221E1" w14:paraId="359EFFB3" w14:textId="77777777" w:rsidTr="003E3729">
        <w:tc>
          <w:tcPr>
            <w:tcW w:w="5246" w:type="dxa"/>
          </w:tcPr>
          <w:p w14:paraId="5F92D637"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lastRenderedPageBreak/>
              <w:t>Областной конкурс художественной самодеятельности "Хранители порядка на дорогах"</w:t>
            </w:r>
          </w:p>
        </w:tc>
        <w:tc>
          <w:tcPr>
            <w:tcW w:w="2409" w:type="dxa"/>
          </w:tcPr>
          <w:p w14:paraId="1F30E183"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Отряд ЮИД "Скороход"</w:t>
            </w:r>
          </w:p>
        </w:tc>
        <w:tc>
          <w:tcPr>
            <w:tcW w:w="2268" w:type="dxa"/>
          </w:tcPr>
          <w:p w14:paraId="314816CA"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Диплом участника</w:t>
            </w:r>
          </w:p>
        </w:tc>
      </w:tr>
      <w:tr w:rsidR="00D76AAB" w:rsidRPr="00F221E1" w14:paraId="5411A1D9" w14:textId="77777777" w:rsidTr="003E3729">
        <w:tc>
          <w:tcPr>
            <w:tcW w:w="5246" w:type="dxa"/>
          </w:tcPr>
          <w:p w14:paraId="2FC45856"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Городской этап конкурса "Безопасное колесо"</w:t>
            </w:r>
          </w:p>
        </w:tc>
        <w:tc>
          <w:tcPr>
            <w:tcW w:w="2409" w:type="dxa"/>
          </w:tcPr>
          <w:p w14:paraId="1A7D9AB6"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Отряд ЮИД "Скороход"</w:t>
            </w:r>
          </w:p>
        </w:tc>
        <w:tc>
          <w:tcPr>
            <w:tcW w:w="2268" w:type="dxa"/>
          </w:tcPr>
          <w:p w14:paraId="5FA4E5D2"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Диплом участника</w:t>
            </w:r>
          </w:p>
        </w:tc>
      </w:tr>
      <w:tr w:rsidR="00D76AAB" w:rsidRPr="00F221E1" w14:paraId="789B90ED" w14:textId="77777777" w:rsidTr="003E3729">
        <w:tc>
          <w:tcPr>
            <w:tcW w:w="5246" w:type="dxa"/>
            <w:vMerge w:val="restart"/>
          </w:tcPr>
          <w:p w14:paraId="437AE5A3"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Региональный творческий конкурс фотографий среди отрядов ЮИД Костромской области «#</w:t>
            </w:r>
            <w:proofErr w:type="spellStart"/>
            <w:r w:rsidRPr="00F221E1">
              <w:rPr>
                <w:rFonts w:cs="Times New Roman"/>
                <w:sz w:val="24"/>
                <w:szCs w:val="24"/>
              </w:rPr>
              <w:t>ЯЛетоПДД</w:t>
            </w:r>
            <w:proofErr w:type="spellEnd"/>
            <w:r w:rsidRPr="00F221E1">
              <w:rPr>
                <w:rFonts w:cs="Times New Roman"/>
                <w:sz w:val="24"/>
                <w:szCs w:val="24"/>
              </w:rPr>
              <w:t>» в онлайн-формате</w:t>
            </w:r>
          </w:p>
        </w:tc>
        <w:tc>
          <w:tcPr>
            <w:tcW w:w="2409" w:type="dxa"/>
          </w:tcPr>
          <w:p w14:paraId="5CC875F4" w14:textId="50AB734F" w:rsidR="00D76AAB" w:rsidRPr="00F221E1" w:rsidRDefault="00D76AAB" w:rsidP="00317358">
            <w:pPr>
              <w:spacing w:after="0" w:line="276" w:lineRule="auto"/>
              <w:contextualSpacing/>
              <w:rPr>
                <w:rFonts w:cs="Times New Roman"/>
                <w:sz w:val="24"/>
                <w:szCs w:val="24"/>
              </w:rPr>
            </w:pPr>
            <w:r w:rsidRPr="00F221E1">
              <w:rPr>
                <w:rFonts w:cs="Times New Roman"/>
                <w:sz w:val="24"/>
                <w:szCs w:val="24"/>
              </w:rPr>
              <w:t xml:space="preserve">Творческий коллектив «Адреналин» </w:t>
            </w:r>
          </w:p>
        </w:tc>
        <w:tc>
          <w:tcPr>
            <w:tcW w:w="2268" w:type="dxa"/>
          </w:tcPr>
          <w:p w14:paraId="11620662"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Диплом 1 степени</w:t>
            </w:r>
          </w:p>
        </w:tc>
      </w:tr>
      <w:tr w:rsidR="00D76AAB" w:rsidRPr="00F221E1" w14:paraId="2DF3344B" w14:textId="77777777" w:rsidTr="003E3729">
        <w:tc>
          <w:tcPr>
            <w:tcW w:w="5246" w:type="dxa"/>
            <w:vMerge/>
          </w:tcPr>
          <w:p w14:paraId="0313BE33" w14:textId="77777777" w:rsidR="00D76AAB" w:rsidRPr="00F221E1" w:rsidRDefault="00D76AAB" w:rsidP="003E3729">
            <w:pPr>
              <w:spacing w:after="0" w:line="276" w:lineRule="auto"/>
              <w:contextualSpacing/>
              <w:rPr>
                <w:rFonts w:cs="Times New Roman"/>
                <w:sz w:val="24"/>
                <w:szCs w:val="24"/>
              </w:rPr>
            </w:pPr>
          </w:p>
        </w:tc>
        <w:tc>
          <w:tcPr>
            <w:tcW w:w="2409" w:type="dxa"/>
          </w:tcPr>
          <w:p w14:paraId="277465CC" w14:textId="2F30F8AC" w:rsidR="00D76AAB" w:rsidRPr="00F221E1" w:rsidRDefault="00D76AAB" w:rsidP="00317358">
            <w:pPr>
              <w:spacing w:after="0" w:line="276" w:lineRule="auto"/>
              <w:contextualSpacing/>
              <w:rPr>
                <w:rFonts w:cs="Times New Roman"/>
                <w:sz w:val="24"/>
                <w:szCs w:val="24"/>
              </w:rPr>
            </w:pPr>
            <w:r w:rsidRPr="00F221E1">
              <w:rPr>
                <w:rFonts w:cs="Times New Roman"/>
                <w:sz w:val="24"/>
                <w:szCs w:val="24"/>
              </w:rPr>
              <w:t>Творческий коллектив «</w:t>
            </w:r>
            <w:proofErr w:type="spellStart"/>
            <w:r w:rsidRPr="00F221E1">
              <w:rPr>
                <w:rFonts w:cs="Times New Roman"/>
                <w:sz w:val="24"/>
                <w:szCs w:val="24"/>
              </w:rPr>
              <w:t>Вит</w:t>
            </w:r>
            <w:r w:rsidR="00317358">
              <w:rPr>
                <w:rFonts w:cs="Times New Roman"/>
                <w:sz w:val="24"/>
                <w:szCs w:val="24"/>
              </w:rPr>
              <w:t>аминки</w:t>
            </w:r>
            <w:proofErr w:type="spellEnd"/>
            <w:r w:rsidR="00317358">
              <w:rPr>
                <w:rFonts w:cs="Times New Roman"/>
                <w:sz w:val="24"/>
                <w:szCs w:val="24"/>
              </w:rPr>
              <w:t xml:space="preserve">» </w:t>
            </w:r>
          </w:p>
        </w:tc>
        <w:tc>
          <w:tcPr>
            <w:tcW w:w="2268" w:type="dxa"/>
          </w:tcPr>
          <w:p w14:paraId="37721097" w14:textId="77777777" w:rsidR="00D76AAB" w:rsidRPr="00F221E1" w:rsidRDefault="00D76AAB" w:rsidP="003E3729">
            <w:pPr>
              <w:spacing w:after="0" w:line="276" w:lineRule="auto"/>
              <w:contextualSpacing/>
              <w:rPr>
                <w:rFonts w:cs="Times New Roman"/>
                <w:sz w:val="24"/>
                <w:szCs w:val="24"/>
              </w:rPr>
            </w:pPr>
            <w:r w:rsidRPr="00F221E1">
              <w:rPr>
                <w:rFonts w:cs="Times New Roman"/>
                <w:sz w:val="24"/>
                <w:szCs w:val="24"/>
              </w:rPr>
              <w:t>Диплом 3 степени</w:t>
            </w:r>
          </w:p>
        </w:tc>
      </w:tr>
      <w:tr w:rsidR="00D76AAB" w:rsidRPr="00F221E1" w14:paraId="708FEF52" w14:textId="77777777" w:rsidTr="003E3729">
        <w:tc>
          <w:tcPr>
            <w:tcW w:w="9923" w:type="dxa"/>
            <w:gridSpan w:val="3"/>
          </w:tcPr>
          <w:p w14:paraId="6629E701"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Театральная студия «Новаторы»</w:t>
            </w:r>
          </w:p>
        </w:tc>
      </w:tr>
      <w:tr w:rsidR="00D76AAB" w:rsidRPr="00F221E1" w14:paraId="445E583D" w14:textId="77777777" w:rsidTr="003E3729">
        <w:tc>
          <w:tcPr>
            <w:tcW w:w="5246" w:type="dxa"/>
          </w:tcPr>
          <w:p w14:paraId="5CDD1473"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Творческая акция, посвященная</w:t>
            </w:r>
          </w:p>
          <w:p w14:paraId="28665CC4"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Международному дню родного языка.</w:t>
            </w:r>
          </w:p>
          <w:p w14:paraId="7A018EA3"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Всероссийский конкурс звучащего слова</w:t>
            </w:r>
          </w:p>
          <w:p w14:paraId="28C9EF57"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«О любви на родном языке. 2021г.</w:t>
            </w:r>
          </w:p>
        </w:tc>
        <w:tc>
          <w:tcPr>
            <w:tcW w:w="2409" w:type="dxa"/>
          </w:tcPr>
          <w:p w14:paraId="65EF9446" w14:textId="77777777" w:rsidR="00D76AAB" w:rsidRPr="00F221E1" w:rsidRDefault="00D76AAB" w:rsidP="003E3729">
            <w:pPr>
              <w:spacing w:after="0" w:line="276" w:lineRule="auto"/>
              <w:contextualSpacing/>
              <w:jc w:val="both"/>
              <w:rPr>
                <w:rFonts w:cs="Times New Roman"/>
                <w:color w:val="000000"/>
                <w:sz w:val="24"/>
                <w:szCs w:val="24"/>
              </w:rPr>
            </w:pPr>
            <w:r w:rsidRPr="00F221E1">
              <w:rPr>
                <w:rFonts w:cs="Times New Roman"/>
                <w:color w:val="000000"/>
                <w:sz w:val="24"/>
                <w:szCs w:val="24"/>
              </w:rPr>
              <w:t>3 человека</w:t>
            </w:r>
          </w:p>
        </w:tc>
        <w:tc>
          <w:tcPr>
            <w:tcW w:w="2268" w:type="dxa"/>
          </w:tcPr>
          <w:p w14:paraId="3318400F" w14:textId="77777777" w:rsidR="00D76AAB" w:rsidRPr="00F221E1" w:rsidRDefault="00D76AAB" w:rsidP="003E3729">
            <w:pPr>
              <w:spacing w:after="0" w:line="276" w:lineRule="auto"/>
              <w:contextualSpacing/>
              <w:jc w:val="both"/>
              <w:rPr>
                <w:rFonts w:cs="Times New Roman"/>
                <w:color w:val="000000"/>
                <w:sz w:val="24"/>
                <w:szCs w:val="24"/>
              </w:rPr>
            </w:pPr>
            <w:r w:rsidRPr="00F221E1">
              <w:rPr>
                <w:rFonts w:cs="Times New Roman"/>
                <w:color w:val="000000"/>
                <w:sz w:val="24"/>
                <w:szCs w:val="24"/>
              </w:rPr>
              <w:t xml:space="preserve">Дипломы участника </w:t>
            </w:r>
          </w:p>
        </w:tc>
      </w:tr>
      <w:tr w:rsidR="00D76AAB" w:rsidRPr="00F221E1" w14:paraId="48BF12D1" w14:textId="77777777" w:rsidTr="003E3729">
        <w:tc>
          <w:tcPr>
            <w:tcW w:w="5246" w:type="dxa"/>
          </w:tcPr>
          <w:p w14:paraId="726BFF5D"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Совместная постановка студии ИКИ КГУ "Незабытая мечта" в рамках городского фестиваля "Театральная весна - 2021"</w:t>
            </w:r>
          </w:p>
        </w:tc>
        <w:tc>
          <w:tcPr>
            <w:tcW w:w="2409" w:type="dxa"/>
          </w:tcPr>
          <w:p w14:paraId="34307F82"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 xml:space="preserve">Участники театральной студии </w:t>
            </w:r>
          </w:p>
        </w:tc>
        <w:tc>
          <w:tcPr>
            <w:tcW w:w="2268" w:type="dxa"/>
          </w:tcPr>
          <w:p w14:paraId="43986748" w14:textId="04C0A5E5" w:rsidR="00D76AAB" w:rsidRPr="00F221E1" w:rsidRDefault="00D76AAB" w:rsidP="00317358">
            <w:pPr>
              <w:spacing w:after="0" w:line="276" w:lineRule="auto"/>
              <w:contextualSpacing/>
              <w:jc w:val="both"/>
              <w:rPr>
                <w:rFonts w:cs="Times New Roman"/>
                <w:sz w:val="24"/>
                <w:szCs w:val="24"/>
              </w:rPr>
            </w:pPr>
            <w:r w:rsidRPr="00F221E1">
              <w:rPr>
                <w:rFonts w:cs="Times New Roman"/>
                <w:sz w:val="24"/>
                <w:szCs w:val="24"/>
              </w:rPr>
              <w:t xml:space="preserve">Дипломант </w:t>
            </w:r>
          </w:p>
        </w:tc>
      </w:tr>
      <w:tr w:rsidR="00D76AAB" w:rsidRPr="00F221E1" w14:paraId="7CC30DB2" w14:textId="77777777" w:rsidTr="003E3729">
        <w:tc>
          <w:tcPr>
            <w:tcW w:w="5246" w:type="dxa"/>
          </w:tcPr>
          <w:p w14:paraId="6541B7B6"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Первый всероссийский конкурс "Таланты России" (конкурс чтецов)</w:t>
            </w:r>
          </w:p>
        </w:tc>
        <w:tc>
          <w:tcPr>
            <w:tcW w:w="2409" w:type="dxa"/>
          </w:tcPr>
          <w:p w14:paraId="2531AE84" w14:textId="77777777" w:rsidR="00D76AAB" w:rsidRPr="00F221E1" w:rsidRDefault="00D76AAB" w:rsidP="003E3729">
            <w:pPr>
              <w:tabs>
                <w:tab w:val="left" w:pos="3570"/>
              </w:tabs>
              <w:spacing w:after="0" w:line="276" w:lineRule="auto"/>
              <w:contextualSpacing/>
              <w:jc w:val="both"/>
              <w:rPr>
                <w:rFonts w:cs="Times New Roman"/>
                <w:color w:val="000000"/>
                <w:sz w:val="24"/>
                <w:szCs w:val="24"/>
              </w:rPr>
            </w:pPr>
            <w:r w:rsidRPr="00F221E1">
              <w:rPr>
                <w:rFonts w:cs="Times New Roman"/>
                <w:color w:val="000000"/>
                <w:sz w:val="24"/>
                <w:szCs w:val="24"/>
              </w:rPr>
              <w:t>1 человек</w:t>
            </w:r>
          </w:p>
        </w:tc>
        <w:tc>
          <w:tcPr>
            <w:tcW w:w="2268" w:type="dxa"/>
          </w:tcPr>
          <w:p w14:paraId="7E00B8EB" w14:textId="77777777" w:rsidR="00D76AAB" w:rsidRPr="00F221E1" w:rsidRDefault="00D76AAB" w:rsidP="003E3729">
            <w:pPr>
              <w:spacing w:after="0" w:line="276" w:lineRule="auto"/>
              <w:contextualSpacing/>
              <w:jc w:val="both"/>
              <w:rPr>
                <w:rFonts w:cs="Times New Roman"/>
                <w:color w:val="000000"/>
                <w:sz w:val="24"/>
                <w:szCs w:val="24"/>
              </w:rPr>
            </w:pPr>
            <w:r w:rsidRPr="00F221E1">
              <w:rPr>
                <w:rFonts w:cs="Times New Roman"/>
                <w:color w:val="000000"/>
                <w:sz w:val="24"/>
                <w:szCs w:val="24"/>
              </w:rPr>
              <w:t>Диплом победителя</w:t>
            </w:r>
          </w:p>
        </w:tc>
      </w:tr>
      <w:tr w:rsidR="00D76AAB" w:rsidRPr="00F221E1" w14:paraId="04DCCA74" w14:textId="77777777" w:rsidTr="003E3729">
        <w:tc>
          <w:tcPr>
            <w:tcW w:w="5246" w:type="dxa"/>
          </w:tcPr>
          <w:p w14:paraId="61F16F75" w14:textId="77777777" w:rsidR="00D76AAB" w:rsidRPr="00F221E1" w:rsidRDefault="00D76AAB" w:rsidP="003E3729">
            <w:pPr>
              <w:spacing w:after="0" w:line="276" w:lineRule="auto"/>
              <w:contextualSpacing/>
              <w:jc w:val="both"/>
              <w:rPr>
                <w:rFonts w:cs="Times New Roman"/>
                <w:sz w:val="24"/>
                <w:szCs w:val="24"/>
              </w:rPr>
            </w:pPr>
            <w:r w:rsidRPr="00F221E1">
              <w:rPr>
                <w:rFonts w:cs="Times New Roman"/>
                <w:sz w:val="24"/>
                <w:szCs w:val="24"/>
              </w:rPr>
              <w:t>Открытый театральный конкурс малых форм «Территория Т» (г. Кострома). Номинация «Миниатюра», смешанная возрастная категория.</w:t>
            </w:r>
          </w:p>
        </w:tc>
        <w:tc>
          <w:tcPr>
            <w:tcW w:w="2409" w:type="dxa"/>
          </w:tcPr>
          <w:p w14:paraId="064DB6D8" w14:textId="77777777" w:rsidR="00D76AAB" w:rsidRPr="00F221E1" w:rsidRDefault="00D76AAB" w:rsidP="003E3729">
            <w:pPr>
              <w:tabs>
                <w:tab w:val="left" w:pos="3570"/>
              </w:tabs>
              <w:spacing w:after="0" w:line="276" w:lineRule="auto"/>
              <w:contextualSpacing/>
              <w:jc w:val="both"/>
              <w:rPr>
                <w:rFonts w:cs="Times New Roman"/>
                <w:color w:val="000000"/>
                <w:sz w:val="24"/>
                <w:szCs w:val="24"/>
              </w:rPr>
            </w:pPr>
            <w:r w:rsidRPr="00F221E1">
              <w:rPr>
                <w:rFonts w:cs="Times New Roman"/>
                <w:color w:val="000000"/>
                <w:sz w:val="24"/>
                <w:szCs w:val="24"/>
              </w:rPr>
              <w:t>Участники театральной студии</w:t>
            </w:r>
          </w:p>
        </w:tc>
        <w:tc>
          <w:tcPr>
            <w:tcW w:w="2268" w:type="dxa"/>
          </w:tcPr>
          <w:p w14:paraId="6E6C400D" w14:textId="77777777" w:rsidR="00D76AAB" w:rsidRPr="00F221E1" w:rsidRDefault="00D76AAB" w:rsidP="003E3729">
            <w:pPr>
              <w:spacing w:after="0" w:line="276" w:lineRule="auto"/>
              <w:contextualSpacing/>
              <w:jc w:val="both"/>
              <w:rPr>
                <w:rFonts w:cs="Times New Roman"/>
                <w:color w:val="000000"/>
                <w:sz w:val="24"/>
                <w:szCs w:val="24"/>
              </w:rPr>
            </w:pPr>
            <w:r w:rsidRPr="00F221E1">
              <w:rPr>
                <w:rFonts w:cs="Times New Roman"/>
                <w:color w:val="000000"/>
                <w:sz w:val="24"/>
                <w:szCs w:val="24"/>
              </w:rPr>
              <w:t>Диплом за яркий ансамбль</w:t>
            </w:r>
          </w:p>
          <w:p w14:paraId="49E22CC8" w14:textId="77777777" w:rsidR="00D76AAB" w:rsidRPr="00F221E1" w:rsidRDefault="00D76AAB" w:rsidP="003E3729">
            <w:pPr>
              <w:spacing w:after="0" w:line="276" w:lineRule="auto"/>
              <w:contextualSpacing/>
              <w:jc w:val="both"/>
              <w:rPr>
                <w:rFonts w:cs="Times New Roman"/>
                <w:color w:val="000000"/>
                <w:sz w:val="24"/>
                <w:szCs w:val="24"/>
              </w:rPr>
            </w:pPr>
            <w:r w:rsidRPr="00F221E1">
              <w:rPr>
                <w:rFonts w:cs="Times New Roman"/>
                <w:color w:val="000000"/>
                <w:sz w:val="24"/>
                <w:szCs w:val="24"/>
              </w:rPr>
              <w:t>Диплом участника</w:t>
            </w:r>
          </w:p>
        </w:tc>
      </w:tr>
      <w:tr w:rsidR="00D76AAB" w:rsidRPr="00F221E1" w14:paraId="748D1B7D" w14:textId="77777777" w:rsidTr="003E3729">
        <w:tc>
          <w:tcPr>
            <w:tcW w:w="9923" w:type="dxa"/>
            <w:gridSpan w:val="3"/>
          </w:tcPr>
          <w:p w14:paraId="254F76CB"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Спортивный клуб «Олимп»</w:t>
            </w:r>
          </w:p>
        </w:tc>
      </w:tr>
      <w:tr w:rsidR="00D76AAB" w:rsidRPr="00F221E1" w14:paraId="6F51AE16" w14:textId="77777777" w:rsidTr="003E3729">
        <w:tc>
          <w:tcPr>
            <w:tcW w:w="5246" w:type="dxa"/>
          </w:tcPr>
          <w:p w14:paraId="64649121"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Городские соревнования по допризывной подготовке молодёжи «Курс молодого бойца»</w:t>
            </w:r>
          </w:p>
        </w:tc>
        <w:tc>
          <w:tcPr>
            <w:tcW w:w="2409" w:type="dxa"/>
          </w:tcPr>
          <w:p w14:paraId="01208F9C"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Команда старшеклассников</w:t>
            </w:r>
          </w:p>
        </w:tc>
        <w:tc>
          <w:tcPr>
            <w:tcW w:w="2268" w:type="dxa"/>
          </w:tcPr>
          <w:p w14:paraId="5932075F"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Дипломы 1 и 2 степени по отдельным номинациям</w:t>
            </w:r>
          </w:p>
        </w:tc>
      </w:tr>
      <w:tr w:rsidR="00D76AAB" w:rsidRPr="00F221E1" w14:paraId="6FD59CD1" w14:textId="77777777" w:rsidTr="003E3729">
        <w:tc>
          <w:tcPr>
            <w:tcW w:w="5246" w:type="dxa"/>
          </w:tcPr>
          <w:p w14:paraId="2B9080D9"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городской фестиваль танцевальных фитнес-программ «Шаг вперед!»</w:t>
            </w:r>
          </w:p>
        </w:tc>
        <w:tc>
          <w:tcPr>
            <w:tcW w:w="2409" w:type="dxa"/>
          </w:tcPr>
          <w:p w14:paraId="61ABCC3D"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Команда «</w:t>
            </w:r>
            <w:r w:rsidRPr="00F221E1">
              <w:rPr>
                <w:rFonts w:cs="Times New Roman"/>
                <w:sz w:val="24"/>
                <w:szCs w:val="24"/>
                <w:lang w:val="en-US"/>
              </w:rPr>
              <w:t>Cherry</w:t>
            </w:r>
            <w:r w:rsidRPr="00F221E1">
              <w:rPr>
                <w:rFonts w:cs="Times New Roman"/>
                <w:sz w:val="24"/>
                <w:szCs w:val="24"/>
              </w:rPr>
              <w:t xml:space="preserve"> </w:t>
            </w:r>
            <w:r w:rsidRPr="00F221E1">
              <w:rPr>
                <w:rFonts w:cs="Times New Roman"/>
                <w:sz w:val="24"/>
                <w:szCs w:val="24"/>
                <w:lang w:val="en-US"/>
              </w:rPr>
              <w:t>bomb</w:t>
            </w:r>
            <w:r w:rsidRPr="00F221E1">
              <w:rPr>
                <w:rFonts w:cs="Times New Roman"/>
                <w:sz w:val="24"/>
                <w:szCs w:val="24"/>
              </w:rPr>
              <w:t xml:space="preserve">» (студия </w:t>
            </w:r>
            <w:proofErr w:type="spellStart"/>
            <w:r w:rsidRPr="00F221E1">
              <w:rPr>
                <w:rFonts w:cs="Times New Roman"/>
                <w:sz w:val="24"/>
                <w:szCs w:val="24"/>
              </w:rPr>
              <w:t>черлидинга</w:t>
            </w:r>
            <w:proofErr w:type="spellEnd"/>
            <w:r w:rsidRPr="00F221E1">
              <w:rPr>
                <w:rFonts w:cs="Times New Roman"/>
                <w:sz w:val="24"/>
                <w:szCs w:val="24"/>
              </w:rPr>
              <w:t xml:space="preserve"> "Импульс")</w:t>
            </w:r>
          </w:p>
        </w:tc>
        <w:tc>
          <w:tcPr>
            <w:tcW w:w="2268" w:type="dxa"/>
          </w:tcPr>
          <w:p w14:paraId="16C71DF9"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3степени</w:t>
            </w:r>
          </w:p>
        </w:tc>
      </w:tr>
      <w:tr w:rsidR="00D76AAB" w:rsidRPr="00F221E1" w14:paraId="32616509" w14:textId="77777777" w:rsidTr="003E3729">
        <w:tc>
          <w:tcPr>
            <w:tcW w:w="5246" w:type="dxa"/>
          </w:tcPr>
          <w:p w14:paraId="70EDE314"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 xml:space="preserve">Городские соревнования "Лед </w:t>
            </w:r>
            <w:proofErr w:type="spellStart"/>
            <w:r w:rsidRPr="00F221E1">
              <w:rPr>
                <w:rFonts w:cs="Times New Roman"/>
                <w:sz w:val="24"/>
                <w:szCs w:val="24"/>
              </w:rPr>
              <w:t>наежды</w:t>
            </w:r>
            <w:proofErr w:type="spellEnd"/>
            <w:r w:rsidRPr="00F221E1">
              <w:rPr>
                <w:rFonts w:cs="Times New Roman"/>
                <w:sz w:val="24"/>
                <w:szCs w:val="24"/>
              </w:rPr>
              <w:t xml:space="preserve"> нашей"</w:t>
            </w:r>
          </w:p>
        </w:tc>
        <w:tc>
          <w:tcPr>
            <w:tcW w:w="2409" w:type="dxa"/>
          </w:tcPr>
          <w:p w14:paraId="73A8DF11" w14:textId="63B02A96" w:rsidR="00D76AAB" w:rsidRPr="00F221E1" w:rsidRDefault="00317358" w:rsidP="003E3729">
            <w:pPr>
              <w:tabs>
                <w:tab w:val="left" w:pos="3570"/>
              </w:tabs>
              <w:spacing w:after="0" w:line="276" w:lineRule="auto"/>
              <w:contextualSpacing/>
              <w:jc w:val="both"/>
              <w:rPr>
                <w:rFonts w:cs="Times New Roman"/>
                <w:sz w:val="24"/>
                <w:szCs w:val="24"/>
              </w:rPr>
            </w:pPr>
            <w:r>
              <w:rPr>
                <w:rFonts w:cs="Times New Roman"/>
                <w:sz w:val="24"/>
                <w:szCs w:val="24"/>
              </w:rPr>
              <w:t>Ученик 2 «б» класса</w:t>
            </w:r>
          </w:p>
        </w:tc>
        <w:tc>
          <w:tcPr>
            <w:tcW w:w="2268" w:type="dxa"/>
          </w:tcPr>
          <w:p w14:paraId="308294C6"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1 степени</w:t>
            </w:r>
          </w:p>
          <w:p w14:paraId="1C9244AD"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1 степени</w:t>
            </w:r>
          </w:p>
        </w:tc>
      </w:tr>
      <w:tr w:rsidR="00D76AAB" w:rsidRPr="00F221E1" w14:paraId="2CB326BF" w14:textId="77777777" w:rsidTr="003E3729">
        <w:tc>
          <w:tcPr>
            <w:tcW w:w="5246" w:type="dxa"/>
          </w:tcPr>
          <w:p w14:paraId="5D6DC8FC"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Легкоатлетический забег "Кросс нации"</w:t>
            </w:r>
          </w:p>
        </w:tc>
        <w:tc>
          <w:tcPr>
            <w:tcW w:w="2409" w:type="dxa"/>
          </w:tcPr>
          <w:p w14:paraId="57C446A9"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Ученики 3-х классов</w:t>
            </w:r>
          </w:p>
        </w:tc>
        <w:tc>
          <w:tcPr>
            <w:tcW w:w="2268" w:type="dxa"/>
          </w:tcPr>
          <w:p w14:paraId="1FD79671"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Дипломы участников</w:t>
            </w:r>
          </w:p>
        </w:tc>
      </w:tr>
      <w:tr w:rsidR="00D76AAB" w:rsidRPr="00F221E1" w14:paraId="26FDE739" w14:textId="77777777" w:rsidTr="003E3729">
        <w:tc>
          <w:tcPr>
            <w:tcW w:w="5246" w:type="dxa"/>
          </w:tcPr>
          <w:p w14:paraId="6FE241FA"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Всероссийские соревнования по спортивному ориентированию</w:t>
            </w:r>
          </w:p>
        </w:tc>
        <w:tc>
          <w:tcPr>
            <w:tcW w:w="2409" w:type="dxa"/>
          </w:tcPr>
          <w:p w14:paraId="560A16CB" w14:textId="32536D01" w:rsidR="00D76AAB" w:rsidRPr="00F221E1" w:rsidRDefault="00317358" w:rsidP="003E3729">
            <w:pPr>
              <w:tabs>
                <w:tab w:val="left" w:pos="3570"/>
              </w:tabs>
              <w:spacing w:after="0" w:line="276" w:lineRule="auto"/>
              <w:contextualSpacing/>
              <w:jc w:val="both"/>
              <w:rPr>
                <w:rFonts w:cs="Times New Roman"/>
                <w:sz w:val="24"/>
                <w:szCs w:val="24"/>
              </w:rPr>
            </w:pPr>
            <w:r>
              <w:rPr>
                <w:rFonts w:cs="Times New Roman"/>
                <w:sz w:val="24"/>
                <w:szCs w:val="24"/>
              </w:rPr>
              <w:t>Учащийся 9 «б» класса</w:t>
            </w:r>
          </w:p>
        </w:tc>
        <w:tc>
          <w:tcPr>
            <w:tcW w:w="2268" w:type="dxa"/>
          </w:tcPr>
          <w:p w14:paraId="5C195711"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1 степени</w:t>
            </w:r>
          </w:p>
          <w:p w14:paraId="532E018A" w14:textId="77777777" w:rsidR="00D76AAB" w:rsidRPr="00F221E1" w:rsidRDefault="00D76AAB" w:rsidP="003E3729">
            <w:pPr>
              <w:tabs>
                <w:tab w:val="left" w:pos="3570"/>
              </w:tabs>
              <w:spacing w:after="0" w:line="276" w:lineRule="auto"/>
              <w:contextualSpacing/>
              <w:jc w:val="both"/>
              <w:rPr>
                <w:rFonts w:cs="Times New Roman"/>
                <w:sz w:val="24"/>
                <w:szCs w:val="24"/>
              </w:rPr>
            </w:pPr>
          </w:p>
        </w:tc>
      </w:tr>
      <w:tr w:rsidR="00D76AAB" w:rsidRPr="00F221E1" w14:paraId="0440921A" w14:textId="77777777" w:rsidTr="003E3729">
        <w:tc>
          <w:tcPr>
            <w:tcW w:w="9923" w:type="dxa"/>
            <w:gridSpan w:val="3"/>
          </w:tcPr>
          <w:p w14:paraId="759C323F"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Отряд "Юный эколог"</w:t>
            </w:r>
          </w:p>
        </w:tc>
      </w:tr>
      <w:tr w:rsidR="00D76AAB" w:rsidRPr="00F221E1" w14:paraId="15C08967" w14:textId="77777777" w:rsidTr="003E3729">
        <w:tc>
          <w:tcPr>
            <w:tcW w:w="5246" w:type="dxa"/>
          </w:tcPr>
          <w:p w14:paraId="3C31A29F"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Всероссийский конкурс экологического рисунка (май 2021)</w:t>
            </w:r>
          </w:p>
        </w:tc>
        <w:tc>
          <w:tcPr>
            <w:tcW w:w="2409" w:type="dxa"/>
          </w:tcPr>
          <w:p w14:paraId="573889EC"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Творческий коллектив</w:t>
            </w:r>
          </w:p>
        </w:tc>
        <w:tc>
          <w:tcPr>
            <w:tcW w:w="2268" w:type="dxa"/>
          </w:tcPr>
          <w:p w14:paraId="2F100C9C"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Дипломы призеров</w:t>
            </w:r>
          </w:p>
        </w:tc>
      </w:tr>
      <w:tr w:rsidR="00D76AAB" w:rsidRPr="00F221E1" w14:paraId="310AAB13" w14:textId="77777777" w:rsidTr="003E3729">
        <w:tc>
          <w:tcPr>
            <w:tcW w:w="5246" w:type="dxa"/>
          </w:tcPr>
          <w:p w14:paraId="1663E7E6"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Городской чемпионат по сбору пластика (май-июнь 2021)</w:t>
            </w:r>
          </w:p>
        </w:tc>
        <w:tc>
          <w:tcPr>
            <w:tcW w:w="2409" w:type="dxa"/>
          </w:tcPr>
          <w:p w14:paraId="11C40DDE"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Отряд "Юный эколог"</w:t>
            </w:r>
          </w:p>
        </w:tc>
        <w:tc>
          <w:tcPr>
            <w:tcW w:w="2268" w:type="dxa"/>
          </w:tcPr>
          <w:p w14:paraId="2954B0AD"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9 место</w:t>
            </w:r>
          </w:p>
        </w:tc>
      </w:tr>
      <w:tr w:rsidR="00D76AAB" w:rsidRPr="00F221E1" w14:paraId="2431E9A8" w14:textId="77777777" w:rsidTr="003E3729">
        <w:tc>
          <w:tcPr>
            <w:tcW w:w="5246" w:type="dxa"/>
          </w:tcPr>
          <w:p w14:paraId="0151C3A9"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lastRenderedPageBreak/>
              <w:t>Городской конкурс интеллектуальных игр "</w:t>
            </w:r>
            <w:proofErr w:type="spellStart"/>
            <w:r w:rsidRPr="00F221E1">
              <w:rPr>
                <w:rFonts w:cs="Times New Roman"/>
                <w:sz w:val="24"/>
                <w:szCs w:val="24"/>
              </w:rPr>
              <w:t>ЭкоРинг</w:t>
            </w:r>
            <w:proofErr w:type="spellEnd"/>
            <w:r w:rsidRPr="00F221E1">
              <w:rPr>
                <w:rFonts w:cs="Times New Roman"/>
                <w:sz w:val="24"/>
                <w:szCs w:val="24"/>
              </w:rPr>
              <w:t>" (ноябрь-декабрь 2021)</w:t>
            </w:r>
          </w:p>
        </w:tc>
        <w:tc>
          <w:tcPr>
            <w:tcW w:w="2409" w:type="dxa"/>
          </w:tcPr>
          <w:p w14:paraId="38CBD002"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Отряд "Юный эколог"</w:t>
            </w:r>
          </w:p>
        </w:tc>
        <w:tc>
          <w:tcPr>
            <w:tcW w:w="2268" w:type="dxa"/>
          </w:tcPr>
          <w:p w14:paraId="7DF7BD9B"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2 степени</w:t>
            </w:r>
          </w:p>
        </w:tc>
      </w:tr>
      <w:tr w:rsidR="00D76AAB" w:rsidRPr="00F221E1" w14:paraId="3645B0A3" w14:textId="77777777" w:rsidTr="003E3729">
        <w:tc>
          <w:tcPr>
            <w:tcW w:w="9923" w:type="dxa"/>
            <w:gridSpan w:val="3"/>
          </w:tcPr>
          <w:p w14:paraId="29DD9FBC" w14:textId="77777777" w:rsidR="00D76AAB" w:rsidRPr="00F221E1" w:rsidRDefault="00D76AAB" w:rsidP="003E3729">
            <w:pPr>
              <w:tabs>
                <w:tab w:val="left" w:pos="3570"/>
              </w:tabs>
              <w:spacing w:after="0" w:line="276" w:lineRule="auto"/>
              <w:contextualSpacing/>
              <w:jc w:val="center"/>
              <w:rPr>
                <w:rFonts w:cs="Times New Roman"/>
                <w:b/>
                <w:sz w:val="24"/>
                <w:szCs w:val="24"/>
              </w:rPr>
            </w:pPr>
            <w:r w:rsidRPr="00F221E1">
              <w:rPr>
                <w:rFonts w:cs="Times New Roman"/>
                <w:b/>
                <w:sz w:val="24"/>
                <w:szCs w:val="24"/>
              </w:rPr>
              <w:t>Актив школьников «Республика 29»</w:t>
            </w:r>
          </w:p>
        </w:tc>
      </w:tr>
      <w:tr w:rsidR="00D76AAB" w:rsidRPr="00F221E1" w14:paraId="09A77F9D" w14:textId="77777777" w:rsidTr="003E3729">
        <w:tc>
          <w:tcPr>
            <w:tcW w:w="5246" w:type="dxa"/>
          </w:tcPr>
          <w:p w14:paraId="2A961FAE"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Городской конкурс агитбригад «Здоровая еда – здоровое поколение</w:t>
            </w:r>
          </w:p>
        </w:tc>
        <w:tc>
          <w:tcPr>
            <w:tcW w:w="2409" w:type="dxa"/>
          </w:tcPr>
          <w:p w14:paraId="5C4A0E1B"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Команда обучающихся 6 «а» класса</w:t>
            </w:r>
          </w:p>
        </w:tc>
        <w:tc>
          <w:tcPr>
            <w:tcW w:w="2268" w:type="dxa"/>
          </w:tcPr>
          <w:p w14:paraId="200C0EFB"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3 степени</w:t>
            </w:r>
          </w:p>
        </w:tc>
      </w:tr>
      <w:tr w:rsidR="00D76AAB" w:rsidRPr="00F221E1" w14:paraId="7D2B0349" w14:textId="77777777" w:rsidTr="003E3729">
        <w:tc>
          <w:tcPr>
            <w:tcW w:w="5246" w:type="dxa"/>
          </w:tcPr>
          <w:p w14:paraId="79D767FF"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 xml:space="preserve">Городской конкурс-фестиваль </w:t>
            </w:r>
            <w:proofErr w:type="spellStart"/>
            <w:r w:rsidRPr="00F221E1">
              <w:rPr>
                <w:rFonts w:cs="Times New Roman"/>
                <w:sz w:val="24"/>
                <w:szCs w:val="24"/>
              </w:rPr>
              <w:t>агидбригад</w:t>
            </w:r>
            <w:proofErr w:type="spellEnd"/>
            <w:r w:rsidRPr="00F221E1">
              <w:rPr>
                <w:rFonts w:cs="Times New Roman"/>
                <w:sz w:val="24"/>
                <w:szCs w:val="24"/>
              </w:rPr>
              <w:t xml:space="preserve"> "Я нужен в городе своем!"</w:t>
            </w:r>
          </w:p>
        </w:tc>
        <w:tc>
          <w:tcPr>
            <w:tcW w:w="2409" w:type="dxa"/>
          </w:tcPr>
          <w:p w14:paraId="57BDAA28"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Команда обучающихся 8 «б» класса</w:t>
            </w:r>
          </w:p>
        </w:tc>
        <w:tc>
          <w:tcPr>
            <w:tcW w:w="2268" w:type="dxa"/>
          </w:tcPr>
          <w:p w14:paraId="22359893"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3 степени</w:t>
            </w:r>
          </w:p>
        </w:tc>
      </w:tr>
      <w:tr w:rsidR="00D76AAB" w:rsidRPr="00F221E1" w14:paraId="169EA6F7" w14:textId="77777777" w:rsidTr="003E3729">
        <w:tc>
          <w:tcPr>
            <w:tcW w:w="5246" w:type="dxa"/>
          </w:tcPr>
          <w:p w14:paraId="7629F716"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Городской конкурс моделей военной и авиакосмической техники "Арсенал"</w:t>
            </w:r>
          </w:p>
        </w:tc>
        <w:tc>
          <w:tcPr>
            <w:tcW w:w="2409" w:type="dxa"/>
          </w:tcPr>
          <w:p w14:paraId="42F8F2AA"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3 человека</w:t>
            </w:r>
          </w:p>
        </w:tc>
        <w:tc>
          <w:tcPr>
            <w:tcW w:w="2268" w:type="dxa"/>
          </w:tcPr>
          <w:p w14:paraId="63823E58"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Дипломы призеров</w:t>
            </w:r>
          </w:p>
        </w:tc>
      </w:tr>
      <w:tr w:rsidR="00D76AAB" w:rsidRPr="00F221E1" w14:paraId="2D27F4B7" w14:textId="77777777" w:rsidTr="003E3729">
        <w:tc>
          <w:tcPr>
            <w:tcW w:w="5246" w:type="dxa"/>
          </w:tcPr>
          <w:p w14:paraId="5F7801E8" w14:textId="77777777" w:rsidR="00D76AAB" w:rsidRPr="00F221E1" w:rsidRDefault="00D76AAB" w:rsidP="003E3729">
            <w:pPr>
              <w:pStyle w:val="ac"/>
              <w:spacing w:before="0" w:beforeAutospacing="0" w:after="0" w:afterAutospacing="0" w:line="276" w:lineRule="auto"/>
              <w:rPr>
                <w:rFonts w:ascii="Times New Roman" w:eastAsia="Calibri" w:hAnsi="Times New Roman" w:cs="Times New Roman"/>
                <w:sz w:val="24"/>
                <w:szCs w:val="24"/>
                <w:lang w:eastAsia="en-US"/>
              </w:rPr>
            </w:pPr>
            <w:r w:rsidRPr="00F221E1">
              <w:rPr>
                <w:rFonts w:ascii="Times New Roman" w:eastAsia="Calibri" w:hAnsi="Times New Roman" w:cs="Times New Roman"/>
                <w:sz w:val="24"/>
                <w:szCs w:val="24"/>
                <w:lang w:eastAsia="en-US"/>
              </w:rPr>
              <w:t xml:space="preserve">Городской </w:t>
            </w:r>
            <w:proofErr w:type="gramStart"/>
            <w:r w:rsidRPr="00F221E1">
              <w:rPr>
                <w:rFonts w:ascii="Times New Roman" w:eastAsia="Calibri" w:hAnsi="Times New Roman" w:cs="Times New Roman"/>
                <w:sz w:val="24"/>
                <w:szCs w:val="24"/>
                <w:lang w:eastAsia="en-US"/>
              </w:rPr>
              <w:t>фото-конкурс</w:t>
            </w:r>
            <w:proofErr w:type="gramEnd"/>
            <w:r w:rsidRPr="00F221E1">
              <w:rPr>
                <w:rFonts w:ascii="Times New Roman" w:eastAsia="Calibri" w:hAnsi="Times New Roman" w:cs="Times New Roman"/>
                <w:sz w:val="24"/>
                <w:szCs w:val="24"/>
                <w:lang w:eastAsia="en-US"/>
              </w:rPr>
              <w:t xml:space="preserve"> «Жить здорово!»</w:t>
            </w:r>
          </w:p>
        </w:tc>
        <w:tc>
          <w:tcPr>
            <w:tcW w:w="2409" w:type="dxa"/>
          </w:tcPr>
          <w:p w14:paraId="19EE199E"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1 человек</w:t>
            </w:r>
          </w:p>
        </w:tc>
        <w:tc>
          <w:tcPr>
            <w:tcW w:w="2268" w:type="dxa"/>
          </w:tcPr>
          <w:p w14:paraId="5E59914C" w14:textId="77777777" w:rsidR="00D76AAB" w:rsidRPr="00F221E1" w:rsidRDefault="00D76AAB" w:rsidP="003E3729">
            <w:pPr>
              <w:tabs>
                <w:tab w:val="left" w:pos="3570"/>
              </w:tabs>
              <w:spacing w:after="0" w:line="276" w:lineRule="auto"/>
              <w:contextualSpacing/>
              <w:jc w:val="both"/>
              <w:rPr>
                <w:rFonts w:cs="Times New Roman"/>
                <w:sz w:val="24"/>
                <w:szCs w:val="24"/>
              </w:rPr>
            </w:pPr>
            <w:r w:rsidRPr="00F221E1">
              <w:rPr>
                <w:rFonts w:cs="Times New Roman"/>
                <w:sz w:val="24"/>
                <w:szCs w:val="24"/>
              </w:rPr>
              <w:t>Диплом победителя</w:t>
            </w:r>
          </w:p>
        </w:tc>
      </w:tr>
    </w:tbl>
    <w:p w14:paraId="70BE332F" w14:textId="3A8BFD77" w:rsidR="00D76AAB" w:rsidRPr="00F039A9" w:rsidRDefault="00D76AAB" w:rsidP="00F039A9">
      <w:pPr>
        <w:pStyle w:val="1"/>
        <w:keepNext w:val="0"/>
        <w:keepLines w:val="0"/>
        <w:widowControl w:val="0"/>
        <w:tabs>
          <w:tab w:val="left" w:pos="925"/>
        </w:tabs>
        <w:autoSpaceDE w:val="0"/>
        <w:autoSpaceDN w:val="0"/>
        <w:spacing w:before="0" w:line="276" w:lineRule="auto"/>
        <w:jc w:val="center"/>
        <w:rPr>
          <w:rFonts w:ascii="Times New Roman" w:hAnsi="Times New Roman" w:cs="Times New Roman"/>
          <w:b/>
          <w:color w:val="000000" w:themeColor="text1"/>
          <w:sz w:val="24"/>
          <w:szCs w:val="24"/>
        </w:rPr>
      </w:pPr>
      <w:r w:rsidRPr="00F039A9">
        <w:rPr>
          <w:rFonts w:ascii="Times New Roman" w:hAnsi="Times New Roman" w:cs="Times New Roman"/>
          <w:b/>
          <w:color w:val="000000" w:themeColor="text1"/>
          <w:sz w:val="24"/>
          <w:szCs w:val="24"/>
        </w:rPr>
        <w:t>Качество</w:t>
      </w:r>
      <w:r w:rsidRPr="00F039A9">
        <w:rPr>
          <w:rFonts w:ascii="Times New Roman" w:hAnsi="Times New Roman" w:cs="Times New Roman"/>
          <w:b/>
          <w:color w:val="000000" w:themeColor="text1"/>
          <w:spacing w:val="43"/>
          <w:sz w:val="24"/>
          <w:szCs w:val="24"/>
        </w:rPr>
        <w:t xml:space="preserve"> </w:t>
      </w:r>
      <w:r w:rsidRPr="00F039A9">
        <w:rPr>
          <w:rFonts w:ascii="Times New Roman" w:hAnsi="Times New Roman" w:cs="Times New Roman"/>
          <w:b/>
          <w:color w:val="000000" w:themeColor="text1"/>
          <w:sz w:val="24"/>
          <w:szCs w:val="24"/>
        </w:rPr>
        <w:t>условий</w:t>
      </w:r>
      <w:r w:rsidRPr="00F039A9">
        <w:rPr>
          <w:rFonts w:ascii="Times New Roman" w:hAnsi="Times New Roman" w:cs="Times New Roman"/>
          <w:b/>
          <w:color w:val="000000" w:themeColor="text1"/>
          <w:spacing w:val="49"/>
          <w:sz w:val="24"/>
          <w:szCs w:val="24"/>
        </w:rPr>
        <w:t xml:space="preserve"> </w:t>
      </w:r>
      <w:r w:rsidRPr="00F039A9">
        <w:rPr>
          <w:rFonts w:ascii="Times New Roman" w:hAnsi="Times New Roman" w:cs="Times New Roman"/>
          <w:b/>
          <w:color w:val="000000" w:themeColor="text1"/>
          <w:sz w:val="24"/>
          <w:szCs w:val="24"/>
        </w:rPr>
        <w:t>организации</w:t>
      </w:r>
      <w:r w:rsidRPr="00F039A9">
        <w:rPr>
          <w:rFonts w:ascii="Times New Roman" w:hAnsi="Times New Roman" w:cs="Times New Roman"/>
          <w:b/>
          <w:color w:val="000000" w:themeColor="text1"/>
          <w:spacing w:val="49"/>
          <w:sz w:val="24"/>
          <w:szCs w:val="24"/>
        </w:rPr>
        <w:t xml:space="preserve"> </w:t>
      </w:r>
      <w:r w:rsidRPr="00F039A9">
        <w:rPr>
          <w:rFonts w:ascii="Times New Roman" w:hAnsi="Times New Roman" w:cs="Times New Roman"/>
          <w:b/>
          <w:color w:val="000000" w:themeColor="text1"/>
          <w:sz w:val="24"/>
          <w:szCs w:val="24"/>
        </w:rPr>
        <w:t>образовательного</w:t>
      </w:r>
      <w:r w:rsidRPr="00F039A9">
        <w:rPr>
          <w:rFonts w:ascii="Times New Roman" w:hAnsi="Times New Roman" w:cs="Times New Roman"/>
          <w:b/>
          <w:color w:val="000000" w:themeColor="text1"/>
          <w:spacing w:val="43"/>
          <w:sz w:val="24"/>
          <w:szCs w:val="24"/>
        </w:rPr>
        <w:t xml:space="preserve"> </w:t>
      </w:r>
      <w:r w:rsidRPr="00F039A9">
        <w:rPr>
          <w:rFonts w:ascii="Times New Roman" w:hAnsi="Times New Roman" w:cs="Times New Roman"/>
          <w:b/>
          <w:color w:val="000000" w:themeColor="text1"/>
          <w:sz w:val="24"/>
          <w:szCs w:val="24"/>
        </w:rPr>
        <w:t>процесса</w:t>
      </w:r>
      <w:r w:rsidRPr="00F039A9">
        <w:rPr>
          <w:rFonts w:ascii="Times New Roman" w:hAnsi="Times New Roman" w:cs="Times New Roman"/>
          <w:b/>
          <w:color w:val="000000" w:themeColor="text1"/>
          <w:spacing w:val="47"/>
          <w:sz w:val="24"/>
          <w:szCs w:val="24"/>
        </w:rPr>
        <w:t xml:space="preserve"> </w:t>
      </w:r>
      <w:r w:rsidRPr="00F039A9">
        <w:rPr>
          <w:rFonts w:ascii="Times New Roman" w:hAnsi="Times New Roman" w:cs="Times New Roman"/>
          <w:b/>
          <w:color w:val="000000" w:themeColor="text1"/>
          <w:sz w:val="24"/>
          <w:szCs w:val="24"/>
        </w:rPr>
        <w:t>в</w:t>
      </w:r>
      <w:r w:rsidRPr="00F039A9">
        <w:rPr>
          <w:rFonts w:ascii="Times New Roman" w:hAnsi="Times New Roman" w:cs="Times New Roman"/>
          <w:b/>
          <w:color w:val="000000" w:themeColor="text1"/>
          <w:spacing w:val="-2"/>
          <w:sz w:val="24"/>
          <w:szCs w:val="24"/>
        </w:rPr>
        <w:t xml:space="preserve"> </w:t>
      </w:r>
      <w:r w:rsidRPr="00F039A9">
        <w:rPr>
          <w:rFonts w:ascii="Times New Roman" w:hAnsi="Times New Roman" w:cs="Times New Roman"/>
          <w:b/>
          <w:color w:val="000000" w:themeColor="text1"/>
          <w:sz w:val="24"/>
          <w:szCs w:val="24"/>
        </w:rPr>
        <w:t>динамике</w:t>
      </w:r>
      <w:r w:rsidRPr="00F039A9">
        <w:rPr>
          <w:rFonts w:ascii="Times New Roman" w:hAnsi="Times New Roman" w:cs="Times New Roman"/>
          <w:b/>
          <w:color w:val="000000" w:themeColor="text1"/>
          <w:spacing w:val="1"/>
          <w:sz w:val="24"/>
          <w:szCs w:val="24"/>
        </w:rPr>
        <w:t xml:space="preserve"> </w:t>
      </w:r>
      <w:r w:rsidRPr="00F039A9">
        <w:rPr>
          <w:rFonts w:ascii="Times New Roman" w:hAnsi="Times New Roman" w:cs="Times New Roman"/>
          <w:b/>
          <w:color w:val="000000" w:themeColor="text1"/>
          <w:sz w:val="24"/>
          <w:szCs w:val="24"/>
        </w:rPr>
        <w:t>за три</w:t>
      </w:r>
      <w:r w:rsidRPr="00F039A9">
        <w:rPr>
          <w:rFonts w:ascii="Times New Roman" w:hAnsi="Times New Roman" w:cs="Times New Roman"/>
          <w:b/>
          <w:color w:val="000000" w:themeColor="text1"/>
          <w:spacing w:val="1"/>
          <w:sz w:val="24"/>
          <w:szCs w:val="24"/>
        </w:rPr>
        <w:t xml:space="preserve"> </w:t>
      </w:r>
      <w:r w:rsidRPr="00F039A9">
        <w:rPr>
          <w:rFonts w:ascii="Times New Roman" w:hAnsi="Times New Roman" w:cs="Times New Roman"/>
          <w:b/>
          <w:color w:val="000000" w:themeColor="text1"/>
          <w:sz w:val="24"/>
          <w:szCs w:val="24"/>
        </w:rPr>
        <w:t>года.</w:t>
      </w:r>
    </w:p>
    <w:p w14:paraId="6937FCF3" w14:textId="2787A4A9" w:rsidR="00D76AAB" w:rsidRPr="00F039A9" w:rsidRDefault="00D76AAB" w:rsidP="00F039A9">
      <w:pPr>
        <w:pStyle w:val="a4"/>
        <w:spacing w:line="276" w:lineRule="auto"/>
        <w:ind w:left="0" w:firstLine="708"/>
        <w:jc w:val="both"/>
        <w:rPr>
          <w:sz w:val="24"/>
          <w:szCs w:val="24"/>
        </w:rPr>
      </w:pPr>
      <w:r w:rsidRPr="00F039A9">
        <w:rPr>
          <w:sz w:val="24"/>
          <w:szCs w:val="24"/>
          <w:lang w:eastAsia="ru-RU"/>
        </w:rPr>
        <w:t xml:space="preserve">Для кадрового потенциала школы характерны стабильность состава, что подтверждается показателем сохранности педагогического контингента: учителей со стажем работы более 5 лет – 27,2%, более 20 лет — 35,3%. </w:t>
      </w:r>
      <w:r w:rsidRPr="00F039A9">
        <w:rPr>
          <w:sz w:val="24"/>
          <w:szCs w:val="24"/>
        </w:rPr>
        <w:t xml:space="preserve"> Высшее образование имеют – 84,1% педагогов, среднее профессиональное – 15,9%. </w:t>
      </w:r>
    </w:p>
    <w:p w14:paraId="23EFF74E" w14:textId="77777777" w:rsidR="00D76AAB" w:rsidRPr="00F221E1" w:rsidRDefault="00D76AAB" w:rsidP="00F039A9">
      <w:pPr>
        <w:pStyle w:val="a4"/>
        <w:spacing w:line="276" w:lineRule="auto"/>
        <w:ind w:left="0"/>
        <w:jc w:val="center"/>
        <w:rPr>
          <w:b/>
          <w:color w:val="000000"/>
          <w:sz w:val="24"/>
          <w:szCs w:val="24"/>
          <w:lang w:eastAsia="ru-RU"/>
        </w:rPr>
      </w:pPr>
      <w:r w:rsidRPr="00F039A9">
        <w:rPr>
          <w:b/>
          <w:color w:val="000000"/>
          <w:sz w:val="24"/>
          <w:szCs w:val="24"/>
          <w:lang w:eastAsia="ru-RU"/>
        </w:rPr>
        <w:t>Диаграмма: Возрастной состав педагогического</w:t>
      </w:r>
      <w:r w:rsidRPr="00F221E1">
        <w:rPr>
          <w:b/>
          <w:color w:val="000000"/>
          <w:sz w:val="24"/>
          <w:szCs w:val="24"/>
          <w:lang w:eastAsia="ru-RU"/>
        </w:rPr>
        <w:t xml:space="preserve"> коллектива.</w:t>
      </w:r>
    </w:p>
    <w:p w14:paraId="47EF3CEF" w14:textId="77777777" w:rsidR="00D76AAB" w:rsidRPr="00F221E1" w:rsidRDefault="00D76AAB" w:rsidP="003E3729">
      <w:pPr>
        <w:pStyle w:val="a4"/>
        <w:spacing w:line="276" w:lineRule="auto"/>
        <w:ind w:left="0"/>
        <w:jc w:val="both"/>
        <w:rPr>
          <w:b/>
          <w:color w:val="000000"/>
          <w:sz w:val="24"/>
          <w:szCs w:val="24"/>
          <w:lang w:eastAsia="ru-RU"/>
        </w:rPr>
      </w:pPr>
    </w:p>
    <w:p w14:paraId="1215963C" w14:textId="19C4A67D" w:rsidR="00D76AAB" w:rsidRPr="00F039A9" w:rsidRDefault="00D76AAB" w:rsidP="00F039A9">
      <w:pPr>
        <w:pStyle w:val="a4"/>
        <w:spacing w:line="276" w:lineRule="auto"/>
        <w:ind w:left="0"/>
        <w:jc w:val="center"/>
        <w:rPr>
          <w:b/>
          <w:color w:val="000000"/>
          <w:sz w:val="24"/>
          <w:szCs w:val="24"/>
          <w:lang w:eastAsia="ru-RU"/>
        </w:rPr>
      </w:pPr>
      <w:r w:rsidRPr="00F221E1">
        <w:rPr>
          <w:noProof/>
          <w:sz w:val="24"/>
          <w:szCs w:val="24"/>
          <w:lang w:eastAsia="ru-RU"/>
        </w:rPr>
        <w:drawing>
          <wp:inline distT="0" distB="0" distL="0" distR="0" wp14:anchorId="153E1FC1" wp14:editId="0B54F374">
            <wp:extent cx="5198110" cy="1729105"/>
            <wp:effectExtent l="0" t="0" r="2540" b="4445"/>
            <wp:docPr id="339" name="Диаграмма 339"/>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6131472C" w14:textId="77777777" w:rsidR="00D76AAB" w:rsidRPr="00F221E1" w:rsidRDefault="00D76AAB" w:rsidP="003E3729">
      <w:pPr>
        <w:pStyle w:val="a4"/>
        <w:spacing w:line="276" w:lineRule="auto"/>
        <w:ind w:left="0"/>
        <w:jc w:val="both"/>
        <w:rPr>
          <w:color w:val="000000"/>
          <w:sz w:val="24"/>
          <w:szCs w:val="24"/>
        </w:rPr>
      </w:pPr>
      <w:r>
        <w:rPr>
          <w:color w:val="000000"/>
          <w:sz w:val="24"/>
          <w:szCs w:val="24"/>
          <w:lang w:eastAsia="ru-RU"/>
        </w:rPr>
        <w:t>Показатель</w:t>
      </w:r>
      <w:r w:rsidRPr="00F221E1">
        <w:rPr>
          <w:color w:val="000000"/>
          <w:sz w:val="24"/>
          <w:szCs w:val="24"/>
          <w:lang w:eastAsia="ru-RU"/>
        </w:rPr>
        <w:t xml:space="preserve"> сохранности педагогического контингента: учителей со стажем работы до 5 лет – 37,5 % более 5 лет – 16,6 %, более 20 лет — 45,9%.</w:t>
      </w:r>
      <w:r w:rsidRPr="00F221E1">
        <w:rPr>
          <w:color w:val="FF0000"/>
          <w:sz w:val="24"/>
          <w:szCs w:val="24"/>
          <w:lang w:eastAsia="ru-RU"/>
        </w:rPr>
        <w:t xml:space="preserve"> </w:t>
      </w:r>
      <w:r w:rsidRPr="00F221E1">
        <w:rPr>
          <w:color w:val="000000"/>
          <w:sz w:val="24"/>
          <w:szCs w:val="24"/>
        </w:rPr>
        <w:t xml:space="preserve"> </w:t>
      </w:r>
    </w:p>
    <w:p w14:paraId="3A8458D9" w14:textId="77777777" w:rsidR="00D76AAB" w:rsidRPr="00F221E1" w:rsidRDefault="00D76AAB" w:rsidP="00F039A9">
      <w:pPr>
        <w:pStyle w:val="a4"/>
        <w:spacing w:line="276" w:lineRule="auto"/>
        <w:ind w:left="0"/>
        <w:jc w:val="center"/>
        <w:rPr>
          <w:color w:val="000000"/>
          <w:sz w:val="24"/>
          <w:szCs w:val="24"/>
        </w:rPr>
      </w:pPr>
      <w:r w:rsidRPr="00F221E1">
        <w:rPr>
          <w:b/>
          <w:color w:val="000000"/>
          <w:sz w:val="24"/>
          <w:szCs w:val="24"/>
          <w:lang w:eastAsia="ru-RU"/>
        </w:rPr>
        <w:t>Диаграмма: Стаж педагогической деятельности работников школы.</w:t>
      </w:r>
    </w:p>
    <w:p w14:paraId="02514BF6" w14:textId="77777777" w:rsidR="00D76AAB" w:rsidRPr="00F221E1" w:rsidRDefault="00D76AAB" w:rsidP="003E3729">
      <w:pPr>
        <w:pStyle w:val="a4"/>
        <w:spacing w:line="276" w:lineRule="auto"/>
        <w:ind w:left="0"/>
        <w:jc w:val="center"/>
        <w:rPr>
          <w:color w:val="000000"/>
          <w:sz w:val="24"/>
          <w:szCs w:val="24"/>
        </w:rPr>
      </w:pPr>
      <w:r w:rsidRPr="00F221E1">
        <w:rPr>
          <w:noProof/>
          <w:sz w:val="24"/>
          <w:szCs w:val="24"/>
          <w:lang w:eastAsia="ru-RU"/>
        </w:rPr>
        <w:drawing>
          <wp:inline distT="0" distB="0" distL="0" distR="0" wp14:anchorId="550C4F6E" wp14:editId="545001D5">
            <wp:extent cx="5483860" cy="1729105"/>
            <wp:effectExtent l="0" t="0" r="2540" b="4445"/>
            <wp:docPr id="338" name="Диаграмма 338"/>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03DBC8A7" w14:textId="77777777" w:rsidR="00D76AAB" w:rsidRDefault="00D76AAB" w:rsidP="003E3729">
      <w:pPr>
        <w:spacing w:after="0" w:line="276" w:lineRule="auto"/>
        <w:jc w:val="both"/>
        <w:rPr>
          <w:rFonts w:cs="Times New Roman"/>
          <w:sz w:val="24"/>
          <w:szCs w:val="24"/>
        </w:rPr>
      </w:pPr>
      <w:r w:rsidRPr="00F221E1">
        <w:rPr>
          <w:rFonts w:cs="Times New Roman"/>
          <w:sz w:val="24"/>
          <w:szCs w:val="24"/>
        </w:rPr>
        <w:t>Имеют</w:t>
      </w:r>
      <w:r w:rsidRPr="00F221E1">
        <w:rPr>
          <w:rFonts w:cs="Times New Roman"/>
          <w:spacing w:val="-3"/>
          <w:sz w:val="24"/>
          <w:szCs w:val="24"/>
        </w:rPr>
        <w:t xml:space="preserve"> </w:t>
      </w:r>
      <w:r w:rsidRPr="00F221E1">
        <w:rPr>
          <w:rFonts w:cs="Times New Roman"/>
          <w:sz w:val="24"/>
          <w:szCs w:val="24"/>
        </w:rPr>
        <w:t>высшую</w:t>
      </w:r>
      <w:r w:rsidRPr="00F221E1">
        <w:rPr>
          <w:rFonts w:cs="Times New Roman"/>
          <w:spacing w:val="-2"/>
          <w:sz w:val="24"/>
          <w:szCs w:val="24"/>
        </w:rPr>
        <w:t xml:space="preserve"> </w:t>
      </w:r>
      <w:r w:rsidRPr="00F221E1">
        <w:rPr>
          <w:rFonts w:cs="Times New Roman"/>
          <w:sz w:val="24"/>
          <w:szCs w:val="24"/>
        </w:rPr>
        <w:t>и</w:t>
      </w:r>
      <w:r w:rsidRPr="00F221E1">
        <w:rPr>
          <w:rFonts w:cs="Times New Roman"/>
          <w:spacing w:val="-1"/>
          <w:sz w:val="24"/>
          <w:szCs w:val="24"/>
        </w:rPr>
        <w:t xml:space="preserve"> </w:t>
      </w:r>
      <w:r w:rsidRPr="00F221E1">
        <w:rPr>
          <w:rFonts w:cs="Times New Roman"/>
          <w:sz w:val="24"/>
          <w:szCs w:val="24"/>
        </w:rPr>
        <w:t>первую</w:t>
      </w:r>
      <w:r w:rsidRPr="00F221E1">
        <w:rPr>
          <w:rFonts w:cs="Times New Roman"/>
          <w:spacing w:val="-3"/>
          <w:sz w:val="24"/>
          <w:szCs w:val="24"/>
        </w:rPr>
        <w:t xml:space="preserve"> </w:t>
      </w:r>
      <w:r w:rsidRPr="00F221E1">
        <w:rPr>
          <w:rFonts w:cs="Times New Roman"/>
          <w:sz w:val="24"/>
          <w:szCs w:val="24"/>
        </w:rPr>
        <w:t>квалификационные</w:t>
      </w:r>
      <w:r w:rsidRPr="00F221E1">
        <w:rPr>
          <w:rFonts w:cs="Times New Roman"/>
          <w:spacing w:val="-6"/>
          <w:sz w:val="24"/>
          <w:szCs w:val="24"/>
        </w:rPr>
        <w:t xml:space="preserve"> </w:t>
      </w:r>
      <w:r w:rsidRPr="00F221E1">
        <w:rPr>
          <w:rFonts w:cs="Times New Roman"/>
          <w:sz w:val="24"/>
          <w:szCs w:val="24"/>
        </w:rPr>
        <w:t>категории</w:t>
      </w:r>
      <w:r w:rsidRPr="00F221E1">
        <w:rPr>
          <w:rFonts w:cs="Times New Roman"/>
          <w:spacing w:val="7"/>
          <w:sz w:val="24"/>
          <w:szCs w:val="24"/>
        </w:rPr>
        <w:t xml:space="preserve"> </w:t>
      </w:r>
      <w:r w:rsidRPr="00F221E1">
        <w:rPr>
          <w:rFonts w:cs="Times New Roman"/>
          <w:sz w:val="24"/>
          <w:szCs w:val="24"/>
        </w:rPr>
        <w:t>–</w:t>
      </w:r>
      <w:r w:rsidRPr="00F221E1">
        <w:rPr>
          <w:rFonts w:cs="Times New Roman"/>
          <w:spacing w:val="-1"/>
          <w:sz w:val="24"/>
          <w:szCs w:val="24"/>
        </w:rPr>
        <w:t xml:space="preserve"> </w:t>
      </w:r>
      <w:r>
        <w:rPr>
          <w:rFonts w:cs="Times New Roman"/>
          <w:sz w:val="24"/>
          <w:szCs w:val="24"/>
        </w:rPr>
        <w:t>46</w:t>
      </w:r>
      <w:r w:rsidRPr="00F221E1">
        <w:rPr>
          <w:rFonts w:cs="Times New Roman"/>
          <w:sz w:val="24"/>
          <w:szCs w:val="24"/>
        </w:rPr>
        <w:t xml:space="preserve"> %</w:t>
      </w:r>
      <w:r w:rsidRPr="00F221E1">
        <w:rPr>
          <w:rFonts w:cs="Times New Roman"/>
          <w:spacing w:val="-7"/>
          <w:sz w:val="24"/>
          <w:szCs w:val="24"/>
        </w:rPr>
        <w:t xml:space="preserve"> </w:t>
      </w:r>
      <w:r w:rsidRPr="00F221E1">
        <w:rPr>
          <w:rFonts w:cs="Times New Roman"/>
          <w:sz w:val="24"/>
          <w:szCs w:val="24"/>
        </w:rPr>
        <w:t xml:space="preserve">педагогов. </w:t>
      </w:r>
    </w:p>
    <w:p w14:paraId="21AD6F8F" w14:textId="77777777" w:rsidR="00D76AAB" w:rsidRDefault="00D76AAB" w:rsidP="00F039A9">
      <w:pPr>
        <w:spacing w:after="0" w:line="276" w:lineRule="auto"/>
        <w:jc w:val="center"/>
        <w:rPr>
          <w:rFonts w:cs="Times New Roman"/>
          <w:b/>
          <w:sz w:val="24"/>
          <w:szCs w:val="24"/>
        </w:rPr>
      </w:pPr>
      <w:r w:rsidRPr="00F221E1">
        <w:rPr>
          <w:rFonts w:cs="Times New Roman"/>
          <w:b/>
          <w:sz w:val="24"/>
          <w:szCs w:val="24"/>
        </w:rPr>
        <w:t>Диаграмма: Динамика уровня квалификации педагоги</w:t>
      </w:r>
      <w:r>
        <w:rPr>
          <w:rFonts w:cs="Times New Roman"/>
          <w:b/>
          <w:sz w:val="24"/>
          <w:szCs w:val="24"/>
        </w:rPr>
        <w:t>ческих работников в сравнении за три</w:t>
      </w:r>
      <w:r w:rsidRPr="00F221E1">
        <w:rPr>
          <w:rFonts w:cs="Times New Roman"/>
          <w:b/>
          <w:spacing w:val="-3"/>
          <w:sz w:val="24"/>
          <w:szCs w:val="24"/>
        </w:rPr>
        <w:t xml:space="preserve"> </w:t>
      </w:r>
      <w:r w:rsidRPr="00F221E1">
        <w:rPr>
          <w:rFonts w:cs="Times New Roman"/>
          <w:b/>
          <w:sz w:val="24"/>
          <w:szCs w:val="24"/>
        </w:rPr>
        <w:t>года.</w:t>
      </w:r>
    </w:p>
    <w:p w14:paraId="59B513AD" w14:textId="2833BAA4" w:rsidR="00D76AAB" w:rsidRPr="00F221E1" w:rsidRDefault="00D76AAB" w:rsidP="00F039A9">
      <w:pPr>
        <w:spacing w:after="0" w:line="276" w:lineRule="auto"/>
        <w:jc w:val="both"/>
        <w:rPr>
          <w:rFonts w:cs="Times New Roman"/>
          <w:b/>
          <w:sz w:val="24"/>
          <w:szCs w:val="24"/>
        </w:rPr>
      </w:pPr>
      <w:r>
        <w:rPr>
          <w:noProof/>
          <w:lang w:eastAsia="ru-RU"/>
        </w:rPr>
        <w:lastRenderedPageBreak/>
        <w:drawing>
          <wp:inline distT="0" distB="0" distL="0" distR="0" wp14:anchorId="1C631E2D" wp14:editId="21895700">
            <wp:extent cx="5581650" cy="1876425"/>
            <wp:effectExtent l="0" t="0" r="0" b="9525"/>
            <wp:docPr id="1" name="Диаграмма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2C0ADCD" w14:textId="77777777" w:rsidR="00D76AAB" w:rsidRPr="00F221E1" w:rsidRDefault="00D76AAB" w:rsidP="00F039A9">
      <w:pPr>
        <w:spacing w:after="0" w:line="276" w:lineRule="auto"/>
        <w:ind w:firstLine="708"/>
        <w:jc w:val="both"/>
        <w:rPr>
          <w:rFonts w:cs="Times New Roman"/>
          <w:sz w:val="24"/>
          <w:szCs w:val="24"/>
        </w:rPr>
      </w:pPr>
      <w:r w:rsidRPr="00F221E1">
        <w:rPr>
          <w:rFonts w:cs="Times New Roman"/>
          <w:sz w:val="24"/>
          <w:szCs w:val="24"/>
        </w:rPr>
        <w:t>В</w:t>
      </w:r>
      <w:r w:rsidRPr="00F221E1">
        <w:rPr>
          <w:rFonts w:cs="Times New Roman"/>
          <w:spacing w:val="-4"/>
          <w:sz w:val="24"/>
          <w:szCs w:val="24"/>
        </w:rPr>
        <w:t xml:space="preserve"> </w:t>
      </w:r>
      <w:r w:rsidRPr="00F221E1">
        <w:rPr>
          <w:rFonts w:cs="Times New Roman"/>
          <w:sz w:val="24"/>
          <w:szCs w:val="24"/>
        </w:rPr>
        <w:t>педагогическом</w:t>
      </w:r>
      <w:r w:rsidRPr="00F221E1">
        <w:rPr>
          <w:rFonts w:cs="Times New Roman"/>
          <w:spacing w:val="-1"/>
          <w:sz w:val="24"/>
          <w:szCs w:val="24"/>
        </w:rPr>
        <w:t xml:space="preserve"> </w:t>
      </w:r>
      <w:r w:rsidRPr="00F221E1">
        <w:rPr>
          <w:rFonts w:cs="Times New Roman"/>
          <w:sz w:val="24"/>
          <w:szCs w:val="24"/>
        </w:rPr>
        <w:t>коллективе</w:t>
      </w:r>
      <w:r w:rsidRPr="00F221E1">
        <w:rPr>
          <w:rFonts w:cs="Times New Roman"/>
          <w:spacing w:val="-7"/>
          <w:sz w:val="24"/>
          <w:szCs w:val="24"/>
        </w:rPr>
        <w:t xml:space="preserve"> </w:t>
      </w:r>
      <w:r w:rsidRPr="00F221E1">
        <w:rPr>
          <w:rFonts w:cs="Times New Roman"/>
          <w:sz w:val="24"/>
          <w:szCs w:val="24"/>
        </w:rPr>
        <w:t>имеется</w:t>
      </w:r>
      <w:r w:rsidRPr="00F221E1">
        <w:rPr>
          <w:rFonts w:cs="Times New Roman"/>
          <w:spacing w:val="-1"/>
          <w:sz w:val="24"/>
          <w:szCs w:val="24"/>
        </w:rPr>
        <w:t xml:space="preserve"> </w:t>
      </w:r>
      <w:r w:rsidRPr="00F221E1">
        <w:rPr>
          <w:rFonts w:cs="Times New Roman"/>
          <w:sz w:val="24"/>
          <w:szCs w:val="24"/>
        </w:rPr>
        <w:t>специалисты,</w:t>
      </w:r>
      <w:r w:rsidRPr="00F221E1">
        <w:rPr>
          <w:rFonts w:cs="Times New Roman"/>
          <w:spacing w:val="-3"/>
          <w:sz w:val="24"/>
          <w:szCs w:val="24"/>
        </w:rPr>
        <w:t xml:space="preserve"> </w:t>
      </w:r>
      <w:r w:rsidRPr="00F221E1">
        <w:rPr>
          <w:rFonts w:cs="Times New Roman"/>
          <w:sz w:val="24"/>
          <w:szCs w:val="24"/>
        </w:rPr>
        <w:t>получившие</w:t>
      </w:r>
      <w:r w:rsidRPr="00F221E1">
        <w:rPr>
          <w:rFonts w:cs="Times New Roman"/>
          <w:spacing w:val="-3"/>
          <w:sz w:val="24"/>
          <w:szCs w:val="24"/>
        </w:rPr>
        <w:t xml:space="preserve"> </w:t>
      </w:r>
      <w:r w:rsidRPr="00F221E1">
        <w:rPr>
          <w:rFonts w:cs="Times New Roman"/>
          <w:sz w:val="24"/>
          <w:szCs w:val="24"/>
        </w:rPr>
        <w:t>общественное</w:t>
      </w:r>
      <w:r w:rsidRPr="00F221E1">
        <w:rPr>
          <w:rFonts w:cs="Times New Roman"/>
          <w:spacing w:val="-7"/>
          <w:sz w:val="24"/>
          <w:szCs w:val="24"/>
        </w:rPr>
        <w:t xml:space="preserve"> </w:t>
      </w:r>
      <w:r w:rsidRPr="00F221E1">
        <w:rPr>
          <w:rFonts w:cs="Times New Roman"/>
          <w:sz w:val="24"/>
          <w:szCs w:val="24"/>
        </w:rPr>
        <w:t>признание:</w:t>
      </w:r>
    </w:p>
    <w:p w14:paraId="04D85A75" w14:textId="77777777" w:rsidR="00D76AAB" w:rsidRPr="00F221E1"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F221E1">
        <w:rPr>
          <w:sz w:val="24"/>
          <w:szCs w:val="24"/>
        </w:rPr>
        <w:t>Научную</w:t>
      </w:r>
      <w:r w:rsidRPr="00F221E1">
        <w:rPr>
          <w:spacing w:val="-3"/>
          <w:sz w:val="24"/>
          <w:szCs w:val="24"/>
        </w:rPr>
        <w:t xml:space="preserve"> </w:t>
      </w:r>
      <w:r w:rsidRPr="00F221E1">
        <w:rPr>
          <w:sz w:val="24"/>
          <w:szCs w:val="24"/>
        </w:rPr>
        <w:t>степень</w:t>
      </w:r>
      <w:r w:rsidRPr="00F221E1">
        <w:rPr>
          <w:spacing w:val="2"/>
          <w:sz w:val="24"/>
          <w:szCs w:val="24"/>
        </w:rPr>
        <w:t xml:space="preserve"> </w:t>
      </w:r>
      <w:r w:rsidRPr="00F221E1">
        <w:rPr>
          <w:sz w:val="24"/>
          <w:szCs w:val="24"/>
        </w:rPr>
        <w:t>–</w:t>
      </w:r>
      <w:r w:rsidRPr="00F221E1">
        <w:rPr>
          <w:spacing w:val="-1"/>
          <w:sz w:val="24"/>
          <w:szCs w:val="24"/>
        </w:rPr>
        <w:t xml:space="preserve"> </w:t>
      </w:r>
      <w:r w:rsidRPr="00F221E1">
        <w:rPr>
          <w:sz w:val="24"/>
          <w:szCs w:val="24"/>
        </w:rPr>
        <w:t>Кандидат</w:t>
      </w:r>
      <w:r w:rsidRPr="00F221E1">
        <w:rPr>
          <w:spacing w:val="-5"/>
          <w:sz w:val="24"/>
          <w:szCs w:val="24"/>
        </w:rPr>
        <w:t xml:space="preserve"> </w:t>
      </w:r>
      <w:r w:rsidRPr="00F221E1">
        <w:rPr>
          <w:sz w:val="24"/>
          <w:szCs w:val="24"/>
        </w:rPr>
        <w:t>педагогических наук</w:t>
      </w:r>
      <w:r w:rsidRPr="00F221E1">
        <w:rPr>
          <w:spacing w:val="2"/>
          <w:sz w:val="24"/>
          <w:szCs w:val="24"/>
        </w:rPr>
        <w:t xml:space="preserve"> </w:t>
      </w:r>
      <w:r w:rsidRPr="00F221E1">
        <w:rPr>
          <w:sz w:val="24"/>
          <w:szCs w:val="24"/>
        </w:rPr>
        <w:t>-</w:t>
      </w:r>
      <w:r w:rsidRPr="00F221E1">
        <w:rPr>
          <w:spacing w:val="54"/>
          <w:sz w:val="24"/>
          <w:szCs w:val="24"/>
        </w:rPr>
        <w:t xml:space="preserve"> </w:t>
      </w:r>
      <w:r w:rsidRPr="00F221E1">
        <w:rPr>
          <w:sz w:val="24"/>
          <w:szCs w:val="24"/>
        </w:rPr>
        <w:t>2</w:t>
      </w:r>
      <w:r w:rsidRPr="00F221E1">
        <w:rPr>
          <w:spacing w:val="-6"/>
          <w:sz w:val="24"/>
          <w:szCs w:val="24"/>
        </w:rPr>
        <w:t xml:space="preserve"> </w:t>
      </w:r>
      <w:r w:rsidRPr="00F221E1">
        <w:rPr>
          <w:sz w:val="24"/>
          <w:szCs w:val="24"/>
        </w:rPr>
        <w:t>чел.</w:t>
      </w:r>
      <w:r w:rsidRPr="00F221E1">
        <w:rPr>
          <w:spacing w:val="4"/>
          <w:sz w:val="24"/>
          <w:szCs w:val="24"/>
        </w:rPr>
        <w:t xml:space="preserve"> </w:t>
      </w:r>
      <w:r w:rsidRPr="00F221E1">
        <w:rPr>
          <w:sz w:val="24"/>
          <w:szCs w:val="24"/>
        </w:rPr>
        <w:t>–</w:t>
      </w:r>
      <w:r w:rsidRPr="00F221E1">
        <w:rPr>
          <w:spacing w:val="-5"/>
          <w:sz w:val="24"/>
          <w:szCs w:val="24"/>
        </w:rPr>
        <w:t xml:space="preserve"> </w:t>
      </w:r>
      <w:r w:rsidRPr="00F221E1">
        <w:rPr>
          <w:sz w:val="24"/>
          <w:szCs w:val="24"/>
        </w:rPr>
        <w:t>4%;</w:t>
      </w:r>
    </w:p>
    <w:p w14:paraId="7B12EAD4" w14:textId="77777777" w:rsidR="00D76AAB" w:rsidRPr="00F221E1"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F221E1">
        <w:rPr>
          <w:sz w:val="24"/>
          <w:szCs w:val="24"/>
        </w:rPr>
        <w:t>Нагрудным</w:t>
      </w:r>
      <w:r w:rsidRPr="00F221E1">
        <w:rPr>
          <w:spacing w:val="-1"/>
          <w:sz w:val="24"/>
          <w:szCs w:val="24"/>
        </w:rPr>
        <w:t xml:space="preserve"> </w:t>
      </w:r>
      <w:r w:rsidRPr="00F221E1">
        <w:rPr>
          <w:sz w:val="24"/>
          <w:szCs w:val="24"/>
        </w:rPr>
        <w:t>знаком</w:t>
      </w:r>
      <w:r w:rsidRPr="00F221E1">
        <w:rPr>
          <w:spacing w:val="-1"/>
          <w:sz w:val="24"/>
          <w:szCs w:val="24"/>
        </w:rPr>
        <w:t xml:space="preserve"> </w:t>
      </w:r>
      <w:r w:rsidRPr="00F221E1">
        <w:rPr>
          <w:sz w:val="24"/>
          <w:szCs w:val="24"/>
        </w:rPr>
        <w:t>«Почетный</w:t>
      </w:r>
      <w:r w:rsidRPr="00F221E1">
        <w:rPr>
          <w:spacing w:val="1"/>
          <w:sz w:val="24"/>
          <w:szCs w:val="24"/>
        </w:rPr>
        <w:t xml:space="preserve"> </w:t>
      </w:r>
      <w:r w:rsidRPr="00F221E1">
        <w:rPr>
          <w:sz w:val="24"/>
          <w:szCs w:val="24"/>
        </w:rPr>
        <w:t>работник</w:t>
      </w:r>
      <w:r w:rsidRPr="00F221E1">
        <w:rPr>
          <w:spacing w:val="-3"/>
          <w:sz w:val="24"/>
          <w:szCs w:val="24"/>
        </w:rPr>
        <w:t xml:space="preserve"> </w:t>
      </w:r>
      <w:r w:rsidRPr="00F221E1">
        <w:rPr>
          <w:sz w:val="24"/>
          <w:szCs w:val="24"/>
        </w:rPr>
        <w:t>общего</w:t>
      </w:r>
      <w:r w:rsidRPr="00F221E1">
        <w:rPr>
          <w:spacing w:val="-5"/>
          <w:sz w:val="24"/>
          <w:szCs w:val="24"/>
        </w:rPr>
        <w:t xml:space="preserve"> </w:t>
      </w:r>
      <w:r w:rsidRPr="00F221E1">
        <w:rPr>
          <w:sz w:val="24"/>
          <w:szCs w:val="24"/>
        </w:rPr>
        <w:t>образования»</w:t>
      </w:r>
      <w:r w:rsidRPr="00F221E1">
        <w:rPr>
          <w:spacing w:val="-2"/>
          <w:sz w:val="24"/>
          <w:szCs w:val="24"/>
        </w:rPr>
        <w:t xml:space="preserve"> </w:t>
      </w:r>
      <w:r w:rsidRPr="00F221E1">
        <w:rPr>
          <w:sz w:val="24"/>
          <w:szCs w:val="24"/>
        </w:rPr>
        <w:t>-</w:t>
      </w:r>
      <w:r w:rsidRPr="00F221E1">
        <w:rPr>
          <w:spacing w:val="-2"/>
          <w:sz w:val="24"/>
          <w:szCs w:val="24"/>
        </w:rPr>
        <w:t xml:space="preserve"> </w:t>
      </w:r>
      <w:r>
        <w:rPr>
          <w:sz w:val="24"/>
          <w:szCs w:val="24"/>
        </w:rPr>
        <w:t>8</w:t>
      </w:r>
      <w:r w:rsidRPr="00F221E1">
        <w:rPr>
          <w:spacing w:val="-5"/>
          <w:sz w:val="24"/>
          <w:szCs w:val="24"/>
        </w:rPr>
        <w:t xml:space="preserve"> </w:t>
      </w:r>
      <w:r w:rsidRPr="00F221E1">
        <w:rPr>
          <w:sz w:val="24"/>
          <w:szCs w:val="24"/>
        </w:rPr>
        <w:t>чел.</w:t>
      </w:r>
      <w:r w:rsidRPr="00F221E1">
        <w:rPr>
          <w:spacing w:val="2"/>
          <w:sz w:val="24"/>
          <w:szCs w:val="24"/>
        </w:rPr>
        <w:t xml:space="preserve"> </w:t>
      </w:r>
      <w:r>
        <w:rPr>
          <w:sz w:val="24"/>
          <w:szCs w:val="24"/>
        </w:rPr>
        <w:t>– 18</w:t>
      </w:r>
      <w:r w:rsidRPr="00F221E1">
        <w:rPr>
          <w:sz w:val="24"/>
          <w:szCs w:val="24"/>
        </w:rPr>
        <w:t>%;</w:t>
      </w:r>
    </w:p>
    <w:p w14:paraId="1FC7CD4A" w14:textId="77777777" w:rsidR="00D76AAB" w:rsidRPr="00F221E1"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F221E1">
        <w:rPr>
          <w:sz w:val="24"/>
          <w:szCs w:val="24"/>
        </w:rPr>
        <w:t>Почетной</w:t>
      </w:r>
      <w:r w:rsidRPr="00F221E1">
        <w:rPr>
          <w:spacing w:val="-1"/>
          <w:sz w:val="24"/>
          <w:szCs w:val="24"/>
        </w:rPr>
        <w:t xml:space="preserve"> </w:t>
      </w:r>
      <w:r w:rsidRPr="00F221E1">
        <w:rPr>
          <w:sz w:val="24"/>
          <w:szCs w:val="24"/>
        </w:rPr>
        <w:t>грамотой Министерства</w:t>
      </w:r>
      <w:r w:rsidRPr="00F221E1">
        <w:rPr>
          <w:spacing w:val="1"/>
          <w:sz w:val="24"/>
          <w:szCs w:val="24"/>
        </w:rPr>
        <w:t xml:space="preserve"> </w:t>
      </w:r>
      <w:r w:rsidRPr="00F221E1">
        <w:rPr>
          <w:sz w:val="24"/>
          <w:szCs w:val="24"/>
        </w:rPr>
        <w:t>образования</w:t>
      </w:r>
      <w:r w:rsidRPr="00F221E1">
        <w:rPr>
          <w:spacing w:val="-7"/>
          <w:sz w:val="24"/>
          <w:szCs w:val="24"/>
        </w:rPr>
        <w:t xml:space="preserve"> </w:t>
      </w:r>
      <w:r w:rsidRPr="00F221E1">
        <w:rPr>
          <w:sz w:val="24"/>
          <w:szCs w:val="24"/>
        </w:rPr>
        <w:t>и</w:t>
      </w:r>
      <w:r w:rsidRPr="00F221E1">
        <w:rPr>
          <w:spacing w:val="-9"/>
          <w:sz w:val="24"/>
          <w:szCs w:val="24"/>
        </w:rPr>
        <w:t xml:space="preserve"> </w:t>
      </w:r>
      <w:r w:rsidRPr="00F221E1">
        <w:rPr>
          <w:sz w:val="24"/>
          <w:szCs w:val="24"/>
        </w:rPr>
        <w:t>науки Российской</w:t>
      </w:r>
      <w:r w:rsidRPr="00F221E1">
        <w:rPr>
          <w:spacing w:val="-1"/>
          <w:sz w:val="24"/>
          <w:szCs w:val="24"/>
        </w:rPr>
        <w:t xml:space="preserve"> </w:t>
      </w:r>
      <w:r w:rsidRPr="00F221E1">
        <w:rPr>
          <w:sz w:val="24"/>
          <w:szCs w:val="24"/>
        </w:rPr>
        <w:t>Федерации</w:t>
      </w:r>
      <w:r w:rsidRPr="00F221E1">
        <w:rPr>
          <w:spacing w:val="6"/>
          <w:sz w:val="24"/>
          <w:szCs w:val="24"/>
        </w:rPr>
        <w:t xml:space="preserve"> </w:t>
      </w:r>
      <w:r w:rsidRPr="00F221E1">
        <w:rPr>
          <w:sz w:val="24"/>
          <w:szCs w:val="24"/>
        </w:rPr>
        <w:t>–</w:t>
      </w:r>
      <w:r w:rsidRPr="00F221E1">
        <w:rPr>
          <w:spacing w:val="-6"/>
          <w:sz w:val="24"/>
          <w:szCs w:val="24"/>
        </w:rPr>
        <w:t xml:space="preserve"> </w:t>
      </w:r>
      <w:proofErr w:type="gramStart"/>
      <w:r>
        <w:rPr>
          <w:sz w:val="24"/>
          <w:szCs w:val="24"/>
        </w:rPr>
        <w:t>5</w:t>
      </w:r>
      <w:r w:rsidRPr="00F221E1">
        <w:rPr>
          <w:sz w:val="24"/>
          <w:szCs w:val="24"/>
        </w:rPr>
        <w:t xml:space="preserve"> </w:t>
      </w:r>
      <w:r w:rsidRPr="00F221E1">
        <w:rPr>
          <w:spacing w:val="-1"/>
          <w:sz w:val="24"/>
          <w:szCs w:val="24"/>
        </w:rPr>
        <w:t xml:space="preserve"> </w:t>
      </w:r>
      <w:r w:rsidRPr="00F221E1">
        <w:rPr>
          <w:sz w:val="24"/>
          <w:szCs w:val="24"/>
        </w:rPr>
        <w:t>чел.</w:t>
      </w:r>
      <w:proofErr w:type="gramEnd"/>
      <w:r w:rsidRPr="00F221E1">
        <w:rPr>
          <w:spacing w:val="2"/>
          <w:sz w:val="24"/>
          <w:szCs w:val="24"/>
        </w:rPr>
        <w:t xml:space="preserve"> </w:t>
      </w:r>
      <w:r w:rsidRPr="00F221E1">
        <w:rPr>
          <w:sz w:val="24"/>
          <w:szCs w:val="24"/>
        </w:rPr>
        <w:t>–</w:t>
      </w:r>
      <w:r w:rsidRPr="00F221E1">
        <w:rPr>
          <w:spacing w:val="-6"/>
          <w:sz w:val="24"/>
          <w:szCs w:val="24"/>
        </w:rPr>
        <w:t xml:space="preserve"> </w:t>
      </w:r>
      <w:r>
        <w:rPr>
          <w:sz w:val="24"/>
          <w:szCs w:val="24"/>
        </w:rPr>
        <w:t>11</w:t>
      </w:r>
      <w:r w:rsidRPr="00F221E1">
        <w:rPr>
          <w:sz w:val="24"/>
          <w:szCs w:val="24"/>
        </w:rPr>
        <w:t xml:space="preserve">  %;</w:t>
      </w:r>
    </w:p>
    <w:p w14:paraId="4F1B568A" w14:textId="77777777" w:rsidR="00D76AAB"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F221E1">
        <w:rPr>
          <w:sz w:val="24"/>
          <w:szCs w:val="24"/>
        </w:rPr>
        <w:t>Почетной</w:t>
      </w:r>
      <w:r w:rsidRPr="00F221E1">
        <w:rPr>
          <w:spacing w:val="-1"/>
          <w:sz w:val="24"/>
          <w:szCs w:val="24"/>
        </w:rPr>
        <w:t xml:space="preserve"> </w:t>
      </w:r>
      <w:r w:rsidRPr="00F221E1">
        <w:rPr>
          <w:sz w:val="24"/>
          <w:szCs w:val="24"/>
        </w:rPr>
        <w:t>грамотой Департамента</w:t>
      </w:r>
      <w:r w:rsidRPr="00F221E1">
        <w:rPr>
          <w:spacing w:val="-4"/>
          <w:sz w:val="24"/>
          <w:szCs w:val="24"/>
        </w:rPr>
        <w:t xml:space="preserve"> </w:t>
      </w:r>
      <w:r w:rsidRPr="00F221E1">
        <w:rPr>
          <w:sz w:val="24"/>
          <w:szCs w:val="24"/>
        </w:rPr>
        <w:t>науки</w:t>
      </w:r>
      <w:r w:rsidRPr="00F221E1">
        <w:rPr>
          <w:spacing w:val="-4"/>
          <w:sz w:val="24"/>
          <w:szCs w:val="24"/>
        </w:rPr>
        <w:t xml:space="preserve"> </w:t>
      </w:r>
      <w:r w:rsidRPr="00F221E1">
        <w:rPr>
          <w:sz w:val="24"/>
          <w:szCs w:val="24"/>
        </w:rPr>
        <w:t>и образования</w:t>
      </w:r>
      <w:r w:rsidRPr="00F221E1">
        <w:rPr>
          <w:spacing w:val="-6"/>
          <w:sz w:val="24"/>
          <w:szCs w:val="24"/>
        </w:rPr>
        <w:t xml:space="preserve"> </w:t>
      </w:r>
      <w:r w:rsidRPr="00F221E1">
        <w:rPr>
          <w:sz w:val="24"/>
          <w:szCs w:val="24"/>
        </w:rPr>
        <w:t>Костромской области</w:t>
      </w:r>
      <w:r w:rsidRPr="00F221E1">
        <w:rPr>
          <w:spacing w:val="3"/>
          <w:sz w:val="24"/>
          <w:szCs w:val="24"/>
        </w:rPr>
        <w:t xml:space="preserve"> </w:t>
      </w:r>
      <w:r w:rsidRPr="00F221E1">
        <w:rPr>
          <w:sz w:val="24"/>
          <w:szCs w:val="24"/>
        </w:rPr>
        <w:t>–</w:t>
      </w:r>
      <w:r w:rsidRPr="00F221E1">
        <w:rPr>
          <w:spacing w:val="-2"/>
          <w:sz w:val="24"/>
          <w:szCs w:val="24"/>
        </w:rPr>
        <w:t xml:space="preserve"> </w:t>
      </w:r>
      <w:r w:rsidRPr="00F221E1">
        <w:rPr>
          <w:sz w:val="24"/>
          <w:szCs w:val="24"/>
        </w:rPr>
        <w:t>8</w:t>
      </w:r>
      <w:r w:rsidRPr="00F221E1">
        <w:rPr>
          <w:spacing w:val="-1"/>
          <w:sz w:val="24"/>
          <w:szCs w:val="24"/>
        </w:rPr>
        <w:t xml:space="preserve"> </w:t>
      </w:r>
      <w:r w:rsidRPr="00F221E1">
        <w:rPr>
          <w:sz w:val="24"/>
          <w:szCs w:val="24"/>
        </w:rPr>
        <w:t>чел.</w:t>
      </w:r>
      <w:r w:rsidRPr="00F221E1">
        <w:rPr>
          <w:spacing w:val="3"/>
          <w:sz w:val="24"/>
          <w:szCs w:val="24"/>
        </w:rPr>
        <w:t xml:space="preserve"> </w:t>
      </w:r>
      <w:r w:rsidRPr="00F221E1">
        <w:rPr>
          <w:sz w:val="24"/>
          <w:szCs w:val="24"/>
        </w:rPr>
        <w:t>–</w:t>
      </w:r>
      <w:r w:rsidRPr="00F221E1">
        <w:rPr>
          <w:spacing w:val="-6"/>
          <w:sz w:val="24"/>
          <w:szCs w:val="24"/>
        </w:rPr>
        <w:t xml:space="preserve"> </w:t>
      </w:r>
      <w:r w:rsidRPr="00F221E1">
        <w:rPr>
          <w:sz w:val="24"/>
          <w:szCs w:val="24"/>
        </w:rPr>
        <w:t>16,6 %;</w:t>
      </w:r>
    </w:p>
    <w:p w14:paraId="66D3D0FC" w14:textId="77777777" w:rsidR="00D76AAB"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2F143E">
        <w:rPr>
          <w:color w:val="000000"/>
          <w:sz w:val="24"/>
          <w:szCs w:val="24"/>
          <w:lang w:eastAsia="ru-RU"/>
        </w:rPr>
        <w:t>Почетной грамотой Комитета образования, культуры, спорта и раб</w:t>
      </w:r>
      <w:r w:rsidRPr="002F143E">
        <w:rPr>
          <w:color w:val="000000"/>
          <w:szCs w:val="24"/>
          <w:lang w:eastAsia="ru-RU"/>
        </w:rPr>
        <w:t>оты с молодежью – 5 чел. – 10,4 %%</w:t>
      </w:r>
    </w:p>
    <w:p w14:paraId="6705401E" w14:textId="77777777" w:rsidR="00D76AAB"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2F143E">
        <w:rPr>
          <w:color w:val="000000"/>
          <w:sz w:val="24"/>
          <w:szCs w:val="24"/>
          <w:lang w:eastAsia="ru-RU"/>
        </w:rPr>
        <w:t>Благодарственное письмо Думы города Костромы – 2 чел. – 4,1%</w:t>
      </w:r>
    </w:p>
    <w:p w14:paraId="4F79A04E" w14:textId="77777777" w:rsidR="00D76AAB"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2F143E">
        <w:rPr>
          <w:color w:val="000000"/>
          <w:sz w:val="24"/>
          <w:szCs w:val="24"/>
          <w:lang w:eastAsia="ru-RU"/>
        </w:rPr>
        <w:t>Благодарственное письмо Администрации города Костромы – 3 чел. – 6 %</w:t>
      </w:r>
    </w:p>
    <w:p w14:paraId="0807AF46" w14:textId="77777777" w:rsidR="00D76AAB"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2F143E">
        <w:rPr>
          <w:color w:val="000000"/>
          <w:sz w:val="24"/>
          <w:szCs w:val="24"/>
          <w:lang w:eastAsia="ru-RU"/>
        </w:rPr>
        <w:t xml:space="preserve">Премией ПНП «Образования» – 1 человек – 2 %;  </w:t>
      </w:r>
    </w:p>
    <w:p w14:paraId="29DBC93A" w14:textId="77777777" w:rsidR="00D76AAB" w:rsidRPr="002F143E" w:rsidRDefault="00D76AAB" w:rsidP="00317358">
      <w:pPr>
        <w:pStyle w:val="a4"/>
        <w:widowControl w:val="0"/>
        <w:numPr>
          <w:ilvl w:val="0"/>
          <w:numId w:val="13"/>
        </w:numPr>
        <w:tabs>
          <w:tab w:val="left" w:pos="426"/>
        </w:tabs>
        <w:autoSpaceDE w:val="0"/>
        <w:autoSpaceDN w:val="0"/>
        <w:spacing w:after="0" w:line="276" w:lineRule="auto"/>
        <w:ind w:left="0" w:firstLine="0"/>
        <w:contextualSpacing w:val="0"/>
        <w:jc w:val="both"/>
        <w:rPr>
          <w:sz w:val="24"/>
          <w:szCs w:val="24"/>
        </w:rPr>
      </w:pPr>
      <w:r w:rsidRPr="002F143E">
        <w:rPr>
          <w:color w:val="000000"/>
          <w:sz w:val="24"/>
          <w:szCs w:val="24"/>
          <w:lang w:eastAsia="ru-RU"/>
        </w:rPr>
        <w:t xml:space="preserve">Грант Главы города Костромы – 2 </w:t>
      </w:r>
      <w:proofErr w:type="gramStart"/>
      <w:r w:rsidRPr="002F143E">
        <w:rPr>
          <w:color w:val="000000"/>
          <w:sz w:val="24"/>
          <w:szCs w:val="24"/>
          <w:lang w:eastAsia="ru-RU"/>
        </w:rPr>
        <w:t>человека  –</w:t>
      </w:r>
      <w:proofErr w:type="gramEnd"/>
      <w:r w:rsidRPr="002F143E">
        <w:rPr>
          <w:color w:val="000000"/>
          <w:sz w:val="24"/>
          <w:szCs w:val="24"/>
          <w:lang w:eastAsia="ru-RU"/>
        </w:rPr>
        <w:t xml:space="preserve"> 4%.</w:t>
      </w:r>
    </w:p>
    <w:p w14:paraId="6FC383C5" w14:textId="77777777" w:rsidR="00D76AAB" w:rsidRPr="002F143E" w:rsidRDefault="00D76AAB" w:rsidP="003E3729">
      <w:pPr>
        <w:spacing w:after="0" w:line="276" w:lineRule="auto"/>
        <w:ind w:firstLine="426"/>
        <w:jc w:val="both"/>
        <w:rPr>
          <w:rFonts w:cs="Times New Roman"/>
          <w:color w:val="000000"/>
          <w:sz w:val="24"/>
          <w:szCs w:val="24"/>
          <w:lang w:eastAsia="ru-RU"/>
        </w:rPr>
      </w:pPr>
      <w:r>
        <w:rPr>
          <w:rFonts w:cs="Times New Roman"/>
          <w:color w:val="000000"/>
          <w:sz w:val="24"/>
          <w:szCs w:val="24"/>
          <w:lang w:eastAsia="ru-RU"/>
        </w:rPr>
        <w:t>Педагоги принимают</w:t>
      </w:r>
      <w:r w:rsidRPr="002F143E">
        <w:rPr>
          <w:rFonts w:cs="Times New Roman"/>
          <w:color w:val="000000"/>
          <w:sz w:val="24"/>
          <w:szCs w:val="24"/>
          <w:lang w:eastAsia="ru-RU"/>
        </w:rPr>
        <w:t xml:space="preserve"> активное участие общественно-профессиональной деятельности, проводя экспертизу конкурсных материалов:</w:t>
      </w:r>
    </w:p>
    <w:p w14:paraId="3AA30445"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Муниципальный и региональный этапы Всероссийской олимпиады школьников «Наше Наследие», Скрябина Е. А., Лебедева К. Ю., члены экспертов;</w:t>
      </w:r>
    </w:p>
    <w:p w14:paraId="1AE78D88"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Муниципальный конкурс предметных проектов среди 1-5 классов, Смирнова А. Ю., член жюри;</w:t>
      </w:r>
    </w:p>
    <w:p w14:paraId="402D524E"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xml:space="preserve">- Муниципальный конкурс чтецов среди 1-5 классов, Булатова К. Е., Смирнова А. Ю., Лебедева К. Ю., члены жюри. </w:t>
      </w:r>
    </w:p>
    <w:p w14:paraId="25BB4125"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xml:space="preserve"> - Муниципальный конкурс «Знатоки русского языка» - Булатова К.Е, член жюри</w:t>
      </w:r>
    </w:p>
    <w:p w14:paraId="1BBEF4DF"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xml:space="preserve"> - Городской конкурс «День науки» - Сергеева Н.В., член жюри</w:t>
      </w:r>
    </w:p>
    <w:p w14:paraId="07C4CCFB" w14:textId="77777777" w:rsidR="00D76AAB" w:rsidRPr="002F143E" w:rsidRDefault="00D76AAB" w:rsidP="003E3729">
      <w:pPr>
        <w:spacing w:after="0" w:line="276" w:lineRule="auto"/>
        <w:jc w:val="both"/>
        <w:rPr>
          <w:rFonts w:cs="Times New Roman"/>
          <w:color w:val="000000"/>
          <w:sz w:val="24"/>
          <w:szCs w:val="24"/>
          <w:lang w:eastAsia="ru-RU"/>
        </w:rPr>
      </w:pPr>
      <w:r w:rsidRPr="002F143E">
        <w:rPr>
          <w:rFonts w:cs="Times New Roman"/>
          <w:color w:val="000000"/>
          <w:sz w:val="24"/>
          <w:szCs w:val="24"/>
          <w:lang w:eastAsia="ru-RU"/>
        </w:rPr>
        <w:t xml:space="preserve"> - Муниципальный этап Всероссийского конкурса сочинений – Булатова К.Е., член жюри</w:t>
      </w:r>
    </w:p>
    <w:p w14:paraId="23F874FA" w14:textId="77777777" w:rsidR="00D76AAB" w:rsidRPr="002F143E" w:rsidRDefault="00D76AAB" w:rsidP="00F039A9">
      <w:pPr>
        <w:pStyle w:val="a4"/>
        <w:spacing w:line="276" w:lineRule="auto"/>
        <w:ind w:left="-361" w:firstLine="361"/>
        <w:jc w:val="both"/>
        <w:rPr>
          <w:color w:val="000000"/>
          <w:sz w:val="24"/>
          <w:szCs w:val="24"/>
          <w:shd w:val="clear" w:color="auto" w:fill="FFFFFF"/>
        </w:rPr>
      </w:pPr>
      <w:r>
        <w:rPr>
          <w:sz w:val="24"/>
          <w:szCs w:val="24"/>
        </w:rPr>
        <w:t>П</w:t>
      </w:r>
      <w:r w:rsidRPr="002F143E">
        <w:rPr>
          <w:sz w:val="24"/>
          <w:szCs w:val="24"/>
        </w:rPr>
        <w:t xml:space="preserve">едагоги школы не реже одного раза в три года повышают уровень профессиональной квалификации через курсовую подготовку, обучающие семинары, </w:t>
      </w:r>
      <w:proofErr w:type="gramStart"/>
      <w:r w:rsidRPr="002F143E">
        <w:rPr>
          <w:sz w:val="24"/>
          <w:szCs w:val="24"/>
        </w:rPr>
        <w:t>постоянно-действующие</w:t>
      </w:r>
      <w:proofErr w:type="gramEnd"/>
      <w:r w:rsidRPr="002F143E">
        <w:rPr>
          <w:sz w:val="24"/>
          <w:szCs w:val="24"/>
        </w:rPr>
        <w:t xml:space="preserve"> семинары и т. д.  Наблюдается положительная динамика повышения квалификации педагогических работников школы. </w:t>
      </w:r>
    </w:p>
    <w:p w14:paraId="0DAC72B7" w14:textId="77777777" w:rsidR="00D76AAB" w:rsidRPr="002F143E" w:rsidRDefault="00D76AAB" w:rsidP="00F039A9">
      <w:pPr>
        <w:pStyle w:val="a4"/>
        <w:spacing w:line="276" w:lineRule="auto"/>
        <w:ind w:left="0"/>
        <w:jc w:val="center"/>
        <w:rPr>
          <w:b/>
          <w:noProof/>
          <w:color w:val="000000"/>
          <w:sz w:val="24"/>
          <w:szCs w:val="24"/>
          <w:lang w:eastAsia="ru-RU"/>
        </w:rPr>
      </w:pPr>
      <w:r w:rsidRPr="002F143E">
        <w:rPr>
          <w:b/>
          <w:noProof/>
          <w:color w:val="000000"/>
          <w:sz w:val="24"/>
          <w:szCs w:val="24"/>
          <w:lang w:eastAsia="ru-RU"/>
        </w:rPr>
        <w:t>Диаграмма: доля педагогических работников, прошедших повышение</w:t>
      </w:r>
      <w:r>
        <w:rPr>
          <w:b/>
          <w:noProof/>
          <w:color w:val="000000"/>
          <w:sz w:val="24"/>
          <w:szCs w:val="24"/>
          <w:lang w:eastAsia="ru-RU"/>
        </w:rPr>
        <w:t xml:space="preserve"> квалификации в сравнении за три</w:t>
      </w:r>
      <w:r w:rsidRPr="002F143E">
        <w:rPr>
          <w:b/>
          <w:noProof/>
          <w:color w:val="000000"/>
          <w:sz w:val="24"/>
          <w:szCs w:val="24"/>
          <w:lang w:eastAsia="ru-RU"/>
        </w:rPr>
        <w:t xml:space="preserve"> последних года</w:t>
      </w:r>
    </w:p>
    <w:p w14:paraId="2BB98C6E" w14:textId="77777777" w:rsidR="00D76AAB" w:rsidRPr="002F143E" w:rsidRDefault="00D76AAB" w:rsidP="003E3729">
      <w:pPr>
        <w:pStyle w:val="a4"/>
        <w:spacing w:line="276" w:lineRule="auto"/>
        <w:ind w:left="0"/>
        <w:jc w:val="center"/>
        <w:rPr>
          <w:b/>
          <w:noProof/>
          <w:color w:val="000000"/>
          <w:sz w:val="24"/>
          <w:szCs w:val="24"/>
          <w:lang w:eastAsia="ru-RU"/>
        </w:rPr>
      </w:pPr>
      <w:r>
        <w:rPr>
          <w:noProof/>
          <w:lang w:eastAsia="ru-RU"/>
        </w:rPr>
        <w:lastRenderedPageBreak/>
        <w:drawing>
          <wp:inline distT="0" distB="0" distL="0" distR="0" wp14:anchorId="2CDB6CC0" wp14:editId="78E7BBBE">
            <wp:extent cx="4572000" cy="1619250"/>
            <wp:effectExtent l="0" t="0" r="0" b="0"/>
            <wp:docPr id="341" name="Диаграмма 341"/>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84D2969" w14:textId="77777777" w:rsidR="00D76AAB" w:rsidRPr="002F143E" w:rsidRDefault="00D76AAB" w:rsidP="003E3729">
      <w:pPr>
        <w:pStyle w:val="a4"/>
        <w:spacing w:line="276" w:lineRule="auto"/>
        <w:ind w:left="0"/>
        <w:jc w:val="center"/>
        <w:rPr>
          <w:sz w:val="24"/>
          <w:szCs w:val="24"/>
        </w:rPr>
      </w:pPr>
    </w:p>
    <w:p w14:paraId="133A65A2" w14:textId="77777777" w:rsidR="00D76AAB" w:rsidRPr="002F143E" w:rsidRDefault="00D76AAB" w:rsidP="003E3729">
      <w:pPr>
        <w:pStyle w:val="a4"/>
        <w:spacing w:line="276" w:lineRule="auto"/>
        <w:ind w:left="0"/>
        <w:jc w:val="both"/>
        <w:rPr>
          <w:b/>
          <w:noProof/>
          <w:color w:val="000000"/>
          <w:sz w:val="24"/>
          <w:szCs w:val="24"/>
          <w:lang w:eastAsia="ru-RU"/>
        </w:rPr>
      </w:pPr>
      <w:r w:rsidRPr="002F143E">
        <w:rPr>
          <w:b/>
          <w:noProof/>
          <w:color w:val="000000"/>
          <w:sz w:val="24"/>
          <w:szCs w:val="24"/>
          <w:lang w:eastAsia="ru-RU"/>
        </w:rPr>
        <w:t>Диаграмма: доля педагогических работников, повысивших квалификацию по основным направлениям системы образования</w:t>
      </w:r>
    </w:p>
    <w:p w14:paraId="4259AC14" w14:textId="77777777" w:rsidR="00D76AAB" w:rsidRPr="002F143E" w:rsidRDefault="00D76AAB" w:rsidP="003E3729">
      <w:pPr>
        <w:pStyle w:val="a4"/>
        <w:spacing w:line="276" w:lineRule="auto"/>
        <w:ind w:left="0"/>
        <w:jc w:val="center"/>
        <w:rPr>
          <w:sz w:val="24"/>
          <w:szCs w:val="24"/>
        </w:rPr>
      </w:pPr>
      <w:r w:rsidRPr="002F143E">
        <w:rPr>
          <w:noProof/>
          <w:sz w:val="24"/>
          <w:szCs w:val="24"/>
          <w:lang w:eastAsia="ru-RU"/>
        </w:rPr>
        <w:drawing>
          <wp:inline distT="0" distB="0" distL="0" distR="0" wp14:anchorId="6D1A587D" wp14:editId="26C1A5FA">
            <wp:extent cx="4559300" cy="1729105"/>
            <wp:effectExtent l="0" t="0" r="12700" b="4445"/>
            <wp:docPr id="335" name="Диаграмма 335"/>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052B45E6" w14:textId="77777777" w:rsidR="00D76AAB" w:rsidRPr="002F143E" w:rsidRDefault="00D76AAB" w:rsidP="003E3729">
      <w:pPr>
        <w:pStyle w:val="a4"/>
        <w:spacing w:line="276" w:lineRule="auto"/>
        <w:ind w:left="0"/>
        <w:jc w:val="both"/>
        <w:rPr>
          <w:b/>
          <w:noProof/>
          <w:color w:val="000000"/>
          <w:sz w:val="24"/>
          <w:szCs w:val="24"/>
          <w:lang w:eastAsia="ru-RU"/>
        </w:rPr>
      </w:pPr>
    </w:p>
    <w:p w14:paraId="682538BB" w14:textId="77777777" w:rsidR="00D76AAB" w:rsidRPr="002F143E" w:rsidRDefault="00D76AAB" w:rsidP="003E3729">
      <w:pPr>
        <w:pStyle w:val="a4"/>
        <w:spacing w:line="276" w:lineRule="auto"/>
        <w:ind w:left="0"/>
        <w:jc w:val="both"/>
        <w:rPr>
          <w:b/>
          <w:noProof/>
          <w:color w:val="000000"/>
          <w:sz w:val="24"/>
          <w:szCs w:val="24"/>
          <w:lang w:eastAsia="ru-RU"/>
        </w:rPr>
      </w:pPr>
      <w:r w:rsidRPr="002F143E">
        <w:rPr>
          <w:b/>
          <w:noProof/>
          <w:color w:val="000000"/>
          <w:sz w:val="24"/>
          <w:szCs w:val="24"/>
          <w:lang w:eastAsia="ru-RU"/>
        </w:rPr>
        <w:t>Диаграмма: доля педагогических работников, участвующих в семинарах, форумах, конференциях в в сравнении за два последних года.</w:t>
      </w:r>
    </w:p>
    <w:p w14:paraId="76FE5644" w14:textId="77777777" w:rsidR="00D76AAB" w:rsidRPr="00A30250" w:rsidRDefault="00D76AAB" w:rsidP="003E3729">
      <w:pPr>
        <w:pStyle w:val="a4"/>
        <w:spacing w:line="276" w:lineRule="auto"/>
        <w:ind w:left="0"/>
        <w:jc w:val="center"/>
        <w:rPr>
          <w:b/>
          <w:noProof/>
          <w:color w:val="000000"/>
          <w:sz w:val="24"/>
          <w:szCs w:val="24"/>
          <w:lang w:eastAsia="ru-RU"/>
        </w:rPr>
      </w:pPr>
      <w:r w:rsidRPr="00D1273F">
        <w:rPr>
          <w:noProof/>
          <w:lang w:eastAsia="ru-RU"/>
        </w:rPr>
        <w:drawing>
          <wp:inline distT="0" distB="0" distL="0" distR="0" wp14:anchorId="6E093751" wp14:editId="36958518">
            <wp:extent cx="4575810" cy="1924685"/>
            <wp:effectExtent l="0" t="0" r="15240" b="18415"/>
            <wp:docPr id="342" name="Диаграмма 342"/>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3F47DEE9" w14:textId="785E968E" w:rsidR="00D76AAB" w:rsidRDefault="00D76AAB" w:rsidP="003E3729">
      <w:pPr>
        <w:pStyle w:val="a4"/>
        <w:spacing w:line="276" w:lineRule="auto"/>
        <w:ind w:left="-361" w:firstLine="361"/>
        <w:jc w:val="both"/>
        <w:rPr>
          <w:color w:val="000000"/>
          <w:sz w:val="24"/>
          <w:szCs w:val="24"/>
          <w:lang w:eastAsia="ru-RU"/>
        </w:rPr>
      </w:pPr>
      <w:r w:rsidRPr="002F143E">
        <w:rPr>
          <w:color w:val="000000"/>
          <w:sz w:val="24"/>
          <w:szCs w:val="24"/>
          <w:lang w:eastAsia="ru-RU"/>
        </w:rPr>
        <w:t>Ежегодно педагоги распространяют свой опыт работы, публикуя статьи и методические разработки в муниципальном сборнике Городского центра обеспечения качества образования в журн</w:t>
      </w:r>
      <w:r>
        <w:rPr>
          <w:color w:val="000000"/>
          <w:sz w:val="24"/>
          <w:szCs w:val="24"/>
          <w:lang w:eastAsia="ru-RU"/>
        </w:rPr>
        <w:t>алах «Методический навигатор» и</w:t>
      </w:r>
      <w:r w:rsidRPr="002F143E">
        <w:rPr>
          <w:color w:val="000000"/>
          <w:sz w:val="24"/>
          <w:szCs w:val="24"/>
          <w:lang w:eastAsia="ru-RU"/>
        </w:rPr>
        <w:t xml:space="preserve"> «Лидеры образования». </w:t>
      </w:r>
      <w:r>
        <w:rPr>
          <w:color w:val="000000"/>
          <w:sz w:val="24"/>
          <w:szCs w:val="24"/>
          <w:lang w:eastAsia="ru-RU"/>
        </w:rPr>
        <w:t>Представля</w:t>
      </w:r>
      <w:r w:rsidRPr="002F143E">
        <w:rPr>
          <w:color w:val="000000"/>
          <w:sz w:val="24"/>
          <w:szCs w:val="24"/>
          <w:lang w:eastAsia="ru-RU"/>
        </w:rPr>
        <w:t>ли опыт работы по использованию современных технологий и методов воспитания и обучения подрастающе</w:t>
      </w:r>
      <w:r>
        <w:rPr>
          <w:color w:val="000000"/>
          <w:sz w:val="24"/>
          <w:szCs w:val="24"/>
          <w:lang w:eastAsia="ru-RU"/>
        </w:rPr>
        <w:t>го поколения</w:t>
      </w:r>
      <w:r w:rsidRPr="002F143E">
        <w:rPr>
          <w:color w:val="000000"/>
          <w:sz w:val="24"/>
          <w:szCs w:val="24"/>
          <w:lang w:eastAsia="ru-RU"/>
        </w:rPr>
        <w:t xml:space="preserve">. </w:t>
      </w:r>
    </w:p>
    <w:p w14:paraId="215B269C" w14:textId="77777777" w:rsidR="00317358" w:rsidRPr="0030663C" w:rsidRDefault="00317358" w:rsidP="00317358">
      <w:pPr>
        <w:pStyle w:val="1"/>
        <w:keepNext w:val="0"/>
        <w:keepLines w:val="0"/>
        <w:widowControl w:val="0"/>
        <w:tabs>
          <w:tab w:val="left" w:pos="813"/>
        </w:tabs>
        <w:autoSpaceDE w:val="0"/>
        <w:autoSpaceDN w:val="0"/>
        <w:spacing w:before="0" w:line="276" w:lineRule="auto"/>
        <w:jc w:val="center"/>
        <w:rPr>
          <w:rFonts w:ascii="Times New Roman" w:hAnsi="Times New Roman" w:cs="Times New Roman"/>
          <w:b/>
          <w:color w:val="000000" w:themeColor="text1"/>
          <w:sz w:val="24"/>
          <w:szCs w:val="24"/>
        </w:rPr>
      </w:pPr>
      <w:r w:rsidRPr="0030663C">
        <w:rPr>
          <w:rFonts w:ascii="Times New Roman" w:hAnsi="Times New Roman" w:cs="Times New Roman"/>
          <w:b/>
          <w:color w:val="000000" w:themeColor="text1"/>
          <w:sz w:val="24"/>
          <w:szCs w:val="24"/>
        </w:rPr>
        <w:t>Диаграмма: Публикация методических материалов</w:t>
      </w:r>
    </w:p>
    <w:p w14:paraId="5FC2AC29" w14:textId="77E52D30" w:rsidR="00317358" w:rsidRPr="00317358" w:rsidRDefault="00317358" w:rsidP="00B06D39">
      <w:pPr>
        <w:jc w:val="center"/>
      </w:pPr>
      <w:r w:rsidRPr="00F039A9">
        <w:rPr>
          <w:noProof/>
          <w:lang w:eastAsia="ru-RU"/>
        </w:rPr>
        <w:lastRenderedPageBreak/>
        <w:drawing>
          <wp:inline distT="0" distB="0" distL="0" distR="0" wp14:anchorId="5E2838A6" wp14:editId="418F08BF">
            <wp:extent cx="4785995" cy="1924050"/>
            <wp:effectExtent l="0" t="0" r="14605" b="0"/>
            <wp:docPr id="10" name="Диаграмма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433F64DD" w14:textId="77777777" w:rsidR="00D76AAB" w:rsidRPr="002F143E" w:rsidRDefault="00D76AAB" w:rsidP="003E3729">
      <w:pPr>
        <w:pStyle w:val="a4"/>
        <w:spacing w:line="276" w:lineRule="auto"/>
        <w:ind w:left="-361" w:firstLine="361"/>
        <w:jc w:val="both"/>
        <w:rPr>
          <w:color w:val="000000"/>
          <w:sz w:val="24"/>
          <w:szCs w:val="24"/>
          <w:lang w:eastAsia="ru-RU"/>
        </w:rPr>
      </w:pPr>
      <w:r>
        <w:rPr>
          <w:sz w:val="24"/>
          <w:szCs w:val="24"/>
        </w:rPr>
        <w:t>Ежегодно</w:t>
      </w:r>
      <w:r w:rsidRPr="002F143E">
        <w:rPr>
          <w:spacing w:val="1"/>
          <w:sz w:val="24"/>
          <w:szCs w:val="24"/>
        </w:rPr>
        <w:t xml:space="preserve"> </w:t>
      </w:r>
      <w:r w:rsidRPr="002F143E">
        <w:rPr>
          <w:sz w:val="24"/>
          <w:szCs w:val="24"/>
        </w:rPr>
        <w:t>в</w:t>
      </w:r>
      <w:r w:rsidRPr="002F143E">
        <w:rPr>
          <w:spacing w:val="1"/>
          <w:sz w:val="24"/>
          <w:szCs w:val="24"/>
        </w:rPr>
        <w:t xml:space="preserve"> </w:t>
      </w:r>
      <w:r w:rsidRPr="002F143E">
        <w:rPr>
          <w:sz w:val="24"/>
          <w:szCs w:val="24"/>
        </w:rPr>
        <w:t>рамках</w:t>
      </w:r>
      <w:r w:rsidRPr="002F143E">
        <w:rPr>
          <w:spacing w:val="1"/>
          <w:sz w:val="24"/>
          <w:szCs w:val="24"/>
        </w:rPr>
        <w:t xml:space="preserve"> </w:t>
      </w:r>
      <w:r>
        <w:rPr>
          <w:spacing w:val="1"/>
          <w:sz w:val="24"/>
          <w:szCs w:val="24"/>
        </w:rPr>
        <w:t>«</w:t>
      </w:r>
      <w:r w:rsidRPr="002F143E">
        <w:rPr>
          <w:sz w:val="24"/>
          <w:szCs w:val="24"/>
        </w:rPr>
        <w:t>внутрифирменного</w:t>
      </w:r>
      <w:r>
        <w:rPr>
          <w:sz w:val="24"/>
          <w:szCs w:val="24"/>
        </w:rPr>
        <w:t>»</w:t>
      </w:r>
      <w:r w:rsidRPr="002F143E">
        <w:rPr>
          <w:spacing w:val="1"/>
          <w:sz w:val="24"/>
          <w:szCs w:val="24"/>
        </w:rPr>
        <w:t xml:space="preserve"> </w:t>
      </w:r>
      <w:r w:rsidRPr="002F143E">
        <w:rPr>
          <w:sz w:val="24"/>
          <w:szCs w:val="24"/>
        </w:rPr>
        <w:t>образования</w:t>
      </w:r>
      <w:r w:rsidRPr="002F143E">
        <w:rPr>
          <w:spacing w:val="1"/>
          <w:sz w:val="24"/>
          <w:szCs w:val="24"/>
        </w:rPr>
        <w:t xml:space="preserve"> </w:t>
      </w:r>
      <w:r w:rsidRPr="002F143E">
        <w:rPr>
          <w:sz w:val="24"/>
          <w:szCs w:val="24"/>
        </w:rPr>
        <w:t>для</w:t>
      </w:r>
      <w:r w:rsidRPr="002F143E">
        <w:rPr>
          <w:spacing w:val="1"/>
          <w:sz w:val="24"/>
          <w:szCs w:val="24"/>
        </w:rPr>
        <w:t xml:space="preserve"> </w:t>
      </w:r>
      <w:r w:rsidRPr="002F143E">
        <w:rPr>
          <w:sz w:val="24"/>
          <w:szCs w:val="24"/>
        </w:rPr>
        <w:t>п</w:t>
      </w:r>
      <w:r>
        <w:rPr>
          <w:sz w:val="24"/>
          <w:szCs w:val="24"/>
        </w:rPr>
        <w:t xml:space="preserve">едагогов школы и города проводятся тематические </w:t>
      </w:r>
      <w:proofErr w:type="spellStart"/>
      <w:r>
        <w:rPr>
          <w:sz w:val="24"/>
          <w:szCs w:val="24"/>
        </w:rPr>
        <w:t>стажировочные</w:t>
      </w:r>
      <w:proofErr w:type="spellEnd"/>
      <w:r>
        <w:rPr>
          <w:sz w:val="24"/>
          <w:szCs w:val="24"/>
        </w:rPr>
        <w:t xml:space="preserve"> площадки. В рамках площадки за три последних года представля</w:t>
      </w:r>
      <w:r w:rsidRPr="002F143E">
        <w:rPr>
          <w:sz w:val="24"/>
          <w:szCs w:val="24"/>
        </w:rPr>
        <w:t xml:space="preserve">ли свои методические разработки и провели открытые уроки Рыбин С.Ю., учитель начальных классов, </w:t>
      </w:r>
      <w:proofErr w:type="spellStart"/>
      <w:r w:rsidRPr="002F143E">
        <w:rPr>
          <w:sz w:val="24"/>
          <w:szCs w:val="24"/>
        </w:rPr>
        <w:t>Скопцова</w:t>
      </w:r>
      <w:proofErr w:type="spellEnd"/>
      <w:r w:rsidRPr="002F143E">
        <w:rPr>
          <w:sz w:val="24"/>
          <w:szCs w:val="24"/>
        </w:rPr>
        <w:t xml:space="preserve"> Е.В., учитель географии, Мельников В.О., учитель технологии, Лебедева К.Ю., учитель начальных классов, Булатова К.Е., учит</w:t>
      </w:r>
      <w:r>
        <w:rPr>
          <w:sz w:val="24"/>
          <w:szCs w:val="24"/>
        </w:rPr>
        <w:t xml:space="preserve">ель русского языка и литературы, </w:t>
      </w:r>
      <w:proofErr w:type="spellStart"/>
      <w:r>
        <w:rPr>
          <w:sz w:val="24"/>
          <w:szCs w:val="24"/>
        </w:rPr>
        <w:t>Алярова</w:t>
      </w:r>
      <w:proofErr w:type="spellEnd"/>
      <w:r>
        <w:rPr>
          <w:sz w:val="24"/>
          <w:szCs w:val="24"/>
        </w:rPr>
        <w:t xml:space="preserve"> Л. Ю., учитель начальных классов, Буркова Е. А., учитель начальных классов.</w:t>
      </w:r>
    </w:p>
    <w:p w14:paraId="720D526A" w14:textId="77777777" w:rsidR="00D76AAB" w:rsidRPr="002F143E" w:rsidRDefault="00D76AAB" w:rsidP="003E3729">
      <w:pPr>
        <w:pStyle w:val="a4"/>
        <w:spacing w:line="276" w:lineRule="auto"/>
        <w:ind w:left="-361" w:firstLine="361"/>
        <w:jc w:val="both"/>
        <w:rPr>
          <w:sz w:val="24"/>
          <w:szCs w:val="24"/>
        </w:rPr>
      </w:pPr>
      <w:r w:rsidRPr="002F143E">
        <w:rPr>
          <w:sz w:val="24"/>
          <w:szCs w:val="24"/>
        </w:rPr>
        <w:t xml:space="preserve">Учителя ежегодно принимают участие в конкурсах педагогического мастерства на различном уровне, демонстрируя свое мастерство в различных номинациях. </w:t>
      </w:r>
      <w:r w:rsidRPr="002F143E">
        <w:rPr>
          <w:color w:val="000000"/>
          <w:sz w:val="24"/>
          <w:szCs w:val="24"/>
          <w:shd w:val="clear" w:color="auto" w:fill="FFFFFF"/>
        </w:rPr>
        <w:t>Участие педагогов в конкурсном движении проводится в целях повышения престижа и статуса учителя в педагогическом сообществе, усиления влияния на профессиональное развитие, повышение открытости образования, на распространение в системе общего образования передового педагогического опыта. П</w:t>
      </w:r>
      <w:r w:rsidRPr="002F143E">
        <w:rPr>
          <w:sz w:val="24"/>
          <w:szCs w:val="24"/>
        </w:rPr>
        <w:t>рофессионализм педагогов школы неоднократно был отмечен дипломами победителей и призёров</w:t>
      </w:r>
    </w:p>
    <w:p w14:paraId="041FAE70" w14:textId="77777777" w:rsidR="00D76AAB" w:rsidRPr="002F143E" w:rsidRDefault="00D76AAB" w:rsidP="003E3729">
      <w:pPr>
        <w:pStyle w:val="a4"/>
        <w:spacing w:line="276" w:lineRule="auto"/>
        <w:ind w:left="0"/>
        <w:jc w:val="both"/>
        <w:rPr>
          <w:b/>
          <w:sz w:val="24"/>
          <w:szCs w:val="24"/>
        </w:rPr>
      </w:pPr>
      <w:r w:rsidRPr="002F143E">
        <w:rPr>
          <w:b/>
          <w:sz w:val="24"/>
          <w:szCs w:val="24"/>
        </w:rPr>
        <w:t>Диаграмма: Количество участников конкурсного движения в динамике за два года (чел.)</w:t>
      </w:r>
    </w:p>
    <w:p w14:paraId="4758C900" w14:textId="4166D737" w:rsidR="00D76AAB" w:rsidRPr="00317358" w:rsidRDefault="00D76AAB" w:rsidP="00317358">
      <w:pPr>
        <w:pStyle w:val="a4"/>
        <w:spacing w:line="276" w:lineRule="auto"/>
        <w:ind w:left="0"/>
        <w:jc w:val="center"/>
        <w:rPr>
          <w:noProof/>
          <w:sz w:val="24"/>
          <w:szCs w:val="24"/>
          <w:lang w:eastAsia="ru-RU"/>
        </w:rPr>
      </w:pPr>
      <w:r>
        <w:rPr>
          <w:noProof/>
          <w:lang w:eastAsia="ru-RU"/>
        </w:rPr>
        <w:drawing>
          <wp:inline distT="0" distB="0" distL="0" distR="0" wp14:anchorId="68B4CAA7" wp14:editId="7ACF4FFE">
            <wp:extent cx="4572000" cy="1876425"/>
            <wp:effectExtent l="0" t="0" r="0" b="9525"/>
            <wp:docPr id="343" name="Диаграмма 343"/>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423D39A" w14:textId="77777777" w:rsidR="00D76AAB" w:rsidRPr="002F143E" w:rsidRDefault="00D76AAB" w:rsidP="003E3729">
      <w:pPr>
        <w:tabs>
          <w:tab w:val="left" w:pos="0"/>
        </w:tabs>
        <w:spacing w:after="0" w:line="276" w:lineRule="auto"/>
        <w:jc w:val="both"/>
        <w:rPr>
          <w:rFonts w:cs="Times New Roman"/>
          <w:b/>
          <w:sz w:val="24"/>
          <w:szCs w:val="24"/>
        </w:rPr>
      </w:pPr>
      <w:r w:rsidRPr="002F143E">
        <w:rPr>
          <w:rFonts w:cs="Times New Roman"/>
          <w:b/>
          <w:sz w:val="24"/>
          <w:szCs w:val="24"/>
        </w:rPr>
        <w:t>Диаграмма: Количество победителей и призеров конкурсного движения в динамике за два года (чел.)</w:t>
      </w:r>
    </w:p>
    <w:p w14:paraId="5D79832D" w14:textId="77777777" w:rsidR="00D76AAB" w:rsidRPr="002F143E" w:rsidRDefault="00D76AAB" w:rsidP="003E3729">
      <w:pPr>
        <w:tabs>
          <w:tab w:val="left" w:pos="0"/>
        </w:tabs>
        <w:spacing w:after="0" w:line="276" w:lineRule="auto"/>
        <w:jc w:val="center"/>
        <w:rPr>
          <w:rFonts w:cs="Times New Roman"/>
          <w:b/>
          <w:sz w:val="24"/>
          <w:szCs w:val="24"/>
        </w:rPr>
      </w:pPr>
      <w:r>
        <w:rPr>
          <w:noProof/>
          <w:lang w:eastAsia="ru-RU"/>
        </w:rPr>
        <w:lastRenderedPageBreak/>
        <w:drawing>
          <wp:inline distT="0" distB="0" distL="0" distR="0" wp14:anchorId="7E3CAF9E" wp14:editId="792A3369">
            <wp:extent cx="4572000" cy="1819275"/>
            <wp:effectExtent l="0" t="0" r="0" b="9525"/>
            <wp:docPr id="344" name="Диаграмма 344"/>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19AA3316" w14:textId="77777777" w:rsidR="00D76AAB" w:rsidRPr="002F143E" w:rsidRDefault="00D76AAB" w:rsidP="003E3729">
      <w:pPr>
        <w:tabs>
          <w:tab w:val="left" w:pos="0"/>
        </w:tabs>
        <w:spacing w:after="0" w:line="276" w:lineRule="auto"/>
        <w:jc w:val="both"/>
        <w:rPr>
          <w:rFonts w:cs="Times New Roman"/>
          <w:b/>
          <w:noProof/>
          <w:sz w:val="24"/>
          <w:szCs w:val="24"/>
          <w:lang w:eastAsia="ru-RU"/>
        </w:rPr>
      </w:pPr>
    </w:p>
    <w:p w14:paraId="31768F63" w14:textId="77777777" w:rsidR="00D76AAB" w:rsidRPr="002F143E" w:rsidRDefault="00D76AAB" w:rsidP="003E3729">
      <w:pPr>
        <w:tabs>
          <w:tab w:val="left" w:pos="0"/>
        </w:tabs>
        <w:spacing w:after="0" w:line="276" w:lineRule="auto"/>
        <w:jc w:val="both"/>
        <w:rPr>
          <w:rFonts w:cs="Times New Roman"/>
          <w:b/>
          <w:sz w:val="24"/>
          <w:szCs w:val="24"/>
        </w:rPr>
      </w:pPr>
      <w:r w:rsidRPr="002F143E">
        <w:rPr>
          <w:rFonts w:cs="Times New Roman"/>
          <w:b/>
          <w:sz w:val="24"/>
          <w:szCs w:val="24"/>
        </w:rPr>
        <w:t xml:space="preserve">Таблица: Результаты участия в муниципальном конкурсе профессионального мастерства </w:t>
      </w:r>
      <w:r>
        <w:rPr>
          <w:rFonts w:cs="Times New Roman"/>
          <w:b/>
          <w:sz w:val="24"/>
          <w:szCs w:val="24"/>
        </w:rPr>
        <w:t>за три последних года</w:t>
      </w:r>
      <w:r w:rsidRPr="002F143E">
        <w:rPr>
          <w:rFonts w:cs="Times New Roman"/>
          <w:b/>
          <w:sz w:val="24"/>
          <w:szCs w:val="24"/>
        </w:rPr>
        <w:t>.</w:t>
      </w:r>
    </w:p>
    <w:tbl>
      <w:tblPr>
        <w:tblW w:w="95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05"/>
        <w:gridCol w:w="5285"/>
        <w:gridCol w:w="2013"/>
      </w:tblGrid>
      <w:tr w:rsidR="00D76AAB" w:rsidRPr="002F143E" w14:paraId="11F67B95" w14:textId="77777777" w:rsidTr="003E3729">
        <w:trPr>
          <w:trHeight w:val="127"/>
        </w:trPr>
        <w:tc>
          <w:tcPr>
            <w:tcW w:w="2205" w:type="dxa"/>
            <w:shd w:val="clear" w:color="auto" w:fill="auto"/>
          </w:tcPr>
          <w:p w14:paraId="2C678BE1" w14:textId="77777777" w:rsidR="00D76AAB" w:rsidRPr="002F143E" w:rsidRDefault="00D76AAB" w:rsidP="003E3729">
            <w:pPr>
              <w:spacing w:after="0" w:line="276" w:lineRule="auto"/>
              <w:jc w:val="both"/>
              <w:rPr>
                <w:rFonts w:cs="Times New Roman"/>
                <w:b/>
                <w:sz w:val="24"/>
                <w:szCs w:val="24"/>
              </w:rPr>
            </w:pPr>
            <w:r w:rsidRPr="002F143E">
              <w:rPr>
                <w:rFonts w:cs="Times New Roman"/>
                <w:b/>
                <w:sz w:val="24"/>
                <w:szCs w:val="24"/>
              </w:rPr>
              <w:t>Номинация</w:t>
            </w:r>
          </w:p>
        </w:tc>
        <w:tc>
          <w:tcPr>
            <w:tcW w:w="5285" w:type="dxa"/>
            <w:shd w:val="clear" w:color="auto" w:fill="auto"/>
          </w:tcPr>
          <w:p w14:paraId="1B6DF216" w14:textId="77777777" w:rsidR="00D76AAB" w:rsidRPr="002F143E" w:rsidRDefault="00D76AAB" w:rsidP="003E3729">
            <w:pPr>
              <w:spacing w:after="0" w:line="276" w:lineRule="auto"/>
              <w:jc w:val="both"/>
              <w:rPr>
                <w:rFonts w:cs="Times New Roman"/>
                <w:b/>
                <w:sz w:val="24"/>
                <w:szCs w:val="24"/>
              </w:rPr>
            </w:pPr>
            <w:r w:rsidRPr="002F143E">
              <w:rPr>
                <w:rFonts w:cs="Times New Roman"/>
                <w:b/>
                <w:sz w:val="24"/>
                <w:szCs w:val="24"/>
              </w:rPr>
              <w:t>Участники</w:t>
            </w:r>
          </w:p>
        </w:tc>
        <w:tc>
          <w:tcPr>
            <w:tcW w:w="2013" w:type="dxa"/>
            <w:shd w:val="clear" w:color="auto" w:fill="auto"/>
          </w:tcPr>
          <w:p w14:paraId="63ECE412" w14:textId="77777777" w:rsidR="00D76AAB" w:rsidRPr="002F143E" w:rsidRDefault="00D76AAB" w:rsidP="003E3729">
            <w:pPr>
              <w:spacing w:after="0" w:line="276" w:lineRule="auto"/>
              <w:jc w:val="both"/>
              <w:rPr>
                <w:rFonts w:cs="Times New Roman"/>
                <w:b/>
                <w:sz w:val="24"/>
                <w:szCs w:val="24"/>
              </w:rPr>
            </w:pPr>
            <w:r w:rsidRPr="002F143E">
              <w:rPr>
                <w:rFonts w:cs="Times New Roman"/>
                <w:b/>
                <w:sz w:val="24"/>
                <w:szCs w:val="24"/>
              </w:rPr>
              <w:t>Результат</w:t>
            </w:r>
          </w:p>
        </w:tc>
      </w:tr>
      <w:tr w:rsidR="00D76AAB" w:rsidRPr="002F143E" w14:paraId="00A4FC59" w14:textId="77777777" w:rsidTr="003E3729">
        <w:trPr>
          <w:trHeight w:val="127"/>
        </w:trPr>
        <w:tc>
          <w:tcPr>
            <w:tcW w:w="9503" w:type="dxa"/>
            <w:gridSpan w:val="3"/>
            <w:shd w:val="clear" w:color="auto" w:fill="FBE4D5" w:themeFill="accent2" w:themeFillTint="33"/>
          </w:tcPr>
          <w:p w14:paraId="37EFABF7" w14:textId="77777777" w:rsidR="00D76AAB" w:rsidRPr="002F143E" w:rsidRDefault="00D76AAB" w:rsidP="003E3729">
            <w:pPr>
              <w:spacing w:after="0" w:line="276" w:lineRule="auto"/>
              <w:jc w:val="center"/>
              <w:rPr>
                <w:rFonts w:cs="Times New Roman"/>
                <w:b/>
                <w:sz w:val="24"/>
                <w:szCs w:val="24"/>
              </w:rPr>
            </w:pPr>
            <w:r w:rsidRPr="002F143E">
              <w:rPr>
                <w:rFonts w:cs="Times New Roman"/>
                <w:b/>
                <w:sz w:val="24"/>
                <w:szCs w:val="24"/>
              </w:rPr>
              <w:t>Муниципальный уровень</w:t>
            </w:r>
            <w:r>
              <w:rPr>
                <w:rFonts w:cs="Times New Roman"/>
                <w:b/>
                <w:sz w:val="24"/>
                <w:szCs w:val="24"/>
              </w:rPr>
              <w:t xml:space="preserve"> - 2020</w:t>
            </w:r>
          </w:p>
        </w:tc>
      </w:tr>
      <w:tr w:rsidR="00D76AAB" w:rsidRPr="002F143E" w14:paraId="01BA8601" w14:textId="77777777" w:rsidTr="003E3729">
        <w:trPr>
          <w:trHeight w:val="127"/>
        </w:trPr>
        <w:tc>
          <w:tcPr>
            <w:tcW w:w="2205" w:type="dxa"/>
            <w:shd w:val="clear" w:color="auto" w:fill="auto"/>
          </w:tcPr>
          <w:p w14:paraId="54719F19" w14:textId="77777777" w:rsidR="00D76AAB" w:rsidRPr="00310CEF" w:rsidRDefault="00D76AAB" w:rsidP="003E3729">
            <w:pPr>
              <w:spacing w:after="0" w:line="276" w:lineRule="auto"/>
              <w:rPr>
                <w:sz w:val="24"/>
                <w:szCs w:val="24"/>
              </w:rPr>
            </w:pPr>
            <w:r w:rsidRPr="00310CEF">
              <w:rPr>
                <w:sz w:val="24"/>
                <w:szCs w:val="24"/>
              </w:rPr>
              <w:t>Учитель-2021</w:t>
            </w:r>
          </w:p>
        </w:tc>
        <w:tc>
          <w:tcPr>
            <w:tcW w:w="5285" w:type="dxa"/>
            <w:shd w:val="clear" w:color="auto" w:fill="auto"/>
          </w:tcPr>
          <w:p w14:paraId="25F167D6" w14:textId="77777777" w:rsidR="00D76AAB" w:rsidRPr="00310CEF" w:rsidRDefault="00D76AAB" w:rsidP="003E3729">
            <w:pPr>
              <w:spacing w:after="0" w:line="276" w:lineRule="auto"/>
              <w:rPr>
                <w:sz w:val="24"/>
                <w:szCs w:val="24"/>
              </w:rPr>
            </w:pPr>
            <w:proofErr w:type="spellStart"/>
            <w:r w:rsidRPr="00310CEF">
              <w:rPr>
                <w:sz w:val="24"/>
                <w:szCs w:val="24"/>
              </w:rPr>
              <w:t>Скопцова</w:t>
            </w:r>
            <w:proofErr w:type="spellEnd"/>
            <w:r w:rsidRPr="00310CEF">
              <w:rPr>
                <w:sz w:val="24"/>
                <w:szCs w:val="24"/>
              </w:rPr>
              <w:t xml:space="preserve"> Е. В., учитель начальных классов</w:t>
            </w:r>
          </w:p>
        </w:tc>
        <w:tc>
          <w:tcPr>
            <w:tcW w:w="2013" w:type="dxa"/>
            <w:shd w:val="clear" w:color="auto" w:fill="auto"/>
          </w:tcPr>
          <w:p w14:paraId="3929554F" w14:textId="77777777" w:rsidR="00D76AAB" w:rsidRPr="00310CEF" w:rsidRDefault="00D76AAB" w:rsidP="003E3729">
            <w:pPr>
              <w:spacing w:after="0" w:line="276" w:lineRule="auto"/>
              <w:rPr>
                <w:sz w:val="24"/>
                <w:szCs w:val="24"/>
              </w:rPr>
            </w:pPr>
            <w:r w:rsidRPr="00310CEF">
              <w:rPr>
                <w:sz w:val="24"/>
                <w:szCs w:val="24"/>
              </w:rPr>
              <w:t>Диплом 1 степени</w:t>
            </w:r>
          </w:p>
        </w:tc>
      </w:tr>
      <w:tr w:rsidR="00D76AAB" w:rsidRPr="002F143E" w14:paraId="07248FD6" w14:textId="77777777" w:rsidTr="003E3729">
        <w:trPr>
          <w:trHeight w:val="127"/>
        </w:trPr>
        <w:tc>
          <w:tcPr>
            <w:tcW w:w="2205" w:type="dxa"/>
            <w:shd w:val="clear" w:color="auto" w:fill="auto"/>
          </w:tcPr>
          <w:p w14:paraId="6BB380B8" w14:textId="77777777" w:rsidR="00D76AAB" w:rsidRPr="00310CEF" w:rsidRDefault="00D76AAB" w:rsidP="003E3729">
            <w:pPr>
              <w:spacing w:after="0" w:line="276" w:lineRule="auto"/>
              <w:rPr>
                <w:sz w:val="24"/>
                <w:szCs w:val="24"/>
              </w:rPr>
            </w:pPr>
            <w:r w:rsidRPr="00310CEF">
              <w:rPr>
                <w:sz w:val="24"/>
                <w:szCs w:val="24"/>
              </w:rPr>
              <w:t>Сердце отдаю детям</w:t>
            </w:r>
          </w:p>
        </w:tc>
        <w:tc>
          <w:tcPr>
            <w:tcW w:w="5285" w:type="dxa"/>
            <w:shd w:val="clear" w:color="auto" w:fill="auto"/>
          </w:tcPr>
          <w:p w14:paraId="605E0110" w14:textId="77777777" w:rsidR="00D76AAB" w:rsidRPr="00310CEF" w:rsidRDefault="00D76AAB" w:rsidP="003E3729">
            <w:pPr>
              <w:spacing w:after="0" w:line="276" w:lineRule="auto"/>
              <w:rPr>
                <w:sz w:val="24"/>
                <w:szCs w:val="24"/>
              </w:rPr>
            </w:pPr>
            <w:r w:rsidRPr="00310CEF">
              <w:rPr>
                <w:sz w:val="24"/>
                <w:szCs w:val="24"/>
              </w:rPr>
              <w:t>Смирнов Е. А., педагог дополнительного образования</w:t>
            </w:r>
          </w:p>
        </w:tc>
        <w:tc>
          <w:tcPr>
            <w:tcW w:w="2013" w:type="dxa"/>
            <w:shd w:val="clear" w:color="auto" w:fill="auto"/>
          </w:tcPr>
          <w:p w14:paraId="115BBB13" w14:textId="77777777" w:rsidR="00D76AAB" w:rsidRPr="00310CEF" w:rsidRDefault="00D76AAB" w:rsidP="003E3729">
            <w:pPr>
              <w:spacing w:after="0" w:line="276" w:lineRule="auto"/>
              <w:rPr>
                <w:sz w:val="24"/>
                <w:szCs w:val="24"/>
              </w:rPr>
            </w:pPr>
            <w:r w:rsidRPr="00310CEF">
              <w:rPr>
                <w:sz w:val="24"/>
                <w:szCs w:val="24"/>
              </w:rPr>
              <w:t>Диплом 1 степени</w:t>
            </w:r>
          </w:p>
        </w:tc>
      </w:tr>
      <w:tr w:rsidR="00D76AAB" w:rsidRPr="002F143E" w14:paraId="76BBA322" w14:textId="77777777" w:rsidTr="003E3729">
        <w:trPr>
          <w:trHeight w:val="127"/>
        </w:trPr>
        <w:tc>
          <w:tcPr>
            <w:tcW w:w="2205" w:type="dxa"/>
            <w:vMerge w:val="restart"/>
            <w:shd w:val="clear" w:color="auto" w:fill="auto"/>
          </w:tcPr>
          <w:p w14:paraId="20AEC69B" w14:textId="77777777" w:rsidR="00D76AAB" w:rsidRPr="00310CEF" w:rsidRDefault="00D76AAB" w:rsidP="003E3729">
            <w:pPr>
              <w:spacing w:after="0" w:line="276" w:lineRule="auto"/>
              <w:jc w:val="both"/>
              <w:rPr>
                <w:rFonts w:cs="Times New Roman"/>
                <w:b/>
                <w:sz w:val="24"/>
                <w:szCs w:val="24"/>
              </w:rPr>
            </w:pPr>
            <w:r w:rsidRPr="00310CEF">
              <w:rPr>
                <w:sz w:val="24"/>
                <w:szCs w:val="24"/>
              </w:rPr>
              <w:t>Лучшая методическая разработка</w:t>
            </w:r>
          </w:p>
        </w:tc>
        <w:tc>
          <w:tcPr>
            <w:tcW w:w="5285" w:type="dxa"/>
            <w:shd w:val="clear" w:color="auto" w:fill="auto"/>
          </w:tcPr>
          <w:p w14:paraId="6C05F52F" w14:textId="77777777" w:rsidR="00D76AAB" w:rsidRPr="00317358" w:rsidRDefault="00D76AAB" w:rsidP="003E3729">
            <w:pPr>
              <w:spacing w:after="0" w:line="276" w:lineRule="auto"/>
              <w:rPr>
                <w:sz w:val="24"/>
                <w:szCs w:val="24"/>
              </w:rPr>
            </w:pPr>
            <w:r w:rsidRPr="00317358">
              <w:rPr>
                <w:sz w:val="24"/>
                <w:szCs w:val="24"/>
              </w:rPr>
              <w:t>Номинация «Методическая разработка»</w:t>
            </w:r>
          </w:p>
          <w:p w14:paraId="3B9BF3DA" w14:textId="77777777" w:rsidR="00D76AAB" w:rsidRPr="00317358" w:rsidRDefault="00D76AAB" w:rsidP="003E3729">
            <w:pPr>
              <w:spacing w:after="0" w:line="276" w:lineRule="auto"/>
              <w:rPr>
                <w:sz w:val="24"/>
                <w:szCs w:val="24"/>
              </w:rPr>
            </w:pPr>
            <w:proofErr w:type="spellStart"/>
            <w:r w:rsidRPr="00317358">
              <w:rPr>
                <w:sz w:val="24"/>
                <w:szCs w:val="24"/>
              </w:rPr>
              <w:t>Евстегнеева</w:t>
            </w:r>
            <w:proofErr w:type="spellEnd"/>
            <w:r w:rsidRPr="00317358">
              <w:rPr>
                <w:sz w:val="24"/>
                <w:szCs w:val="24"/>
              </w:rPr>
              <w:t xml:space="preserve"> А. А., заместитель директора по ВР; Смирнова Е. А., педагог дополнительного образования</w:t>
            </w:r>
          </w:p>
        </w:tc>
        <w:tc>
          <w:tcPr>
            <w:tcW w:w="2013" w:type="dxa"/>
            <w:shd w:val="clear" w:color="auto" w:fill="auto"/>
          </w:tcPr>
          <w:p w14:paraId="68E6BBB3" w14:textId="77777777" w:rsidR="00D76AAB" w:rsidRPr="00310CEF" w:rsidRDefault="00D76AAB" w:rsidP="003E3729">
            <w:pPr>
              <w:spacing w:after="0" w:line="276" w:lineRule="auto"/>
              <w:rPr>
                <w:sz w:val="24"/>
                <w:szCs w:val="24"/>
              </w:rPr>
            </w:pPr>
            <w:r w:rsidRPr="00310CEF">
              <w:rPr>
                <w:sz w:val="24"/>
                <w:szCs w:val="24"/>
              </w:rPr>
              <w:t>Диплом 2 степени</w:t>
            </w:r>
          </w:p>
        </w:tc>
      </w:tr>
      <w:tr w:rsidR="00D76AAB" w:rsidRPr="002F143E" w14:paraId="5077B365" w14:textId="77777777" w:rsidTr="003E3729">
        <w:trPr>
          <w:trHeight w:val="127"/>
        </w:trPr>
        <w:tc>
          <w:tcPr>
            <w:tcW w:w="2205" w:type="dxa"/>
            <w:vMerge/>
            <w:shd w:val="clear" w:color="auto" w:fill="auto"/>
          </w:tcPr>
          <w:p w14:paraId="176E38C7" w14:textId="77777777" w:rsidR="00D76AAB" w:rsidRPr="00310CEF" w:rsidRDefault="00D76AAB" w:rsidP="003E3729">
            <w:pPr>
              <w:spacing w:after="0" w:line="276" w:lineRule="auto"/>
              <w:jc w:val="both"/>
              <w:rPr>
                <w:rFonts w:cs="Times New Roman"/>
                <w:b/>
                <w:sz w:val="24"/>
                <w:szCs w:val="24"/>
              </w:rPr>
            </w:pPr>
          </w:p>
        </w:tc>
        <w:tc>
          <w:tcPr>
            <w:tcW w:w="5285" w:type="dxa"/>
            <w:shd w:val="clear" w:color="auto" w:fill="auto"/>
          </w:tcPr>
          <w:p w14:paraId="7A84F3A5" w14:textId="77777777" w:rsidR="00D76AAB" w:rsidRPr="00317358" w:rsidRDefault="00D76AAB" w:rsidP="003E3729">
            <w:pPr>
              <w:spacing w:after="0" w:line="276" w:lineRule="auto"/>
              <w:rPr>
                <w:sz w:val="24"/>
                <w:szCs w:val="24"/>
              </w:rPr>
            </w:pPr>
            <w:r w:rsidRPr="00317358">
              <w:rPr>
                <w:sz w:val="24"/>
                <w:szCs w:val="24"/>
              </w:rPr>
              <w:t>Номинация «Дидактические материалы»</w:t>
            </w:r>
          </w:p>
          <w:p w14:paraId="5983FA79" w14:textId="77777777" w:rsidR="00D76AAB" w:rsidRPr="00317358" w:rsidRDefault="00D76AAB" w:rsidP="003E3729">
            <w:pPr>
              <w:spacing w:after="0" w:line="276" w:lineRule="auto"/>
              <w:rPr>
                <w:sz w:val="24"/>
                <w:szCs w:val="24"/>
              </w:rPr>
            </w:pPr>
            <w:r w:rsidRPr="00317358">
              <w:rPr>
                <w:sz w:val="24"/>
                <w:szCs w:val="24"/>
              </w:rPr>
              <w:t>Лебедева К. Ю., учитель начальных классов</w:t>
            </w:r>
          </w:p>
        </w:tc>
        <w:tc>
          <w:tcPr>
            <w:tcW w:w="2013" w:type="dxa"/>
            <w:shd w:val="clear" w:color="auto" w:fill="auto"/>
          </w:tcPr>
          <w:p w14:paraId="372CE5C6" w14:textId="77777777" w:rsidR="00D76AAB" w:rsidRPr="00310CEF" w:rsidRDefault="00D76AAB" w:rsidP="003E3729">
            <w:pPr>
              <w:spacing w:after="0" w:line="276" w:lineRule="auto"/>
              <w:rPr>
                <w:sz w:val="24"/>
                <w:szCs w:val="24"/>
              </w:rPr>
            </w:pPr>
            <w:r w:rsidRPr="00310CEF">
              <w:rPr>
                <w:sz w:val="24"/>
                <w:szCs w:val="24"/>
              </w:rPr>
              <w:t>Диплом 2 степени</w:t>
            </w:r>
          </w:p>
        </w:tc>
      </w:tr>
      <w:tr w:rsidR="00D76AAB" w:rsidRPr="002F143E" w14:paraId="4B551298" w14:textId="77777777" w:rsidTr="003E3729">
        <w:trPr>
          <w:trHeight w:val="127"/>
        </w:trPr>
        <w:tc>
          <w:tcPr>
            <w:tcW w:w="2205" w:type="dxa"/>
            <w:vMerge/>
            <w:shd w:val="clear" w:color="auto" w:fill="auto"/>
          </w:tcPr>
          <w:p w14:paraId="1B2A1B0F" w14:textId="77777777" w:rsidR="00D76AAB" w:rsidRPr="00310CEF" w:rsidRDefault="00D76AAB" w:rsidP="003E3729">
            <w:pPr>
              <w:spacing w:after="0" w:line="276" w:lineRule="auto"/>
              <w:jc w:val="both"/>
              <w:rPr>
                <w:rFonts w:cs="Times New Roman"/>
                <w:b/>
                <w:sz w:val="24"/>
                <w:szCs w:val="24"/>
              </w:rPr>
            </w:pPr>
          </w:p>
        </w:tc>
        <w:tc>
          <w:tcPr>
            <w:tcW w:w="5285" w:type="dxa"/>
            <w:shd w:val="clear" w:color="auto" w:fill="auto"/>
          </w:tcPr>
          <w:p w14:paraId="395CE178" w14:textId="77777777" w:rsidR="00D76AAB" w:rsidRPr="00317358" w:rsidRDefault="00D76AAB" w:rsidP="003E3729">
            <w:pPr>
              <w:spacing w:after="0" w:line="276" w:lineRule="auto"/>
              <w:rPr>
                <w:sz w:val="24"/>
                <w:szCs w:val="24"/>
              </w:rPr>
            </w:pPr>
            <w:r w:rsidRPr="00317358">
              <w:rPr>
                <w:sz w:val="24"/>
                <w:szCs w:val="24"/>
              </w:rPr>
              <w:t>Номинация «Дидактические материалы»</w:t>
            </w:r>
          </w:p>
          <w:p w14:paraId="3B429C53" w14:textId="77777777" w:rsidR="00D76AAB" w:rsidRPr="00317358" w:rsidRDefault="00D76AAB" w:rsidP="003E3729">
            <w:pPr>
              <w:spacing w:after="0" w:line="276" w:lineRule="auto"/>
              <w:rPr>
                <w:sz w:val="24"/>
                <w:szCs w:val="24"/>
              </w:rPr>
            </w:pPr>
            <w:r w:rsidRPr="00317358">
              <w:rPr>
                <w:sz w:val="24"/>
                <w:szCs w:val="24"/>
              </w:rPr>
              <w:t>Булатова К. Е., учитель русского языка и литературы</w:t>
            </w:r>
          </w:p>
        </w:tc>
        <w:tc>
          <w:tcPr>
            <w:tcW w:w="2013" w:type="dxa"/>
            <w:shd w:val="clear" w:color="auto" w:fill="auto"/>
          </w:tcPr>
          <w:p w14:paraId="0573ECEE" w14:textId="77777777" w:rsidR="00D76AAB" w:rsidRPr="00310CEF" w:rsidRDefault="00D76AAB" w:rsidP="003E3729">
            <w:pPr>
              <w:spacing w:after="0" w:line="276" w:lineRule="auto"/>
              <w:rPr>
                <w:sz w:val="24"/>
                <w:szCs w:val="24"/>
              </w:rPr>
            </w:pPr>
            <w:r w:rsidRPr="00310CEF">
              <w:rPr>
                <w:sz w:val="24"/>
                <w:szCs w:val="24"/>
              </w:rPr>
              <w:t>Диплом 1 степени</w:t>
            </w:r>
          </w:p>
        </w:tc>
      </w:tr>
      <w:tr w:rsidR="00D76AAB" w:rsidRPr="002F143E" w14:paraId="0AAB997A" w14:textId="77777777" w:rsidTr="003E3729">
        <w:trPr>
          <w:trHeight w:val="127"/>
        </w:trPr>
        <w:tc>
          <w:tcPr>
            <w:tcW w:w="2205" w:type="dxa"/>
            <w:shd w:val="clear" w:color="auto" w:fill="auto"/>
          </w:tcPr>
          <w:p w14:paraId="19B72A89" w14:textId="77777777" w:rsidR="00D76AAB" w:rsidRPr="00310CEF" w:rsidRDefault="00D76AAB" w:rsidP="003E3729">
            <w:pPr>
              <w:spacing w:after="0" w:line="276" w:lineRule="auto"/>
              <w:rPr>
                <w:sz w:val="24"/>
                <w:szCs w:val="24"/>
              </w:rPr>
            </w:pPr>
            <w:r w:rsidRPr="00310CEF">
              <w:rPr>
                <w:sz w:val="24"/>
                <w:szCs w:val="24"/>
              </w:rPr>
              <w:t>Педагогический дебют</w:t>
            </w:r>
          </w:p>
        </w:tc>
        <w:tc>
          <w:tcPr>
            <w:tcW w:w="5285" w:type="dxa"/>
            <w:shd w:val="clear" w:color="auto" w:fill="auto"/>
          </w:tcPr>
          <w:p w14:paraId="22E79107" w14:textId="77777777" w:rsidR="00D76AAB" w:rsidRPr="00310CEF" w:rsidRDefault="00D76AAB" w:rsidP="003E3729">
            <w:pPr>
              <w:spacing w:after="0" w:line="276" w:lineRule="auto"/>
              <w:rPr>
                <w:sz w:val="24"/>
                <w:szCs w:val="24"/>
              </w:rPr>
            </w:pPr>
            <w:proofErr w:type="spellStart"/>
            <w:r w:rsidRPr="00310CEF">
              <w:rPr>
                <w:sz w:val="24"/>
                <w:szCs w:val="24"/>
              </w:rPr>
              <w:t>Пашкович</w:t>
            </w:r>
            <w:proofErr w:type="spellEnd"/>
            <w:r w:rsidRPr="00310CEF">
              <w:rPr>
                <w:sz w:val="24"/>
                <w:szCs w:val="24"/>
              </w:rPr>
              <w:t xml:space="preserve"> Н. В., педагог-психолог</w:t>
            </w:r>
          </w:p>
        </w:tc>
        <w:tc>
          <w:tcPr>
            <w:tcW w:w="2013" w:type="dxa"/>
            <w:shd w:val="clear" w:color="auto" w:fill="auto"/>
          </w:tcPr>
          <w:p w14:paraId="28B3896B" w14:textId="77777777" w:rsidR="00D76AAB" w:rsidRPr="00310CEF" w:rsidRDefault="00D76AAB" w:rsidP="003E3729">
            <w:pPr>
              <w:spacing w:after="0" w:line="276" w:lineRule="auto"/>
              <w:rPr>
                <w:sz w:val="24"/>
                <w:szCs w:val="24"/>
              </w:rPr>
            </w:pPr>
            <w:r w:rsidRPr="00310CEF">
              <w:rPr>
                <w:sz w:val="24"/>
                <w:szCs w:val="24"/>
              </w:rPr>
              <w:t>Диплом финалиста</w:t>
            </w:r>
          </w:p>
        </w:tc>
      </w:tr>
      <w:tr w:rsidR="00D76AAB" w:rsidRPr="002F143E" w14:paraId="5D557C0B" w14:textId="77777777" w:rsidTr="003E3729">
        <w:trPr>
          <w:trHeight w:val="127"/>
        </w:trPr>
        <w:tc>
          <w:tcPr>
            <w:tcW w:w="2205" w:type="dxa"/>
            <w:vMerge w:val="restart"/>
            <w:shd w:val="clear" w:color="auto" w:fill="auto"/>
          </w:tcPr>
          <w:p w14:paraId="742B9B5C"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Лучшее методическое объединение</w:t>
            </w:r>
          </w:p>
        </w:tc>
        <w:tc>
          <w:tcPr>
            <w:tcW w:w="5285" w:type="dxa"/>
            <w:shd w:val="clear" w:color="auto" w:fill="auto"/>
          </w:tcPr>
          <w:p w14:paraId="47F4018C" w14:textId="77777777" w:rsidR="00D76AAB" w:rsidRPr="00310CEF" w:rsidRDefault="00D76AAB" w:rsidP="003E3729">
            <w:pPr>
              <w:spacing w:after="0" w:line="276" w:lineRule="auto"/>
              <w:rPr>
                <w:sz w:val="24"/>
                <w:szCs w:val="24"/>
              </w:rPr>
            </w:pPr>
            <w:proofErr w:type="spellStart"/>
            <w:r w:rsidRPr="00310CEF">
              <w:rPr>
                <w:sz w:val="24"/>
                <w:szCs w:val="24"/>
              </w:rPr>
              <w:t>Скопцова</w:t>
            </w:r>
            <w:proofErr w:type="spellEnd"/>
            <w:r w:rsidRPr="00310CEF">
              <w:rPr>
                <w:sz w:val="24"/>
                <w:szCs w:val="24"/>
              </w:rPr>
              <w:t xml:space="preserve"> Е. В., Каткова Т. Н., Плетнев В. Г., Волкова Т. Н., Мельников В. О., Новикова А. А.</w:t>
            </w:r>
          </w:p>
        </w:tc>
        <w:tc>
          <w:tcPr>
            <w:tcW w:w="2013" w:type="dxa"/>
            <w:shd w:val="clear" w:color="auto" w:fill="auto"/>
          </w:tcPr>
          <w:p w14:paraId="76EC2BB3" w14:textId="77777777" w:rsidR="00D76AAB" w:rsidRPr="00310CEF" w:rsidRDefault="00D76AAB" w:rsidP="003E3729">
            <w:pPr>
              <w:spacing w:after="0" w:line="276" w:lineRule="auto"/>
              <w:rPr>
                <w:sz w:val="24"/>
                <w:szCs w:val="24"/>
              </w:rPr>
            </w:pPr>
            <w:r w:rsidRPr="00310CEF">
              <w:rPr>
                <w:sz w:val="24"/>
                <w:szCs w:val="24"/>
              </w:rPr>
              <w:t>Диплом 2 степени</w:t>
            </w:r>
          </w:p>
        </w:tc>
      </w:tr>
      <w:tr w:rsidR="00D76AAB" w:rsidRPr="002F143E" w14:paraId="0BD3239E" w14:textId="77777777" w:rsidTr="003E3729">
        <w:trPr>
          <w:trHeight w:val="127"/>
        </w:trPr>
        <w:tc>
          <w:tcPr>
            <w:tcW w:w="2205" w:type="dxa"/>
            <w:vMerge/>
            <w:shd w:val="clear" w:color="auto" w:fill="auto"/>
          </w:tcPr>
          <w:p w14:paraId="3384A251" w14:textId="77777777" w:rsidR="00D76AAB" w:rsidRPr="00310CEF" w:rsidRDefault="00D76AAB" w:rsidP="003E3729">
            <w:pPr>
              <w:spacing w:after="0" w:line="276" w:lineRule="auto"/>
              <w:jc w:val="both"/>
              <w:rPr>
                <w:rFonts w:cs="Times New Roman"/>
                <w:b/>
                <w:sz w:val="24"/>
                <w:szCs w:val="24"/>
              </w:rPr>
            </w:pPr>
          </w:p>
        </w:tc>
        <w:tc>
          <w:tcPr>
            <w:tcW w:w="5285" w:type="dxa"/>
            <w:shd w:val="clear" w:color="auto" w:fill="auto"/>
          </w:tcPr>
          <w:p w14:paraId="0253BB9F" w14:textId="77777777" w:rsidR="00D76AAB" w:rsidRPr="00310CEF" w:rsidRDefault="00D76AAB" w:rsidP="003E3729">
            <w:pPr>
              <w:spacing w:after="0" w:line="276" w:lineRule="auto"/>
              <w:rPr>
                <w:sz w:val="24"/>
                <w:szCs w:val="24"/>
              </w:rPr>
            </w:pPr>
            <w:proofErr w:type="spellStart"/>
            <w:r w:rsidRPr="00310CEF">
              <w:rPr>
                <w:sz w:val="24"/>
                <w:szCs w:val="24"/>
              </w:rPr>
              <w:t>Скопцова</w:t>
            </w:r>
            <w:proofErr w:type="spellEnd"/>
            <w:r w:rsidRPr="00310CEF">
              <w:rPr>
                <w:sz w:val="24"/>
                <w:szCs w:val="24"/>
              </w:rPr>
              <w:t xml:space="preserve"> Е. В., руководитель МО</w:t>
            </w:r>
          </w:p>
        </w:tc>
        <w:tc>
          <w:tcPr>
            <w:tcW w:w="2013" w:type="dxa"/>
            <w:shd w:val="clear" w:color="auto" w:fill="auto"/>
          </w:tcPr>
          <w:p w14:paraId="61516D18" w14:textId="77777777" w:rsidR="00D76AAB" w:rsidRPr="00310CEF" w:rsidRDefault="00D76AAB" w:rsidP="003E3729">
            <w:pPr>
              <w:spacing w:after="0" w:line="276" w:lineRule="auto"/>
              <w:rPr>
                <w:sz w:val="24"/>
                <w:szCs w:val="24"/>
              </w:rPr>
            </w:pPr>
            <w:r w:rsidRPr="00310CEF">
              <w:rPr>
                <w:sz w:val="24"/>
                <w:szCs w:val="24"/>
              </w:rPr>
              <w:t>Диплом за создание командного духа и стремление к победе</w:t>
            </w:r>
          </w:p>
        </w:tc>
      </w:tr>
      <w:tr w:rsidR="00D76AAB" w:rsidRPr="002F143E" w14:paraId="3188D7A4" w14:textId="77777777" w:rsidTr="003E3729">
        <w:trPr>
          <w:trHeight w:val="127"/>
        </w:trPr>
        <w:tc>
          <w:tcPr>
            <w:tcW w:w="2205" w:type="dxa"/>
            <w:vMerge w:val="restart"/>
            <w:shd w:val="clear" w:color="auto" w:fill="auto"/>
          </w:tcPr>
          <w:p w14:paraId="3E0A0C1C" w14:textId="77777777" w:rsidR="00D76AAB" w:rsidRPr="00310CEF" w:rsidRDefault="00D76AAB" w:rsidP="003E3729">
            <w:pPr>
              <w:spacing w:after="0" w:line="276" w:lineRule="auto"/>
              <w:jc w:val="both"/>
              <w:rPr>
                <w:rFonts w:cs="Times New Roman"/>
                <w:b/>
                <w:sz w:val="24"/>
                <w:szCs w:val="24"/>
              </w:rPr>
            </w:pPr>
            <w:r w:rsidRPr="00310CEF">
              <w:rPr>
                <w:sz w:val="24"/>
                <w:szCs w:val="24"/>
              </w:rPr>
              <w:t>Конкурс школьных Служб примирения «Школа территория согласия»</w:t>
            </w:r>
          </w:p>
        </w:tc>
        <w:tc>
          <w:tcPr>
            <w:tcW w:w="5285" w:type="dxa"/>
            <w:shd w:val="clear" w:color="auto" w:fill="auto"/>
          </w:tcPr>
          <w:p w14:paraId="227F725A" w14:textId="77777777" w:rsidR="00D76AAB" w:rsidRPr="00317358" w:rsidRDefault="00D76AAB" w:rsidP="003E3729">
            <w:pPr>
              <w:spacing w:after="0" w:line="276" w:lineRule="auto"/>
              <w:rPr>
                <w:sz w:val="24"/>
                <w:szCs w:val="24"/>
              </w:rPr>
            </w:pPr>
            <w:r w:rsidRPr="00317358">
              <w:rPr>
                <w:sz w:val="24"/>
                <w:szCs w:val="24"/>
              </w:rPr>
              <w:t>Номинация «Анализ восстановительной программы»</w:t>
            </w:r>
          </w:p>
          <w:p w14:paraId="0E52BAEB" w14:textId="77777777" w:rsidR="00D76AAB" w:rsidRPr="00317358" w:rsidRDefault="00D76AAB" w:rsidP="003E3729">
            <w:pPr>
              <w:spacing w:after="0" w:line="276" w:lineRule="auto"/>
              <w:rPr>
                <w:sz w:val="24"/>
                <w:szCs w:val="24"/>
              </w:rPr>
            </w:pPr>
            <w:proofErr w:type="spellStart"/>
            <w:r w:rsidRPr="00317358">
              <w:rPr>
                <w:sz w:val="24"/>
                <w:szCs w:val="24"/>
              </w:rPr>
              <w:t>Алярова</w:t>
            </w:r>
            <w:proofErr w:type="spellEnd"/>
            <w:r w:rsidRPr="00317358">
              <w:rPr>
                <w:sz w:val="24"/>
                <w:szCs w:val="24"/>
              </w:rPr>
              <w:t xml:space="preserve"> Л. Ю., учитель начальных классов, руководитель школьной Службы примирения </w:t>
            </w:r>
          </w:p>
        </w:tc>
        <w:tc>
          <w:tcPr>
            <w:tcW w:w="2013" w:type="dxa"/>
            <w:shd w:val="clear" w:color="auto" w:fill="auto"/>
          </w:tcPr>
          <w:p w14:paraId="16D98325" w14:textId="77777777" w:rsidR="00D76AAB" w:rsidRPr="00310CEF" w:rsidRDefault="00D76AAB" w:rsidP="003E3729">
            <w:pPr>
              <w:spacing w:after="0" w:line="276" w:lineRule="auto"/>
              <w:rPr>
                <w:sz w:val="24"/>
                <w:szCs w:val="24"/>
              </w:rPr>
            </w:pPr>
            <w:r w:rsidRPr="00310CEF">
              <w:rPr>
                <w:sz w:val="24"/>
                <w:szCs w:val="24"/>
              </w:rPr>
              <w:t>Диплом 1 степени</w:t>
            </w:r>
          </w:p>
        </w:tc>
      </w:tr>
      <w:tr w:rsidR="00D76AAB" w:rsidRPr="002F143E" w14:paraId="480C9669" w14:textId="77777777" w:rsidTr="003E3729">
        <w:trPr>
          <w:trHeight w:val="127"/>
        </w:trPr>
        <w:tc>
          <w:tcPr>
            <w:tcW w:w="2205" w:type="dxa"/>
            <w:vMerge/>
            <w:shd w:val="clear" w:color="auto" w:fill="auto"/>
          </w:tcPr>
          <w:p w14:paraId="69C58711" w14:textId="77777777" w:rsidR="00D76AAB" w:rsidRPr="00310CEF" w:rsidRDefault="00D76AAB" w:rsidP="003E3729">
            <w:pPr>
              <w:spacing w:after="0" w:line="276" w:lineRule="auto"/>
              <w:jc w:val="both"/>
              <w:rPr>
                <w:rFonts w:cs="Times New Roman"/>
                <w:b/>
                <w:sz w:val="24"/>
                <w:szCs w:val="24"/>
              </w:rPr>
            </w:pPr>
          </w:p>
        </w:tc>
        <w:tc>
          <w:tcPr>
            <w:tcW w:w="5285" w:type="dxa"/>
            <w:shd w:val="clear" w:color="auto" w:fill="auto"/>
          </w:tcPr>
          <w:p w14:paraId="59DB84DF" w14:textId="77777777" w:rsidR="00D76AAB" w:rsidRPr="00317358" w:rsidRDefault="00D76AAB" w:rsidP="003E3729">
            <w:pPr>
              <w:spacing w:after="0" w:line="276" w:lineRule="auto"/>
              <w:rPr>
                <w:sz w:val="24"/>
                <w:szCs w:val="24"/>
              </w:rPr>
            </w:pPr>
            <w:r w:rsidRPr="00317358">
              <w:rPr>
                <w:sz w:val="24"/>
                <w:szCs w:val="24"/>
              </w:rPr>
              <w:t>Номинация «Информационно-просветительский буклет о деятельности школьной Службы примирения»</w:t>
            </w:r>
          </w:p>
          <w:p w14:paraId="558535DA" w14:textId="77777777" w:rsidR="00D76AAB" w:rsidRPr="00317358" w:rsidRDefault="00D76AAB" w:rsidP="003E3729">
            <w:pPr>
              <w:spacing w:after="0" w:line="276" w:lineRule="auto"/>
              <w:rPr>
                <w:sz w:val="24"/>
                <w:szCs w:val="24"/>
              </w:rPr>
            </w:pPr>
            <w:proofErr w:type="spellStart"/>
            <w:r w:rsidRPr="00317358">
              <w:rPr>
                <w:sz w:val="24"/>
                <w:szCs w:val="24"/>
              </w:rPr>
              <w:t>Алярова</w:t>
            </w:r>
            <w:proofErr w:type="spellEnd"/>
            <w:r w:rsidRPr="00317358">
              <w:rPr>
                <w:sz w:val="24"/>
                <w:szCs w:val="24"/>
              </w:rPr>
              <w:t xml:space="preserve"> Л. Ю., учитель начальных классов, руководитель школьной Службы примирения</w:t>
            </w:r>
          </w:p>
        </w:tc>
        <w:tc>
          <w:tcPr>
            <w:tcW w:w="2013" w:type="dxa"/>
            <w:shd w:val="clear" w:color="auto" w:fill="auto"/>
          </w:tcPr>
          <w:p w14:paraId="726FDA0A" w14:textId="77777777" w:rsidR="00D76AAB" w:rsidRPr="00310CEF" w:rsidRDefault="00D76AAB" w:rsidP="003E3729">
            <w:pPr>
              <w:spacing w:after="0" w:line="276" w:lineRule="auto"/>
              <w:rPr>
                <w:sz w:val="24"/>
                <w:szCs w:val="24"/>
              </w:rPr>
            </w:pPr>
            <w:r w:rsidRPr="00310CEF">
              <w:rPr>
                <w:sz w:val="24"/>
                <w:szCs w:val="24"/>
              </w:rPr>
              <w:t>Диплом 3 степени</w:t>
            </w:r>
          </w:p>
        </w:tc>
      </w:tr>
      <w:tr w:rsidR="00D76AAB" w:rsidRPr="002F143E" w14:paraId="7B18A7C8" w14:textId="77777777" w:rsidTr="003E3729">
        <w:trPr>
          <w:trHeight w:val="120"/>
        </w:trPr>
        <w:tc>
          <w:tcPr>
            <w:tcW w:w="9503" w:type="dxa"/>
            <w:gridSpan w:val="3"/>
            <w:shd w:val="clear" w:color="auto" w:fill="FDE9D9"/>
          </w:tcPr>
          <w:p w14:paraId="25F31FD3" w14:textId="77777777" w:rsidR="00D76AAB" w:rsidRPr="00310CEF" w:rsidRDefault="00D76AAB" w:rsidP="003E3729">
            <w:pPr>
              <w:spacing w:after="0" w:line="276" w:lineRule="auto"/>
              <w:jc w:val="center"/>
              <w:rPr>
                <w:rFonts w:cs="Times New Roman"/>
                <w:b/>
                <w:sz w:val="24"/>
                <w:szCs w:val="24"/>
              </w:rPr>
            </w:pPr>
            <w:r w:rsidRPr="00310CEF">
              <w:rPr>
                <w:rFonts w:cs="Times New Roman"/>
                <w:b/>
                <w:sz w:val="24"/>
                <w:szCs w:val="24"/>
              </w:rPr>
              <w:lastRenderedPageBreak/>
              <w:t>Муниципальный уровень - 2021</w:t>
            </w:r>
          </w:p>
        </w:tc>
      </w:tr>
      <w:tr w:rsidR="00D76AAB" w:rsidRPr="002F143E" w14:paraId="30C11A48" w14:textId="77777777" w:rsidTr="003E3729">
        <w:trPr>
          <w:trHeight w:val="247"/>
        </w:trPr>
        <w:tc>
          <w:tcPr>
            <w:tcW w:w="2205" w:type="dxa"/>
            <w:shd w:val="clear" w:color="auto" w:fill="auto"/>
          </w:tcPr>
          <w:p w14:paraId="7BE9A474"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Учитель - 2021</w:t>
            </w:r>
          </w:p>
        </w:tc>
        <w:tc>
          <w:tcPr>
            <w:tcW w:w="5285" w:type="dxa"/>
            <w:shd w:val="clear" w:color="auto" w:fill="auto"/>
          </w:tcPr>
          <w:p w14:paraId="4D56FFA2" w14:textId="77777777" w:rsidR="00D76AAB" w:rsidRPr="00310CEF" w:rsidRDefault="00D76AAB" w:rsidP="003E3729">
            <w:pPr>
              <w:spacing w:after="0" w:line="276" w:lineRule="auto"/>
              <w:jc w:val="both"/>
              <w:rPr>
                <w:rFonts w:cs="Times New Roman"/>
                <w:sz w:val="24"/>
                <w:szCs w:val="24"/>
              </w:rPr>
            </w:pPr>
            <w:proofErr w:type="spellStart"/>
            <w:r w:rsidRPr="00310CEF">
              <w:rPr>
                <w:rFonts w:cs="Times New Roman"/>
                <w:sz w:val="24"/>
                <w:szCs w:val="24"/>
              </w:rPr>
              <w:t>Скопцова</w:t>
            </w:r>
            <w:proofErr w:type="spellEnd"/>
            <w:r w:rsidRPr="00310CEF">
              <w:rPr>
                <w:rFonts w:cs="Times New Roman"/>
                <w:sz w:val="24"/>
                <w:szCs w:val="24"/>
              </w:rPr>
              <w:t xml:space="preserve"> Е. В., учитель географии</w:t>
            </w:r>
          </w:p>
        </w:tc>
        <w:tc>
          <w:tcPr>
            <w:tcW w:w="2013" w:type="dxa"/>
            <w:shd w:val="clear" w:color="auto" w:fill="auto"/>
          </w:tcPr>
          <w:p w14:paraId="1D99CFAE"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Диплом 1 степени</w:t>
            </w:r>
          </w:p>
        </w:tc>
      </w:tr>
      <w:tr w:rsidR="00D76AAB" w:rsidRPr="002F143E" w14:paraId="63A3ECE6" w14:textId="77777777" w:rsidTr="003E3729">
        <w:trPr>
          <w:trHeight w:val="247"/>
        </w:trPr>
        <w:tc>
          <w:tcPr>
            <w:tcW w:w="2205" w:type="dxa"/>
            <w:shd w:val="clear" w:color="auto" w:fill="auto"/>
          </w:tcPr>
          <w:p w14:paraId="7B1A0E59"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Сердце отдаю детям</w:t>
            </w:r>
          </w:p>
        </w:tc>
        <w:tc>
          <w:tcPr>
            <w:tcW w:w="5285" w:type="dxa"/>
            <w:shd w:val="clear" w:color="auto" w:fill="auto"/>
          </w:tcPr>
          <w:p w14:paraId="31A57680"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Смирнов Е. А., педагог дополнительного образования</w:t>
            </w:r>
          </w:p>
        </w:tc>
        <w:tc>
          <w:tcPr>
            <w:tcW w:w="2013" w:type="dxa"/>
            <w:shd w:val="clear" w:color="auto" w:fill="auto"/>
          </w:tcPr>
          <w:p w14:paraId="33BFE43E"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Диплом 1 степени</w:t>
            </w:r>
          </w:p>
        </w:tc>
      </w:tr>
      <w:tr w:rsidR="00D76AAB" w:rsidRPr="002F143E" w14:paraId="2DA53291" w14:textId="77777777" w:rsidTr="003E3729">
        <w:trPr>
          <w:trHeight w:val="127"/>
        </w:trPr>
        <w:tc>
          <w:tcPr>
            <w:tcW w:w="2205" w:type="dxa"/>
            <w:vMerge w:val="restart"/>
            <w:shd w:val="clear" w:color="auto" w:fill="auto"/>
          </w:tcPr>
          <w:p w14:paraId="22C40D3F"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 xml:space="preserve">Лучшая методическая разработка </w:t>
            </w:r>
          </w:p>
        </w:tc>
        <w:tc>
          <w:tcPr>
            <w:tcW w:w="5285" w:type="dxa"/>
            <w:shd w:val="clear" w:color="auto" w:fill="auto"/>
          </w:tcPr>
          <w:p w14:paraId="563CED9F"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Номинация «Методическая разработка»</w:t>
            </w:r>
          </w:p>
          <w:p w14:paraId="7A74CE64" w14:textId="77777777" w:rsidR="00D76AAB" w:rsidRPr="00317358" w:rsidRDefault="00D76AAB" w:rsidP="003E3729">
            <w:pPr>
              <w:spacing w:after="0" w:line="276" w:lineRule="auto"/>
              <w:jc w:val="both"/>
              <w:rPr>
                <w:rFonts w:cs="Times New Roman"/>
                <w:sz w:val="24"/>
                <w:szCs w:val="24"/>
              </w:rPr>
            </w:pPr>
            <w:proofErr w:type="spellStart"/>
            <w:r w:rsidRPr="00317358">
              <w:rPr>
                <w:rFonts w:cs="Times New Roman"/>
                <w:sz w:val="24"/>
                <w:szCs w:val="24"/>
              </w:rPr>
              <w:t>Евстегнеева</w:t>
            </w:r>
            <w:proofErr w:type="spellEnd"/>
            <w:r w:rsidRPr="00317358">
              <w:rPr>
                <w:rFonts w:cs="Times New Roman"/>
                <w:sz w:val="24"/>
                <w:szCs w:val="24"/>
              </w:rPr>
              <w:t xml:space="preserve"> А. А., заместитель директора по ВР; Смирнова Е. А., педагог дополнительного образования</w:t>
            </w:r>
          </w:p>
        </w:tc>
        <w:tc>
          <w:tcPr>
            <w:tcW w:w="2013" w:type="dxa"/>
            <w:shd w:val="clear" w:color="auto" w:fill="auto"/>
          </w:tcPr>
          <w:p w14:paraId="6E1EC62A" w14:textId="77777777" w:rsidR="00D76AAB" w:rsidRPr="00310CEF" w:rsidRDefault="00D76AAB" w:rsidP="003E3729">
            <w:pPr>
              <w:spacing w:after="0" w:line="276" w:lineRule="auto"/>
              <w:jc w:val="both"/>
              <w:rPr>
                <w:rFonts w:cs="Times New Roman"/>
                <w:sz w:val="24"/>
                <w:szCs w:val="24"/>
              </w:rPr>
            </w:pPr>
            <w:r w:rsidRPr="00310CEF">
              <w:rPr>
                <w:rFonts w:cs="Times New Roman"/>
                <w:sz w:val="24"/>
                <w:szCs w:val="24"/>
              </w:rPr>
              <w:t>Диплом 2 степени</w:t>
            </w:r>
          </w:p>
        </w:tc>
      </w:tr>
      <w:tr w:rsidR="00D76AAB" w:rsidRPr="002F143E" w14:paraId="7B999B38" w14:textId="77777777" w:rsidTr="003E3729">
        <w:trPr>
          <w:trHeight w:val="127"/>
        </w:trPr>
        <w:tc>
          <w:tcPr>
            <w:tcW w:w="2205" w:type="dxa"/>
            <w:vMerge/>
            <w:shd w:val="clear" w:color="auto" w:fill="auto"/>
          </w:tcPr>
          <w:p w14:paraId="3591C183" w14:textId="77777777" w:rsidR="00D76AAB" w:rsidRPr="002F143E" w:rsidRDefault="00D76AAB" w:rsidP="003E3729">
            <w:pPr>
              <w:spacing w:after="0" w:line="276" w:lineRule="auto"/>
              <w:jc w:val="both"/>
              <w:rPr>
                <w:rFonts w:cs="Times New Roman"/>
                <w:sz w:val="24"/>
                <w:szCs w:val="24"/>
              </w:rPr>
            </w:pPr>
          </w:p>
        </w:tc>
        <w:tc>
          <w:tcPr>
            <w:tcW w:w="5285" w:type="dxa"/>
            <w:shd w:val="clear" w:color="auto" w:fill="auto"/>
          </w:tcPr>
          <w:p w14:paraId="33B99A74"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Номинация «Дидактические материалы»</w:t>
            </w:r>
          </w:p>
          <w:p w14:paraId="72672223"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Лебедева К. Ю., учитель начальных классов</w:t>
            </w:r>
          </w:p>
        </w:tc>
        <w:tc>
          <w:tcPr>
            <w:tcW w:w="2013" w:type="dxa"/>
            <w:shd w:val="clear" w:color="auto" w:fill="auto"/>
          </w:tcPr>
          <w:p w14:paraId="79959C49"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2 степени</w:t>
            </w:r>
          </w:p>
        </w:tc>
      </w:tr>
      <w:tr w:rsidR="00D76AAB" w:rsidRPr="002F143E" w14:paraId="7A57D5B7" w14:textId="77777777" w:rsidTr="003E3729">
        <w:trPr>
          <w:trHeight w:val="127"/>
        </w:trPr>
        <w:tc>
          <w:tcPr>
            <w:tcW w:w="2205" w:type="dxa"/>
            <w:vMerge/>
            <w:shd w:val="clear" w:color="auto" w:fill="auto"/>
          </w:tcPr>
          <w:p w14:paraId="4EE4B98A" w14:textId="77777777" w:rsidR="00D76AAB" w:rsidRPr="002F143E" w:rsidRDefault="00D76AAB" w:rsidP="003E3729">
            <w:pPr>
              <w:spacing w:after="0" w:line="276" w:lineRule="auto"/>
              <w:jc w:val="both"/>
              <w:rPr>
                <w:rFonts w:cs="Times New Roman"/>
                <w:sz w:val="24"/>
                <w:szCs w:val="24"/>
              </w:rPr>
            </w:pPr>
          </w:p>
        </w:tc>
        <w:tc>
          <w:tcPr>
            <w:tcW w:w="5285" w:type="dxa"/>
            <w:shd w:val="clear" w:color="auto" w:fill="auto"/>
          </w:tcPr>
          <w:p w14:paraId="37AEC943"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Номинация «Дидактические материалы»</w:t>
            </w:r>
          </w:p>
          <w:p w14:paraId="476BD8EB"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Булатова К. Е., учитель русского языка и литературы</w:t>
            </w:r>
          </w:p>
        </w:tc>
        <w:tc>
          <w:tcPr>
            <w:tcW w:w="2013" w:type="dxa"/>
            <w:shd w:val="clear" w:color="auto" w:fill="auto"/>
          </w:tcPr>
          <w:p w14:paraId="0F6D9773"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1 степени</w:t>
            </w:r>
          </w:p>
        </w:tc>
      </w:tr>
      <w:tr w:rsidR="00D76AAB" w:rsidRPr="002F143E" w14:paraId="3967B61D" w14:textId="77777777" w:rsidTr="003E3729">
        <w:trPr>
          <w:trHeight w:val="374"/>
        </w:trPr>
        <w:tc>
          <w:tcPr>
            <w:tcW w:w="2205" w:type="dxa"/>
            <w:shd w:val="clear" w:color="auto" w:fill="auto"/>
          </w:tcPr>
          <w:p w14:paraId="16AEBD80"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Педагогический дебют</w:t>
            </w:r>
          </w:p>
        </w:tc>
        <w:tc>
          <w:tcPr>
            <w:tcW w:w="5285" w:type="dxa"/>
            <w:shd w:val="clear" w:color="auto" w:fill="auto"/>
          </w:tcPr>
          <w:p w14:paraId="48A8A041"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Пашкович</w:t>
            </w:r>
            <w:proofErr w:type="spellEnd"/>
            <w:r w:rsidRPr="002F143E">
              <w:rPr>
                <w:rFonts w:cs="Times New Roman"/>
                <w:sz w:val="24"/>
                <w:szCs w:val="24"/>
              </w:rPr>
              <w:t xml:space="preserve"> Н. В., педагог-психолог</w:t>
            </w:r>
          </w:p>
        </w:tc>
        <w:tc>
          <w:tcPr>
            <w:tcW w:w="2013" w:type="dxa"/>
            <w:shd w:val="clear" w:color="auto" w:fill="auto"/>
          </w:tcPr>
          <w:p w14:paraId="0818C5C4"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финалиста</w:t>
            </w:r>
          </w:p>
        </w:tc>
      </w:tr>
      <w:tr w:rsidR="00D76AAB" w:rsidRPr="002F143E" w14:paraId="2C1AE687" w14:textId="77777777" w:rsidTr="003E3729">
        <w:trPr>
          <w:trHeight w:val="381"/>
        </w:trPr>
        <w:tc>
          <w:tcPr>
            <w:tcW w:w="2205" w:type="dxa"/>
            <w:vMerge w:val="restart"/>
            <w:shd w:val="clear" w:color="auto" w:fill="auto"/>
          </w:tcPr>
          <w:p w14:paraId="5AC23C11"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Лучшее Методическое объединение</w:t>
            </w:r>
          </w:p>
        </w:tc>
        <w:tc>
          <w:tcPr>
            <w:tcW w:w="5285" w:type="dxa"/>
            <w:shd w:val="clear" w:color="auto" w:fill="auto"/>
          </w:tcPr>
          <w:p w14:paraId="68874798"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Скопцова</w:t>
            </w:r>
            <w:proofErr w:type="spellEnd"/>
            <w:r w:rsidRPr="002F143E">
              <w:rPr>
                <w:rFonts w:cs="Times New Roman"/>
                <w:sz w:val="24"/>
                <w:szCs w:val="24"/>
              </w:rPr>
              <w:t xml:space="preserve"> Е. В., Каткова Т. Н., Плетнев В. Г., Волкова Т. Н., Мельников В. О., Новикова А. А.</w:t>
            </w:r>
          </w:p>
        </w:tc>
        <w:tc>
          <w:tcPr>
            <w:tcW w:w="2013" w:type="dxa"/>
            <w:shd w:val="clear" w:color="auto" w:fill="auto"/>
          </w:tcPr>
          <w:p w14:paraId="28D26FE1"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2 степени</w:t>
            </w:r>
          </w:p>
        </w:tc>
      </w:tr>
      <w:tr w:rsidR="00D76AAB" w:rsidRPr="002F143E" w14:paraId="5D165745" w14:textId="77777777" w:rsidTr="003E3729">
        <w:trPr>
          <w:trHeight w:val="72"/>
        </w:trPr>
        <w:tc>
          <w:tcPr>
            <w:tcW w:w="2205" w:type="dxa"/>
            <w:vMerge/>
            <w:shd w:val="clear" w:color="auto" w:fill="auto"/>
          </w:tcPr>
          <w:p w14:paraId="1F0A9014" w14:textId="77777777" w:rsidR="00D76AAB" w:rsidRPr="002F143E" w:rsidRDefault="00D76AAB" w:rsidP="003E3729">
            <w:pPr>
              <w:spacing w:after="0" w:line="276" w:lineRule="auto"/>
              <w:jc w:val="both"/>
              <w:rPr>
                <w:rFonts w:cs="Times New Roman"/>
                <w:sz w:val="24"/>
                <w:szCs w:val="24"/>
              </w:rPr>
            </w:pPr>
          </w:p>
        </w:tc>
        <w:tc>
          <w:tcPr>
            <w:tcW w:w="5285" w:type="dxa"/>
            <w:shd w:val="clear" w:color="auto" w:fill="auto"/>
          </w:tcPr>
          <w:p w14:paraId="73460A3B"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Скопцова</w:t>
            </w:r>
            <w:proofErr w:type="spellEnd"/>
            <w:r w:rsidRPr="002F143E">
              <w:rPr>
                <w:rFonts w:cs="Times New Roman"/>
                <w:sz w:val="24"/>
                <w:szCs w:val="24"/>
              </w:rPr>
              <w:t xml:space="preserve"> Е. В., руководитель МО</w:t>
            </w:r>
          </w:p>
        </w:tc>
        <w:tc>
          <w:tcPr>
            <w:tcW w:w="2013" w:type="dxa"/>
            <w:shd w:val="clear" w:color="auto" w:fill="auto"/>
          </w:tcPr>
          <w:p w14:paraId="610377C3"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за создание командного духа и стремление к победе</w:t>
            </w:r>
          </w:p>
        </w:tc>
      </w:tr>
      <w:tr w:rsidR="00D76AAB" w:rsidRPr="002F143E" w14:paraId="19731B1E" w14:textId="77777777" w:rsidTr="003E3729">
        <w:trPr>
          <w:trHeight w:val="72"/>
        </w:trPr>
        <w:tc>
          <w:tcPr>
            <w:tcW w:w="2205" w:type="dxa"/>
            <w:vMerge w:val="restart"/>
            <w:shd w:val="clear" w:color="auto" w:fill="auto"/>
          </w:tcPr>
          <w:p w14:paraId="3D1ECD54"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Конкурс школьных Служб примирения «Школа территория согласия»</w:t>
            </w:r>
          </w:p>
        </w:tc>
        <w:tc>
          <w:tcPr>
            <w:tcW w:w="5285" w:type="dxa"/>
            <w:shd w:val="clear" w:color="auto" w:fill="auto"/>
          </w:tcPr>
          <w:p w14:paraId="61B7F27F"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Номинация «Анализ восстановительной программы»</w:t>
            </w:r>
          </w:p>
          <w:p w14:paraId="68DEC9F3"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Алярова</w:t>
            </w:r>
            <w:proofErr w:type="spellEnd"/>
            <w:r w:rsidRPr="002F143E">
              <w:rPr>
                <w:rFonts w:cs="Times New Roman"/>
                <w:sz w:val="24"/>
                <w:szCs w:val="24"/>
              </w:rPr>
              <w:t xml:space="preserve"> Л. Ю., учитель начальных классов, руководитель школьной Службы примирения </w:t>
            </w:r>
          </w:p>
        </w:tc>
        <w:tc>
          <w:tcPr>
            <w:tcW w:w="2013" w:type="dxa"/>
            <w:shd w:val="clear" w:color="auto" w:fill="auto"/>
          </w:tcPr>
          <w:p w14:paraId="45F66AFC"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1 степени</w:t>
            </w:r>
          </w:p>
        </w:tc>
      </w:tr>
      <w:tr w:rsidR="00D76AAB" w:rsidRPr="002F143E" w14:paraId="5181D1FD" w14:textId="77777777" w:rsidTr="003E3729">
        <w:trPr>
          <w:trHeight w:val="72"/>
        </w:trPr>
        <w:tc>
          <w:tcPr>
            <w:tcW w:w="2205" w:type="dxa"/>
            <w:vMerge/>
            <w:shd w:val="clear" w:color="auto" w:fill="auto"/>
          </w:tcPr>
          <w:p w14:paraId="6FE41201" w14:textId="77777777" w:rsidR="00D76AAB" w:rsidRPr="002F143E" w:rsidRDefault="00D76AAB" w:rsidP="003E3729">
            <w:pPr>
              <w:spacing w:after="0" w:line="276" w:lineRule="auto"/>
              <w:jc w:val="both"/>
              <w:rPr>
                <w:rFonts w:cs="Times New Roman"/>
                <w:sz w:val="24"/>
                <w:szCs w:val="24"/>
              </w:rPr>
            </w:pPr>
          </w:p>
        </w:tc>
        <w:tc>
          <w:tcPr>
            <w:tcW w:w="5285" w:type="dxa"/>
            <w:shd w:val="clear" w:color="auto" w:fill="auto"/>
          </w:tcPr>
          <w:p w14:paraId="1B93B4D7"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Номинация «Информационно-просветительский буклет о деятельности школьной Службы примирения»</w:t>
            </w:r>
          </w:p>
          <w:p w14:paraId="0C8D54FB"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Алярова</w:t>
            </w:r>
            <w:proofErr w:type="spellEnd"/>
            <w:r w:rsidRPr="002F143E">
              <w:rPr>
                <w:rFonts w:cs="Times New Roman"/>
                <w:sz w:val="24"/>
                <w:szCs w:val="24"/>
              </w:rPr>
              <w:t xml:space="preserve"> Л. Ю., учитель начальных классов, руководитель школьной Службы примирения</w:t>
            </w:r>
          </w:p>
        </w:tc>
        <w:tc>
          <w:tcPr>
            <w:tcW w:w="2013" w:type="dxa"/>
            <w:shd w:val="clear" w:color="auto" w:fill="auto"/>
          </w:tcPr>
          <w:p w14:paraId="2501CF7E"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3 степени</w:t>
            </w:r>
          </w:p>
        </w:tc>
      </w:tr>
      <w:tr w:rsidR="00D76AAB" w:rsidRPr="002F143E" w14:paraId="4D13CCE9" w14:textId="77777777" w:rsidTr="003E3729">
        <w:trPr>
          <w:trHeight w:val="72"/>
        </w:trPr>
        <w:tc>
          <w:tcPr>
            <w:tcW w:w="9503" w:type="dxa"/>
            <w:gridSpan w:val="3"/>
            <w:shd w:val="clear" w:color="auto" w:fill="FBE4D5" w:themeFill="accent2" w:themeFillTint="33"/>
          </w:tcPr>
          <w:p w14:paraId="7C61C01B" w14:textId="77777777" w:rsidR="00D76AAB" w:rsidRPr="00A30250" w:rsidRDefault="00D76AAB" w:rsidP="003E3729">
            <w:pPr>
              <w:spacing w:after="0" w:line="276" w:lineRule="auto"/>
              <w:jc w:val="center"/>
              <w:rPr>
                <w:rFonts w:cs="Times New Roman"/>
                <w:b/>
                <w:sz w:val="24"/>
                <w:szCs w:val="24"/>
              </w:rPr>
            </w:pPr>
            <w:r w:rsidRPr="00A30250">
              <w:rPr>
                <w:rFonts w:cs="Times New Roman"/>
                <w:b/>
                <w:sz w:val="24"/>
                <w:szCs w:val="24"/>
              </w:rPr>
              <w:t>Муниципальный уровень - 2022</w:t>
            </w:r>
          </w:p>
        </w:tc>
      </w:tr>
      <w:tr w:rsidR="00D76AAB" w:rsidRPr="002F143E" w14:paraId="21497AC8" w14:textId="77777777" w:rsidTr="003E3729">
        <w:trPr>
          <w:trHeight w:val="72"/>
        </w:trPr>
        <w:tc>
          <w:tcPr>
            <w:tcW w:w="2205" w:type="dxa"/>
            <w:shd w:val="clear" w:color="auto" w:fill="auto"/>
          </w:tcPr>
          <w:p w14:paraId="0BA8DF4A"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Учитель года</w:t>
            </w:r>
          </w:p>
        </w:tc>
        <w:tc>
          <w:tcPr>
            <w:tcW w:w="5285" w:type="dxa"/>
            <w:shd w:val="clear" w:color="auto" w:fill="auto"/>
          </w:tcPr>
          <w:p w14:paraId="688AC8C9" w14:textId="77777777" w:rsidR="00D76AAB" w:rsidRPr="00317358" w:rsidRDefault="00D76AAB" w:rsidP="003E3729">
            <w:pPr>
              <w:spacing w:after="0" w:line="276" w:lineRule="auto"/>
              <w:jc w:val="both"/>
              <w:rPr>
                <w:rFonts w:cs="Times New Roman"/>
                <w:b/>
                <w:sz w:val="24"/>
                <w:szCs w:val="24"/>
              </w:rPr>
            </w:pPr>
            <w:r w:rsidRPr="00317358">
              <w:rPr>
                <w:sz w:val="24"/>
                <w:szCs w:val="24"/>
              </w:rPr>
              <w:t>Давыдова О.Ю., учитель русского языка и литературы</w:t>
            </w:r>
          </w:p>
        </w:tc>
        <w:tc>
          <w:tcPr>
            <w:tcW w:w="2013" w:type="dxa"/>
            <w:shd w:val="clear" w:color="auto" w:fill="auto"/>
          </w:tcPr>
          <w:p w14:paraId="2F45BBFC"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Диплом 3 степени</w:t>
            </w:r>
          </w:p>
        </w:tc>
      </w:tr>
      <w:tr w:rsidR="00D76AAB" w:rsidRPr="002F143E" w14:paraId="55160CCF" w14:textId="77777777" w:rsidTr="003E3729">
        <w:trPr>
          <w:trHeight w:val="72"/>
        </w:trPr>
        <w:tc>
          <w:tcPr>
            <w:tcW w:w="2205" w:type="dxa"/>
            <w:shd w:val="clear" w:color="auto" w:fill="auto"/>
          </w:tcPr>
          <w:p w14:paraId="1AF80208" w14:textId="77777777" w:rsidR="00D76AAB" w:rsidRPr="00317358" w:rsidRDefault="00D76AAB" w:rsidP="003E3729">
            <w:pPr>
              <w:spacing w:after="0" w:line="276" w:lineRule="auto"/>
              <w:jc w:val="both"/>
              <w:rPr>
                <w:rFonts w:cs="Times New Roman"/>
                <w:sz w:val="24"/>
                <w:szCs w:val="24"/>
              </w:rPr>
            </w:pPr>
            <w:r w:rsidRPr="00317358">
              <w:rPr>
                <w:sz w:val="24"/>
                <w:szCs w:val="24"/>
              </w:rPr>
              <w:t xml:space="preserve">Самый классный </w:t>
            </w:r>
            <w:proofErr w:type="spellStart"/>
            <w:r w:rsidRPr="00317358">
              <w:rPr>
                <w:sz w:val="24"/>
                <w:szCs w:val="24"/>
              </w:rPr>
              <w:t>классный</w:t>
            </w:r>
            <w:proofErr w:type="spellEnd"/>
          </w:p>
        </w:tc>
        <w:tc>
          <w:tcPr>
            <w:tcW w:w="5285" w:type="dxa"/>
            <w:shd w:val="clear" w:color="auto" w:fill="auto"/>
          </w:tcPr>
          <w:p w14:paraId="3772A94D" w14:textId="77777777" w:rsidR="00D76AAB" w:rsidRPr="00317358" w:rsidRDefault="00D76AAB" w:rsidP="003E3729">
            <w:pPr>
              <w:spacing w:after="0" w:line="276" w:lineRule="auto"/>
              <w:jc w:val="both"/>
              <w:rPr>
                <w:rFonts w:cs="Times New Roman"/>
                <w:b/>
                <w:sz w:val="24"/>
                <w:szCs w:val="24"/>
              </w:rPr>
            </w:pPr>
            <w:proofErr w:type="spellStart"/>
            <w:r w:rsidRPr="00317358">
              <w:rPr>
                <w:sz w:val="24"/>
                <w:szCs w:val="24"/>
              </w:rPr>
              <w:t>Скопцова</w:t>
            </w:r>
            <w:proofErr w:type="spellEnd"/>
            <w:r w:rsidRPr="00317358">
              <w:rPr>
                <w:sz w:val="24"/>
                <w:szCs w:val="24"/>
              </w:rPr>
              <w:t xml:space="preserve"> Е. В., учитель географии</w:t>
            </w:r>
          </w:p>
        </w:tc>
        <w:tc>
          <w:tcPr>
            <w:tcW w:w="2013" w:type="dxa"/>
            <w:shd w:val="clear" w:color="auto" w:fill="auto"/>
          </w:tcPr>
          <w:p w14:paraId="44D5B1E2"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Диплом 2 степени</w:t>
            </w:r>
          </w:p>
        </w:tc>
      </w:tr>
      <w:tr w:rsidR="00D76AAB" w:rsidRPr="002F143E" w14:paraId="59E3A432" w14:textId="77777777" w:rsidTr="003E3729">
        <w:trPr>
          <w:trHeight w:val="72"/>
        </w:trPr>
        <w:tc>
          <w:tcPr>
            <w:tcW w:w="2205" w:type="dxa"/>
            <w:shd w:val="clear" w:color="auto" w:fill="auto"/>
          </w:tcPr>
          <w:p w14:paraId="49F635A5"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Педагогический дебют</w:t>
            </w:r>
          </w:p>
        </w:tc>
        <w:tc>
          <w:tcPr>
            <w:tcW w:w="5285" w:type="dxa"/>
            <w:shd w:val="clear" w:color="auto" w:fill="auto"/>
          </w:tcPr>
          <w:p w14:paraId="0574C99F" w14:textId="77777777" w:rsidR="00D76AAB" w:rsidRPr="00317358" w:rsidRDefault="00D76AAB" w:rsidP="003E3729">
            <w:pPr>
              <w:spacing w:after="0" w:line="276" w:lineRule="auto"/>
              <w:jc w:val="both"/>
              <w:rPr>
                <w:rFonts w:cs="Times New Roman"/>
                <w:b/>
                <w:sz w:val="24"/>
                <w:szCs w:val="24"/>
              </w:rPr>
            </w:pPr>
            <w:r w:rsidRPr="00317358">
              <w:rPr>
                <w:sz w:val="24"/>
                <w:szCs w:val="24"/>
              </w:rPr>
              <w:t>Крапивина Е.А., учитель начальных классов</w:t>
            </w:r>
          </w:p>
        </w:tc>
        <w:tc>
          <w:tcPr>
            <w:tcW w:w="2013" w:type="dxa"/>
            <w:shd w:val="clear" w:color="auto" w:fill="auto"/>
          </w:tcPr>
          <w:p w14:paraId="6C678198"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Диплом участника</w:t>
            </w:r>
          </w:p>
        </w:tc>
      </w:tr>
      <w:tr w:rsidR="00D76AAB" w:rsidRPr="002F143E" w14:paraId="69F278D6" w14:textId="77777777" w:rsidTr="003E3729">
        <w:trPr>
          <w:trHeight w:val="72"/>
        </w:trPr>
        <w:tc>
          <w:tcPr>
            <w:tcW w:w="2205" w:type="dxa"/>
            <w:shd w:val="clear" w:color="auto" w:fill="auto"/>
          </w:tcPr>
          <w:p w14:paraId="0D1EF54C"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Лучшее методическое объединение</w:t>
            </w:r>
          </w:p>
        </w:tc>
        <w:tc>
          <w:tcPr>
            <w:tcW w:w="5285" w:type="dxa"/>
            <w:shd w:val="clear" w:color="auto" w:fill="auto"/>
          </w:tcPr>
          <w:p w14:paraId="77B523FF" w14:textId="77777777" w:rsidR="00D76AAB" w:rsidRPr="00317358" w:rsidRDefault="00D76AAB" w:rsidP="003E3729">
            <w:pPr>
              <w:spacing w:after="0" w:line="276" w:lineRule="auto"/>
              <w:jc w:val="both"/>
              <w:rPr>
                <w:rFonts w:cs="Times New Roman"/>
                <w:b/>
                <w:sz w:val="24"/>
                <w:szCs w:val="24"/>
              </w:rPr>
            </w:pPr>
            <w:r w:rsidRPr="00317358">
              <w:rPr>
                <w:sz w:val="24"/>
                <w:szCs w:val="24"/>
              </w:rPr>
              <w:t xml:space="preserve">МО учителей начальных классов: Скрябина Е.А., Лебедева К.Ю., </w:t>
            </w:r>
            <w:proofErr w:type="spellStart"/>
            <w:r w:rsidRPr="00317358">
              <w:rPr>
                <w:sz w:val="24"/>
                <w:szCs w:val="24"/>
              </w:rPr>
              <w:t>Лаудина</w:t>
            </w:r>
            <w:proofErr w:type="spellEnd"/>
            <w:r w:rsidRPr="00317358">
              <w:rPr>
                <w:sz w:val="24"/>
                <w:szCs w:val="24"/>
              </w:rPr>
              <w:t xml:space="preserve"> Т. А., </w:t>
            </w:r>
            <w:proofErr w:type="spellStart"/>
            <w:r w:rsidRPr="00317358">
              <w:rPr>
                <w:sz w:val="24"/>
                <w:szCs w:val="24"/>
              </w:rPr>
              <w:t>Княгинина</w:t>
            </w:r>
            <w:proofErr w:type="spellEnd"/>
            <w:r w:rsidRPr="00317358">
              <w:rPr>
                <w:sz w:val="24"/>
                <w:szCs w:val="24"/>
              </w:rPr>
              <w:t xml:space="preserve"> Е.Р., </w:t>
            </w:r>
            <w:proofErr w:type="spellStart"/>
            <w:r w:rsidRPr="00317358">
              <w:rPr>
                <w:sz w:val="24"/>
                <w:szCs w:val="24"/>
              </w:rPr>
              <w:t>Овсова</w:t>
            </w:r>
            <w:proofErr w:type="spellEnd"/>
            <w:r w:rsidRPr="00317358">
              <w:rPr>
                <w:sz w:val="24"/>
                <w:szCs w:val="24"/>
              </w:rPr>
              <w:t xml:space="preserve"> А.А.</w:t>
            </w:r>
          </w:p>
        </w:tc>
        <w:tc>
          <w:tcPr>
            <w:tcW w:w="2013" w:type="dxa"/>
            <w:shd w:val="clear" w:color="auto" w:fill="auto"/>
          </w:tcPr>
          <w:p w14:paraId="7B32E119" w14:textId="77777777" w:rsidR="00D76AAB" w:rsidRPr="00317358" w:rsidRDefault="00D76AAB" w:rsidP="003E3729">
            <w:pPr>
              <w:spacing w:after="0" w:line="276" w:lineRule="auto"/>
              <w:jc w:val="both"/>
              <w:rPr>
                <w:rFonts w:cs="Times New Roman"/>
                <w:sz w:val="24"/>
                <w:szCs w:val="24"/>
              </w:rPr>
            </w:pPr>
            <w:r w:rsidRPr="00317358">
              <w:rPr>
                <w:rFonts w:cs="Times New Roman"/>
                <w:sz w:val="24"/>
                <w:szCs w:val="24"/>
              </w:rPr>
              <w:t>Диплом 1 степени</w:t>
            </w:r>
          </w:p>
        </w:tc>
      </w:tr>
      <w:tr w:rsidR="00D76AAB" w:rsidRPr="002F143E" w14:paraId="61CCE017" w14:textId="77777777" w:rsidTr="003E3729">
        <w:trPr>
          <w:trHeight w:val="72"/>
        </w:trPr>
        <w:tc>
          <w:tcPr>
            <w:tcW w:w="9503" w:type="dxa"/>
            <w:gridSpan w:val="3"/>
            <w:shd w:val="clear" w:color="auto" w:fill="D9E2F3" w:themeFill="accent1" w:themeFillTint="33"/>
          </w:tcPr>
          <w:p w14:paraId="16129438" w14:textId="77777777" w:rsidR="00D76AAB" w:rsidRDefault="00D76AAB" w:rsidP="003E3729">
            <w:pPr>
              <w:spacing w:after="0" w:line="276" w:lineRule="auto"/>
              <w:jc w:val="center"/>
              <w:rPr>
                <w:rFonts w:cs="Times New Roman"/>
                <w:sz w:val="24"/>
                <w:szCs w:val="24"/>
              </w:rPr>
            </w:pPr>
            <w:r w:rsidRPr="002F143E">
              <w:rPr>
                <w:rFonts w:cs="Times New Roman"/>
                <w:b/>
                <w:sz w:val="24"/>
                <w:szCs w:val="24"/>
              </w:rPr>
              <w:t>Региональный уровень</w:t>
            </w:r>
            <w:r>
              <w:rPr>
                <w:rFonts w:cs="Times New Roman"/>
                <w:b/>
                <w:sz w:val="24"/>
                <w:szCs w:val="24"/>
              </w:rPr>
              <w:t xml:space="preserve"> - 2020</w:t>
            </w:r>
          </w:p>
        </w:tc>
      </w:tr>
      <w:tr w:rsidR="00D76AAB" w:rsidRPr="002F143E" w14:paraId="7215372C" w14:textId="77777777" w:rsidTr="003E3729">
        <w:trPr>
          <w:trHeight w:val="72"/>
        </w:trPr>
        <w:tc>
          <w:tcPr>
            <w:tcW w:w="2205" w:type="dxa"/>
            <w:shd w:val="clear" w:color="auto" w:fill="auto"/>
          </w:tcPr>
          <w:p w14:paraId="0BBDB198" w14:textId="77777777" w:rsidR="00D76AAB" w:rsidRPr="00310CEF" w:rsidRDefault="00D76AAB" w:rsidP="003E3729">
            <w:pPr>
              <w:spacing w:after="0" w:line="276" w:lineRule="auto"/>
              <w:rPr>
                <w:color w:val="000000"/>
                <w:sz w:val="24"/>
                <w:szCs w:val="24"/>
              </w:rPr>
            </w:pPr>
            <w:r w:rsidRPr="00310CEF">
              <w:rPr>
                <w:color w:val="000000"/>
                <w:sz w:val="24"/>
                <w:szCs w:val="24"/>
              </w:rPr>
              <w:t xml:space="preserve">Региональный конкурс </w:t>
            </w:r>
            <w:r w:rsidRPr="00310CEF">
              <w:rPr>
                <w:color w:val="000000"/>
                <w:sz w:val="24"/>
                <w:szCs w:val="24"/>
              </w:rPr>
              <w:lastRenderedPageBreak/>
              <w:t>профессионального мастерства «Учитель года 2021»</w:t>
            </w:r>
          </w:p>
        </w:tc>
        <w:tc>
          <w:tcPr>
            <w:tcW w:w="5285" w:type="dxa"/>
            <w:shd w:val="clear" w:color="auto" w:fill="auto"/>
          </w:tcPr>
          <w:p w14:paraId="0752C287" w14:textId="77777777" w:rsidR="00D76AAB" w:rsidRPr="00310CEF" w:rsidRDefault="00D76AAB" w:rsidP="003E3729">
            <w:pPr>
              <w:spacing w:after="0" w:line="276" w:lineRule="auto"/>
              <w:rPr>
                <w:sz w:val="24"/>
                <w:szCs w:val="24"/>
              </w:rPr>
            </w:pPr>
            <w:proofErr w:type="spellStart"/>
            <w:r w:rsidRPr="00310CEF">
              <w:rPr>
                <w:sz w:val="24"/>
                <w:szCs w:val="24"/>
              </w:rPr>
              <w:lastRenderedPageBreak/>
              <w:t>Скопцова</w:t>
            </w:r>
            <w:proofErr w:type="spellEnd"/>
            <w:r w:rsidRPr="00310CEF">
              <w:rPr>
                <w:sz w:val="24"/>
                <w:szCs w:val="24"/>
              </w:rPr>
              <w:t xml:space="preserve"> Е. В., учитель географии</w:t>
            </w:r>
          </w:p>
        </w:tc>
        <w:tc>
          <w:tcPr>
            <w:tcW w:w="2013" w:type="dxa"/>
            <w:shd w:val="clear" w:color="auto" w:fill="auto"/>
          </w:tcPr>
          <w:p w14:paraId="0CFD7243" w14:textId="77777777" w:rsidR="00D76AAB" w:rsidRPr="00310CEF" w:rsidRDefault="00D76AAB" w:rsidP="003E3729">
            <w:pPr>
              <w:spacing w:after="0" w:line="276" w:lineRule="auto"/>
              <w:rPr>
                <w:sz w:val="24"/>
                <w:szCs w:val="24"/>
              </w:rPr>
            </w:pPr>
            <w:r w:rsidRPr="00310CEF">
              <w:rPr>
                <w:sz w:val="24"/>
                <w:szCs w:val="24"/>
              </w:rPr>
              <w:t>Диплом участника</w:t>
            </w:r>
          </w:p>
        </w:tc>
      </w:tr>
      <w:tr w:rsidR="00D76AAB" w:rsidRPr="002F143E" w14:paraId="7E51C7DC" w14:textId="77777777" w:rsidTr="003E3729">
        <w:trPr>
          <w:trHeight w:val="72"/>
        </w:trPr>
        <w:tc>
          <w:tcPr>
            <w:tcW w:w="2205" w:type="dxa"/>
            <w:vMerge w:val="restart"/>
            <w:shd w:val="clear" w:color="auto" w:fill="auto"/>
          </w:tcPr>
          <w:p w14:paraId="32F29416" w14:textId="77777777" w:rsidR="00D76AAB" w:rsidRPr="00310CEF" w:rsidRDefault="00D76AAB" w:rsidP="003E3729">
            <w:pPr>
              <w:spacing w:after="0" w:line="276" w:lineRule="auto"/>
              <w:jc w:val="both"/>
              <w:rPr>
                <w:rFonts w:cs="Times New Roman"/>
                <w:sz w:val="24"/>
                <w:szCs w:val="24"/>
              </w:rPr>
            </w:pPr>
            <w:r w:rsidRPr="006A4A21">
              <w:rPr>
                <w:szCs w:val="24"/>
              </w:rPr>
              <w:lastRenderedPageBreak/>
              <w:t>Лучшая методическая разработка</w:t>
            </w:r>
            <w:r>
              <w:rPr>
                <w:szCs w:val="24"/>
              </w:rPr>
              <w:t>, номинация «Дидактический материал»</w:t>
            </w:r>
          </w:p>
        </w:tc>
        <w:tc>
          <w:tcPr>
            <w:tcW w:w="5285" w:type="dxa"/>
            <w:shd w:val="clear" w:color="auto" w:fill="auto"/>
          </w:tcPr>
          <w:p w14:paraId="1F27E8A2" w14:textId="77777777" w:rsidR="00D76AAB" w:rsidRPr="00310CEF" w:rsidRDefault="00D76AAB" w:rsidP="003E3729">
            <w:pPr>
              <w:spacing w:after="0" w:line="276" w:lineRule="auto"/>
              <w:rPr>
                <w:sz w:val="24"/>
                <w:szCs w:val="24"/>
              </w:rPr>
            </w:pPr>
            <w:r w:rsidRPr="00310CEF">
              <w:rPr>
                <w:sz w:val="24"/>
                <w:szCs w:val="24"/>
              </w:rPr>
              <w:t>Лебедева К. Ю., учитель начальных классов</w:t>
            </w:r>
          </w:p>
        </w:tc>
        <w:tc>
          <w:tcPr>
            <w:tcW w:w="2013" w:type="dxa"/>
            <w:shd w:val="clear" w:color="auto" w:fill="auto"/>
          </w:tcPr>
          <w:p w14:paraId="5914641E" w14:textId="77777777" w:rsidR="00D76AAB" w:rsidRPr="00310CEF" w:rsidRDefault="00D76AAB" w:rsidP="003E3729">
            <w:pPr>
              <w:spacing w:after="0" w:line="276" w:lineRule="auto"/>
              <w:rPr>
                <w:sz w:val="24"/>
                <w:szCs w:val="24"/>
              </w:rPr>
            </w:pPr>
            <w:r w:rsidRPr="00310CEF">
              <w:rPr>
                <w:sz w:val="24"/>
                <w:szCs w:val="24"/>
              </w:rPr>
              <w:t>Диплом 2 степени</w:t>
            </w:r>
          </w:p>
        </w:tc>
      </w:tr>
      <w:tr w:rsidR="00D76AAB" w:rsidRPr="002F143E" w14:paraId="2B12EB94" w14:textId="77777777" w:rsidTr="003E3729">
        <w:trPr>
          <w:trHeight w:val="72"/>
        </w:trPr>
        <w:tc>
          <w:tcPr>
            <w:tcW w:w="2205" w:type="dxa"/>
            <w:vMerge/>
            <w:shd w:val="clear" w:color="auto" w:fill="auto"/>
          </w:tcPr>
          <w:p w14:paraId="226D3185" w14:textId="77777777" w:rsidR="00D76AAB" w:rsidRPr="00310CEF" w:rsidRDefault="00D76AAB" w:rsidP="003E3729">
            <w:pPr>
              <w:spacing w:after="0" w:line="276" w:lineRule="auto"/>
              <w:jc w:val="both"/>
              <w:rPr>
                <w:rFonts w:cs="Times New Roman"/>
                <w:sz w:val="24"/>
                <w:szCs w:val="24"/>
              </w:rPr>
            </w:pPr>
          </w:p>
        </w:tc>
        <w:tc>
          <w:tcPr>
            <w:tcW w:w="5285" w:type="dxa"/>
            <w:shd w:val="clear" w:color="auto" w:fill="auto"/>
          </w:tcPr>
          <w:p w14:paraId="521172B0" w14:textId="77777777" w:rsidR="00D76AAB" w:rsidRPr="00310CEF" w:rsidRDefault="00D76AAB" w:rsidP="003E3729">
            <w:pPr>
              <w:spacing w:after="0" w:line="276" w:lineRule="auto"/>
              <w:rPr>
                <w:sz w:val="24"/>
                <w:szCs w:val="24"/>
              </w:rPr>
            </w:pPr>
            <w:r w:rsidRPr="00310CEF">
              <w:rPr>
                <w:sz w:val="24"/>
                <w:szCs w:val="24"/>
              </w:rPr>
              <w:t>Булатова К. Е., учитель русского языка и литературы</w:t>
            </w:r>
          </w:p>
        </w:tc>
        <w:tc>
          <w:tcPr>
            <w:tcW w:w="2013" w:type="dxa"/>
            <w:shd w:val="clear" w:color="auto" w:fill="auto"/>
          </w:tcPr>
          <w:p w14:paraId="0269ACB2" w14:textId="77777777" w:rsidR="00D76AAB" w:rsidRPr="00310CEF" w:rsidRDefault="00D76AAB" w:rsidP="003E3729">
            <w:pPr>
              <w:spacing w:after="0" w:line="276" w:lineRule="auto"/>
              <w:rPr>
                <w:sz w:val="24"/>
                <w:szCs w:val="24"/>
              </w:rPr>
            </w:pPr>
            <w:r w:rsidRPr="00310CEF">
              <w:rPr>
                <w:sz w:val="24"/>
                <w:szCs w:val="24"/>
              </w:rPr>
              <w:t>Диплом 1 степени</w:t>
            </w:r>
          </w:p>
        </w:tc>
      </w:tr>
      <w:tr w:rsidR="00D76AAB" w:rsidRPr="002F143E" w14:paraId="43AF459F" w14:textId="77777777" w:rsidTr="003E3729">
        <w:trPr>
          <w:trHeight w:val="120"/>
        </w:trPr>
        <w:tc>
          <w:tcPr>
            <w:tcW w:w="9503" w:type="dxa"/>
            <w:gridSpan w:val="3"/>
            <w:shd w:val="clear" w:color="auto" w:fill="D9E2F3" w:themeFill="accent1" w:themeFillTint="33"/>
          </w:tcPr>
          <w:p w14:paraId="0FE4481D" w14:textId="77777777" w:rsidR="00D76AAB" w:rsidRPr="002F143E" w:rsidRDefault="00D76AAB" w:rsidP="003E3729">
            <w:pPr>
              <w:spacing w:after="0" w:line="276" w:lineRule="auto"/>
              <w:jc w:val="center"/>
              <w:rPr>
                <w:rFonts w:cs="Times New Roman"/>
                <w:sz w:val="24"/>
                <w:szCs w:val="24"/>
              </w:rPr>
            </w:pPr>
            <w:r w:rsidRPr="002F143E">
              <w:rPr>
                <w:rFonts w:cs="Times New Roman"/>
                <w:b/>
                <w:sz w:val="24"/>
                <w:szCs w:val="24"/>
              </w:rPr>
              <w:t>Региональный уровень</w:t>
            </w:r>
            <w:r>
              <w:rPr>
                <w:rFonts w:cs="Times New Roman"/>
                <w:b/>
                <w:sz w:val="24"/>
                <w:szCs w:val="24"/>
              </w:rPr>
              <w:t xml:space="preserve"> - 2021</w:t>
            </w:r>
          </w:p>
        </w:tc>
      </w:tr>
      <w:tr w:rsidR="00D76AAB" w:rsidRPr="002F143E" w14:paraId="3FD0ADF0" w14:textId="77777777" w:rsidTr="003E3729">
        <w:trPr>
          <w:trHeight w:val="335"/>
        </w:trPr>
        <w:tc>
          <w:tcPr>
            <w:tcW w:w="2205" w:type="dxa"/>
            <w:shd w:val="clear" w:color="auto" w:fill="auto"/>
          </w:tcPr>
          <w:p w14:paraId="360EAA5F" w14:textId="77777777" w:rsidR="00D76AAB" w:rsidRPr="002F143E" w:rsidRDefault="00D76AAB" w:rsidP="003E3729">
            <w:pPr>
              <w:spacing w:after="0" w:line="276" w:lineRule="auto"/>
              <w:jc w:val="both"/>
              <w:rPr>
                <w:rFonts w:cs="Times New Roman"/>
                <w:color w:val="000000"/>
                <w:sz w:val="24"/>
                <w:szCs w:val="24"/>
              </w:rPr>
            </w:pPr>
            <w:r w:rsidRPr="002F143E">
              <w:rPr>
                <w:rFonts w:cs="Times New Roman"/>
                <w:color w:val="000000"/>
                <w:sz w:val="24"/>
                <w:szCs w:val="24"/>
              </w:rPr>
              <w:t>Региональный конкурс профессионального мастерства «Учитель года 2021»</w:t>
            </w:r>
          </w:p>
        </w:tc>
        <w:tc>
          <w:tcPr>
            <w:tcW w:w="5285" w:type="dxa"/>
            <w:shd w:val="clear" w:color="auto" w:fill="auto"/>
          </w:tcPr>
          <w:p w14:paraId="6BAACE88" w14:textId="77777777" w:rsidR="00D76AAB" w:rsidRPr="002F143E" w:rsidRDefault="00D76AAB" w:rsidP="003E3729">
            <w:pPr>
              <w:spacing w:after="0" w:line="276" w:lineRule="auto"/>
              <w:jc w:val="both"/>
              <w:rPr>
                <w:rFonts w:cs="Times New Roman"/>
                <w:sz w:val="24"/>
                <w:szCs w:val="24"/>
              </w:rPr>
            </w:pPr>
            <w:proofErr w:type="spellStart"/>
            <w:r w:rsidRPr="002F143E">
              <w:rPr>
                <w:rFonts w:cs="Times New Roman"/>
                <w:sz w:val="24"/>
                <w:szCs w:val="24"/>
              </w:rPr>
              <w:t>Скопцова</w:t>
            </w:r>
            <w:proofErr w:type="spellEnd"/>
            <w:r w:rsidRPr="002F143E">
              <w:rPr>
                <w:rFonts w:cs="Times New Roman"/>
                <w:sz w:val="24"/>
                <w:szCs w:val="24"/>
              </w:rPr>
              <w:t xml:space="preserve"> Е. В., учитель географии</w:t>
            </w:r>
          </w:p>
        </w:tc>
        <w:tc>
          <w:tcPr>
            <w:tcW w:w="2013" w:type="dxa"/>
            <w:shd w:val="clear" w:color="auto" w:fill="auto"/>
          </w:tcPr>
          <w:p w14:paraId="12C23750"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участника</w:t>
            </w:r>
          </w:p>
        </w:tc>
      </w:tr>
      <w:tr w:rsidR="00D76AAB" w:rsidRPr="002F143E" w14:paraId="290FCC2C" w14:textId="77777777" w:rsidTr="003E3729">
        <w:trPr>
          <w:trHeight w:val="335"/>
        </w:trPr>
        <w:tc>
          <w:tcPr>
            <w:tcW w:w="2205" w:type="dxa"/>
            <w:vMerge w:val="restart"/>
            <w:shd w:val="clear" w:color="auto" w:fill="auto"/>
          </w:tcPr>
          <w:p w14:paraId="43AD9AAB" w14:textId="77777777" w:rsidR="00D76AAB" w:rsidRPr="002F143E" w:rsidRDefault="00D76AAB" w:rsidP="003E3729">
            <w:pPr>
              <w:spacing w:after="0" w:line="276" w:lineRule="auto"/>
              <w:jc w:val="both"/>
              <w:rPr>
                <w:rFonts w:cs="Times New Roman"/>
                <w:color w:val="000000"/>
                <w:sz w:val="24"/>
                <w:szCs w:val="24"/>
              </w:rPr>
            </w:pPr>
            <w:r w:rsidRPr="002F143E">
              <w:rPr>
                <w:rFonts w:cs="Times New Roman"/>
                <w:sz w:val="24"/>
                <w:szCs w:val="24"/>
              </w:rPr>
              <w:t>Лучшая методическая разработка, номинация «Дидактический материал»</w:t>
            </w:r>
          </w:p>
        </w:tc>
        <w:tc>
          <w:tcPr>
            <w:tcW w:w="5285" w:type="dxa"/>
            <w:shd w:val="clear" w:color="auto" w:fill="auto"/>
          </w:tcPr>
          <w:p w14:paraId="76135AB9"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Лебедева К. Ю., учитель начальных классов</w:t>
            </w:r>
          </w:p>
        </w:tc>
        <w:tc>
          <w:tcPr>
            <w:tcW w:w="2013" w:type="dxa"/>
            <w:shd w:val="clear" w:color="auto" w:fill="auto"/>
          </w:tcPr>
          <w:p w14:paraId="5F8C6BC8"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2 степени</w:t>
            </w:r>
          </w:p>
        </w:tc>
      </w:tr>
      <w:tr w:rsidR="00D76AAB" w:rsidRPr="002F143E" w14:paraId="0599CFBF" w14:textId="77777777" w:rsidTr="003E3729">
        <w:trPr>
          <w:trHeight w:val="335"/>
        </w:trPr>
        <w:tc>
          <w:tcPr>
            <w:tcW w:w="2205" w:type="dxa"/>
            <w:vMerge/>
            <w:shd w:val="clear" w:color="auto" w:fill="auto"/>
          </w:tcPr>
          <w:p w14:paraId="5E1878C4" w14:textId="77777777" w:rsidR="00D76AAB" w:rsidRPr="002F143E" w:rsidRDefault="00D76AAB" w:rsidP="003E3729">
            <w:pPr>
              <w:spacing w:after="0" w:line="276" w:lineRule="auto"/>
              <w:jc w:val="both"/>
              <w:rPr>
                <w:rFonts w:cs="Times New Roman"/>
                <w:color w:val="000000"/>
                <w:sz w:val="24"/>
                <w:szCs w:val="24"/>
              </w:rPr>
            </w:pPr>
          </w:p>
        </w:tc>
        <w:tc>
          <w:tcPr>
            <w:tcW w:w="5285" w:type="dxa"/>
            <w:shd w:val="clear" w:color="auto" w:fill="auto"/>
          </w:tcPr>
          <w:p w14:paraId="6BDDEDAA"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Булатова К. Е., учитель русского языка и литературы</w:t>
            </w:r>
          </w:p>
        </w:tc>
        <w:tc>
          <w:tcPr>
            <w:tcW w:w="2013" w:type="dxa"/>
            <w:shd w:val="clear" w:color="auto" w:fill="auto"/>
          </w:tcPr>
          <w:p w14:paraId="3BF37344" w14:textId="77777777" w:rsidR="00D76AAB" w:rsidRPr="002F143E" w:rsidRDefault="00D76AAB" w:rsidP="003E3729">
            <w:pPr>
              <w:spacing w:after="0" w:line="276" w:lineRule="auto"/>
              <w:jc w:val="both"/>
              <w:rPr>
                <w:rFonts w:cs="Times New Roman"/>
                <w:sz w:val="24"/>
                <w:szCs w:val="24"/>
              </w:rPr>
            </w:pPr>
            <w:r w:rsidRPr="002F143E">
              <w:rPr>
                <w:rFonts w:cs="Times New Roman"/>
                <w:sz w:val="24"/>
                <w:szCs w:val="24"/>
              </w:rPr>
              <w:t>Диплом 1 степени</w:t>
            </w:r>
          </w:p>
        </w:tc>
      </w:tr>
      <w:tr w:rsidR="00D76AAB" w:rsidRPr="002F143E" w14:paraId="0268C4A4" w14:textId="77777777" w:rsidTr="003E3729">
        <w:trPr>
          <w:trHeight w:val="335"/>
        </w:trPr>
        <w:tc>
          <w:tcPr>
            <w:tcW w:w="9503" w:type="dxa"/>
            <w:gridSpan w:val="3"/>
            <w:shd w:val="clear" w:color="auto" w:fill="D9E2F3" w:themeFill="accent1" w:themeFillTint="33"/>
          </w:tcPr>
          <w:p w14:paraId="78C39645" w14:textId="77777777" w:rsidR="00D76AAB" w:rsidRPr="002F143E" w:rsidRDefault="00D76AAB" w:rsidP="003E3729">
            <w:pPr>
              <w:spacing w:after="0" w:line="276" w:lineRule="auto"/>
              <w:jc w:val="center"/>
              <w:rPr>
                <w:rFonts w:cs="Times New Roman"/>
                <w:sz w:val="24"/>
                <w:szCs w:val="24"/>
              </w:rPr>
            </w:pPr>
            <w:r w:rsidRPr="002F143E">
              <w:rPr>
                <w:rFonts w:cs="Times New Roman"/>
                <w:b/>
                <w:sz w:val="24"/>
                <w:szCs w:val="24"/>
              </w:rPr>
              <w:t>Региональный уровень</w:t>
            </w:r>
            <w:r>
              <w:rPr>
                <w:rFonts w:cs="Times New Roman"/>
                <w:b/>
                <w:sz w:val="24"/>
                <w:szCs w:val="24"/>
              </w:rPr>
              <w:t xml:space="preserve"> - 2022</w:t>
            </w:r>
          </w:p>
        </w:tc>
      </w:tr>
      <w:tr w:rsidR="00D76AAB" w:rsidRPr="002F143E" w14:paraId="501CD7C0" w14:textId="77777777" w:rsidTr="003E3729">
        <w:trPr>
          <w:trHeight w:val="335"/>
        </w:trPr>
        <w:tc>
          <w:tcPr>
            <w:tcW w:w="2205" w:type="dxa"/>
            <w:shd w:val="clear" w:color="auto" w:fill="auto"/>
          </w:tcPr>
          <w:p w14:paraId="084C6687" w14:textId="77777777" w:rsidR="00D76AAB" w:rsidRPr="00F039A9" w:rsidRDefault="00D76AAB" w:rsidP="003E3729">
            <w:pPr>
              <w:spacing w:after="0" w:line="276" w:lineRule="auto"/>
              <w:rPr>
                <w:sz w:val="24"/>
                <w:szCs w:val="24"/>
              </w:rPr>
            </w:pPr>
            <w:r w:rsidRPr="00F039A9">
              <w:rPr>
                <w:sz w:val="24"/>
                <w:szCs w:val="24"/>
              </w:rPr>
              <w:t>Региональный конкурс административных команд</w:t>
            </w:r>
          </w:p>
        </w:tc>
        <w:tc>
          <w:tcPr>
            <w:tcW w:w="5285" w:type="dxa"/>
            <w:shd w:val="clear" w:color="auto" w:fill="auto"/>
          </w:tcPr>
          <w:p w14:paraId="7605FD31" w14:textId="77777777" w:rsidR="00D76AAB" w:rsidRPr="00F039A9" w:rsidRDefault="00D76AAB" w:rsidP="003E3729">
            <w:pPr>
              <w:spacing w:after="0" w:line="276" w:lineRule="auto"/>
              <w:rPr>
                <w:sz w:val="24"/>
                <w:szCs w:val="24"/>
              </w:rPr>
            </w:pPr>
            <w:r w:rsidRPr="00F039A9">
              <w:rPr>
                <w:sz w:val="24"/>
                <w:szCs w:val="24"/>
              </w:rPr>
              <w:t xml:space="preserve">Смирнова А.Ю., </w:t>
            </w:r>
            <w:proofErr w:type="spellStart"/>
            <w:r w:rsidRPr="00F039A9">
              <w:rPr>
                <w:sz w:val="24"/>
                <w:szCs w:val="24"/>
              </w:rPr>
              <w:t>Евстегнеева</w:t>
            </w:r>
            <w:proofErr w:type="spellEnd"/>
            <w:r w:rsidRPr="00F039A9">
              <w:rPr>
                <w:sz w:val="24"/>
                <w:szCs w:val="24"/>
              </w:rPr>
              <w:t xml:space="preserve"> А.А., Скрябина Е.А., Булатова К. Е., </w:t>
            </w:r>
            <w:proofErr w:type="spellStart"/>
            <w:r w:rsidRPr="00F039A9">
              <w:rPr>
                <w:sz w:val="24"/>
                <w:szCs w:val="24"/>
              </w:rPr>
              <w:t>Пашкович</w:t>
            </w:r>
            <w:proofErr w:type="spellEnd"/>
            <w:r w:rsidRPr="00F039A9">
              <w:rPr>
                <w:sz w:val="24"/>
                <w:szCs w:val="24"/>
              </w:rPr>
              <w:t xml:space="preserve"> Н.В.</w:t>
            </w:r>
          </w:p>
        </w:tc>
        <w:tc>
          <w:tcPr>
            <w:tcW w:w="2013" w:type="dxa"/>
            <w:shd w:val="clear" w:color="auto" w:fill="auto"/>
          </w:tcPr>
          <w:p w14:paraId="5ECF41D1" w14:textId="77777777" w:rsidR="00D76AAB" w:rsidRPr="00F039A9" w:rsidRDefault="00D76AAB" w:rsidP="003E3729">
            <w:pPr>
              <w:spacing w:after="0" w:line="276" w:lineRule="auto"/>
              <w:rPr>
                <w:sz w:val="24"/>
                <w:szCs w:val="24"/>
              </w:rPr>
            </w:pPr>
            <w:r w:rsidRPr="00F039A9">
              <w:rPr>
                <w:sz w:val="24"/>
                <w:szCs w:val="24"/>
              </w:rPr>
              <w:t>Диплом 2 степени</w:t>
            </w:r>
          </w:p>
        </w:tc>
      </w:tr>
      <w:tr w:rsidR="00D76AAB" w:rsidRPr="002F143E" w14:paraId="41E59CE6" w14:textId="77777777" w:rsidTr="003E3729">
        <w:trPr>
          <w:trHeight w:val="335"/>
        </w:trPr>
        <w:tc>
          <w:tcPr>
            <w:tcW w:w="9503" w:type="dxa"/>
            <w:gridSpan w:val="3"/>
            <w:shd w:val="clear" w:color="auto" w:fill="E2EFD9" w:themeFill="accent6" w:themeFillTint="33"/>
          </w:tcPr>
          <w:p w14:paraId="7D8DBF02" w14:textId="77777777" w:rsidR="00D76AAB" w:rsidRPr="00F039A9" w:rsidRDefault="00D76AAB" w:rsidP="003E3729">
            <w:pPr>
              <w:spacing w:after="0" w:line="276" w:lineRule="auto"/>
              <w:jc w:val="center"/>
              <w:rPr>
                <w:sz w:val="24"/>
                <w:szCs w:val="24"/>
              </w:rPr>
            </w:pPr>
            <w:r w:rsidRPr="00F039A9">
              <w:rPr>
                <w:rFonts w:cs="Times New Roman"/>
                <w:b/>
                <w:sz w:val="24"/>
                <w:szCs w:val="24"/>
              </w:rPr>
              <w:t>Всероссийский уровень - 2022</w:t>
            </w:r>
          </w:p>
        </w:tc>
      </w:tr>
      <w:tr w:rsidR="00D76AAB" w:rsidRPr="002F143E" w14:paraId="0B18527C" w14:textId="77777777" w:rsidTr="003E3729">
        <w:trPr>
          <w:trHeight w:val="335"/>
        </w:trPr>
        <w:tc>
          <w:tcPr>
            <w:tcW w:w="2205" w:type="dxa"/>
            <w:shd w:val="clear" w:color="auto" w:fill="auto"/>
          </w:tcPr>
          <w:p w14:paraId="20C0F00F" w14:textId="77777777" w:rsidR="00D76AAB" w:rsidRPr="00F039A9" w:rsidRDefault="00D76AAB" w:rsidP="003E3729">
            <w:pPr>
              <w:spacing w:after="0" w:line="276" w:lineRule="auto"/>
              <w:rPr>
                <w:sz w:val="24"/>
                <w:szCs w:val="24"/>
              </w:rPr>
            </w:pPr>
            <w:r w:rsidRPr="00F039A9">
              <w:rPr>
                <w:sz w:val="24"/>
                <w:szCs w:val="24"/>
              </w:rPr>
              <w:t>Учитель года родного языка</w:t>
            </w:r>
          </w:p>
        </w:tc>
        <w:tc>
          <w:tcPr>
            <w:tcW w:w="5285" w:type="dxa"/>
            <w:shd w:val="clear" w:color="auto" w:fill="auto"/>
          </w:tcPr>
          <w:p w14:paraId="24C63463" w14:textId="77777777" w:rsidR="00D76AAB" w:rsidRPr="00F039A9" w:rsidRDefault="00D76AAB" w:rsidP="003E3729">
            <w:pPr>
              <w:spacing w:after="0" w:line="276" w:lineRule="auto"/>
              <w:rPr>
                <w:sz w:val="24"/>
                <w:szCs w:val="24"/>
              </w:rPr>
            </w:pPr>
            <w:r w:rsidRPr="00F039A9">
              <w:rPr>
                <w:sz w:val="24"/>
                <w:szCs w:val="24"/>
              </w:rPr>
              <w:t>Давыдова О. Ю., учитель русского языка и литературы</w:t>
            </w:r>
          </w:p>
        </w:tc>
        <w:tc>
          <w:tcPr>
            <w:tcW w:w="2013" w:type="dxa"/>
            <w:shd w:val="clear" w:color="auto" w:fill="auto"/>
          </w:tcPr>
          <w:p w14:paraId="62D471A3" w14:textId="77777777" w:rsidR="00D76AAB" w:rsidRPr="00F039A9" w:rsidRDefault="00D76AAB" w:rsidP="003E3729">
            <w:pPr>
              <w:spacing w:after="0" w:line="276" w:lineRule="auto"/>
              <w:rPr>
                <w:sz w:val="24"/>
                <w:szCs w:val="24"/>
              </w:rPr>
            </w:pPr>
            <w:r w:rsidRPr="00F039A9">
              <w:rPr>
                <w:sz w:val="24"/>
                <w:szCs w:val="24"/>
              </w:rPr>
              <w:t xml:space="preserve">Диплом </w:t>
            </w:r>
            <w:proofErr w:type="spellStart"/>
            <w:r w:rsidRPr="00F039A9">
              <w:rPr>
                <w:sz w:val="24"/>
                <w:szCs w:val="24"/>
              </w:rPr>
              <w:t>учасника</w:t>
            </w:r>
            <w:proofErr w:type="spellEnd"/>
          </w:p>
        </w:tc>
      </w:tr>
    </w:tbl>
    <w:p w14:paraId="3F211179" w14:textId="77777777" w:rsidR="00D76AAB" w:rsidRPr="002F143E" w:rsidRDefault="00D76AAB" w:rsidP="003E3729">
      <w:pPr>
        <w:tabs>
          <w:tab w:val="left" w:pos="345"/>
        </w:tabs>
        <w:spacing w:after="0" w:line="276" w:lineRule="auto"/>
        <w:jc w:val="both"/>
        <w:rPr>
          <w:sz w:val="24"/>
          <w:szCs w:val="24"/>
        </w:rPr>
      </w:pPr>
    </w:p>
    <w:p w14:paraId="39832B75" w14:textId="7826F128" w:rsidR="00F039A9" w:rsidRPr="00F039A9" w:rsidRDefault="00F039A9" w:rsidP="00F039A9">
      <w:pPr>
        <w:pStyle w:val="12"/>
        <w:ind w:firstLine="709"/>
        <w:contextualSpacing/>
        <w:jc w:val="center"/>
        <w:rPr>
          <w:rFonts w:ascii="Times New Roman" w:eastAsia="Times New Roman" w:hAnsi="Times New Roman" w:cs="Times New Roman"/>
          <w:b/>
          <w:color w:val="385623" w:themeColor="accent6" w:themeShade="80"/>
          <w:sz w:val="24"/>
          <w:szCs w:val="24"/>
        </w:rPr>
      </w:pPr>
      <w:r w:rsidRPr="00F039A9">
        <w:rPr>
          <w:rFonts w:ascii="Times New Roman" w:eastAsia="Times New Roman" w:hAnsi="Times New Roman" w:cs="Times New Roman"/>
          <w:b/>
          <w:color w:val="385623" w:themeColor="accent6" w:themeShade="80"/>
          <w:sz w:val="24"/>
          <w:szCs w:val="24"/>
        </w:rPr>
        <w:t>Инновационная деятельность</w:t>
      </w:r>
    </w:p>
    <w:p w14:paraId="0F60D6F0" w14:textId="6BDDDD64" w:rsidR="00F039A9" w:rsidRDefault="003E3729" w:rsidP="003E3729">
      <w:pPr>
        <w:pStyle w:val="12"/>
        <w:ind w:firstLine="709"/>
        <w:contextualSpacing/>
        <w:jc w:val="both"/>
        <w:rPr>
          <w:rFonts w:ascii="Times New Roman" w:eastAsia="Times New Roman" w:hAnsi="Times New Roman" w:cs="Times New Roman"/>
          <w:color w:val="auto"/>
          <w:sz w:val="24"/>
          <w:szCs w:val="24"/>
        </w:rPr>
      </w:pPr>
      <w:r w:rsidRPr="003E3729">
        <w:rPr>
          <w:rFonts w:ascii="Times New Roman" w:eastAsia="Times New Roman" w:hAnsi="Times New Roman" w:cs="Times New Roman"/>
          <w:color w:val="auto"/>
          <w:sz w:val="24"/>
          <w:szCs w:val="24"/>
        </w:rPr>
        <w:t xml:space="preserve">Школа имеет опыт участия в инновационных проектах по направлению введения федеральных государственных образовательных стандартов на всех уровнях обучения.  В течение 10 лет школа является региональной площадкой по введению федеральных образовательных стандартов общего образования. С 2017 года - школа пилотная площадка по введению ФГОС на уровне среднего общего образования. В 2019-2020 гг. школа являлась опытно-экспериментальной площадкой Института стратегии развития образования Российской академии образования по теме </w:t>
      </w:r>
      <w:r w:rsidRPr="003E3729">
        <w:rPr>
          <w:rFonts w:ascii="Times New Roman" w:eastAsia="Times New Roman" w:hAnsi="Times New Roman" w:cs="Times New Roman"/>
          <w:bCs/>
          <w:color w:val="auto"/>
          <w:sz w:val="24"/>
          <w:szCs w:val="24"/>
        </w:rPr>
        <w:t>«Апробация примерной программы воспитания»</w:t>
      </w:r>
      <w:r w:rsidRPr="003E3729">
        <w:rPr>
          <w:rFonts w:ascii="Times New Roman" w:eastAsia="Times New Roman" w:hAnsi="Times New Roman" w:cs="Times New Roman"/>
          <w:b/>
          <w:bCs/>
          <w:color w:val="auto"/>
          <w:sz w:val="24"/>
          <w:szCs w:val="24"/>
        </w:rPr>
        <w:t xml:space="preserve"> </w:t>
      </w:r>
      <w:r w:rsidRPr="003E3729">
        <w:rPr>
          <w:rFonts w:ascii="Times New Roman" w:eastAsia="Times New Roman" w:hAnsi="Times New Roman" w:cs="Times New Roman"/>
          <w:color w:val="auto"/>
          <w:sz w:val="24"/>
          <w:szCs w:val="24"/>
        </w:rPr>
        <w:t>(свидетельство №2019/60 от 15 октября 2019 г.). С октября 20</w:t>
      </w:r>
      <w:r w:rsidR="00F039A9">
        <w:rPr>
          <w:rFonts w:ascii="Times New Roman" w:eastAsia="Times New Roman" w:hAnsi="Times New Roman" w:cs="Times New Roman"/>
          <w:color w:val="auto"/>
          <w:sz w:val="24"/>
          <w:szCs w:val="24"/>
        </w:rPr>
        <w:t>20 г. мы участвуем</w:t>
      </w:r>
      <w:r w:rsidRPr="003E3729">
        <w:rPr>
          <w:rFonts w:ascii="Times New Roman" w:eastAsia="Times New Roman" w:hAnsi="Times New Roman" w:cs="Times New Roman"/>
          <w:color w:val="auto"/>
          <w:sz w:val="24"/>
          <w:szCs w:val="24"/>
        </w:rPr>
        <w:t xml:space="preserve"> в региональном проекте "Разработка, апробация и внедрение программ воспитания в общеобразовательных организациях". </w:t>
      </w:r>
      <w:r w:rsidR="00F039A9">
        <w:rPr>
          <w:rFonts w:ascii="Times New Roman" w:eastAsia="Times New Roman" w:hAnsi="Times New Roman" w:cs="Times New Roman"/>
          <w:color w:val="auto"/>
          <w:sz w:val="24"/>
          <w:szCs w:val="24"/>
        </w:rPr>
        <w:t xml:space="preserve">С 2021 года школа является региональной инновационной площадкой по темам: «Персонализированная модель </w:t>
      </w:r>
      <w:r w:rsidR="00F039A9">
        <w:rPr>
          <w:rFonts w:ascii="Times New Roman" w:eastAsia="Times New Roman" w:hAnsi="Times New Roman" w:cs="Times New Roman"/>
          <w:color w:val="auto"/>
          <w:sz w:val="24"/>
          <w:szCs w:val="24"/>
        </w:rPr>
        <w:lastRenderedPageBreak/>
        <w:t>образования», «Научно-методическое сопровождение освоения педагогами общеобразовательных организаций методов и технологий формирования функциональной грамотности обучающихся».</w:t>
      </w:r>
    </w:p>
    <w:p w14:paraId="143EA005" w14:textId="11226E49" w:rsidR="003E3729" w:rsidRPr="003E3729" w:rsidRDefault="003E3729" w:rsidP="003E3729">
      <w:pPr>
        <w:pStyle w:val="12"/>
        <w:ind w:firstLine="709"/>
        <w:contextualSpacing/>
        <w:jc w:val="both"/>
        <w:rPr>
          <w:rFonts w:ascii="Times New Roman" w:eastAsia="Times New Roman" w:hAnsi="Times New Roman" w:cs="Times New Roman"/>
          <w:color w:val="auto"/>
          <w:sz w:val="24"/>
          <w:szCs w:val="24"/>
        </w:rPr>
      </w:pPr>
      <w:r w:rsidRPr="003E3729">
        <w:rPr>
          <w:rFonts w:ascii="Times New Roman" w:eastAsia="Times New Roman" w:hAnsi="Times New Roman" w:cs="Times New Roman"/>
          <w:color w:val="auto"/>
          <w:sz w:val="24"/>
          <w:szCs w:val="24"/>
        </w:rPr>
        <w:t xml:space="preserve">По итогам инновационной деятельности на базе школы работают постоянно действующие семинары в форме </w:t>
      </w:r>
      <w:proofErr w:type="spellStart"/>
      <w:r w:rsidRPr="003E3729">
        <w:rPr>
          <w:rFonts w:ascii="Times New Roman" w:eastAsia="Times New Roman" w:hAnsi="Times New Roman" w:cs="Times New Roman"/>
          <w:color w:val="auto"/>
          <w:sz w:val="24"/>
          <w:szCs w:val="24"/>
        </w:rPr>
        <w:t>стажировочных</w:t>
      </w:r>
      <w:proofErr w:type="spellEnd"/>
      <w:r w:rsidRPr="003E3729">
        <w:rPr>
          <w:rFonts w:ascii="Times New Roman" w:eastAsia="Times New Roman" w:hAnsi="Times New Roman" w:cs="Times New Roman"/>
          <w:color w:val="auto"/>
          <w:sz w:val="24"/>
          <w:szCs w:val="24"/>
        </w:rPr>
        <w:t xml:space="preserve"> площадок по актуальным проблемам реализации федеральных государственных образовательных стандартов, школа ежегодно проводит серию мастер-классов для педагогов Костромской области и города Костромы, изданы серии статей с описанием опыта работы в научно-методических журналах.</w:t>
      </w:r>
    </w:p>
    <w:p w14:paraId="4317796E" w14:textId="77777777" w:rsidR="00317358" w:rsidRDefault="00317358" w:rsidP="003E3729">
      <w:pPr>
        <w:pStyle w:val="1"/>
        <w:keepNext w:val="0"/>
        <w:keepLines w:val="0"/>
        <w:widowControl w:val="0"/>
        <w:tabs>
          <w:tab w:val="left" w:pos="813"/>
        </w:tabs>
        <w:autoSpaceDE w:val="0"/>
        <w:autoSpaceDN w:val="0"/>
        <w:spacing w:before="0" w:line="276" w:lineRule="auto"/>
        <w:jc w:val="center"/>
        <w:rPr>
          <w:rFonts w:ascii="Times New Roman" w:hAnsi="Times New Roman" w:cs="Times New Roman"/>
          <w:b/>
          <w:color w:val="385623" w:themeColor="accent6" w:themeShade="80"/>
          <w:sz w:val="24"/>
          <w:szCs w:val="24"/>
        </w:rPr>
      </w:pPr>
    </w:p>
    <w:p w14:paraId="4690E574" w14:textId="77777777" w:rsidR="00D76AAB" w:rsidRPr="00F039A9" w:rsidRDefault="00D76AAB" w:rsidP="003E3729">
      <w:pPr>
        <w:pStyle w:val="1"/>
        <w:keepNext w:val="0"/>
        <w:keepLines w:val="0"/>
        <w:widowControl w:val="0"/>
        <w:tabs>
          <w:tab w:val="left" w:pos="813"/>
        </w:tabs>
        <w:autoSpaceDE w:val="0"/>
        <w:autoSpaceDN w:val="0"/>
        <w:spacing w:before="0" w:line="276" w:lineRule="auto"/>
        <w:jc w:val="center"/>
        <w:rPr>
          <w:rFonts w:ascii="Times New Roman" w:hAnsi="Times New Roman" w:cs="Times New Roman"/>
          <w:b/>
          <w:color w:val="385623" w:themeColor="accent6" w:themeShade="80"/>
          <w:sz w:val="24"/>
          <w:szCs w:val="24"/>
        </w:rPr>
      </w:pPr>
      <w:r w:rsidRPr="00F039A9">
        <w:rPr>
          <w:rFonts w:ascii="Times New Roman" w:hAnsi="Times New Roman" w:cs="Times New Roman"/>
          <w:b/>
          <w:color w:val="385623" w:themeColor="accent6" w:themeShade="80"/>
          <w:sz w:val="24"/>
          <w:szCs w:val="24"/>
        </w:rPr>
        <w:t>Управление</w:t>
      </w:r>
      <w:r w:rsidRPr="00F039A9">
        <w:rPr>
          <w:rFonts w:ascii="Times New Roman" w:hAnsi="Times New Roman" w:cs="Times New Roman"/>
          <w:b/>
          <w:color w:val="385623" w:themeColor="accent6" w:themeShade="80"/>
          <w:spacing w:val="-6"/>
          <w:sz w:val="24"/>
          <w:szCs w:val="24"/>
        </w:rPr>
        <w:t xml:space="preserve"> </w:t>
      </w:r>
      <w:r w:rsidRPr="00F039A9">
        <w:rPr>
          <w:rFonts w:ascii="Times New Roman" w:hAnsi="Times New Roman" w:cs="Times New Roman"/>
          <w:b/>
          <w:color w:val="385623" w:themeColor="accent6" w:themeShade="80"/>
          <w:sz w:val="24"/>
          <w:szCs w:val="24"/>
        </w:rPr>
        <w:t>реализацией</w:t>
      </w:r>
      <w:r w:rsidRPr="00F039A9">
        <w:rPr>
          <w:rFonts w:ascii="Times New Roman" w:hAnsi="Times New Roman" w:cs="Times New Roman"/>
          <w:b/>
          <w:color w:val="385623" w:themeColor="accent6" w:themeShade="80"/>
          <w:spacing w:val="-6"/>
          <w:sz w:val="24"/>
          <w:szCs w:val="24"/>
        </w:rPr>
        <w:t xml:space="preserve"> </w:t>
      </w:r>
      <w:r w:rsidRPr="00F039A9">
        <w:rPr>
          <w:rFonts w:ascii="Times New Roman" w:hAnsi="Times New Roman" w:cs="Times New Roman"/>
          <w:b/>
          <w:color w:val="385623" w:themeColor="accent6" w:themeShade="80"/>
          <w:sz w:val="24"/>
          <w:szCs w:val="24"/>
        </w:rPr>
        <w:t>программы</w:t>
      </w:r>
      <w:r w:rsidRPr="00F039A9">
        <w:rPr>
          <w:rFonts w:ascii="Times New Roman" w:hAnsi="Times New Roman" w:cs="Times New Roman"/>
          <w:b/>
          <w:color w:val="385623" w:themeColor="accent6" w:themeShade="80"/>
          <w:spacing w:val="-6"/>
          <w:sz w:val="24"/>
          <w:szCs w:val="24"/>
        </w:rPr>
        <w:t xml:space="preserve"> </w:t>
      </w:r>
      <w:r w:rsidRPr="00F039A9">
        <w:rPr>
          <w:rFonts w:ascii="Times New Roman" w:hAnsi="Times New Roman" w:cs="Times New Roman"/>
          <w:b/>
          <w:color w:val="385623" w:themeColor="accent6" w:themeShade="80"/>
          <w:sz w:val="24"/>
          <w:szCs w:val="24"/>
        </w:rPr>
        <w:t>развития</w:t>
      </w:r>
    </w:p>
    <w:p w14:paraId="3FBF70CD" w14:textId="77777777" w:rsidR="00D76AAB" w:rsidRDefault="00D76AAB" w:rsidP="003E3729">
      <w:pPr>
        <w:pStyle w:val="1"/>
        <w:keepNext w:val="0"/>
        <w:keepLines w:val="0"/>
        <w:widowControl w:val="0"/>
        <w:tabs>
          <w:tab w:val="left" w:pos="813"/>
        </w:tabs>
        <w:autoSpaceDE w:val="0"/>
        <w:autoSpaceDN w:val="0"/>
        <w:spacing w:before="0" w:line="276" w:lineRule="auto"/>
        <w:jc w:val="both"/>
        <w:rPr>
          <w:rFonts w:ascii="Times New Roman" w:hAnsi="Times New Roman" w:cs="Times New Roman"/>
          <w:color w:val="000000" w:themeColor="text1"/>
          <w:sz w:val="24"/>
          <w:szCs w:val="24"/>
        </w:rPr>
      </w:pPr>
      <w:r>
        <w:rPr>
          <w:sz w:val="24"/>
          <w:szCs w:val="24"/>
        </w:rPr>
        <w:tab/>
      </w:r>
      <w:r w:rsidRPr="00C70128">
        <w:rPr>
          <w:rFonts w:ascii="Times New Roman" w:hAnsi="Times New Roman" w:cs="Times New Roman"/>
          <w:color w:val="000000" w:themeColor="text1"/>
          <w:sz w:val="24"/>
          <w:szCs w:val="24"/>
        </w:rPr>
        <w:t>Одной из основных задач реализации Программы развития 2018-20</w:t>
      </w:r>
      <w:r>
        <w:rPr>
          <w:rFonts w:ascii="Times New Roman" w:hAnsi="Times New Roman" w:cs="Times New Roman"/>
          <w:color w:val="000000" w:themeColor="text1"/>
          <w:sz w:val="24"/>
          <w:szCs w:val="24"/>
        </w:rPr>
        <w:t>22</w:t>
      </w:r>
      <w:r w:rsidRPr="00C70128">
        <w:rPr>
          <w:rFonts w:ascii="Times New Roman" w:hAnsi="Times New Roman" w:cs="Times New Roman"/>
          <w:color w:val="000000" w:themeColor="text1"/>
          <w:sz w:val="24"/>
          <w:szCs w:val="24"/>
        </w:rPr>
        <w:t xml:space="preserve"> </w:t>
      </w:r>
      <w:proofErr w:type="spellStart"/>
      <w:r w:rsidRPr="00C70128">
        <w:rPr>
          <w:rFonts w:ascii="Times New Roman" w:hAnsi="Times New Roman" w:cs="Times New Roman"/>
          <w:color w:val="000000" w:themeColor="text1"/>
          <w:sz w:val="24"/>
          <w:szCs w:val="24"/>
        </w:rPr>
        <w:t>г.г</w:t>
      </w:r>
      <w:proofErr w:type="spellEnd"/>
      <w:r w:rsidRPr="00C70128">
        <w:rPr>
          <w:rFonts w:ascii="Times New Roman" w:hAnsi="Times New Roman" w:cs="Times New Roman"/>
          <w:color w:val="000000" w:themeColor="text1"/>
          <w:sz w:val="24"/>
          <w:szCs w:val="24"/>
        </w:rPr>
        <w:t>. образовательной</w:t>
      </w:r>
      <w:r w:rsidRPr="00C70128">
        <w:rPr>
          <w:rFonts w:ascii="Times New Roman" w:hAnsi="Times New Roman" w:cs="Times New Roman"/>
          <w:color w:val="000000" w:themeColor="text1"/>
          <w:spacing w:val="-57"/>
          <w:sz w:val="24"/>
          <w:szCs w:val="24"/>
        </w:rPr>
        <w:t xml:space="preserve"> </w:t>
      </w:r>
      <w:r>
        <w:rPr>
          <w:rFonts w:ascii="Times New Roman" w:hAnsi="Times New Roman" w:cs="Times New Roman"/>
          <w:color w:val="000000" w:themeColor="text1"/>
          <w:sz w:val="24"/>
          <w:szCs w:val="24"/>
        </w:rPr>
        <w:t>организации являла</w:t>
      </w:r>
      <w:r w:rsidRPr="00C70128">
        <w:rPr>
          <w:rFonts w:ascii="Times New Roman" w:hAnsi="Times New Roman" w:cs="Times New Roman"/>
          <w:color w:val="000000" w:themeColor="text1"/>
          <w:sz w:val="24"/>
          <w:szCs w:val="24"/>
        </w:rPr>
        <w:t xml:space="preserve">сь </w:t>
      </w:r>
      <w:r>
        <w:rPr>
          <w:rFonts w:ascii="Times New Roman" w:hAnsi="Times New Roman" w:cs="Times New Roman"/>
          <w:color w:val="000000" w:themeColor="text1"/>
          <w:sz w:val="24"/>
          <w:szCs w:val="24"/>
        </w:rPr>
        <w:t>корректировка системы</w:t>
      </w:r>
      <w:r w:rsidRPr="00C70128">
        <w:rPr>
          <w:rFonts w:ascii="Times New Roman" w:hAnsi="Times New Roman" w:cs="Times New Roman"/>
          <w:color w:val="000000" w:themeColor="text1"/>
          <w:sz w:val="24"/>
          <w:szCs w:val="24"/>
        </w:rPr>
        <w:t xml:space="preserve"> управления качеством образования,</w:t>
      </w:r>
      <w:r w:rsidRPr="00C70128">
        <w:rPr>
          <w:rFonts w:ascii="Times New Roman" w:hAnsi="Times New Roman" w:cs="Times New Roman"/>
          <w:color w:val="000000" w:themeColor="text1"/>
          <w:spacing w:val="-57"/>
          <w:sz w:val="24"/>
          <w:szCs w:val="24"/>
        </w:rPr>
        <w:t xml:space="preserve"> </w:t>
      </w:r>
      <w:r w:rsidRPr="00C70128">
        <w:rPr>
          <w:rFonts w:ascii="Times New Roman" w:hAnsi="Times New Roman" w:cs="Times New Roman"/>
          <w:color w:val="000000" w:themeColor="text1"/>
          <w:sz w:val="24"/>
          <w:szCs w:val="24"/>
        </w:rPr>
        <w:t>обеспечивая</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возможность</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успешност</w:t>
      </w:r>
      <w:r>
        <w:rPr>
          <w:rFonts w:ascii="Times New Roman" w:hAnsi="Times New Roman" w:cs="Times New Roman"/>
          <w:color w:val="000000" w:themeColor="text1"/>
          <w:sz w:val="24"/>
          <w:szCs w:val="24"/>
        </w:rPr>
        <w:t>и</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образовательной</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деятельности</w:t>
      </w:r>
      <w:r w:rsidRPr="00C70128">
        <w:rPr>
          <w:rFonts w:ascii="Times New Roman" w:hAnsi="Times New Roman" w:cs="Times New Roman"/>
          <w:color w:val="000000" w:themeColor="text1"/>
          <w:spacing w:val="-2"/>
          <w:sz w:val="24"/>
          <w:szCs w:val="24"/>
        </w:rPr>
        <w:t xml:space="preserve"> </w:t>
      </w:r>
      <w:r w:rsidRPr="00C70128">
        <w:rPr>
          <w:rFonts w:ascii="Times New Roman" w:hAnsi="Times New Roman" w:cs="Times New Roman"/>
          <w:color w:val="000000" w:themeColor="text1"/>
          <w:sz w:val="24"/>
          <w:szCs w:val="24"/>
        </w:rPr>
        <w:t>каждому</w:t>
      </w:r>
      <w:r w:rsidRPr="00C70128">
        <w:rPr>
          <w:rFonts w:ascii="Times New Roman" w:hAnsi="Times New Roman" w:cs="Times New Roman"/>
          <w:color w:val="000000" w:themeColor="text1"/>
          <w:spacing w:val="-8"/>
          <w:sz w:val="24"/>
          <w:szCs w:val="24"/>
        </w:rPr>
        <w:t xml:space="preserve"> </w:t>
      </w:r>
      <w:r>
        <w:rPr>
          <w:rFonts w:ascii="Times New Roman" w:hAnsi="Times New Roman" w:cs="Times New Roman"/>
          <w:color w:val="000000" w:themeColor="text1"/>
          <w:sz w:val="24"/>
          <w:szCs w:val="24"/>
        </w:rPr>
        <w:t>обучающемуся.</w:t>
      </w:r>
    </w:p>
    <w:p w14:paraId="2E574443" w14:textId="77777777" w:rsidR="00D76AAB" w:rsidRDefault="00D76AAB" w:rsidP="003E3729">
      <w:pPr>
        <w:pStyle w:val="1"/>
        <w:keepNext w:val="0"/>
        <w:keepLines w:val="0"/>
        <w:widowControl w:val="0"/>
        <w:tabs>
          <w:tab w:val="left" w:pos="813"/>
        </w:tabs>
        <w:autoSpaceDE w:val="0"/>
        <w:autoSpaceDN w:val="0"/>
        <w:spacing w:before="0" w:line="276" w:lineRule="auto"/>
        <w:jc w:val="both"/>
        <w:rPr>
          <w:rFonts w:ascii="Times New Roman" w:hAnsi="Times New Roman" w:cs="Times New Roman"/>
          <w:color w:val="000000" w:themeColor="text1"/>
          <w:sz w:val="24"/>
          <w:szCs w:val="24"/>
        </w:rPr>
      </w:pPr>
      <w:r>
        <w:rPr>
          <w:rFonts w:ascii="Times New Roman" w:hAnsi="Times New Roman" w:cs="Times New Roman"/>
          <w:color w:val="000000" w:themeColor="text1"/>
          <w:sz w:val="24"/>
          <w:szCs w:val="24"/>
        </w:rPr>
        <w:tab/>
      </w:r>
      <w:r w:rsidRPr="00C70128">
        <w:rPr>
          <w:rFonts w:ascii="Times New Roman" w:hAnsi="Times New Roman" w:cs="Times New Roman"/>
          <w:color w:val="000000" w:themeColor="text1"/>
          <w:sz w:val="24"/>
          <w:szCs w:val="24"/>
        </w:rPr>
        <w:t>В</w:t>
      </w:r>
      <w:r w:rsidRPr="00C70128">
        <w:rPr>
          <w:rFonts w:ascii="Times New Roman" w:hAnsi="Times New Roman" w:cs="Times New Roman"/>
          <w:color w:val="000000" w:themeColor="text1"/>
          <w:spacing w:val="12"/>
          <w:sz w:val="24"/>
          <w:szCs w:val="24"/>
        </w:rPr>
        <w:t xml:space="preserve"> </w:t>
      </w:r>
      <w:r w:rsidRPr="00C70128">
        <w:rPr>
          <w:rFonts w:ascii="Times New Roman" w:hAnsi="Times New Roman" w:cs="Times New Roman"/>
          <w:color w:val="000000" w:themeColor="text1"/>
          <w:sz w:val="24"/>
          <w:szCs w:val="24"/>
        </w:rPr>
        <w:t>основу</w:t>
      </w:r>
      <w:r w:rsidRPr="00C70128">
        <w:rPr>
          <w:rFonts w:ascii="Times New Roman" w:hAnsi="Times New Roman" w:cs="Times New Roman"/>
          <w:color w:val="000000" w:themeColor="text1"/>
          <w:spacing w:val="8"/>
          <w:sz w:val="24"/>
          <w:szCs w:val="24"/>
        </w:rPr>
        <w:t xml:space="preserve"> </w:t>
      </w:r>
      <w:r w:rsidRPr="00C70128">
        <w:rPr>
          <w:rFonts w:ascii="Times New Roman" w:hAnsi="Times New Roman" w:cs="Times New Roman"/>
          <w:color w:val="000000" w:themeColor="text1"/>
          <w:sz w:val="24"/>
          <w:szCs w:val="24"/>
        </w:rPr>
        <w:t>систему</w:t>
      </w:r>
      <w:r w:rsidRPr="00C70128">
        <w:rPr>
          <w:rFonts w:ascii="Times New Roman" w:hAnsi="Times New Roman" w:cs="Times New Roman"/>
          <w:color w:val="000000" w:themeColor="text1"/>
          <w:spacing w:val="12"/>
          <w:sz w:val="24"/>
          <w:szCs w:val="24"/>
        </w:rPr>
        <w:t xml:space="preserve"> </w:t>
      </w:r>
      <w:r w:rsidRPr="00C70128">
        <w:rPr>
          <w:rFonts w:ascii="Times New Roman" w:hAnsi="Times New Roman" w:cs="Times New Roman"/>
          <w:color w:val="000000" w:themeColor="text1"/>
          <w:sz w:val="24"/>
          <w:szCs w:val="24"/>
        </w:rPr>
        <w:t>управления</w:t>
      </w:r>
      <w:r w:rsidRPr="00C70128">
        <w:rPr>
          <w:rFonts w:ascii="Times New Roman" w:hAnsi="Times New Roman" w:cs="Times New Roman"/>
          <w:color w:val="000000" w:themeColor="text1"/>
          <w:spacing w:val="18"/>
          <w:sz w:val="24"/>
          <w:szCs w:val="24"/>
        </w:rPr>
        <w:t xml:space="preserve"> </w:t>
      </w:r>
      <w:r w:rsidRPr="00C70128">
        <w:rPr>
          <w:rFonts w:ascii="Times New Roman" w:hAnsi="Times New Roman" w:cs="Times New Roman"/>
          <w:color w:val="000000" w:themeColor="text1"/>
          <w:sz w:val="24"/>
          <w:szCs w:val="24"/>
        </w:rPr>
        <w:t>качеством</w:t>
      </w:r>
      <w:r w:rsidRPr="00C70128">
        <w:rPr>
          <w:rFonts w:ascii="Times New Roman" w:hAnsi="Times New Roman" w:cs="Times New Roman"/>
          <w:color w:val="000000" w:themeColor="text1"/>
          <w:spacing w:val="16"/>
          <w:sz w:val="24"/>
          <w:szCs w:val="24"/>
        </w:rPr>
        <w:t xml:space="preserve"> </w:t>
      </w:r>
      <w:r w:rsidRPr="00C70128">
        <w:rPr>
          <w:rFonts w:ascii="Times New Roman" w:hAnsi="Times New Roman" w:cs="Times New Roman"/>
          <w:color w:val="000000" w:themeColor="text1"/>
          <w:sz w:val="24"/>
          <w:szCs w:val="24"/>
        </w:rPr>
        <w:t>образования</w:t>
      </w:r>
      <w:r w:rsidRPr="00C70128">
        <w:rPr>
          <w:rFonts w:ascii="Times New Roman" w:hAnsi="Times New Roman" w:cs="Times New Roman"/>
          <w:color w:val="000000" w:themeColor="text1"/>
          <w:spacing w:val="14"/>
          <w:sz w:val="24"/>
          <w:szCs w:val="24"/>
        </w:rPr>
        <w:t xml:space="preserve"> </w:t>
      </w:r>
      <w:r w:rsidRPr="00C70128">
        <w:rPr>
          <w:rFonts w:ascii="Times New Roman" w:hAnsi="Times New Roman" w:cs="Times New Roman"/>
          <w:color w:val="000000" w:themeColor="text1"/>
          <w:sz w:val="24"/>
          <w:szCs w:val="24"/>
        </w:rPr>
        <w:t>была</w:t>
      </w:r>
      <w:r w:rsidRPr="00C70128">
        <w:rPr>
          <w:rFonts w:ascii="Times New Roman" w:hAnsi="Times New Roman" w:cs="Times New Roman"/>
          <w:color w:val="000000" w:themeColor="text1"/>
          <w:spacing w:val="14"/>
          <w:sz w:val="24"/>
          <w:szCs w:val="24"/>
        </w:rPr>
        <w:t xml:space="preserve"> </w:t>
      </w:r>
      <w:r w:rsidRPr="00C70128">
        <w:rPr>
          <w:rFonts w:ascii="Times New Roman" w:hAnsi="Times New Roman" w:cs="Times New Roman"/>
          <w:color w:val="000000" w:themeColor="text1"/>
          <w:sz w:val="24"/>
          <w:szCs w:val="24"/>
        </w:rPr>
        <w:t>положена</w:t>
      </w:r>
      <w:r w:rsidRPr="00C70128">
        <w:rPr>
          <w:rFonts w:ascii="Times New Roman" w:hAnsi="Times New Roman" w:cs="Times New Roman"/>
          <w:color w:val="000000" w:themeColor="text1"/>
          <w:spacing w:val="17"/>
          <w:sz w:val="24"/>
          <w:szCs w:val="24"/>
        </w:rPr>
        <w:t xml:space="preserve"> </w:t>
      </w:r>
      <w:proofErr w:type="gramStart"/>
      <w:r w:rsidRPr="00C70128">
        <w:rPr>
          <w:rFonts w:ascii="Times New Roman" w:hAnsi="Times New Roman" w:cs="Times New Roman"/>
          <w:color w:val="000000" w:themeColor="text1"/>
          <w:sz w:val="24"/>
          <w:szCs w:val="24"/>
        </w:rPr>
        <w:t>идея</w:t>
      </w:r>
      <w:r>
        <w:rPr>
          <w:rFonts w:ascii="Times New Roman" w:hAnsi="Times New Roman" w:cs="Times New Roman"/>
          <w:color w:val="000000" w:themeColor="text1"/>
          <w:sz w:val="24"/>
          <w:szCs w:val="24"/>
        </w:rPr>
        <w:t xml:space="preserve"> </w:t>
      </w:r>
      <w:r w:rsidRPr="00C70128">
        <w:rPr>
          <w:rFonts w:ascii="Times New Roman" w:hAnsi="Times New Roman" w:cs="Times New Roman"/>
          <w:color w:val="000000" w:themeColor="text1"/>
          <w:spacing w:val="-57"/>
          <w:sz w:val="24"/>
          <w:szCs w:val="24"/>
        </w:rPr>
        <w:t xml:space="preserve"> </w:t>
      </w:r>
      <w:r>
        <w:rPr>
          <w:rFonts w:ascii="Times New Roman" w:hAnsi="Times New Roman" w:cs="Times New Roman"/>
          <w:color w:val="000000" w:themeColor="text1"/>
          <w:sz w:val="24"/>
          <w:szCs w:val="24"/>
        </w:rPr>
        <w:t>создания</w:t>
      </w:r>
      <w:proofErr w:type="gramEnd"/>
      <w:r>
        <w:rPr>
          <w:rFonts w:ascii="Times New Roman" w:hAnsi="Times New Roman" w:cs="Times New Roman"/>
          <w:color w:val="000000" w:themeColor="text1"/>
          <w:sz w:val="24"/>
          <w:szCs w:val="24"/>
        </w:rPr>
        <w:t xml:space="preserve"> </w:t>
      </w:r>
      <w:r w:rsidRPr="00C70128">
        <w:rPr>
          <w:rFonts w:ascii="Times New Roman" w:hAnsi="Times New Roman" w:cs="Times New Roman"/>
          <w:color w:val="000000" w:themeColor="text1"/>
          <w:sz w:val="24"/>
          <w:szCs w:val="24"/>
        </w:rPr>
        <w:t>внутренней</w:t>
      </w:r>
      <w:r w:rsidRPr="00C70128">
        <w:rPr>
          <w:rFonts w:ascii="Times New Roman" w:hAnsi="Times New Roman" w:cs="Times New Roman"/>
          <w:color w:val="000000" w:themeColor="text1"/>
          <w:sz w:val="24"/>
          <w:szCs w:val="24"/>
        </w:rPr>
        <w:tab/>
        <w:t>оценки</w:t>
      </w:r>
      <w:r w:rsidRPr="00C70128">
        <w:rPr>
          <w:rFonts w:ascii="Times New Roman" w:hAnsi="Times New Roman" w:cs="Times New Roman"/>
          <w:color w:val="000000" w:themeColor="text1"/>
          <w:sz w:val="24"/>
          <w:szCs w:val="24"/>
        </w:rPr>
        <w:tab/>
        <w:t>качества</w:t>
      </w:r>
      <w:r w:rsidRPr="00C70128">
        <w:rPr>
          <w:rFonts w:ascii="Times New Roman" w:hAnsi="Times New Roman" w:cs="Times New Roman"/>
          <w:color w:val="000000" w:themeColor="text1"/>
          <w:sz w:val="24"/>
          <w:szCs w:val="24"/>
        </w:rPr>
        <w:tab/>
        <w:t>образования.</w:t>
      </w:r>
      <w:r w:rsidRPr="00C70128">
        <w:rPr>
          <w:rFonts w:ascii="Times New Roman" w:hAnsi="Times New Roman" w:cs="Times New Roman"/>
          <w:color w:val="000000" w:themeColor="text1"/>
          <w:sz w:val="24"/>
          <w:szCs w:val="24"/>
        </w:rPr>
        <w:tab/>
      </w:r>
    </w:p>
    <w:p w14:paraId="64E2855F" w14:textId="77777777" w:rsidR="00D76AAB" w:rsidRPr="00C70128" w:rsidRDefault="00D76AAB" w:rsidP="003E3729">
      <w:pPr>
        <w:pStyle w:val="1"/>
        <w:keepNext w:val="0"/>
        <w:keepLines w:val="0"/>
        <w:widowControl w:val="0"/>
        <w:tabs>
          <w:tab w:val="left" w:pos="813"/>
        </w:tabs>
        <w:autoSpaceDE w:val="0"/>
        <w:autoSpaceDN w:val="0"/>
        <w:spacing w:before="0" w:line="276" w:lineRule="auto"/>
        <w:jc w:val="both"/>
        <w:rPr>
          <w:rFonts w:ascii="Times New Roman" w:hAnsi="Times New Roman" w:cs="Times New Roman"/>
          <w:color w:val="000000" w:themeColor="text1"/>
          <w:sz w:val="24"/>
          <w:szCs w:val="24"/>
        </w:rPr>
        <w:sectPr w:rsidR="00D76AAB" w:rsidRPr="00C70128" w:rsidSect="00D76AAB">
          <w:headerReference w:type="default" r:id="rId30"/>
          <w:footerReference w:type="default" r:id="rId31"/>
          <w:pgSz w:w="11910" w:h="16840"/>
          <w:pgMar w:top="1134" w:right="850" w:bottom="1134" w:left="1701" w:header="714" w:footer="1009" w:gutter="0"/>
          <w:cols w:space="720"/>
        </w:sectPr>
      </w:pPr>
      <w:r w:rsidRPr="00C70128">
        <w:rPr>
          <w:rFonts w:ascii="Times New Roman" w:hAnsi="Times New Roman" w:cs="Times New Roman"/>
          <w:color w:val="000000" w:themeColor="text1"/>
          <w:sz w:val="24"/>
          <w:szCs w:val="24"/>
        </w:rPr>
        <w:t xml:space="preserve">Комплексной </w:t>
      </w:r>
      <w:r>
        <w:rPr>
          <w:rFonts w:ascii="Times New Roman" w:hAnsi="Times New Roman" w:cs="Times New Roman"/>
          <w:color w:val="000000" w:themeColor="text1"/>
          <w:sz w:val="24"/>
          <w:szCs w:val="24"/>
        </w:rPr>
        <w:t>деятельностью, по внутренней оценке,</w:t>
      </w:r>
      <w:r w:rsidRPr="00C70128">
        <w:rPr>
          <w:rFonts w:ascii="Times New Roman" w:hAnsi="Times New Roman" w:cs="Times New Roman"/>
          <w:color w:val="000000" w:themeColor="text1"/>
          <w:sz w:val="24"/>
          <w:szCs w:val="24"/>
        </w:rPr>
        <w:t xml:space="preserve"> качества образования был определен</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внутренний мониторинг качества</w:t>
      </w:r>
      <w:r w:rsidRPr="00C70128">
        <w:rPr>
          <w:rFonts w:ascii="Times New Roman" w:hAnsi="Times New Roman" w:cs="Times New Roman"/>
          <w:color w:val="000000" w:themeColor="text1"/>
          <w:spacing w:val="1"/>
          <w:sz w:val="24"/>
          <w:szCs w:val="24"/>
        </w:rPr>
        <w:t xml:space="preserve"> </w:t>
      </w:r>
      <w:r w:rsidRPr="00C70128">
        <w:rPr>
          <w:rFonts w:ascii="Times New Roman" w:hAnsi="Times New Roman" w:cs="Times New Roman"/>
          <w:color w:val="000000" w:themeColor="text1"/>
          <w:sz w:val="24"/>
          <w:szCs w:val="24"/>
        </w:rPr>
        <w:t>обр</w:t>
      </w:r>
      <w:r>
        <w:rPr>
          <w:rFonts w:ascii="Times New Roman" w:hAnsi="Times New Roman" w:cs="Times New Roman"/>
          <w:color w:val="000000" w:themeColor="text1"/>
          <w:sz w:val="24"/>
          <w:szCs w:val="24"/>
        </w:rPr>
        <w:t>азования.</w:t>
      </w:r>
    </w:p>
    <w:p w14:paraId="61236ED8" w14:textId="77777777" w:rsidR="00D76AAB" w:rsidRPr="002F143E" w:rsidRDefault="00D76AAB" w:rsidP="003E3729">
      <w:pPr>
        <w:pStyle w:val="a9"/>
        <w:spacing w:line="276" w:lineRule="auto"/>
        <w:ind w:firstLine="708"/>
        <w:jc w:val="both"/>
      </w:pPr>
      <w:r w:rsidRPr="002F143E">
        <w:lastRenderedPageBreak/>
        <w:t>Под внутренним мониторингом качества образования в школе мы понимаем</w:t>
      </w:r>
      <w:r w:rsidRPr="002F143E">
        <w:rPr>
          <w:spacing w:val="1"/>
        </w:rPr>
        <w:t xml:space="preserve"> </w:t>
      </w:r>
      <w:r w:rsidRPr="002F143E">
        <w:t>деятельность</w:t>
      </w:r>
      <w:r w:rsidRPr="002F143E">
        <w:rPr>
          <w:spacing w:val="1"/>
        </w:rPr>
        <w:t xml:space="preserve"> </w:t>
      </w:r>
      <w:r w:rsidRPr="002F143E">
        <w:t>по</w:t>
      </w:r>
      <w:r w:rsidRPr="002F143E">
        <w:rPr>
          <w:spacing w:val="1"/>
        </w:rPr>
        <w:t xml:space="preserve"> </w:t>
      </w:r>
      <w:r w:rsidRPr="002F143E">
        <w:t>информационному</w:t>
      </w:r>
      <w:r w:rsidRPr="002F143E">
        <w:rPr>
          <w:spacing w:val="1"/>
        </w:rPr>
        <w:t xml:space="preserve"> </w:t>
      </w:r>
      <w:r w:rsidRPr="002F143E">
        <w:t>обеспечению</w:t>
      </w:r>
      <w:r w:rsidRPr="002F143E">
        <w:rPr>
          <w:spacing w:val="1"/>
        </w:rPr>
        <w:t xml:space="preserve"> </w:t>
      </w:r>
      <w:r w:rsidRPr="002F143E">
        <w:t>управления</w:t>
      </w:r>
      <w:r w:rsidRPr="002F143E">
        <w:rPr>
          <w:spacing w:val="1"/>
        </w:rPr>
        <w:t xml:space="preserve"> </w:t>
      </w:r>
      <w:r w:rsidRPr="002F143E">
        <w:t>школой,</w:t>
      </w:r>
      <w:r w:rsidRPr="002F143E">
        <w:rPr>
          <w:spacing w:val="1"/>
        </w:rPr>
        <w:t xml:space="preserve"> </w:t>
      </w:r>
      <w:r w:rsidRPr="002F143E">
        <w:t>основанную</w:t>
      </w:r>
      <w:r w:rsidRPr="002F143E">
        <w:rPr>
          <w:spacing w:val="1"/>
        </w:rPr>
        <w:t xml:space="preserve"> </w:t>
      </w:r>
      <w:r w:rsidRPr="002F143E">
        <w:t>на</w:t>
      </w:r>
      <w:r w:rsidRPr="002F143E">
        <w:rPr>
          <w:spacing w:val="1"/>
        </w:rPr>
        <w:t xml:space="preserve"> </w:t>
      </w:r>
      <w:r w:rsidRPr="002F143E">
        <w:t>систематическом</w:t>
      </w:r>
      <w:r w:rsidRPr="002F143E">
        <w:rPr>
          <w:spacing w:val="1"/>
        </w:rPr>
        <w:t xml:space="preserve"> </w:t>
      </w:r>
      <w:r w:rsidRPr="002F143E">
        <w:t>анализе</w:t>
      </w:r>
      <w:r w:rsidRPr="002F143E">
        <w:rPr>
          <w:spacing w:val="1"/>
        </w:rPr>
        <w:t xml:space="preserve"> </w:t>
      </w:r>
      <w:r w:rsidRPr="002F143E">
        <w:t>качества</w:t>
      </w:r>
      <w:r w:rsidRPr="002F143E">
        <w:rPr>
          <w:spacing w:val="1"/>
        </w:rPr>
        <w:t xml:space="preserve"> </w:t>
      </w:r>
      <w:r w:rsidRPr="002F143E">
        <w:t>реализации</w:t>
      </w:r>
      <w:r w:rsidRPr="002F143E">
        <w:rPr>
          <w:spacing w:val="1"/>
        </w:rPr>
        <w:t xml:space="preserve"> </w:t>
      </w:r>
      <w:r w:rsidRPr="002F143E">
        <w:t>образовательного</w:t>
      </w:r>
      <w:r w:rsidRPr="002F143E">
        <w:rPr>
          <w:spacing w:val="1"/>
        </w:rPr>
        <w:t xml:space="preserve"> </w:t>
      </w:r>
      <w:r w:rsidRPr="002F143E">
        <w:t>процесса,</w:t>
      </w:r>
      <w:r w:rsidRPr="002F143E">
        <w:rPr>
          <w:spacing w:val="1"/>
        </w:rPr>
        <w:t xml:space="preserve"> </w:t>
      </w:r>
      <w:r w:rsidRPr="002F143E">
        <w:t>его</w:t>
      </w:r>
      <w:r w:rsidRPr="002F143E">
        <w:rPr>
          <w:spacing w:val="1"/>
        </w:rPr>
        <w:t xml:space="preserve"> </w:t>
      </w:r>
      <w:r w:rsidRPr="002F143E">
        <w:t>ресурсного</w:t>
      </w:r>
      <w:r w:rsidRPr="002F143E">
        <w:rPr>
          <w:spacing w:val="1"/>
        </w:rPr>
        <w:t xml:space="preserve"> </w:t>
      </w:r>
      <w:r w:rsidRPr="002F143E">
        <w:t xml:space="preserve">обеспечения и его результатов. </w:t>
      </w:r>
      <w:proofErr w:type="spellStart"/>
      <w:r w:rsidRPr="002F143E">
        <w:t>Внутришкольный</w:t>
      </w:r>
      <w:proofErr w:type="spellEnd"/>
      <w:r w:rsidRPr="002F143E">
        <w:rPr>
          <w:spacing w:val="1"/>
        </w:rPr>
        <w:t xml:space="preserve"> </w:t>
      </w:r>
      <w:r w:rsidRPr="002F143E">
        <w:t>контроль (ВШК) является инструментом</w:t>
      </w:r>
      <w:r w:rsidRPr="002F143E">
        <w:rPr>
          <w:spacing w:val="1"/>
        </w:rPr>
        <w:t xml:space="preserve"> </w:t>
      </w:r>
      <w:r w:rsidRPr="002F143E">
        <w:t>реализации Программы мониторинга качества образования, включая</w:t>
      </w:r>
      <w:r w:rsidRPr="002F143E">
        <w:rPr>
          <w:spacing w:val="1"/>
        </w:rPr>
        <w:t xml:space="preserve"> </w:t>
      </w:r>
      <w:r w:rsidRPr="002F143E">
        <w:t>систему оценки и учета</w:t>
      </w:r>
      <w:r w:rsidRPr="002F143E">
        <w:rPr>
          <w:spacing w:val="1"/>
        </w:rPr>
        <w:t xml:space="preserve"> </w:t>
      </w:r>
      <w:r w:rsidRPr="002F143E">
        <w:t>динамики</w:t>
      </w:r>
      <w:r w:rsidRPr="002F143E">
        <w:rPr>
          <w:spacing w:val="-2"/>
        </w:rPr>
        <w:t xml:space="preserve"> </w:t>
      </w:r>
      <w:r w:rsidRPr="002F143E">
        <w:t>индивидуальных</w:t>
      </w:r>
      <w:r w:rsidRPr="002F143E">
        <w:rPr>
          <w:spacing w:val="-1"/>
        </w:rPr>
        <w:t xml:space="preserve"> </w:t>
      </w:r>
      <w:r w:rsidRPr="002F143E">
        <w:t>образовательных достижений</w:t>
      </w:r>
      <w:r w:rsidRPr="002F143E">
        <w:rPr>
          <w:spacing w:val="-2"/>
        </w:rPr>
        <w:t xml:space="preserve"> </w:t>
      </w:r>
      <w:r w:rsidRPr="002F143E">
        <w:t>обучающихся.</w:t>
      </w:r>
    </w:p>
    <w:p w14:paraId="27602C70" w14:textId="77777777" w:rsidR="00D76AAB" w:rsidRPr="002F143E" w:rsidRDefault="00D76AAB" w:rsidP="003E3729">
      <w:pPr>
        <w:pStyle w:val="a9"/>
        <w:spacing w:line="276" w:lineRule="auto"/>
        <w:ind w:firstLine="712"/>
        <w:jc w:val="both"/>
      </w:pPr>
      <w:r w:rsidRPr="002F143E">
        <w:t>Система оценки качества образования, в том числе и индивидуальных образовательных</w:t>
      </w:r>
      <w:r w:rsidRPr="002F143E">
        <w:rPr>
          <w:spacing w:val="-57"/>
        </w:rPr>
        <w:t xml:space="preserve"> </w:t>
      </w:r>
      <w:r w:rsidRPr="002F143E">
        <w:t>достижений обучающихся, организационно – методических условий</w:t>
      </w:r>
      <w:r w:rsidRPr="002F143E">
        <w:rPr>
          <w:spacing w:val="60"/>
        </w:rPr>
        <w:t xml:space="preserve"> </w:t>
      </w:r>
      <w:r w:rsidRPr="002F143E">
        <w:t>в школе осуществляется</w:t>
      </w:r>
      <w:r w:rsidRPr="002F143E">
        <w:rPr>
          <w:spacing w:val="1"/>
        </w:rPr>
        <w:t xml:space="preserve"> </w:t>
      </w:r>
      <w:r w:rsidRPr="002F143E">
        <w:t>в</w:t>
      </w:r>
      <w:r w:rsidRPr="002F143E">
        <w:rPr>
          <w:spacing w:val="-3"/>
        </w:rPr>
        <w:t xml:space="preserve"> </w:t>
      </w:r>
      <w:r w:rsidRPr="002F143E">
        <w:t>соответствии</w:t>
      </w:r>
      <w:r w:rsidRPr="002F143E">
        <w:rPr>
          <w:spacing w:val="56"/>
        </w:rPr>
        <w:t xml:space="preserve"> </w:t>
      </w:r>
      <w:r w:rsidRPr="002F143E">
        <w:t>разработанными</w:t>
      </w:r>
      <w:r w:rsidRPr="002F143E">
        <w:rPr>
          <w:spacing w:val="-1"/>
        </w:rPr>
        <w:t xml:space="preserve"> </w:t>
      </w:r>
      <w:r w:rsidRPr="002F143E">
        <w:t>и</w:t>
      </w:r>
      <w:r w:rsidRPr="002F143E">
        <w:rPr>
          <w:spacing w:val="2"/>
        </w:rPr>
        <w:t xml:space="preserve"> </w:t>
      </w:r>
      <w:r w:rsidRPr="002F143E">
        <w:t>утвержденными</w:t>
      </w:r>
      <w:r w:rsidRPr="002F143E">
        <w:rPr>
          <w:spacing w:val="-1"/>
        </w:rPr>
        <w:t xml:space="preserve"> </w:t>
      </w:r>
      <w:r w:rsidRPr="002F143E">
        <w:t>локальными</w:t>
      </w:r>
      <w:r w:rsidRPr="002F143E">
        <w:rPr>
          <w:spacing w:val="-1"/>
        </w:rPr>
        <w:t xml:space="preserve"> </w:t>
      </w:r>
      <w:r w:rsidRPr="002F143E">
        <w:t>нормативными</w:t>
      </w:r>
      <w:r w:rsidRPr="002F143E">
        <w:rPr>
          <w:spacing w:val="-2"/>
        </w:rPr>
        <w:t xml:space="preserve"> </w:t>
      </w:r>
      <w:r w:rsidRPr="002F143E">
        <w:t>актами:</w:t>
      </w:r>
    </w:p>
    <w:p w14:paraId="2F95819B"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 xml:space="preserve">Положение о </w:t>
      </w:r>
      <w:proofErr w:type="spellStart"/>
      <w:r>
        <w:rPr>
          <w:sz w:val="24"/>
          <w:szCs w:val="24"/>
        </w:rPr>
        <w:t>внутришкольном</w:t>
      </w:r>
      <w:proofErr w:type="spellEnd"/>
      <w:r>
        <w:rPr>
          <w:sz w:val="24"/>
          <w:szCs w:val="24"/>
        </w:rPr>
        <w:t xml:space="preserve"> контроле;</w:t>
      </w:r>
    </w:p>
    <w:p w14:paraId="1599E4A3"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 системе внутреннего мониторинга качества образования;</w:t>
      </w:r>
    </w:p>
    <w:p w14:paraId="4BE50613"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 формах получения образования и формах обучения;</w:t>
      </w:r>
    </w:p>
    <w:p w14:paraId="2C26DDF8"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39"/>
          <w:sz w:val="24"/>
          <w:szCs w:val="24"/>
        </w:rPr>
        <w:t xml:space="preserve"> </w:t>
      </w:r>
      <w:r w:rsidRPr="002F143E">
        <w:rPr>
          <w:sz w:val="24"/>
          <w:szCs w:val="24"/>
        </w:rPr>
        <w:t>о</w:t>
      </w:r>
      <w:r w:rsidRPr="002F143E">
        <w:rPr>
          <w:spacing w:val="37"/>
          <w:sz w:val="24"/>
          <w:szCs w:val="24"/>
        </w:rPr>
        <w:t xml:space="preserve"> </w:t>
      </w:r>
      <w:r w:rsidRPr="002F143E">
        <w:rPr>
          <w:sz w:val="24"/>
          <w:szCs w:val="24"/>
        </w:rPr>
        <w:t>формах,</w:t>
      </w:r>
      <w:r w:rsidRPr="002F143E">
        <w:rPr>
          <w:spacing w:val="33"/>
          <w:sz w:val="24"/>
          <w:szCs w:val="24"/>
        </w:rPr>
        <w:t xml:space="preserve"> </w:t>
      </w:r>
      <w:r w:rsidRPr="002F143E">
        <w:rPr>
          <w:sz w:val="24"/>
          <w:szCs w:val="24"/>
        </w:rPr>
        <w:t>периодичности,</w:t>
      </w:r>
      <w:r w:rsidRPr="002F143E">
        <w:rPr>
          <w:spacing w:val="37"/>
          <w:sz w:val="24"/>
          <w:szCs w:val="24"/>
        </w:rPr>
        <w:t xml:space="preserve"> </w:t>
      </w:r>
      <w:r w:rsidRPr="002F143E">
        <w:rPr>
          <w:sz w:val="24"/>
          <w:szCs w:val="24"/>
        </w:rPr>
        <w:t>порядке</w:t>
      </w:r>
      <w:r w:rsidRPr="002F143E">
        <w:rPr>
          <w:spacing w:val="34"/>
          <w:sz w:val="24"/>
          <w:szCs w:val="24"/>
        </w:rPr>
        <w:t xml:space="preserve"> </w:t>
      </w:r>
      <w:r w:rsidRPr="002F143E">
        <w:rPr>
          <w:sz w:val="24"/>
          <w:szCs w:val="24"/>
        </w:rPr>
        <w:t>текущего</w:t>
      </w:r>
      <w:r w:rsidRPr="002F143E">
        <w:rPr>
          <w:spacing w:val="37"/>
          <w:sz w:val="24"/>
          <w:szCs w:val="24"/>
        </w:rPr>
        <w:t xml:space="preserve"> </w:t>
      </w:r>
      <w:r w:rsidRPr="002F143E">
        <w:rPr>
          <w:sz w:val="24"/>
          <w:szCs w:val="24"/>
        </w:rPr>
        <w:t>и</w:t>
      </w:r>
      <w:r w:rsidRPr="002F143E">
        <w:rPr>
          <w:spacing w:val="37"/>
          <w:sz w:val="24"/>
          <w:szCs w:val="24"/>
        </w:rPr>
        <w:t xml:space="preserve"> </w:t>
      </w:r>
      <w:r w:rsidRPr="002F143E">
        <w:rPr>
          <w:sz w:val="24"/>
          <w:szCs w:val="24"/>
        </w:rPr>
        <w:t>тематического</w:t>
      </w:r>
      <w:r w:rsidRPr="002F143E">
        <w:rPr>
          <w:spacing w:val="37"/>
          <w:sz w:val="24"/>
          <w:szCs w:val="24"/>
        </w:rPr>
        <w:t xml:space="preserve"> </w:t>
      </w:r>
      <w:r w:rsidRPr="002F143E">
        <w:rPr>
          <w:sz w:val="24"/>
          <w:szCs w:val="24"/>
        </w:rPr>
        <w:t>контроля</w:t>
      </w:r>
      <w:r w:rsidRPr="002F143E">
        <w:rPr>
          <w:spacing w:val="-57"/>
          <w:sz w:val="24"/>
          <w:szCs w:val="24"/>
        </w:rPr>
        <w:t xml:space="preserve"> </w:t>
      </w:r>
      <w:r w:rsidRPr="002F143E">
        <w:rPr>
          <w:sz w:val="24"/>
          <w:szCs w:val="24"/>
        </w:rPr>
        <w:t>успеваемости</w:t>
      </w:r>
      <w:r w:rsidRPr="002F143E">
        <w:rPr>
          <w:spacing w:val="-2"/>
          <w:sz w:val="24"/>
          <w:szCs w:val="24"/>
        </w:rPr>
        <w:t xml:space="preserve"> </w:t>
      </w:r>
      <w:r w:rsidRPr="002F143E">
        <w:rPr>
          <w:sz w:val="24"/>
          <w:szCs w:val="24"/>
        </w:rPr>
        <w:t>и</w:t>
      </w:r>
      <w:r w:rsidRPr="002F143E">
        <w:rPr>
          <w:spacing w:val="-1"/>
          <w:sz w:val="24"/>
          <w:szCs w:val="24"/>
        </w:rPr>
        <w:t xml:space="preserve"> </w:t>
      </w:r>
      <w:r w:rsidRPr="002F143E">
        <w:rPr>
          <w:sz w:val="24"/>
          <w:szCs w:val="24"/>
        </w:rPr>
        <w:t>промежуточной</w:t>
      </w:r>
      <w:r w:rsidRPr="002F143E">
        <w:rPr>
          <w:spacing w:val="-1"/>
          <w:sz w:val="24"/>
          <w:szCs w:val="24"/>
        </w:rPr>
        <w:t xml:space="preserve"> </w:t>
      </w:r>
      <w:r w:rsidRPr="002F143E">
        <w:rPr>
          <w:sz w:val="24"/>
          <w:szCs w:val="24"/>
        </w:rPr>
        <w:t>аттестации</w:t>
      </w:r>
      <w:r w:rsidRPr="002F143E">
        <w:rPr>
          <w:spacing w:val="-2"/>
          <w:sz w:val="24"/>
          <w:szCs w:val="24"/>
        </w:rPr>
        <w:t xml:space="preserve"> </w:t>
      </w:r>
      <w:r w:rsidRPr="002F143E">
        <w:rPr>
          <w:sz w:val="24"/>
          <w:szCs w:val="24"/>
        </w:rPr>
        <w:t>обучающихся;</w:t>
      </w:r>
    </w:p>
    <w:p w14:paraId="6A1E4F7A"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об организации образовательного процесса;</w:t>
      </w:r>
    </w:p>
    <w:p w14:paraId="27DBFA1A"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об организации внеурочной деятельности;</w:t>
      </w:r>
    </w:p>
    <w:p w14:paraId="3D1677CF"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об оценке урочного и внеурочного занятия</w:t>
      </w:r>
    </w:p>
    <w:p w14:paraId="21FF1B2A"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3"/>
          <w:sz w:val="24"/>
          <w:szCs w:val="24"/>
        </w:rPr>
        <w:t xml:space="preserve"> </w:t>
      </w:r>
      <w:r w:rsidRPr="002F143E">
        <w:rPr>
          <w:sz w:val="24"/>
          <w:szCs w:val="24"/>
        </w:rPr>
        <w:t>о</w:t>
      </w:r>
      <w:r w:rsidRPr="002F143E">
        <w:rPr>
          <w:spacing w:val="-4"/>
          <w:sz w:val="24"/>
          <w:szCs w:val="24"/>
        </w:rPr>
        <w:t xml:space="preserve"> </w:t>
      </w:r>
      <w:proofErr w:type="spellStart"/>
      <w:r w:rsidRPr="002F143E">
        <w:rPr>
          <w:sz w:val="24"/>
          <w:szCs w:val="24"/>
        </w:rPr>
        <w:t>проектно</w:t>
      </w:r>
      <w:proofErr w:type="spellEnd"/>
      <w:r w:rsidRPr="002F143E">
        <w:rPr>
          <w:spacing w:val="-2"/>
          <w:sz w:val="24"/>
          <w:szCs w:val="24"/>
        </w:rPr>
        <w:t xml:space="preserve"> </w:t>
      </w:r>
      <w:r w:rsidRPr="002F143E">
        <w:rPr>
          <w:sz w:val="24"/>
          <w:szCs w:val="24"/>
        </w:rPr>
        <w:t>-</w:t>
      </w:r>
      <w:r w:rsidRPr="002F143E">
        <w:rPr>
          <w:spacing w:val="-4"/>
          <w:sz w:val="24"/>
          <w:szCs w:val="24"/>
        </w:rPr>
        <w:t xml:space="preserve"> </w:t>
      </w:r>
      <w:r w:rsidRPr="002F143E">
        <w:rPr>
          <w:sz w:val="24"/>
          <w:szCs w:val="24"/>
        </w:rPr>
        <w:t>исследовательской</w:t>
      </w:r>
      <w:r w:rsidRPr="002F143E">
        <w:rPr>
          <w:spacing w:val="-5"/>
          <w:sz w:val="24"/>
          <w:szCs w:val="24"/>
        </w:rPr>
        <w:t xml:space="preserve"> </w:t>
      </w:r>
      <w:r w:rsidRPr="002F143E">
        <w:rPr>
          <w:sz w:val="24"/>
          <w:szCs w:val="24"/>
        </w:rPr>
        <w:t>деятельности;</w:t>
      </w:r>
    </w:p>
    <w:p w14:paraId="52C1E15D"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1"/>
          <w:sz w:val="24"/>
          <w:szCs w:val="24"/>
        </w:rPr>
        <w:t xml:space="preserve"> </w:t>
      </w:r>
      <w:r w:rsidRPr="002F143E">
        <w:rPr>
          <w:sz w:val="24"/>
          <w:szCs w:val="24"/>
        </w:rPr>
        <w:t>о</w:t>
      </w:r>
      <w:r w:rsidRPr="002F143E">
        <w:rPr>
          <w:spacing w:val="-2"/>
          <w:sz w:val="24"/>
          <w:szCs w:val="24"/>
        </w:rPr>
        <w:t xml:space="preserve"> </w:t>
      </w:r>
      <w:r w:rsidRPr="002F143E">
        <w:rPr>
          <w:sz w:val="24"/>
          <w:szCs w:val="24"/>
        </w:rPr>
        <w:t>разработке</w:t>
      </w:r>
      <w:r w:rsidRPr="002F143E">
        <w:rPr>
          <w:spacing w:val="-1"/>
          <w:sz w:val="24"/>
          <w:szCs w:val="24"/>
        </w:rPr>
        <w:t xml:space="preserve"> </w:t>
      </w:r>
      <w:r w:rsidRPr="002F143E">
        <w:rPr>
          <w:sz w:val="24"/>
          <w:szCs w:val="24"/>
        </w:rPr>
        <w:t>рабочих</w:t>
      </w:r>
      <w:r w:rsidRPr="002F143E">
        <w:rPr>
          <w:spacing w:val="-2"/>
          <w:sz w:val="24"/>
          <w:szCs w:val="24"/>
        </w:rPr>
        <w:t xml:space="preserve"> </w:t>
      </w:r>
      <w:r w:rsidRPr="002F143E">
        <w:rPr>
          <w:sz w:val="24"/>
          <w:szCs w:val="24"/>
        </w:rPr>
        <w:t>программ;</w:t>
      </w:r>
    </w:p>
    <w:p w14:paraId="72EF9515"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3"/>
          <w:sz w:val="24"/>
          <w:szCs w:val="24"/>
        </w:rPr>
        <w:t xml:space="preserve"> </w:t>
      </w:r>
      <w:r w:rsidRPr="002F143E">
        <w:rPr>
          <w:sz w:val="24"/>
          <w:szCs w:val="24"/>
        </w:rPr>
        <w:t>о</w:t>
      </w:r>
      <w:r w:rsidRPr="002F143E">
        <w:rPr>
          <w:spacing w:val="-3"/>
          <w:sz w:val="24"/>
          <w:szCs w:val="24"/>
        </w:rPr>
        <w:t xml:space="preserve"> </w:t>
      </w:r>
      <w:r w:rsidRPr="002F143E">
        <w:rPr>
          <w:sz w:val="24"/>
          <w:szCs w:val="24"/>
        </w:rPr>
        <w:t>разработке</w:t>
      </w:r>
      <w:r w:rsidRPr="002F143E">
        <w:rPr>
          <w:spacing w:val="-3"/>
          <w:sz w:val="24"/>
          <w:szCs w:val="24"/>
        </w:rPr>
        <w:t xml:space="preserve"> </w:t>
      </w:r>
      <w:r w:rsidRPr="002F143E">
        <w:rPr>
          <w:sz w:val="24"/>
          <w:szCs w:val="24"/>
        </w:rPr>
        <w:t>контрольно-измерительных</w:t>
      </w:r>
      <w:r w:rsidRPr="002F143E">
        <w:rPr>
          <w:spacing w:val="-3"/>
          <w:sz w:val="24"/>
          <w:szCs w:val="24"/>
        </w:rPr>
        <w:t xml:space="preserve"> </w:t>
      </w:r>
      <w:r w:rsidRPr="002F143E">
        <w:rPr>
          <w:sz w:val="24"/>
          <w:szCs w:val="24"/>
        </w:rPr>
        <w:t>материалов;</w:t>
      </w:r>
    </w:p>
    <w:p w14:paraId="6C3740D6"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3"/>
          <w:sz w:val="24"/>
          <w:szCs w:val="24"/>
        </w:rPr>
        <w:t xml:space="preserve"> </w:t>
      </w:r>
      <w:r w:rsidRPr="002F143E">
        <w:rPr>
          <w:sz w:val="24"/>
          <w:szCs w:val="24"/>
        </w:rPr>
        <w:t>об</w:t>
      </w:r>
      <w:r w:rsidRPr="002F143E">
        <w:rPr>
          <w:spacing w:val="-3"/>
          <w:sz w:val="24"/>
          <w:szCs w:val="24"/>
        </w:rPr>
        <w:t xml:space="preserve"> </w:t>
      </w:r>
      <w:r w:rsidRPr="002F143E">
        <w:rPr>
          <w:sz w:val="24"/>
          <w:szCs w:val="24"/>
        </w:rPr>
        <w:t>индивидуальном учебном</w:t>
      </w:r>
      <w:r w:rsidRPr="002F143E">
        <w:rPr>
          <w:spacing w:val="-5"/>
          <w:sz w:val="24"/>
          <w:szCs w:val="24"/>
        </w:rPr>
        <w:t xml:space="preserve"> </w:t>
      </w:r>
      <w:r w:rsidRPr="002F143E">
        <w:rPr>
          <w:sz w:val="24"/>
          <w:szCs w:val="24"/>
        </w:rPr>
        <w:t>плане;</w:t>
      </w:r>
    </w:p>
    <w:p w14:paraId="1EBF3579"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sidRPr="002F143E">
        <w:rPr>
          <w:sz w:val="24"/>
          <w:szCs w:val="24"/>
        </w:rPr>
        <w:t>Положение</w:t>
      </w:r>
      <w:r w:rsidRPr="002F143E">
        <w:rPr>
          <w:spacing w:val="45"/>
          <w:sz w:val="24"/>
          <w:szCs w:val="24"/>
        </w:rPr>
        <w:t xml:space="preserve"> </w:t>
      </w:r>
      <w:r w:rsidRPr="002F143E">
        <w:rPr>
          <w:sz w:val="24"/>
          <w:szCs w:val="24"/>
        </w:rPr>
        <w:t>об</w:t>
      </w:r>
      <w:r w:rsidRPr="002F143E">
        <w:rPr>
          <w:spacing w:val="45"/>
          <w:sz w:val="24"/>
          <w:szCs w:val="24"/>
        </w:rPr>
        <w:t xml:space="preserve"> </w:t>
      </w:r>
      <w:r w:rsidRPr="002F143E">
        <w:rPr>
          <w:sz w:val="24"/>
          <w:szCs w:val="24"/>
        </w:rPr>
        <w:t>оценке</w:t>
      </w:r>
      <w:r w:rsidRPr="002F143E">
        <w:rPr>
          <w:spacing w:val="41"/>
          <w:sz w:val="24"/>
          <w:szCs w:val="24"/>
        </w:rPr>
        <w:t xml:space="preserve"> </w:t>
      </w:r>
      <w:r w:rsidRPr="002F143E">
        <w:rPr>
          <w:sz w:val="24"/>
          <w:szCs w:val="24"/>
        </w:rPr>
        <w:t>урочного</w:t>
      </w:r>
      <w:r w:rsidRPr="002F143E">
        <w:rPr>
          <w:spacing w:val="43"/>
          <w:sz w:val="24"/>
          <w:szCs w:val="24"/>
        </w:rPr>
        <w:t xml:space="preserve"> </w:t>
      </w:r>
      <w:r w:rsidRPr="002F143E">
        <w:rPr>
          <w:sz w:val="24"/>
          <w:szCs w:val="24"/>
        </w:rPr>
        <w:t>и</w:t>
      </w:r>
      <w:r w:rsidRPr="002F143E">
        <w:rPr>
          <w:spacing w:val="47"/>
          <w:sz w:val="24"/>
          <w:szCs w:val="24"/>
        </w:rPr>
        <w:t xml:space="preserve"> </w:t>
      </w:r>
      <w:r w:rsidRPr="002F143E">
        <w:rPr>
          <w:sz w:val="24"/>
          <w:szCs w:val="24"/>
        </w:rPr>
        <w:t>внеурочного</w:t>
      </w:r>
      <w:r w:rsidRPr="002F143E">
        <w:rPr>
          <w:spacing w:val="43"/>
          <w:sz w:val="24"/>
          <w:szCs w:val="24"/>
        </w:rPr>
        <w:t xml:space="preserve"> </w:t>
      </w:r>
      <w:r w:rsidRPr="002F143E">
        <w:rPr>
          <w:sz w:val="24"/>
          <w:szCs w:val="24"/>
        </w:rPr>
        <w:t>занятия</w:t>
      </w:r>
      <w:r w:rsidRPr="002F143E">
        <w:rPr>
          <w:spacing w:val="44"/>
          <w:sz w:val="24"/>
          <w:szCs w:val="24"/>
        </w:rPr>
        <w:t xml:space="preserve"> </w:t>
      </w:r>
      <w:r w:rsidRPr="002F143E">
        <w:rPr>
          <w:sz w:val="24"/>
          <w:szCs w:val="24"/>
        </w:rPr>
        <w:t>в</w:t>
      </w:r>
      <w:r w:rsidRPr="002F143E">
        <w:rPr>
          <w:spacing w:val="42"/>
          <w:sz w:val="24"/>
          <w:szCs w:val="24"/>
        </w:rPr>
        <w:t xml:space="preserve"> </w:t>
      </w:r>
      <w:r w:rsidRPr="002F143E">
        <w:rPr>
          <w:sz w:val="24"/>
          <w:szCs w:val="24"/>
        </w:rPr>
        <w:t>соответствии</w:t>
      </w:r>
      <w:r w:rsidRPr="002F143E">
        <w:rPr>
          <w:spacing w:val="43"/>
          <w:sz w:val="24"/>
          <w:szCs w:val="24"/>
        </w:rPr>
        <w:t xml:space="preserve"> </w:t>
      </w:r>
      <w:r w:rsidRPr="002F143E">
        <w:rPr>
          <w:sz w:val="24"/>
          <w:szCs w:val="24"/>
        </w:rPr>
        <w:t>с</w:t>
      </w:r>
      <w:r w:rsidRPr="002F143E">
        <w:rPr>
          <w:spacing w:val="42"/>
          <w:sz w:val="24"/>
          <w:szCs w:val="24"/>
        </w:rPr>
        <w:t xml:space="preserve"> </w:t>
      </w:r>
      <w:r w:rsidRPr="002F143E">
        <w:rPr>
          <w:sz w:val="24"/>
          <w:szCs w:val="24"/>
        </w:rPr>
        <w:t>требованиями</w:t>
      </w:r>
      <w:r w:rsidRPr="002F143E">
        <w:rPr>
          <w:spacing w:val="-57"/>
          <w:sz w:val="24"/>
          <w:szCs w:val="24"/>
        </w:rPr>
        <w:t xml:space="preserve"> </w:t>
      </w:r>
      <w:r>
        <w:rPr>
          <w:sz w:val="24"/>
          <w:szCs w:val="24"/>
        </w:rPr>
        <w:t>ФГОС;</w:t>
      </w:r>
    </w:p>
    <w:p w14:paraId="287333CE"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 формировании функциональной грамотности;</w:t>
      </w:r>
    </w:p>
    <w:p w14:paraId="66973F4C"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Положение о порядке зачета результатов освоения обучающимися учебных предметов, курсов, модулей, практики, дополнительных образовательных программ в других организациях;</w:t>
      </w:r>
    </w:p>
    <w:p w14:paraId="5364422A"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lastRenderedPageBreak/>
        <w:t>Положение о профильном обучении по образовательным программам среднего общего образования;</w:t>
      </w:r>
    </w:p>
    <w:p w14:paraId="484B3341" w14:textId="77777777" w:rsidR="00D76AAB"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Порядок ликвидации академической задолженности;</w:t>
      </w:r>
    </w:p>
    <w:p w14:paraId="07FA10F8" w14:textId="77777777" w:rsidR="00D76AAB" w:rsidRPr="002F143E" w:rsidRDefault="00D76AAB" w:rsidP="00317358">
      <w:pPr>
        <w:pStyle w:val="a4"/>
        <w:widowControl w:val="0"/>
        <w:numPr>
          <w:ilvl w:val="0"/>
          <w:numId w:val="15"/>
        </w:numPr>
        <w:tabs>
          <w:tab w:val="left" w:pos="820"/>
          <w:tab w:val="left" w:pos="821"/>
        </w:tabs>
        <w:autoSpaceDE w:val="0"/>
        <w:autoSpaceDN w:val="0"/>
        <w:spacing w:after="0" w:line="276" w:lineRule="auto"/>
        <w:contextualSpacing w:val="0"/>
        <w:rPr>
          <w:sz w:val="24"/>
          <w:szCs w:val="24"/>
        </w:rPr>
      </w:pPr>
      <w:r>
        <w:rPr>
          <w:sz w:val="24"/>
          <w:szCs w:val="24"/>
        </w:rPr>
        <w:t>Порядок применения электронного обучения, дистанционных образовательных технологий при реализации основных общеобразовательных программ;</w:t>
      </w:r>
    </w:p>
    <w:p w14:paraId="1F69B118" w14:textId="77777777" w:rsidR="00D76AAB" w:rsidRDefault="00D76AAB" w:rsidP="003E3729">
      <w:pPr>
        <w:pStyle w:val="a9"/>
        <w:spacing w:line="276" w:lineRule="auto"/>
        <w:ind w:firstLine="712"/>
        <w:jc w:val="both"/>
      </w:pPr>
      <w:r w:rsidRPr="002F143E">
        <w:t>Система оценки</w:t>
      </w:r>
      <w:r w:rsidRPr="002F143E">
        <w:rPr>
          <w:spacing w:val="1"/>
        </w:rPr>
        <w:t xml:space="preserve"> </w:t>
      </w:r>
      <w:r w:rsidRPr="002F143E">
        <w:t>качества образовательных достижений обучающихся осуществляется</w:t>
      </w:r>
      <w:r w:rsidRPr="002F143E">
        <w:rPr>
          <w:spacing w:val="1"/>
        </w:rPr>
        <w:t xml:space="preserve"> </w:t>
      </w:r>
      <w:r w:rsidRPr="002F143E">
        <w:t>на</w:t>
      </w:r>
      <w:r w:rsidRPr="002F143E">
        <w:rPr>
          <w:spacing w:val="1"/>
        </w:rPr>
        <w:t xml:space="preserve"> </w:t>
      </w:r>
      <w:proofErr w:type="spellStart"/>
      <w:r w:rsidRPr="002F143E">
        <w:t>критериальной</w:t>
      </w:r>
      <w:proofErr w:type="spellEnd"/>
      <w:r w:rsidRPr="002F143E">
        <w:rPr>
          <w:spacing w:val="1"/>
        </w:rPr>
        <w:t xml:space="preserve"> </w:t>
      </w:r>
      <w:r w:rsidRPr="002F143E">
        <w:t>основе.</w:t>
      </w:r>
      <w:r w:rsidRPr="002F143E">
        <w:rPr>
          <w:spacing w:val="1"/>
        </w:rPr>
        <w:t xml:space="preserve"> </w:t>
      </w:r>
      <w:r w:rsidRPr="002F143E">
        <w:t>Учет</w:t>
      </w:r>
      <w:r w:rsidRPr="002F143E">
        <w:rPr>
          <w:spacing w:val="1"/>
        </w:rPr>
        <w:t xml:space="preserve"> </w:t>
      </w:r>
      <w:r w:rsidRPr="002F143E">
        <w:t>образовательных</w:t>
      </w:r>
      <w:r w:rsidRPr="002F143E">
        <w:rPr>
          <w:spacing w:val="1"/>
        </w:rPr>
        <w:t xml:space="preserve"> </w:t>
      </w:r>
      <w:r w:rsidRPr="002F143E">
        <w:t>достижений</w:t>
      </w:r>
      <w:r w:rsidRPr="002F143E">
        <w:rPr>
          <w:spacing w:val="1"/>
        </w:rPr>
        <w:t xml:space="preserve"> </w:t>
      </w:r>
      <w:r w:rsidRPr="002F143E">
        <w:t>осуществляется</w:t>
      </w:r>
      <w:r w:rsidRPr="002F143E">
        <w:rPr>
          <w:spacing w:val="61"/>
        </w:rPr>
        <w:t xml:space="preserve"> </w:t>
      </w:r>
      <w:r w:rsidRPr="002F143E">
        <w:t>в</w:t>
      </w:r>
      <w:r w:rsidRPr="002F143E">
        <w:rPr>
          <w:spacing w:val="61"/>
        </w:rPr>
        <w:t xml:space="preserve"> </w:t>
      </w:r>
      <w:r w:rsidRPr="002F143E">
        <w:t>ходе</w:t>
      </w:r>
      <w:r w:rsidRPr="002F143E">
        <w:rPr>
          <w:spacing w:val="1"/>
        </w:rPr>
        <w:t xml:space="preserve"> </w:t>
      </w:r>
      <w:r w:rsidRPr="002F143E">
        <w:t>текущего,</w:t>
      </w:r>
      <w:r w:rsidRPr="002F143E">
        <w:rPr>
          <w:spacing w:val="1"/>
        </w:rPr>
        <w:t xml:space="preserve"> </w:t>
      </w:r>
      <w:r w:rsidRPr="002F143E">
        <w:t>тематического</w:t>
      </w:r>
      <w:r w:rsidRPr="002F143E">
        <w:rPr>
          <w:spacing w:val="1"/>
        </w:rPr>
        <w:t xml:space="preserve"> </w:t>
      </w:r>
      <w:r w:rsidRPr="002F143E">
        <w:t>и</w:t>
      </w:r>
      <w:r w:rsidRPr="002F143E">
        <w:rPr>
          <w:spacing w:val="1"/>
        </w:rPr>
        <w:t xml:space="preserve"> </w:t>
      </w:r>
      <w:r w:rsidRPr="002F143E">
        <w:t>промежуточного</w:t>
      </w:r>
      <w:r w:rsidRPr="002F143E">
        <w:rPr>
          <w:spacing w:val="1"/>
        </w:rPr>
        <w:t xml:space="preserve"> </w:t>
      </w:r>
      <w:r w:rsidRPr="002F143E">
        <w:t>оценивания,</w:t>
      </w:r>
      <w:r w:rsidRPr="002F143E">
        <w:rPr>
          <w:spacing w:val="1"/>
        </w:rPr>
        <w:t xml:space="preserve"> </w:t>
      </w:r>
      <w:r w:rsidRPr="002F143E">
        <w:t>а</w:t>
      </w:r>
      <w:r w:rsidRPr="002F143E">
        <w:rPr>
          <w:spacing w:val="1"/>
        </w:rPr>
        <w:t xml:space="preserve"> </w:t>
      </w:r>
      <w:r w:rsidRPr="002F143E">
        <w:t>полученные</w:t>
      </w:r>
      <w:r w:rsidRPr="002F143E">
        <w:rPr>
          <w:spacing w:val="1"/>
        </w:rPr>
        <w:t xml:space="preserve"> </w:t>
      </w:r>
      <w:r w:rsidRPr="002F143E">
        <w:t>результаты</w:t>
      </w:r>
      <w:r w:rsidRPr="002F143E">
        <w:rPr>
          <w:spacing w:val="1"/>
        </w:rPr>
        <w:t xml:space="preserve"> </w:t>
      </w:r>
      <w:r w:rsidRPr="002F143E">
        <w:t>фиксируются посредством накопительной системы оценки (портфолио) и учитываются</w:t>
      </w:r>
      <w:r w:rsidRPr="002F143E">
        <w:rPr>
          <w:spacing w:val="1"/>
        </w:rPr>
        <w:t xml:space="preserve"> </w:t>
      </w:r>
      <w:r w:rsidRPr="002F143E">
        <w:t>при</w:t>
      </w:r>
      <w:r w:rsidRPr="002F143E">
        <w:rPr>
          <w:spacing w:val="1"/>
        </w:rPr>
        <w:t xml:space="preserve"> </w:t>
      </w:r>
      <w:r w:rsidRPr="002F143E">
        <w:t xml:space="preserve">определении итоговой оценки. </w:t>
      </w:r>
    </w:p>
    <w:p w14:paraId="34BBA5A2" w14:textId="77777777" w:rsidR="00D76AAB" w:rsidRDefault="00D76AAB" w:rsidP="003E3729">
      <w:pPr>
        <w:pStyle w:val="a9"/>
        <w:spacing w:line="276" w:lineRule="auto"/>
        <w:ind w:firstLine="712"/>
        <w:jc w:val="both"/>
      </w:pPr>
      <w:r w:rsidRPr="00317358">
        <w:rPr>
          <w:color w:val="000000" w:themeColor="text1"/>
        </w:rPr>
        <w:t xml:space="preserve">Инструментом </w:t>
      </w:r>
      <w:proofErr w:type="spellStart"/>
      <w:r w:rsidRPr="00317358">
        <w:rPr>
          <w:color w:val="000000" w:themeColor="text1"/>
        </w:rPr>
        <w:t>внутришкольной</w:t>
      </w:r>
      <w:proofErr w:type="spellEnd"/>
      <w:r w:rsidRPr="00317358">
        <w:rPr>
          <w:color w:val="000000" w:themeColor="text1"/>
        </w:rPr>
        <w:t xml:space="preserve"> оценки качества образования являются в</w:t>
      </w:r>
      <w:r w:rsidRPr="00317358">
        <w:rPr>
          <w:color w:val="000000" w:themeColor="text1"/>
          <w:spacing w:val="1"/>
        </w:rPr>
        <w:t xml:space="preserve"> </w:t>
      </w:r>
      <w:r w:rsidRPr="00317358">
        <w:rPr>
          <w:color w:val="000000" w:themeColor="text1"/>
        </w:rPr>
        <w:t xml:space="preserve">школе </w:t>
      </w:r>
      <w:proofErr w:type="spellStart"/>
      <w:r w:rsidRPr="00317358">
        <w:rPr>
          <w:color w:val="000000" w:themeColor="text1"/>
        </w:rPr>
        <w:t>контрольно</w:t>
      </w:r>
      <w:proofErr w:type="spellEnd"/>
      <w:r w:rsidRPr="00317358">
        <w:rPr>
          <w:color w:val="000000" w:themeColor="text1"/>
        </w:rPr>
        <w:t xml:space="preserve"> - измерительные </w:t>
      </w:r>
      <w:r w:rsidRPr="002F143E">
        <w:t xml:space="preserve">и </w:t>
      </w:r>
      <w:proofErr w:type="spellStart"/>
      <w:r w:rsidRPr="002F143E">
        <w:t>контрольно</w:t>
      </w:r>
      <w:proofErr w:type="spellEnd"/>
      <w:r w:rsidRPr="002F143E">
        <w:t xml:space="preserve"> - оценочные материалы, которые позволяют</w:t>
      </w:r>
      <w:r w:rsidRPr="002F143E">
        <w:rPr>
          <w:spacing w:val="1"/>
        </w:rPr>
        <w:t xml:space="preserve"> </w:t>
      </w:r>
      <w:r w:rsidRPr="002F143E">
        <w:t>установить</w:t>
      </w:r>
      <w:r w:rsidRPr="002F143E">
        <w:rPr>
          <w:spacing w:val="1"/>
        </w:rPr>
        <w:t xml:space="preserve"> </w:t>
      </w:r>
      <w:r w:rsidRPr="002F143E">
        <w:t>в</w:t>
      </w:r>
      <w:r w:rsidRPr="002F143E">
        <w:rPr>
          <w:spacing w:val="1"/>
        </w:rPr>
        <w:t xml:space="preserve"> </w:t>
      </w:r>
      <w:r w:rsidRPr="002F143E">
        <w:t>зависимости</w:t>
      </w:r>
      <w:r w:rsidRPr="002F143E">
        <w:rPr>
          <w:spacing w:val="1"/>
        </w:rPr>
        <w:t xml:space="preserve"> </w:t>
      </w:r>
      <w:r w:rsidRPr="002F143E">
        <w:t>от</w:t>
      </w:r>
      <w:r w:rsidRPr="002F143E">
        <w:rPr>
          <w:spacing w:val="1"/>
        </w:rPr>
        <w:t xml:space="preserve"> </w:t>
      </w:r>
      <w:r w:rsidRPr="002F143E">
        <w:t>этапа</w:t>
      </w:r>
      <w:r w:rsidRPr="002F143E">
        <w:rPr>
          <w:spacing w:val="1"/>
        </w:rPr>
        <w:t xml:space="preserve"> </w:t>
      </w:r>
      <w:r w:rsidRPr="002F143E">
        <w:t>обучения</w:t>
      </w:r>
      <w:r w:rsidRPr="002F143E">
        <w:rPr>
          <w:spacing w:val="1"/>
        </w:rPr>
        <w:t xml:space="preserve"> </w:t>
      </w:r>
      <w:r w:rsidRPr="002F143E">
        <w:t>уровень</w:t>
      </w:r>
      <w:r w:rsidRPr="002F143E">
        <w:rPr>
          <w:spacing w:val="1"/>
        </w:rPr>
        <w:t xml:space="preserve"> </w:t>
      </w:r>
      <w:r w:rsidRPr="002F143E">
        <w:t>освоения</w:t>
      </w:r>
      <w:r w:rsidRPr="002F143E">
        <w:rPr>
          <w:spacing w:val="1"/>
        </w:rPr>
        <w:t xml:space="preserve"> </w:t>
      </w:r>
      <w:r w:rsidRPr="002F143E">
        <w:t>обучающимися</w:t>
      </w:r>
      <w:r w:rsidRPr="002F143E">
        <w:rPr>
          <w:spacing w:val="1"/>
        </w:rPr>
        <w:t xml:space="preserve"> </w:t>
      </w:r>
      <w:r w:rsidRPr="002F143E">
        <w:t>образовательной</w:t>
      </w:r>
      <w:r w:rsidRPr="002F143E">
        <w:rPr>
          <w:spacing w:val="15"/>
        </w:rPr>
        <w:t xml:space="preserve"> </w:t>
      </w:r>
      <w:r w:rsidRPr="002F143E">
        <w:t>программы</w:t>
      </w:r>
      <w:r w:rsidRPr="002F143E">
        <w:rPr>
          <w:spacing w:val="15"/>
        </w:rPr>
        <w:t xml:space="preserve"> </w:t>
      </w:r>
      <w:r w:rsidRPr="002F143E">
        <w:t>или</w:t>
      </w:r>
      <w:r w:rsidRPr="002F143E">
        <w:rPr>
          <w:spacing w:val="16"/>
        </w:rPr>
        <w:t xml:space="preserve"> </w:t>
      </w:r>
      <w:r w:rsidRPr="002F143E">
        <w:t>отдельной</w:t>
      </w:r>
      <w:r w:rsidRPr="002F143E">
        <w:rPr>
          <w:spacing w:val="15"/>
        </w:rPr>
        <w:t xml:space="preserve"> </w:t>
      </w:r>
      <w:r w:rsidRPr="002F143E">
        <w:t>ее</w:t>
      </w:r>
      <w:r w:rsidRPr="002F143E">
        <w:rPr>
          <w:spacing w:val="17"/>
        </w:rPr>
        <w:t xml:space="preserve"> </w:t>
      </w:r>
      <w:r w:rsidRPr="002F143E">
        <w:t>части.</w:t>
      </w:r>
      <w:r w:rsidRPr="002F143E">
        <w:rPr>
          <w:spacing w:val="16"/>
        </w:rPr>
        <w:t xml:space="preserve"> </w:t>
      </w:r>
      <w:r>
        <w:t>По</w:t>
      </w:r>
      <w:r>
        <w:rPr>
          <w:spacing w:val="1"/>
        </w:rPr>
        <w:t xml:space="preserve"> </w:t>
      </w:r>
      <w:r>
        <w:t>итогам</w:t>
      </w:r>
      <w:r>
        <w:rPr>
          <w:spacing w:val="1"/>
        </w:rPr>
        <w:t xml:space="preserve"> </w:t>
      </w:r>
      <w:r>
        <w:t>мониторинговых</w:t>
      </w:r>
      <w:r>
        <w:rPr>
          <w:spacing w:val="1"/>
        </w:rPr>
        <w:t xml:space="preserve"> </w:t>
      </w:r>
      <w:r>
        <w:t>работ</w:t>
      </w:r>
      <w:r>
        <w:rPr>
          <w:spacing w:val="1"/>
        </w:rPr>
        <w:t xml:space="preserve"> </w:t>
      </w:r>
      <w:r>
        <w:t>педагогами</w:t>
      </w:r>
      <w:r>
        <w:rPr>
          <w:spacing w:val="1"/>
        </w:rPr>
        <w:t xml:space="preserve"> </w:t>
      </w:r>
      <w:r>
        <w:t xml:space="preserve">проводится глубокий анализ предметных и </w:t>
      </w:r>
      <w:proofErr w:type="spellStart"/>
      <w:r>
        <w:t>метапредметных</w:t>
      </w:r>
      <w:proofErr w:type="spellEnd"/>
      <w:r>
        <w:t xml:space="preserve"> образовательных результатов с</w:t>
      </w:r>
      <w:r>
        <w:rPr>
          <w:spacing w:val="1"/>
        </w:rPr>
        <w:t xml:space="preserve"> </w:t>
      </w:r>
      <w:r>
        <w:t>выделением</w:t>
      </w:r>
      <w:r>
        <w:rPr>
          <w:spacing w:val="1"/>
        </w:rPr>
        <w:t xml:space="preserve"> </w:t>
      </w:r>
      <w:r>
        <w:t>типичных</w:t>
      </w:r>
      <w:r>
        <w:rPr>
          <w:spacing w:val="1"/>
        </w:rPr>
        <w:t xml:space="preserve"> </w:t>
      </w:r>
      <w:r>
        <w:t>и</w:t>
      </w:r>
      <w:r>
        <w:rPr>
          <w:spacing w:val="1"/>
        </w:rPr>
        <w:t xml:space="preserve"> </w:t>
      </w:r>
      <w:r>
        <w:t>повторяющихся</w:t>
      </w:r>
      <w:r>
        <w:rPr>
          <w:spacing w:val="1"/>
        </w:rPr>
        <w:t xml:space="preserve"> </w:t>
      </w:r>
      <w:r>
        <w:t>ошибок,</w:t>
      </w:r>
      <w:r>
        <w:rPr>
          <w:spacing w:val="1"/>
        </w:rPr>
        <w:t xml:space="preserve"> </w:t>
      </w:r>
      <w:r>
        <w:t>проблем</w:t>
      </w:r>
      <w:r>
        <w:rPr>
          <w:spacing w:val="1"/>
        </w:rPr>
        <w:t xml:space="preserve"> </w:t>
      </w:r>
      <w:r>
        <w:t>и</w:t>
      </w:r>
      <w:r>
        <w:rPr>
          <w:spacing w:val="1"/>
        </w:rPr>
        <w:t xml:space="preserve"> </w:t>
      </w:r>
      <w:r>
        <w:t>определением</w:t>
      </w:r>
      <w:r>
        <w:rPr>
          <w:spacing w:val="61"/>
        </w:rPr>
        <w:t xml:space="preserve"> </w:t>
      </w:r>
      <w:r>
        <w:t>путей</w:t>
      </w:r>
      <w:r>
        <w:rPr>
          <w:spacing w:val="1"/>
        </w:rPr>
        <w:t xml:space="preserve"> </w:t>
      </w:r>
      <w:r>
        <w:t>дальнейшего</w:t>
      </w:r>
      <w:r>
        <w:rPr>
          <w:spacing w:val="-1"/>
        </w:rPr>
        <w:t xml:space="preserve"> </w:t>
      </w:r>
      <w:r>
        <w:t>развития</w:t>
      </w:r>
      <w:r>
        <w:rPr>
          <w:spacing w:val="-1"/>
        </w:rPr>
        <w:t xml:space="preserve"> </w:t>
      </w:r>
      <w:r>
        <w:t>школы, педагогов</w:t>
      </w:r>
      <w:r>
        <w:rPr>
          <w:spacing w:val="-3"/>
        </w:rPr>
        <w:t xml:space="preserve"> </w:t>
      </w:r>
      <w:r>
        <w:t>на</w:t>
      </w:r>
      <w:r>
        <w:rPr>
          <w:spacing w:val="-1"/>
        </w:rPr>
        <w:t xml:space="preserve"> </w:t>
      </w:r>
      <w:r>
        <w:t>новый</w:t>
      </w:r>
      <w:r>
        <w:rPr>
          <w:spacing w:val="-1"/>
        </w:rPr>
        <w:t xml:space="preserve"> </w:t>
      </w:r>
      <w:r>
        <w:t>период обучения.</w:t>
      </w:r>
    </w:p>
    <w:p w14:paraId="1DCE0F5F" w14:textId="77777777" w:rsidR="00D76AAB" w:rsidRDefault="00D76AAB" w:rsidP="003E3729">
      <w:pPr>
        <w:pStyle w:val="a9"/>
        <w:spacing w:line="276" w:lineRule="auto"/>
        <w:ind w:firstLine="712"/>
        <w:jc w:val="both"/>
        <w:rPr>
          <w:spacing w:val="1"/>
        </w:rPr>
      </w:pPr>
      <w:r>
        <w:t>Информирование</w:t>
      </w:r>
      <w:r>
        <w:rPr>
          <w:spacing w:val="1"/>
        </w:rPr>
        <w:t xml:space="preserve"> </w:t>
      </w:r>
      <w:r>
        <w:t>сотрудников,</w:t>
      </w:r>
      <w:r>
        <w:rPr>
          <w:spacing w:val="1"/>
        </w:rPr>
        <w:t xml:space="preserve"> </w:t>
      </w:r>
      <w:r>
        <w:t>согласование,</w:t>
      </w:r>
      <w:r>
        <w:rPr>
          <w:spacing w:val="1"/>
        </w:rPr>
        <w:t xml:space="preserve"> </w:t>
      </w:r>
      <w:r>
        <w:t>обмен</w:t>
      </w:r>
      <w:r>
        <w:rPr>
          <w:spacing w:val="1"/>
        </w:rPr>
        <w:t xml:space="preserve"> </w:t>
      </w:r>
      <w:r>
        <w:t>документацией,</w:t>
      </w:r>
      <w:r>
        <w:rPr>
          <w:spacing w:val="1"/>
        </w:rPr>
        <w:t xml:space="preserve"> </w:t>
      </w:r>
      <w:r>
        <w:t>делегирование</w:t>
      </w:r>
      <w:r>
        <w:rPr>
          <w:spacing w:val="1"/>
        </w:rPr>
        <w:t xml:space="preserve"> </w:t>
      </w:r>
      <w:r>
        <w:t>полномочий</w:t>
      </w:r>
      <w:r>
        <w:rPr>
          <w:spacing w:val="1"/>
        </w:rPr>
        <w:t xml:space="preserve"> </w:t>
      </w:r>
      <w:r>
        <w:t>все</w:t>
      </w:r>
      <w:r>
        <w:rPr>
          <w:spacing w:val="1"/>
        </w:rPr>
        <w:t xml:space="preserve"> </w:t>
      </w:r>
      <w:r>
        <w:t>больше</w:t>
      </w:r>
      <w:r>
        <w:rPr>
          <w:spacing w:val="1"/>
        </w:rPr>
        <w:t xml:space="preserve"> </w:t>
      </w:r>
      <w:r>
        <w:t>переходит</w:t>
      </w:r>
      <w:r>
        <w:rPr>
          <w:spacing w:val="1"/>
        </w:rPr>
        <w:t xml:space="preserve"> </w:t>
      </w:r>
      <w:r>
        <w:t>в</w:t>
      </w:r>
      <w:r>
        <w:rPr>
          <w:spacing w:val="1"/>
        </w:rPr>
        <w:t xml:space="preserve"> </w:t>
      </w:r>
      <w:r>
        <w:t>область</w:t>
      </w:r>
      <w:r>
        <w:rPr>
          <w:spacing w:val="1"/>
        </w:rPr>
        <w:t xml:space="preserve"> </w:t>
      </w:r>
      <w:r>
        <w:t>электронного</w:t>
      </w:r>
      <w:r>
        <w:rPr>
          <w:spacing w:val="1"/>
        </w:rPr>
        <w:t xml:space="preserve"> </w:t>
      </w:r>
      <w:r>
        <w:t>документооборота,</w:t>
      </w:r>
      <w:r>
        <w:rPr>
          <w:spacing w:val="61"/>
        </w:rPr>
        <w:t xml:space="preserve"> </w:t>
      </w:r>
      <w:r>
        <w:t>что</w:t>
      </w:r>
      <w:r>
        <w:rPr>
          <w:spacing w:val="1"/>
        </w:rPr>
        <w:t xml:space="preserve"> </w:t>
      </w:r>
      <w:r>
        <w:t>значительно</w:t>
      </w:r>
      <w:r>
        <w:rPr>
          <w:spacing w:val="1"/>
        </w:rPr>
        <w:t xml:space="preserve"> </w:t>
      </w:r>
      <w:r>
        <w:t>снижает</w:t>
      </w:r>
      <w:r>
        <w:rPr>
          <w:spacing w:val="1"/>
        </w:rPr>
        <w:t xml:space="preserve"> </w:t>
      </w:r>
      <w:r>
        <w:t>временные</w:t>
      </w:r>
      <w:r>
        <w:rPr>
          <w:spacing w:val="1"/>
        </w:rPr>
        <w:t xml:space="preserve"> </w:t>
      </w:r>
      <w:r>
        <w:t>затраты</w:t>
      </w:r>
      <w:r>
        <w:rPr>
          <w:spacing w:val="1"/>
        </w:rPr>
        <w:t xml:space="preserve"> </w:t>
      </w:r>
      <w:r>
        <w:t>на</w:t>
      </w:r>
      <w:r>
        <w:rPr>
          <w:spacing w:val="1"/>
        </w:rPr>
        <w:t xml:space="preserve"> </w:t>
      </w:r>
      <w:r>
        <w:t>решение</w:t>
      </w:r>
      <w:r>
        <w:rPr>
          <w:spacing w:val="1"/>
        </w:rPr>
        <w:t xml:space="preserve"> различных </w:t>
      </w:r>
      <w:r>
        <w:t>задач.</w:t>
      </w:r>
      <w:r>
        <w:rPr>
          <w:spacing w:val="1"/>
        </w:rPr>
        <w:t xml:space="preserve"> </w:t>
      </w:r>
    </w:p>
    <w:p w14:paraId="52980B63" w14:textId="6C2ACA52" w:rsidR="0030663C" w:rsidRPr="004F2CDE" w:rsidRDefault="0030663C" w:rsidP="004F2CDE">
      <w:pPr>
        <w:pStyle w:val="a9"/>
        <w:spacing w:line="276" w:lineRule="auto"/>
        <w:ind w:firstLine="712"/>
        <w:jc w:val="center"/>
        <w:rPr>
          <w:b/>
          <w:spacing w:val="1"/>
        </w:rPr>
      </w:pPr>
      <w:r w:rsidRPr="0030663C">
        <w:rPr>
          <w:b/>
          <w:spacing w:val="1"/>
        </w:rPr>
        <w:t>Диаграмма: участ</w:t>
      </w:r>
      <w:r>
        <w:rPr>
          <w:b/>
          <w:spacing w:val="1"/>
        </w:rPr>
        <w:t>ие педагогов в управлении школой</w:t>
      </w:r>
    </w:p>
    <w:p w14:paraId="77E7514B" w14:textId="63684163" w:rsidR="0030663C" w:rsidRPr="0030663C" w:rsidRDefault="0030663C" w:rsidP="0030663C">
      <w:pPr>
        <w:jc w:val="center"/>
      </w:pPr>
      <w:r>
        <w:rPr>
          <w:noProof/>
          <w:lang w:eastAsia="ru-RU"/>
        </w:rPr>
        <w:drawing>
          <wp:inline distT="0" distB="0" distL="0" distR="0" wp14:anchorId="1595353C" wp14:editId="78EE9469">
            <wp:extent cx="5048250" cy="2047875"/>
            <wp:effectExtent l="0" t="0" r="0" b="9525"/>
            <wp:docPr id="13" name="Рисунок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32">
                      <a:extLst>
                        <a:ext uri="{28A0092B-C50C-407E-A947-70E740481C1C}">
                          <a14:useLocalDpi xmlns:a14="http://schemas.microsoft.com/office/drawing/2010/main" val="0"/>
                        </a:ext>
                      </a:extLst>
                    </a:blip>
                    <a:srcRect t="10668" r="14967"/>
                    <a:stretch/>
                  </pic:blipFill>
                  <pic:spPr bwMode="auto">
                    <a:xfrm>
                      <a:off x="0" y="0"/>
                      <a:ext cx="5048250" cy="2047875"/>
                    </a:xfrm>
                    <a:prstGeom prst="rect">
                      <a:avLst/>
                    </a:prstGeom>
                    <a:noFill/>
                    <a:ln>
                      <a:noFill/>
                    </a:ln>
                    <a:extLst>
                      <a:ext uri="{53640926-AAD7-44D8-BBD7-CCE9431645EC}">
                        <a14:shadowObscured xmlns:a14="http://schemas.microsoft.com/office/drawing/2010/main"/>
                      </a:ext>
                    </a:extLst>
                  </pic:spPr>
                </pic:pic>
              </a:graphicData>
            </a:graphic>
          </wp:inline>
        </w:drawing>
      </w:r>
    </w:p>
    <w:p w14:paraId="31A15546" w14:textId="77777777" w:rsidR="0030663C" w:rsidRDefault="0030663C" w:rsidP="003E3729">
      <w:pPr>
        <w:pStyle w:val="1"/>
        <w:keepNext w:val="0"/>
        <w:keepLines w:val="0"/>
        <w:widowControl w:val="0"/>
        <w:tabs>
          <w:tab w:val="left" w:pos="813"/>
        </w:tabs>
        <w:autoSpaceDE w:val="0"/>
        <w:autoSpaceDN w:val="0"/>
        <w:spacing w:before="0" w:line="276" w:lineRule="auto"/>
        <w:jc w:val="center"/>
        <w:rPr>
          <w:rFonts w:ascii="Times New Roman" w:hAnsi="Times New Roman" w:cs="Times New Roman"/>
          <w:b/>
          <w:color w:val="385623" w:themeColor="accent6" w:themeShade="80"/>
          <w:sz w:val="24"/>
          <w:szCs w:val="24"/>
        </w:rPr>
      </w:pPr>
    </w:p>
    <w:p w14:paraId="2D384B3D" w14:textId="77777777" w:rsidR="00D76AAB" w:rsidRPr="0030663C" w:rsidRDefault="00D76AAB" w:rsidP="003E3729">
      <w:pPr>
        <w:pStyle w:val="1"/>
        <w:keepNext w:val="0"/>
        <w:keepLines w:val="0"/>
        <w:widowControl w:val="0"/>
        <w:tabs>
          <w:tab w:val="left" w:pos="813"/>
        </w:tabs>
        <w:autoSpaceDE w:val="0"/>
        <w:autoSpaceDN w:val="0"/>
        <w:spacing w:before="0" w:line="276" w:lineRule="auto"/>
        <w:jc w:val="center"/>
        <w:rPr>
          <w:rFonts w:ascii="Times New Roman" w:hAnsi="Times New Roman" w:cs="Times New Roman"/>
          <w:b/>
          <w:color w:val="385623" w:themeColor="accent6" w:themeShade="80"/>
          <w:sz w:val="24"/>
          <w:szCs w:val="24"/>
        </w:rPr>
      </w:pPr>
      <w:r w:rsidRPr="0030663C">
        <w:rPr>
          <w:rFonts w:ascii="Times New Roman" w:hAnsi="Times New Roman" w:cs="Times New Roman"/>
          <w:b/>
          <w:color w:val="385623" w:themeColor="accent6" w:themeShade="80"/>
          <w:sz w:val="24"/>
          <w:szCs w:val="24"/>
        </w:rPr>
        <w:t>Результаты</w:t>
      </w:r>
      <w:r w:rsidRPr="0030663C">
        <w:rPr>
          <w:rFonts w:ascii="Times New Roman" w:hAnsi="Times New Roman" w:cs="Times New Roman"/>
          <w:b/>
          <w:color w:val="385623" w:themeColor="accent6" w:themeShade="80"/>
          <w:spacing w:val="-4"/>
          <w:sz w:val="24"/>
          <w:szCs w:val="24"/>
        </w:rPr>
        <w:t xml:space="preserve"> </w:t>
      </w:r>
      <w:r w:rsidRPr="0030663C">
        <w:rPr>
          <w:rFonts w:ascii="Times New Roman" w:hAnsi="Times New Roman" w:cs="Times New Roman"/>
          <w:b/>
          <w:color w:val="385623" w:themeColor="accent6" w:themeShade="80"/>
          <w:sz w:val="24"/>
          <w:szCs w:val="24"/>
        </w:rPr>
        <w:t>анализа</w:t>
      </w:r>
      <w:r w:rsidRPr="0030663C">
        <w:rPr>
          <w:rFonts w:ascii="Times New Roman" w:hAnsi="Times New Roman" w:cs="Times New Roman"/>
          <w:b/>
          <w:color w:val="385623" w:themeColor="accent6" w:themeShade="80"/>
          <w:spacing w:val="-3"/>
          <w:sz w:val="24"/>
          <w:szCs w:val="24"/>
        </w:rPr>
        <w:t xml:space="preserve"> </w:t>
      </w:r>
      <w:r w:rsidRPr="0030663C">
        <w:rPr>
          <w:rFonts w:ascii="Times New Roman" w:hAnsi="Times New Roman" w:cs="Times New Roman"/>
          <w:b/>
          <w:color w:val="385623" w:themeColor="accent6" w:themeShade="80"/>
          <w:sz w:val="24"/>
          <w:szCs w:val="24"/>
        </w:rPr>
        <w:t>внешней</w:t>
      </w:r>
      <w:r w:rsidRPr="0030663C">
        <w:rPr>
          <w:rFonts w:ascii="Times New Roman" w:hAnsi="Times New Roman" w:cs="Times New Roman"/>
          <w:b/>
          <w:color w:val="385623" w:themeColor="accent6" w:themeShade="80"/>
          <w:spacing w:val="-5"/>
          <w:sz w:val="24"/>
          <w:szCs w:val="24"/>
        </w:rPr>
        <w:t xml:space="preserve"> </w:t>
      </w:r>
      <w:r w:rsidRPr="0030663C">
        <w:rPr>
          <w:rFonts w:ascii="Times New Roman" w:hAnsi="Times New Roman" w:cs="Times New Roman"/>
          <w:b/>
          <w:color w:val="385623" w:themeColor="accent6" w:themeShade="80"/>
          <w:sz w:val="24"/>
          <w:szCs w:val="24"/>
        </w:rPr>
        <w:t>среды</w:t>
      </w:r>
    </w:p>
    <w:p w14:paraId="63AB25C5" w14:textId="77777777" w:rsidR="00D76AAB" w:rsidRDefault="00D76AAB" w:rsidP="003E3729">
      <w:pPr>
        <w:pStyle w:val="a9"/>
        <w:spacing w:line="276" w:lineRule="auto"/>
        <w:jc w:val="both"/>
        <w:sectPr w:rsidR="00D76AAB" w:rsidSect="003E3729">
          <w:headerReference w:type="default" r:id="rId33"/>
          <w:footerReference w:type="default" r:id="rId34"/>
          <w:type w:val="continuous"/>
          <w:pgSz w:w="11910" w:h="16840"/>
          <w:pgMar w:top="1134" w:right="850" w:bottom="1134" w:left="1701" w:header="714" w:footer="1050" w:gutter="0"/>
          <w:cols w:space="720"/>
        </w:sectPr>
      </w:pPr>
      <w:r>
        <w:t>Образовательным</w:t>
      </w:r>
      <w:r>
        <w:rPr>
          <w:spacing w:val="1"/>
        </w:rPr>
        <w:t xml:space="preserve"> </w:t>
      </w:r>
      <w:r>
        <w:t>пространством</w:t>
      </w:r>
      <w:r>
        <w:rPr>
          <w:spacing w:val="1"/>
        </w:rPr>
        <w:t xml:space="preserve"> </w:t>
      </w:r>
      <w:r>
        <w:t>современного</w:t>
      </w:r>
      <w:r>
        <w:rPr>
          <w:spacing w:val="1"/>
        </w:rPr>
        <w:t xml:space="preserve"> </w:t>
      </w:r>
      <w:r>
        <w:t>школьника</w:t>
      </w:r>
      <w:r>
        <w:rPr>
          <w:spacing w:val="1"/>
        </w:rPr>
        <w:t xml:space="preserve"> </w:t>
      </w:r>
      <w:r>
        <w:t>сегодня</w:t>
      </w:r>
      <w:r>
        <w:rPr>
          <w:spacing w:val="1"/>
        </w:rPr>
        <w:t xml:space="preserve"> </w:t>
      </w:r>
      <w:r>
        <w:t>является</w:t>
      </w:r>
      <w:r>
        <w:rPr>
          <w:spacing w:val="1"/>
        </w:rPr>
        <w:t xml:space="preserve"> </w:t>
      </w:r>
      <w:r>
        <w:t>всё,</w:t>
      </w:r>
      <w:r>
        <w:rPr>
          <w:spacing w:val="1"/>
        </w:rPr>
        <w:t xml:space="preserve"> </w:t>
      </w:r>
      <w:r>
        <w:t>что</w:t>
      </w:r>
      <w:r>
        <w:rPr>
          <w:spacing w:val="1"/>
        </w:rPr>
        <w:t xml:space="preserve"> </w:t>
      </w:r>
      <w:r>
        <w:t>его</w:t>
      </w:r>
      <w:r>
        <w:rPr>
          <w:spacing w:val="1"/>
        </w:rPr>
        <w:t xml:space="preserve"> </w:t>
      </w:r>
      <w:r>
        <w:t>окружает</w:t>
      </w:r>
      <w:r>
        <w:rPr>
          <w:spacing w:val="1"/>
        </w:rPr>
        <w:t xml:space="preserve"> </w:t>
      </w:r>
      <w:r>
        <w:t>как</w:t>
      </w:r>
      <w:r>
        <w:rPr>
          <w:spacing w:val="1"/>
        </w:rPr>
        <w:t xml:space="preserve"> </w:t>
      </w:r>
      <w:r>
        <w:t>в</w:t>
      </w:r>
      <w:r>
        <w:rPr>
          <w:spacing w:val="1"/>
        </w:rPr>
        <w:t xml:space="preserve"> </w:t>
      </w:r>
      <w:r>
        <w:t>самой</w:t>
      </w:r>
      <w:r>
        <w:rPr>
          <w:spacing w:val="1"/>
        </w:rPr>
        <w:t xml:space="preserve"> </w:t>
      </w:r>
      <w:r>
        <w:t>образовательной</w:t>
      </w:r>
      <w:r>
        <w:rPr>
          <w:spacing w:val="1"/>
        </w:rPr>
        <w:t xml:space="preserve"> </w:t>
      </w:r>
      <w:r>
        <w:t>организации,</w:t>
      </w:r>
      <w:r>
        <w:rPr>
          <w:spacing w:val="1"/>
        </w:rPr>
        <w:t xml:space="preserve"> </w:t>
      </w:r>
      <w:r>
        <w:t>так</w:t>
      </w:r>
      <w:r>
        <w:rPr>
          <w:spacing w:val="1"/>
        </w:rPr>
        <w:t xml:space="preserve"> </w:t>
      </w:r>
      <w:r>
        <w:t>и</w:t>
      </w:r>
      <w:r>
        <w:rPr>
          <w:spacing w:val="1"/>
        </w:rPr>
        <w:t xml:space="preserve"> </w:t>
      </w:r>
      <w:r>
        <w:t>вне</w:t>
      </w:r>
      <w:r>
        <w:rPr>
          <w:spacing w:val="1"/>
        </w:rPr>
        <w:t xml:space="preserve"> </w:t>
      </w:r>
      <w:r>
        <w:t>её.</w:t>
      </w:r>
      <w:r>
        <w:rPr>
          <w:spacing w:val="1"/>
        </w:rPr>
        <w:t xml:space="preserve"> </w:t>
      </w:r>
      <w:r>
        <w:t>Открытость</w:t>
      </w:r>
      <w:r>
        <w:rPr>
          <w:spacing w:val="1"/>
        </w:rPr>
        <w:t xml:space="preserve"> </w:t>
      </w:r>
      <w:r>
        <w:t>школы</w:t>
      </w:r>
      <w:r>
        <w:rPr>
          <w:spacing w:val="1"/>
        </w:rPr>
        <w:t xml:space="preserve"> </w:t>
      </w:r>
      <w:r>
        <w:t>к</w:t>
      </w:r>
      <w:r>
        <w:rPr>
          <w:spacing w:val="1"/>
        </w:rPr>
        <w:t xml:space="preserve"> </w:t>
      </w:r>
      <w:r>
        <w:t>реальным</w:t>
      </w:r>
      <w:r>
        <w:rPr>
          <w:spacing w:val="1"/>
        </w:rPr>
        <w:t xml:space="preserve"> </w:t>
      </w:r>
      <w:r>
        <w:t>социальным</w:t>
      </w:r>
      <w:r>
        <w:rPr>
          <w:spacing w:val="1"/>
        </w:rPr>
        <w:t xml:space="preserve"> </w:t>
      </w:r>
      <w:r>
        <w:t>процессам,</w:t>
      </w:r>
      <w:r>
        <w:rPr>
          <w:spacing w:val="1"/>
        </w:rPr>
        <w:t xml:space="preserve"> </w:t>
      </w:r>
      <w:r>
        <w:t>происходящим</w:t>
      </w:r>
      <w:r>
        <w:rPr>
          <w:spacing w:val="1"/>
        </w:rPr>
        <w:t xml:space="preserve"> </w:t>
      </w:r>
      <w:r>
        <w:t>в</w:t>
      </w:r>
      <w:r>
        <w:rPr>
          <w:spacing w:val="1"/>
        </w:rPr>
        <w:t xml:space="preserve"> </w:t>
      </w:r>
      <w:r>
        <w:t>стране,</w:t>
      </w:r>
      <w:r>
        <w:rPr>
          <w:spacing w:val="1"/>
        </w:rPr>
        <w:t xml:space="preserve"> </w:t>
      </w:r>
      <w:r>
        <w:t>активизация</w:t>
      </w:r>
      <w:r>
        <w:rPr>
          <w:spacing w:val="1"/>
        </w:rPr>
        <w:t xml:space="preserve"> </w:t>
      </w:r>
      <w:r>
        <w:t>взаимосвязей</w:t>
      </w:r>
      <w:r>
        <w:rPr>
          <w:spacing w:val="1"/>
        </w:rPr>
        <w:t xml:space="preserve"> </w:t>
      </w:r>
      <w:r>
        <w:t>с</w:t>
      </w:r>
      <w:r>
        <w:rPr>
          <w:spacing w:val="1"/>
        </w:rPr>
        <w:t xml:space="preserve"> </w:t>
      </w:r>
      <w:r>
        <w:t>образовательными,</w:t>
      </w:r>
      <w:r>
        <w:rPr>
          <w:spacing w:val="1"/>
        </w:rPr>
        <w:t xml:space="preserve"> </w:t>
      </w:r>
      <w:r>
        <w:t>культурными,</w:t>
      </w:r>
      <w:r>
        <w:rPr>
          <w:spacing w:val="1"/>
        </w:rPr>
        <w:t xml:space="preserve"> </w:t>
      </w:r>
      <w:r>
        <w:t>религиозными</w:t>
      </w:r>
      <w:r>
        <w:rPr>
          <w:spacing w:val="1"/>
        </w:rPr>
        <w:t xml:space="preserve"> </w:t>
      </w:r>
      <w:r>
        <w:t>организациями</w:t>
      </w:r>
      <w:r>
        <w:rPr>
          <w:spacing w:val="1"/>
        </w:rPr>
        <w:t xml:space="preserve"> </w:t>
      </w:r>
      <w:r>
        <w:t>города,</w:t>
      </w:r>
      <w:r>
        <w:rPr>
          <w:spacing w:val="1"/>
        </w:rPr>
        <w:t xml:space="preserve"> </w:t>
      </w:r>
      <w:r>
        <w:t>достижение</w:t>
      </w:r>
      <w:r>
        <w:rPr>
          <w:spacing w:val="1"/>
        </w:rPr>
        <w:t xml:space="preserve"> </w:t>
      </w:r>
      <w:r>
        <w:t>согласованности</w:t>
      </w:r>
      <w:r>
        <w:rPr>
          <w:spacing w:val="1"/>
        </w:rPr>
        <w:t xml:space="preserve"> </w:t>
      </w:r>
      <w:r>
        <w:t>целей</w:t>
      </w:r>
      <w:r>
        <w:rPr>
          <w:spacing w:val="1"/>
        </w:rPr>
        <w:t xml:space="preserve"> </w:t>
      </w:r>
      <w:r>
        <w:t>образовательной</w:t>
      </w:r>
      <w:r>
        <w:rPr>
          <w:spacing w:val="1"/>
        </w:rPr>
        <w:t xml:space="preserve"> </w:t>
      </w:r>
      <w:r>
        <w:t>деятельности</w:t>
      </w:r>
      <w:r>
        <w:rPr>
          <w:spacing w:val="1"/>
        </w:rPr>
        <w:t xml:space="preserve"> </w:t>
      </w:r>
      <w:r>
        <w:t>с</w:t>
      </w:r>
      <w:r>
        <w:rPr>
          <w:spacing w:val="1"/>
        </w:rPr>
        <w:t xml:space="preserve"> </w:t>
      </w:r>
      <w:r>
        <w:t>потребностями</w:t>
      </w:r>
      <w:r>
        <w:rPr>
          <w:spacing w:val="1"/>
        </w:rPr>
        <w:t xml:space="preserve"> </w:t>
      </w:r>
      <w:r>
        <w:t>и</w:t>
      </w:r>
      <w:r>
        <w:rPr>
          <w:spacing w:val="1"/>
        </w:rPr>
        <w:t xml:space="preserve"> </w:t>
      </w:r>
      <w:r>
        <w:t>возможностями</w:t>
      </w:r>
      <w:r>
        <w:rPr>
          <w:spacing w:val="1"/>
        </w:rPr>
        <w:t xml:space="preserve"> </w:t>
      </w:r>
      <w:r>
        <w:t xml:space="preserve">окружающей среды становятся важным условием формирования </w:t>
      </w:r>
      <w:proofErr w:type="spellStart"/>
      <w:r>
        <w:t>субъектности</w:t>
      </w:r>
      <w:proofErr w:type="spellEnd"/>
      <w:r>
        <w:t xml:space="preserve"> и личностного</w:t>
      </w:r>
      <w:r>
        <w:rPr>
          <w:spacing w:val="1"/>
        </w:rPr>
        <w:t xml:space="preserve"> </w:t>
      </w:r>
      <w:r>
        <w:t>самоопределения</w:t>
      </w:r>
      <w:r>
        <w:rPr>
          <w:spacing w:val="1"/>
        </w:rPr>
        <w:t xml:space="preserve"> </w:t>
      </w:r>
      <w:r>
        <w:t>школьника.</w:t>
      </w:r>
      <w:r>
        <w:rPr>
          <w:spacing w:val="1"/>
        </w:rPr>
        <w:t xml:space="preserve"> </w:t>
      </w:r>
      <w:r>
        <w:t>Создание</w:t>
      </w:r>
      <w:r>
        <w:rPr>
          <w:spacing w:val="1"/>
        </w:rPr>
        <w:t xml:space="preserve"> </w:t>
      </w:r>
      <w:r>
        <w:t>открытой,</w:t>
      </w:r>
      <w:r>
        <w:rPr>
          <w:spacing w:val="1"/>
        </w:rPr>
        <w:t xml:space="preserve"> </w:t>
      </w:r>
      <w:r>
        <w:t>высокотехнологичной</w:t>
      </w:r>
      <w:r>
        <w:rPr>
          <w:spacing w:val="1"/>
        </w:rPr>
        <w:t xml:space="preserve"> </w:t>
      </w:r>
      <w:r>
        <w:t>образовательной</w:t>
      </w:r>
      <w:r>
        <w:rPr>
          <w:spacing w:val="1"/>
        </w:rPr>
        <w:t xml:space="preserve"> </w:t>
      </w:r>
      <w:r>
        <w:t>среды</w:t>
      </w:r>
      <w:r>
        <w:rPr>
          <w:spacing w:val="1"/>
        </w:rPr>
        <w:t xml:space="preserve"> </w:t>
      </w:r>
      <w:r>
        <w:t>–</w:t>
      </w:r>
      <w:r>
        <w:rPr>
          <w:spacing w:val="1"/>
        </w:rPr>
        <w:t xml:space="preserve"> </w:t>
      </w:r>
      <w:r>
        <w:t>задача,</w:t>
      </w:r>
      <w:r>
        <w:rPr>
          <w:spacing w:val="1"/>
        </w:rPr>
        <w:t xml:space="preserve"> </w:t>
      </w:r>
      <w:r>
        <w:t>требующая</w:t>
      </w:r>
      <w:r>
        <w:rPr>
          <w:spacing w:val="1"/>
        </w:rPr>
        <w:t xml:space="preserve"> </w:t>
      </w:r>
      <w:r>
        <w:t>использования</w:t>
      </w:r>
      <w:r>
        <w:rPr>
          <w:spacing w:val="1"/>
        </w:rPr>
        <w:t xml:space="preserve"> </w:t>
      </w:r>
      <w:r>
        <w:t>не</w:t>
      </w:r>
      <w:r>
        <w:rPr>
          <w:spacing w:val="1"/>
        </w:rPr>
        <w:t xml:space="preserve"> </w:t>
      </w:r>
      <w:r>
        <w:t>только</w:t>
      </w:r>
      <w:r>
        <w:rPr>
          <w:spacing w:val="1"/>
        </w:rPr>
        <w:t xml:space="preserve"> </w:t>
      </w:r>
      <w:r>
        <w:t>всех</w:t>
      </w:r>
      <w:r>
        <w:rPr>
          <w:spacing w:val="1"/>
        </w:rPr>
        <w:t xml:space="preserve"> </w:t>
      </w:r>
      <w:r>
        <w:t>ресурсов</w:t>
      </w:r>
      <w:r>
        <w:rPr>
          <w:spacing w:val="1"/>
        </w:rPr>
        <w:t xml:space="preserve"> </w:t>
      </w:r>
      <w:r>
        <w:t>образовательной</w:t>
      </w:r>
      <w:r>
        <w:rPr>
          <w:spacing w:val="-57"/>
        </w:rPr>
        <w:t xml:space="preserve"> </w:t>
      </w:r>
      <w:r>
        <w:t>организации,</w:t>
      </w:r>
      <w:r>
        <w:rPr>
          <w:spacing w:val="-2"/>
        </w:rPr>
        <w:t xml:space="preserve"> </w:t>
      </w:r>
      <w:r>
        <w:t>но</w:t>
      </w:r>
      <w:r>
        <w:rPr>
          <w:spacing w:val="-1"/>
        </w:rPr>
        <w:t xml:space="preserve"> </w:t>
      </w:r>
      <w:r>
        <w:t>и</w:t>
      </w:r>
      <w:r>
        <w:rPr>
          <w:spacing w:val="-1"/>
        </w:rPr>
        <w:t xml:space="preserve"> </w:t>
      </w:r>
      <w:r w:rsidRPr="00317358">
        <w:rPr>
          <w:color w:val="000000" w:themeColor="text1"/>
        </w:rPr>
        <w:t>внешнего</w:t>
      </w:r>
      <w:r>
        <w:t xml:space="preserve"> образовательного</w:t>
      </w:r>
      <w:r>
        <w:rPr>
          <w:spacing w:val="-1"/>
        </w:rPr>
        <w:t xml:space="preserve"> </w:t>
      </w:r>
      <w:r>
        <w:t>и</w:t>
      </w:r>
      <w:r>
        <w:rPr>
          <w:spacing w:val="-2"/>
        </w:rPr>
        <w:t xml:space="preserve"> </w:t>
      </w:r>
      <w:r>
        <w:t>социокультурного</w:t>
      </w:r>
      <w:r>
        <w:rPr>
          <w:spacing w:val="-1"/>
        </w:rPr>
        <w:t xml:space="preserve"> </w:t>
      </w:r>
      <w:r>
        <w:t>потенциала.</w:t>
      </w:r>
    </w:p>
    <w:p w14:paraId="37D4E2C4" w14:textId="77777777" w:rsidR="00D76AAB" w:rsidRDefault="00D76AAB" w:rsidP="003E3729">
      <w:pPr>
        <w:pStyle w:val="a9"/>
        <w:spacing w:line="276" w:lineRule="auto"/>
      </w:pPr>
      <w:r>
        <w:lastRenderedPageBreak/>
        <w:t>Социальными</w:t>
      </w:r>
      <w:r>
        <w:rPr>
          <w:spacing w:val="-2"/>
        </w:rPr>
        <w:t xml:space="preserve"> </w:t>
      </w:r>
      <w:r>
        <w:t>партнёрами</w:t>
      </w:r>
      <w:r>
        <w:rPr>
          <w:spacing w:val="-2"/>
        </w:rPr>
        <w:t xml:space="preserve"> </w:t>
      </w:r>
      <w:r>
        <w:t>школы</w:t>
      </w:r>
      <w:r>
        <w:rPr>
          <w:spacing w:val="-3"/>
        </w:rPr>
        <w:t xml:space="preserve"> </w:t>
      </w:r>
      <w:r>
        <w:t>являются:</w:t>
      </w:r>
    </w:p>
    <w:p w14:paraId="7D0C37C4" w14:textId="77777777" w:rsidR="00D76AAB" w:rsidRDefault="00D76AAB" w:rsidP="003E3729">
      <w:pPr>
        <w:pStyle w:val="a9"/>
        <w:spacing w:line="276" w:lineRule="auto"/>
        <w:rPr>
          <w:sz w:val="12"/>
        </w:rPr>
      </w:pPr>
    </w:p>
    <w:tbl>
      <w:tblPr>
        <w:tblStyle w:val="TableNormal"/>
        <w:tblW w:w="0" w:type="auto"/>
        <w:tblInd w:w="1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988"/>
        <w:gridCol w:w="5121"/>
      </w:tblGrid>
      <w:tr w:rsidR="00D76AAB" w14:paraId="2DE028C0" w14:textId="77777777" w:rsidTr="003E3729">
        <w:trPr>
          <w:trHeight w:val="314"/>
        </w:trPr>
        <w:tc>
          <w:tcPr>
            <w:tcW w:w="3988" w:type="dxa"/>
          </w:tcPr>
          <w:p w14:paraId="58C44DBE" w14:textId="77777777" w:rsidR="00D76AAB" w:rsidRDefault="00D76AAB" w:rsidP="003E3729">
            <w:pPr>
              <w:pStyle w:val="TableParagraph"/>
              <w:spacing w:line="276" w:lineRule="auto"/>
              <w:ind w:left="0"/>
              <w:rPr>
                <w:b/>
                <w:sz w:val="24"/>
              </w:rPr>
            </w:pPr>
            <w:proofErr w:type="spellStart"/>
            <w:r>
              <w:rPr>
                <w:b/>
                <w:sz w:val="24"/>
              </w:rPr>
              <w:lastRenderedPageBreak/>
              <w:t>Наименование</w:t>
            </w:r>
            <w:proofErr w:type="spellEnd"/>
            <w:r>
              <w:rPr>
                <w:b/>
                <w:spacing w:val="-2"/>
                <w:sz w:val="24"/>
              </w:rPr>
              <w:t xml:space="preserve"> </w:t>
            </w:r>
            <w:proofErr w:type="spellStart"/>
            <w:r>
              <w:rPr>
                <w:b/>
                <w:sz w:val="24"/>
              </w:rPr>
              <w:t>организации</w:t>
            </w:r>
            <w:proofErr w:type="spellEnd"/>
          </w:p>
        </w:tc>
        <w:tc>
          <w:tcPr>
            <w:tcW w:w="5121" w:type="dxa"/>
          </w:tcPr>
          <w:p w14:paraId="7DE74F75" w14:textId="77777777" w:rsidR="00D76AAB" w:rsidRDefault="00D76AAB" w:rsidP="003E3729">
            <w:pPr>
              <w:pStyle w:val="TableParagraph"/>
              <w:spacing w:line="276" w:lineRule="auto"/>
              <w:ind w:left="0"/>
              <w:rPr>
                <w:b/>
                <w:sz w:val="24"/>
              </w:rPr>
            </w:pPr>
            <w:proofErr w:type="spellStart"/>
            <w:r>
              <w:rPr>
                <w:b/>
                <w:sz w:val="24"/>
              </w:rPr>
              <w:t>Содержание</w:t>
            </w:r>
            <w:proofErr w:type="spellEnd"/>
            <w:r>
              <w:rPr>
                <w:b/>
                <w:spacing w:val="-6"/>
                <w:sz w:val="24"/>
              </w:rPr>
              <w:t xml:space="preserve"> </w:t>
            </w:r>
            <w:proofErr w:type="spellStart"/>
            <w:r>
              <w:rPr>
                <w:b/>
                <w:sz w:val="24"/>
              </w:rPr>
              <w:t>сотрудничества</w:t>
            </w:r>
            <w:proofErr w:type="spellEnd"/>
          </w:p>
        </w:tc>
      </w:tr>
      <w:tr w:rsidR="00D76AAB" w14:paraId="36845E9E" w14:textId="77777777" w:rsidTr="003E3729">
        <w:trPr>
          <w:trHeight w:val="859"/>
        </w:trPr>
        <w:tc>
          <w:tcPr>
            <w:tcW w:w="3988" w:type="dxa"/>
          </w:tcPr>
          <w:p w14:paraId="0B88214C" w14:textId="77777777" w:rsidR="00D76AAB" w:rsidRPr="00C81D93" w:rsidRDefault="00D76AAB" w:rsidP="003E3729">
            <w:pPr>
              <w:pStyle w:val="TableParagraph"/>
              <w:spacing w:line="276" w:lineRule="auto"/>
              <w:ind w:left="0"/>
              <w:rPr>
                <w:sz w:val="24"/>
                <w:lang w:val="ru-RU"/>
              </w:rPr>
            </w:pPr>
            <w:r w:rsidRPr="00C81D93">
              <w:rPr>
                <w:sz w:val="24"/>
                <w:lang w:val="ru-RU"/>
              </w:rPr>
              <w:t>МБУ ДПО города Костромы «Центр</w:t>
            </w:r>
            <w:r w:rsidRPr="00C81D93">
              <w:rPr>
                <w:spacing w:val="1"/>
                <w:sz w:val="24"/>
                <w:lang w:val="ru-RU"/>
              </w:rPr>
              <w:t xml:space="preserve"> </w:t>
            </w:r>
            <w:r w:rsidRPr="00C81D93">
              <w:rPr>
                <w:sz w:val="24"/>
                <w:lang w:val="ru-RU"/>
              </w:rPr>
              <w:t>естественно-научного</w:t>
            </w:r>
            <w:r w:rsidRPr="00C81D93">
              <w:rPr>
                <w:spacing w:val="-8"/>
                <w:sz w:val="24"/>
                <w:lang w:val="ru-RU"/>
              </w:rPr>
              <w:t xml:space="preserve"> </w:t>
            </w:r>
            <w:r w:rsidRPr="00C81D93">
              <w:rPr>
                <w:sz w:val="24"/>
                <w:lang w:val="ru-RU"/>
              </w:rPr>
              <w:t>развития</w:t>
            </w:r>
            <w:r w:rsidRPr="00C81D93">
              <w:rPr>
                <w:spacing w:val="-5"/>
                <w:sz w:val="24"/>
                <w:lang w:val="ru-RU"/>
              </w:rPr>
              <w:t xml:space="preserve"> </w:t>
            </w:r>
            <w:r w:rsidRPr="00C81D93">
              <w:rPr>
                <w:sz w:val="24"/>
                <w:lang w:val="ru-RU"/>
              </w:rPr>
              <w:t>«</w:t>
            </w:r>
            <w:proofErr w:type="spellStart"/>
            <w:r w:rsidRPr="00C81D93">
              <w:rPr>
                <w:sz w:val="24"/>
                <w:lang w:val="ru-RU"/>
              </w:rPr>
              <w:t>ЭКОсфера</w:t>
            </w:r>
            <w:proofErr w:type="spellEnd"/>
            <w:r w:rsidRPr="00C81D93">
              <w:rPr>
                <w:sz w:val="24"/>
                <w:lang w:val="ru-RU"/>
              </w:rPr>
              <w:t>»</w:t>
            </w:r>
          </w:p>
        </w:tc>
        <w:tc>
          <w:tcPr>
            <w:tcW w:w="5121" w:type="dxa"/>
          </w:tcPr>
          <w:p w14:paraId="00722865" w14:textId="77777777" w:rsidR="00D76AAB" w:rsidRPr="00DC2B8F" w:rsidRDefault="00D76AAB" w:rsidP="003E3729">
            <w:pPr>
              <w:pStyle w:val="TableParagraph"/>
              <w:tabs>
                <w:tab w:val="left" w:pos="2066"/>
                <w:tab w:val="left" w:pos="4160"/>
              </w:tabs>
              <w:spacing w:line="276" w:lineRule="auto"/>
              <w:ind w:left="57" w:right="57"/>
              <w:jc w:val="both"/>
              <w:rPr>
                <w:sz w:val="24"/>
                <w:lang w:val="ru-RU"/>
              </w:rPr>
            </w:pPr>
            <w:r w:rsidRPr="00C81D93">
              <w:rPr>
                <w:sz w:val="24"/>
                <w:lang w:val="ru-RU"/>
              </w:rPr>
              <w:t>Сетевое</w:t>
            </w:r>
            <w:r w:rsidRPr="00C81D93">
              <w:rPr>
                <w:spacing w:val="1"/>
                <w:sz w:val="24"/>
                <w:lang w:val="ru-RU"/>
              </w:rPr>
              <w:t xml:space="preserve"> </w:t>
            </w:r>
            <w:r w:rsidRPr="00C81D93">
              <w:rPr>
                <w:sz w:val="24"/>
                <w:lang w:val="ru-RU"/>
              </w:rPr>
              <w:t>взаимодействие</w:t>
            </w:r>
            <w:r w:rsidRPr="00C81D93">
              <w:rPr>
                <w:spacing w:val="1"/>
                <w:sz w:val="24"/>
                <w:lang w:val="ru-RU"/>
              </w:rPr>
              <w:t xml:space="preserve"> </w:t>
            </w:r>
            <w:r w:rsidRPr="00C81D93">
              <w:rPr>
                <w:sz w:val="24"/>
                <w:lang w:val="ru-RU"/>
              </w:rPr>
              <w:t>по</w:t>
            </w:r>
            <w:r w:rsidRPr="00C81D93">
              <w:rPr>
                <w:spacing w:val="1"/>
                <w:sz w:val="24"/>
                <w:lang w:val="ru-RU"/>
              </w:rPr>
              <w:t xml:space="preserve"> </w:t>
            </w:r>
            <w:r w:rsidRPr="00C81D93">
              <w:rPr>
                <w:sz w:val="24"/>
                <w:lang w:val="ru-RU"/>
              </w:rPr>
              <w:t>программам</w:t>
            </w:r>
            <w:r w:rsidRPr="00C81D93">
              <w:rPr>
                <w:spacing w:val="1"/>
                <w:sz w:val="24"/>
                <w:lang w:val="ru-RU"/>
              </w:rPr>
              <w:t xml:space="preserve"> </w:t>
            </w:r>
            <w:r>
              <w:rPr>
                <w:sz w:val="24"/>
                <w:lang w:val="ru-RU"/>
              </w:rPr>
              <w:t xml:space="preserve">внеурочной деятельности </w:t>
            </w:r>
            <w:r w:rsidRPr="00C81D93">
              <w:rPr>
                <w:spacing w:val="-1"/>
                <w:sz w:val="24"/>
                <w:lang w:val="ru-RU"/>
              </w:rPr>
              <w:t>«</w:t>
            </w:r>
            <w:r>
              <w:rPr>
                <w:spacing w:val="-1"/>
                <w:sz w:val="24"/>
                <w:lang w:val="ru-RU"/>
              </w:rPr>
              <w:t>Юный эколог</w:t>
            </w:r>
            <w:r w:rsidRPr="00DC2B8F">
              <w:rPr>
                <w:sz w:val="24"/>
                <w:lang w:val="ru-RU"/>
              </w:rPr>
              <w:t>».</w:t>
            </w:r>
          </w:p>
        </w:tc>
      </w:tr>
      <w:tr w:rsidR="00D76AAB" w14:paraId="5702D24A" w14:textId="77777777" w:rsidTr="003E3729">
        <w:trPr>
          <w:trHeight w:val="943"/>
        </w:trPr>
        <w:tc>
          <w:tcPr>
            <w:tcW w:w="3988" w:type="dxa"/>
          </w:tcPr>
          <w:p w14:paraId="0F2EA885" w14:textId="77777777" w:rsidR="00D76AAB" w:rsidRPr="00C81D93" w:rsidRDefault="00D76AAB" w:rsidP="003E3729">
            <w:pPr>
              <w:pStyle w:val="TableParagraph"/>
              <w:spacing w:line="276" w:lineRule="auto"/>
              <w:ind w:left="0"/>
              <w:rPr>
                <w:sz w:val="24"/>
                <w:lang w:val="ru-RU"/>
              </w:rPr>
            </w:pPr>
            <w:r w:rsidRPr="00C81D93">
              <w:rPr>
                <w:sz w:val="24"/>
                <w:lang w:val="ru-RU"/>
              </w:rPr>
              <w:t>МБУ ДПО города Костромы «Центр</w:t>
            </w:r>
            <w:r w:rsidRPr="00C81D93">
              <w:rPr>
                <w:spacing w:val="1"/>
                <w:sz w:val="24"/>
                <w:lang w:val="ru-RU"/>
              </w:rPr>
              <w:t xml:space="preserve"> </w:t>
            </w:r>
            <w:r w:rsidRPr="00C81D93">
              <w:rPr>
                <w:sz w:val="24"/>
                <w:lang w:val="ru-RU"/>
              </w:rPr>
              <w:t>творческого</w:t>
            </w:r>
            <w:r w:rsidRPr="00C81D93">
              <w:rPr>
                <w:spacing w:val="-8"/>
                <w:sz w:val="24"/>
                <w:lang w:val="ru-RU"/>
              </w:rPr>
              <w:t xml:space="preserve"> </w:t>
            </w:r>
            <w:r w:rsidRPr="00C81D93">
              <w:rPr>
                <w:sz w:val="24"/>
                <w:lang w:val="ru-RU"/>
              </w:rPr>
              <w:t>развития</w:t>
            </w:r>
            <w:r w:rsidRPr="00C81D93">
              <w:rPr>
                <w:spacing w:val="-8"/>
                <w:sz w:val="24"/>
                <w:lang w:val="ru-RU"/>
              </w:rPr>
              <w:t xml:space="preserve"> </w:t>
            </w:r>
            <w:r w:rsidRPr="00C81D93">
              <w:rPr>
                <w:sz w:val="24"/>
                <w:lang w:val="ru-RU"/>
              </w:rPr>
              <w:t>«АКАДЕМИЯ»</w:t>
            </w:r>
          </w:p>
        </w:tc>
        <w:tc>
          <w:tcPr>
            <w:tcW w:w="5121" w:type="dxa"/>
          </w:tcPr>
          <w:p w14:paraId="0C03C272" w14:textId="77777777" w:rsidR="00D76AAB" w:rsidRPr="00C81D93" w:rsidRDefault="00D76AAB" w:rsidP="003E3729">
            <w:pPr>
              <w:pStyle w:val="TableParagraph"/>
              <w:tabs>
                <w:tab w:val="left" w:pos="1298"/>
                <w:tab w:val="left" w:pos="3264"/>
                <w:tab w:val="left" w:pos="3848"/>
              </w:tabs>
              <w:spacing w:line="276" w:lineRule="auto"/>
              <w:ind w:left="57" w:right="57"/>
              <w:rPr>
                <w:sz w:val="24"/>
                <w:lang w:val="ru-RU"/>
              </w:rPr>
            </w:pPr>
            <w:r>
              <w:rPr>
                <w:sz w:val="24"/>
                <w:lang w:val="ru-RU"/>
              </w:rPr>
              <w:t>Сетевое</w:t>
            </w:r>
            <w:r>
              <w:rPr>
                <w:sz w:val="24"/>
                <w:lang w:val="ru-RU"/>
              </w:rPr>
              <w:tab/>
              <w:t>взаимодействие</w:t>
            </w:r>
            <w:r>
              <w:rPr>
                <w:sz w:val="24"/>
                <w:lang w:val="ru-RU"/>
              </w:rPr>
              <w:tab/>
              <w:t xml:space="preserve">по </w:t>
            </w:r>
            <w:r w:rsidRPr="00C81D93">
              <w:rPr>
                <w:sz w:val="24"/>
                <w:lang w:val="ru-RU"/>
              </w:rPr>
              <w:t>программам</w:t>
            </w:r>
          </w:p>
          <w:p w14:paraId="074757E0" w14:textId="77777777" w:rsidR="00D76AAB" w:rsidRPr="00C81D93" w:rsidRDefault="00D76AAB" w:rsidP="003E3729">
            <w:pPr>
              <w:pStyle w:val="TableParagraph"/>
              <w:spacing w:line="276" w:lineRule="auto"/>
              <w:ind w:left="57" w:right="57"/>
              <w:rPr>
                <w:sz w:val="24"/>
                <w:lang w:val="ru-RU"/>
              </w:rPr>
            </w:pPr>
            <w:r w:rsidRPr="00C81D93">
              <w:rPr>
                <w:sz w:val="24"/>
                <w:lang w:val="ru-RU"/>
              </w:rPr>
              <w:t>внеурочной</w:t>
            </w:r>
            <w:r w:rsidRPr="00C81D93">
              <w:rPr>
                <w:spacing w:val="30"/>
                <w:sz w:val="24"/>
                <w:lang w:val="ru-RU"/>
              </w:rPr>
              <w:t xml:space="preserve"> </w:t>
            </w:r>
            <w:r w:rsidRPr="00C81D93">
              <w:rPr>
                <w:sz w:val="24"/>
                <w:lang w:val="ru-RU"/>
              </w:rPr>
              <w:t>деятельности</w:t>
            </w:r>
            <w:r w:rsidRPr="00C81D93">
              <w:rPr>
                <w:spacing w:val="37"/>
                <w:sz w:val="24"/>
                <w:lang w:val="ru-RU"/>
              </w:rPr>
              <w:t xml:space="preserve"> </w:t>
            </w:r>
            <w:r w:rsidRPr="00C81D93">
              <w:rPr>
                <w:sz w:val="24"/>
                <w:lang w:val="ru-RU"/>
              </w:rPr>
              <w:t>«ЮИД»,</w:t>
            </w:r>
            <w:r w:rsidRPr="00C81D93">
              <w:rPr>
                <w:spacing w:val="32"/>
                <w:sz w:val="24"/>
                <w:lang w:val="ru-RU"/>
              </w:rPr>
              <w:t xml:space="preserve"> </w:t>
            </w:r>
            <w:r w:rsidRPr="00C81D93">
              <w:rPr>
                <w:sz w:val="24"/>
                <w:lang w:val="ru-RU"/>
              </w:rPr>
              <w:t>внеурочной</w:t>
            </w:r>
            <w:r w:rsidRPr="00C81D93">
              <w:rPr>
                <w:spacing w:val="-57"/>
                <w:sz w:val="24"/>
                <w:lang w:val="ru-RU"/>
              </w:rPr>
              <w:t xml:space="preserve"> </w:t>
            </w:r>
            <w:r w:rsidRPr="00C81D93">
              <w:rPr>
                <w:sz w:val="24"/>
                <w:lang w:val="ru-RU"/>
              </w:rPr>
              <w:t>деятельности</w:t>
            </w:r>
            <w:r w:rsidRPr="00C81D93">
              <w:rPr>
                <w:spacing w:val="-2"/>
                <w:sz w:val="24"/>
                <w:lang w:val="ru-RU"/>
              </w:rPr>
              <w:t xml:space="preserve"> </w:t>
            </w:r>
            <w:r w:rsidRPr="00C81D93">
              <w:rPr>
                <w:sz w:val="24"/>
                <w:lang w:val="ru-RU"/>
              </w:rPr>
              <w:t>«Архимеды».</w:t>
            </w:r>
          </w:p>
        </w:tc>
      </w:tr>
      <w:tr w:rsidR="00D76AAB" w14:paraId="2BD73629" w14:textId="77777777" w:rsidTr="003E3729">
        <w:trPr>
          <w:trHeight w:val="3154"/>
        </w:trPr>
        <w:tc>
          <w:tcPr>
            <w:tcW w:w="3988" w:type="dxa"/>
          </w:tcPr>
          <w:p w14:paraId="224A3747" w14:textId="77777777" w:rsidR="00D76AAB" w:rsidRDefault="00D76AAB" w:rsidP="003E3729">
            <w:pPr>
              <w:pStyle w:val="TableParagraph"/>
              <w:spacing w:line="276" w:lineRule="auto"/>
              <w:ind w:left="0"/>
              <w:rPr>
                <w:sz w:val="24"/>
              </w:rPr>
            </w:pPr>
            <w:proofErr w:type="spellStart"/>
            <w:r>
              <w:rPr>
                <w:sz w:val="24"/>
              </w:rPr>
              <w:t>Костромской</w:t>
            </w:r>
            <w:proofErr w:type="spellEnd"/>
            <w:r>
              <w:rPr>
                <w:spacing w:val="-6"/>
                <w:sz w:val="24"/>
              </w:rPr>
              <w:t xml:space="preserve"> </w:t>
            </w:r>
            <w:proofErr w:type="spellStart"/>
            <w:r>
              <w:rPr>
                <w:sz w:val="24"/>
              </w:rPr>
              <w:t>государственный</w:t>
            </w:r>
            <w:proofErr w:type="spellEnd"/>
            <w:r>
              <w:rPr>
                <w:spacing w:val="-3"/>
                <w:sz w:val="24"/>
              </w:rPr>
              <w:t xml:space="preserve"> </w:t>
            </w:r>
            <w:proofErr w:type="spellStart"/>
            <w:r>
              <w:rPr>
                <w:sz w:val="24"/>
              </w:rPr>
              <w:t>университет</w:t>
            </w:r>
            <w:proofErr w:type="spellEnd"/>
          </w:p>
        </w:tc>
        <w:tc>
          <w:tcPr>
            <w:tcW w:w="5121" w:type="dxa"/>
          </w:tcPr>
          <w:p w14:paraId="143762D5" w14:textId="77777777" w:rsidR="00D76AAB" w:rsidRPr="00DC2B8F" w:rsidRDefault="00D76AAB" w:rsidP="003E3729">
            <w:pPr>
              <w:pStyle w:val="TableParagraph"/>
              <w:tabs>
                <w:tab w:val="left" w:pos="2582"/>
                <w:tab w:val="left" w:pos="3758"/>
              </w:tabs>
              <w:spacing w:line="276" w:lineRule="auto"/>
              <w:ind w:left="57" w:right="57"/>
              <w:jc w:val="both"/>
              <w:rPr>
                <w:sz w:val="24"/>
                <w:lang w:val="ru-RU"/>
              </w:rPr>
            </w:pPr>
            <w:r w:rsidRPr="00C81D93">
              <w:rPr>
                <w:sz w:val="24"/>
                <w:lang w:val="ru-RU"/>
              </w:rPr>
              <w:t>Осуществление</w:t>
            </w:r>
            <w:r w:rsidRPr="00C81D93">
              <w:rPr>
                <w:spacing w:val="1"/>
                <w:sz w:val="24"/>
                <w:lang w:val="ru-RU"/>
              </w:rPr>
              <w:t xml:space="preserve"> </w:t>
            </w:r>
            <w:r w:rsidRPr="00C81D93">
              <w:rPr>
                <w:sz w:val="24"/>
                <w:lang w:val="ru-RU"/>
              </w:rPr>
              <w:t>совместной</w:t>
            </w:r>
            <w:r w:rsidRPr="00C81D93">
              <w:rPr>
                <w:spacing w:val="1"/>
                <w:sz w:val="24"/>
                <w:lang w:val="ru-RU"/>
              </w:rPr>
              <w:t xml:space="preserve"> </w:t>
            </w:r>
            <w:r w:rsidRPr="00C81D93">
              <w:rPr>
                <w:sz w:val="24"/>
                <w:lang w:val="ru-RU"/>
              </w:rPr>
              <w:t>деятельности,</w:t>
            </w:r>
            <w:r w:rsidRPr="00C81D93">
              <w:rPr>
                <w:spacing w:val="-57"/>
                <w:sz w:val="24"/>
                <w:lang w:val="ru-RU"/>
              </w:rPr>
              <w:t xml:space="preserve"> </w:t>
            </w:r>
            <w:r w:rsidRPr="00C81D93">
              <w:rPr>
                <w:sz w:val="24"/>
                <w:lang w:val="ru-RU"/>
              </w:rPr>
              <w:t>направленной</w:t>
            </w:r>
            <w:r w:rsidRPr="00C81D93">
              <w:rPr>
                <w:sz w:val="24"/>
                <w:lang w:val="ru-RU"/>
              </w:rPr>
              <w:tab/>
              <w:t>на</w:t>
            </w:r>
            <w:r w:rsidRPr="00C81D93">
              <w:rPr>
                <w:spacing w:val="1"/>
                <w:sz w:val="24"/>
                <w:lang w:val="ru-RU"/>
              </w:rPr>
              <w:t xml:space="preserve"> </w:t>
            </w:r>
            <w:r w:rsidRPr="00C81D93">
              <w:rPr>
                <w:sz w:val="24"/>
                <w:lang w:val="ru-RU"/>
              </w:rPr>
              <w:t>профориентацию</w:t>
            </w:r>
            <w:r w:rsidRPr="00C81D93">
              <w:rPr>
                <w:spacing w:val="-57"/>
                <w:sz w:val="24"/>
                <w:lang w:val="ru-RU"/>
              </w:rPr>
              <w:t xml:space="preserve"> </w:t>
            </w:r>
            <w:r w:rsidRPr="00C81D93">
              <w:rPr>
                <w:sz w:val="24"/>
                <w:lang w:val="ru-RU"/>
              </w:rPr>
              <w:t>выпускников</w:t>
            </w:r>
            <w:r w:rsidRPr="00C81D93">
              <w:rPr>
                <w:spacing w:val="1"/>
                <w:sz w:val="24"/>
                <w:lang w:val="ru-RU"/>
              </w:rPr>
              <w:t xml:space="preserve"> </w:t>
            </w:r>
            <w:r w:rsidRPr="00C81D93">
              <w:rPr>
                <w:sz w:val="24"/>
                <w:lang w:val="ru-RU"/>
              </w:rPr>
              <w:t>школы,</w:t>
            </w:r>
            <w:r w:rsidRPr="00C81D93">
              <w:rPr>
                <w:spacing w:val="1"/>
                <w:sz w:val="24"/>
                <w:lang w:val="ru-RU"/>
              </w:rPr>
              <w:t xml:space="preserve"> </w:t>
            </w:r>
            <w:r w:rsidRPr="00C81D93">
              <w:rPr>
                <w:sz w:val="24"/>
                <w:lang w:val="ru-RU"/>
              </w:rPr>
              <w:t>повышение</w:t>
            </w:r>
            <w:r w:rsidRPr="00C81D93">
              <w:rPr>
                <w:spacing w:val="1"/>
                <w:sz w:val="24"/>
                <w:lang w:val="ru-RU"/>
              </w:rPr>
              <w:t xml:space="preserve"> </w:t>
            </w:r>
            <w:r w:rsidRPr="00C81D93">
              <w:rPr>
                <w:sz w:val="24"/>
                <w:lang w:val="ru-RU"/>
              </w:rPr>
              <w:t>качества</w:t>
            </w:r>
            <w:r w:rsidRPr="00C81D93">
              <w:rPr>
                <w:spacing w:val="1"/>
                <w:sz w:val="24"/>
                <w:lang w:val="ru-RU"/>
              </w:rPr>
              <w:t xml:space="preserve"> </w:t>
            </w:r>
            <w:r w:rsidRPr="00C81D93">
              <w:rPr>
                <w:sz w:val="24"/>
                <w:lang w:val="ru-RU"/>
              </w:rPr>
              <w:t>образования</w:t>
            </w:r>
            <w:r w:rsidRPr="00C81D93">
              <w:rPr>
                <w:spacing w:val="1"/>
                <w:sz w:val="24"/>
                <w:lang w:val="ru-RU"/>
              </w:rPr>
              <w:t xml:space="preserve"> </w:t>
            </w:r>
            <w:r w:rsidRPr="00C81D93">
              <w:rPr>
                <w:sz w:val="24"/>
                <w:lang w:val="ru-RU"/>
              </w:rPr>
              <w:t>учащихся</w:t>
            </w:r>
            <w:r w:rsidRPr="00C81D93">
              <w:rPr>
                <w:spacing w:val="1"/>
                <w:sz w:val="24"/>
                <w:lang w:val="ru-RU"/>
              </w:rPr>
              <w:t xml:space="preserve"> </w:t>
            </w:r>
            <w:r w:rsidRPr="00C81D93">
              <w:rPr>
                <w:sz w:val="24"/>
                <w:lang w:val="ru-RU"/>
              </w:rPr>
              <w:t>и</w:t>
            </w:r>
            <w:r w:rsidRPr="00C81D93">
              <w:rPr>
                <w:spacing w:val="1"/>
                <w:sz w:val="24"/>
                <w:lang w:val="ru-RU"/>
              </w:rPr>
              <w:t xml:space="preserve"> </w:t>
            </w:r>
            <w:r w:rsidRPr="00C81D93">
              <w:rPr>
                <w:sz w:val="24"/>
                <w:lang w:val="ru-RU"/>
              </w:rPr>
              <w:t>уровня</w:t>
            </w:r>
            <w:r w:rsidRPr="00C81D93">
              <w:rPr>
                <w:spacing w:val="1"/>
                <w:sz w:val="24"/>
                <w:lang w:val="ru-RU"/>
              </w:rPr>
              <w:t xml:space="preserve"> </w:t>
            </w:r>
            <w:r w:rsidRPr="00C81D93">
              <w:rPr>
                <w:sz w:val="24"/>
                <w:lang w:val="ru-RU"/>
              </w:rPr>
              <w:t>подготовки</w:t>
            </w:r>
            <w:r w:rsidRPr="00C81D93">
              <w:rPr>
                <w:spacing w:val="1"/>
                <w:sz w:val="24"/>
                <w:lang w:val="ru-RU"/>
              </w:rPr>
              <w:t xml:space="preserve"> </w:t>
            </w:r>
            <w:r w:rsidRPr="00C81D93">
              <w:rPr>
                <w:sz w:val="24"/>
                <w:lang w:val="ru-RU"/>
              </w:rPr>
              <w:t>абитуриентов</w:t>
            </w:r>
            <w:r w:rsidRPr="00C81D93">
              <w:rPr>
                <w:spacing w:val="1"/>
                <w:sz w:val="24"/>
                <w:lang w:val="ru-RU"/>
              </w:rPr>
              <w:t xml:space="preserve"> </w:t>
            </w:r>
            <w:r w:rsidRPr="00C81D93">
              <w:rPr>
                <w:sz w:val="24"/>
                <w:lang w:val="ru-RU"/>
              </w:rPr>
              <w:t>Университета,</w:t>
            </w:r>
            <w:r w:rsidRPr="00C81D93">
              <w:rPr>
                <w:spacing w:val="1"/>
                <w:sz w:val="24"/>
                <w:lang w:val="ru-RU"/>
              </w:rPr>
              <w:t xml:space="preserve"> </w:t>
            </w:r>
            <w:r w:rsidRPr="00C81D93">
              <w:rPr>
                <w:sz w:val="24"/>
                <w:lang w:val="ru-RU"/>
              </w:rPr>
              <w:t>организация</w:t>
            </w:r>
            <w:r w:rsidRPr="00C81D93">
              <w:rPr>
                <w:spacing w:val="1"/>
                <w:sz w:val="24"/>
                <w:lang w:val="ru-RU"/>
              </w:rPr>
              <w:t xml:space="preserve"> </w:t>
            </w:r>
            <w:proofErr w:type="spellStart"/>
            <w:r w:rsidRPr="00C81D93">
              <w:rPr>
                <w:sz w:val="24"/>
                <w:lang w:val="ru-RU"/>
              </w:rPr>
              <w:t>допрофессиональной</w:t>
            </w:r>
            <w:proofErr w:type="spellEnd"/>
            <w:r w:rsidRPr="00C81D93">
              <w:rPr>
                <w:sz w:val="24"/>
                <w:lang w:val="ru-RU"/>
              </w:rPr>
              <w:t xml:space="preserve"> подготовки</w:t>
            </w:r>
            <w:r w:rsidRPr="00C81D93">
              <w:rPr>
                <w:spacing w:val="1"/>
                <w:sz w:val="24"/>
                <w:lang w:val="ru-RU"/>
              </w:rPr>
              <w:t xml:space="preserve"> </w:t>
            </w:r>
            <w:r w:rsidRPr="00C81D93">
              <w:rPr>
                <w:sz w:val="24"/>
                <w:lang w:val="ru-RU"/>
              </w:rPr>
              <w:t>учащихся</w:t>
            </w:r>
            <w:r w:rsidRPr="00C81D93">
              <w:rPr>
                <w:spacing w:val="1"/>
                <w:sz w:val="24"/>
                <w:lang w:val="ru-RU"/>
              </w:rPr>
              <w:t xml:space="preserve"> </w:t>
            </w:r>
            <w:r w:rsidRPr="00C81D93">
              <w:rPr>
                <w:sz w:val="24"/>
                <w:lang w:val="ru-RU"/>
              </w:rPr>
              <w:t>по</w:t>
            </w:r>
            <w:r w:rsidRPr="00C81D93">
              <w:rPr>
                <w:spacing w:val="1"/>
                <w:sz w:val="24"/>
                <w:lang w:val="ru-RU"/>
              </w:rPr>
              <w:t xml:space="preserve"> </w:t>
            </w:r>
            <w:r w:rsidRPr="00C81D93">
              <w:rPr>
                <w:sz w:val="24"/>
                <w:lang w:val="ru-RU"/>
              </w:rPr>
              <w:t>направлениям</w:t>
            </w:r>
            <w:r w:rsidRPr="00C81D93">
              <w:rPr>
                <w:spacing w:val="1"/>
                <w:sz w:val="24"/>
                <w:lang w:val="ru-RU"/>
              </w:rPr>
              <w:t xml:space="preserve"> </w:t>
            </w:r>
            <w:r w:rsidRPr="00C81D93">
              <w:rPr>
                <w:sz w:val="24"/>
                <w:lang w:val="ru-RU"/>
              </w:rPr>
              <w:t>подготовки</w:t>
            </w:r>
            <w:r w:rsidRPr="00C81D93">
              <w:rPr>
                <w:spacing w:val="1"/>
                <w:sz w:val="24"/>
                <w:lang w:val="ru-RU"/>
              </w:rPr>
              <w:t xml:space="preserve"> </w:t>
            </w:r>
            <w:r w:rsidRPr="00C81D93">
              <w:rPr>
                <w:sz w:val="24"/>
                <w:lang w:val="ru-RU"/>
              </w:rPr>
              <w:t>«Образование</w:t>
            </w:r>
            <w:r w:rsidRPr="00C81D93">
              <w:rPr>
                <w:spacing w:val="1"/>
                <w:sz w:val="24"/>
                <w:lang w:val="ru-RU"/>
              </w:rPr>
              <w:t xml:space="preserve"> </w:t>
            </w:r>
            <w:r w:rsidRPr="00C81D93">
              <w:rPr>
                <w:sz w:val="24"/>
                <w:lang w:val="ru-RU"/>
              </w:rPr>
              <w:t>и</w:t>
            </w:r>
            <w:r w:rsidRPr="00C81D93">
              <w:rPr>
                <w:spacing w:val="-57"/>
                <w:sz w:val="24"/>
                <w:lang w:val="ru-RU"/>
              </w:rPr>
              <w:t xml:space="preserve"> </w:t>
            </w:r>
            <w:r w:rsidRPr="00C81D93">
              <w:rPr>
                <w:sz w:val="24"/>
                <w:lang w:val="ru-RU"/>
              </w:rPr>
              <w:t>педагогические</w:t>
            </w:r>
            <w:r w:rsidRPr="00C81D93">
              <w:rPr>
                <w:spacing w:val="1"/>
                <w:sz w:val="24"/>
                <w:lang w:val="ru-RU"/>
              </w:rPr>
              <w:t xml:space="preserve"> </w:t>
            </w:r>
            <w:r w:rsidRPr="00C81D93">
              <w:rPr>
                <w:sz w:val="24"/>
                <w:lang w:val="ru-RU"/>
              </w:rPr>
              <w:t>науки»</w:t>
            </w:r>
            <w:r w:rsidRPr="00C81D93">
              <w:rPr>
                <w:spacing w:val="1"/>
                <w:sz w:val="24"/>
                <w:lang w:val="ru-RU"/>
              </w:rPr>
              <w:t xml:space="preserve"> </w:t>
            </w:r>
            <w:r w:rsidRPr="00C81D93">
              <w:rPr>
                <w:sz w:val="24"/>
                <w:lang w:val="ru-RU"/>
              </w:rPr>
              <w:t>в</w:t>
            </w:r>
            <w:r w:rsidRPr="00C81D93">
              <w:rPr>
                <w:spacing w:val="1"/>
                <w:sz w:val="24"/>
                <w:lang w:val="ru-RU"/>
              </w:rPr>
              <w:t xml:space="preserve"> </w:t>
            </w:r>
            <w:r w:rsidRPr="00C81D93">
              <w:rPr>
                <w:sz w:val="24"/>
                <w:lang w:val="ru-RU"/>
              </w:rPr>
              <w:t>рамках</w:t>
            </w:r>
            <w:r w:rsidRPr="00C81D93">
              <w:rPr>
                <w:spacing w:val="-57"/>
                <w:sz w:val="24"/>
                <w:lang w:val="ru-RU"/>
              </w:rPr>
              <w:t xml:space="preserve"> </w:t>
            </w:r>
            <w:r>
              <w:rPr>
                <w:sz w:val="24"/>
                <w:lang w:val="ru-RU"/>
              </w:rPr>
              <w:t xml:space="preserve">специализированного </w:t>
            </w:r>
            <w:r w:rsidRPr="00C81D93">
              <w:rPr>
                <w:spacing w:val="-1"/>
                <w:sz w:val="24"/>
                <w:lang w:val="ru-RU"/>
              </w:rPr>
              <w:t>профильного</w:t>
            </w:r>
            <w:r>
              <w:rPr>
                <w:sz w:val="24"/>
                <w:lang w:val="ru-RU"/>
              </w:rPr>
              <w:t xml:space="preserve"> </w:t>
            </w:r>
            <w:r w:rsidRPr="00DC2B8F">
              <w:rPr>
                <w:sz w:val="24"/>
                <w:lang w:val="ru-RU"/>
              </w:rPr>
              <w:t>(педагогического)</w:t>
            </w:r>
            <w:r w:rsidRPr="00DC2B8F">
              <w:rPr>
                <w:spacing w:val="-12"/>
                <w:sz w:val="24"/>
                <w:lang w:val="ru-RU"/>
              </w:rPr>
              <w:t xml:space="preserve"> </w:t>
            </w:r>
            <w:r w:rsidRPr="00DC2B8F">
              <w:rPr>
                <w:sz w:val="24"/>
                <w:lang w:val="ru-RU"/>
              </w:rPr>
              <w:t>класса</w:t>
            </w:r>
          </w:p>
        </w:tc>
      </w:tr>
      <w:tr w:rsidR="00D76AAB" w14:paraId="7F9228A6" w14:textId="77777777" w:rsidTr="003E3729">
        <w:trPr>
          <w:trHeight w:val="1415"/>
        </w:trPr>
        <w:tc>
          <w:tcPr>
            <w:tcW w:w="3988" w:type="dxa"/>
          </w:tcPr>
          <w:p w14:paraId="7A457FE2" w14:textId="77777777" w:rsidR="00D76AAB" w:rsidRPr="00C81D93" w:rsidRDefault="00D76AAB" w:rsidP="003E3729">
            <w:pPr>
              <w:pStyle w:val="TableParagraph"/>
              <w:spacing w:line="276" w:lineRule="auto"/>
              <w:ind w:left="57" w:right="57"/>
              <w:rPr>
                <w:sz w:val="24"/>
                <w:lang w:val="ru-RU"/>
              </w:rPr>
            </w:pPr>
            <w:r w:rsidRPr="00C81D93">
              <w:rPr>
                <w:sz w:val="24"/>
                <w:lang w:val="ru-RU"/>
              </w:rPr>
              <w:t>ОГБУК «Костромской государственный</w:t>
            </w:r>
            <w:r w:rsidRPr="00C81D93">
              <w:rPr>
                <w:spacing w:val="1"/>
                <w:sz w:val="24"/>
                <w:lang w:val="ru-RU"/>
              </w:rPr>
              <w:t xml:space="preserve"> </w:t>
            </w:r>
            <w:r w:rsidRPr="00C81D93">
              <w:rPr>
                <w:spacing w:val="-1"/>
                <w:sz w:val="24"/>
                <w:lang w:val="ru-RU"/>
              </w:rPr>
              <w:t>историко-архитектурный</w:t>
            </w:r>
            <w:r w:rsidRPr="00C81D93">
              <w:rPr>
                <w:spacing w:val="-13"/>
                <w:sz w:val="24"/>
                <w:lang w:val="ru-RU"/>
              </w:rPr>
              <w:t xml:space="preserve"> </w:t>
            </w:r>
            <w:r w:rsidRPr="00C81D93">
              <w:rPr>
                <w:spacing w:val="-1"/>
                <w:sz w:val="24"/>
                <w:lang w:val="ru-RU"/>
              </w:rPr>
              <w:t>и</w:t>
            </w:r>
            <w:r w:rsidRPr="00C81D93">
              <w:rPr>
                <w:spacing w:val="-13"/>
                <w:sz w:val="24"/>
                <w:lang w:val="ru-RU"/>
              </w:rPr>
              <w:t xml:space="preserve"> </w:t>
            </w:r>
            <w:r w:rsidRPr="00C81D93">
              <w:rPr>
                <w:spacing w:val="-1"/>
                <w:sz w:val="24"/>
                <w:lang w:val="ru-RU"/>
              </w:rPr>
              <w:t>художественный</w:t>
            </w:r>
            <w:r w:rsidRPr="00C81D93">
              <w:rPr>
                <w:spacing w:val="-57"/>
                <w:sz w:val="24"/>
                <w:lang w:val="ru-RU"/>
              </w:rPr>
              <w:t xml:space="preserve"> </w:t>
            </w:r>
            <w:r w:rsidRPr="00C81D93">
              <w:rPr>
                <w:sz w:val="24"/>
                <w:lang w:val="ru-RU"/>
              </w:rPr>
              <w:t>музей-заповедник»</w:t>
            </w:r>
          </w:p>
        </w:tc>
        <w:tc>
          <w:tcPr>
            <w:tcW w:w="5121" w:type="dxa"/>
          </w:tcPr>
          <w:p w14:paraId="5747FBC2" w14:textId="77777777" w:rsidR="00D76AAB" w:rsidRPr="00C81D93" w:rsidRDefault="00D76AAB" w:rsidP="003E3729">
            <w:pPr>
              <w:pStyle w:val="TableParagraph"/>
              <w:spacing w:line="276" w:lineRule="auto"/>
              <w:ind w:left="57" w:right="57"/>
              <w:jc w:val="both"/>
              <w:rPr>
                <w:sz w:val="24"/>
                <w:lang w:val="ru-RU"/>
              </w:rPr>
            </w:pPr>
            <w:r w:rsidRPr="00C81D93">
              <w:rPr>
                <w:sz w:val="24"/>
                <w:lang w:val="ru-RU"/>
              </w:rPr>
              <w:t>Безвозмездное</w:t>
            </w:r>
            <w:r w:rsidRPr="00C81D93">
              <w:rPr>
                <w:spacing w:val="1"/>
                <w:sz w:val="24"/>
                <w:lang w:val="ru-RU"/>
              </w:rPr>
              <w:t xml:space="preserve"> </w:t>
            </w:r>
            <w:r w:rsidRPr="00C81D93">
              <w:rPr>
                <w:sz w:val="24"/>
                <w:lang w:val="ru-RU"/>
              </w:rPr>
              <w:t>предоставление</w:t>
            </w:r>
            <w:r w:rsidRPr="00C81D93">
              <w:rPr>
                <w:spacing w:val="1"/>
                <w:sz w:val="24"/>
                <w:lang w:val="ru-RU"/>
              </w:rPr>
              <w:t xml:space="preserve"> </w:t>
            </w:r>
            <w:r w:rsidRPr="00C81D93">
              <w:rPr>
                <w:sz w:val="24"/>
                <w:lang w:val="ru-RU"/>
              </w:rPr>
              <w:t>права</w:t>
            </w:r>
            <w:r w:rsidRPr="00C81D93">
              <w:rPr>
                <w:spacing w:val="1"/>
                <w:sz w:val="24"/>
                <w:lang w:val="ru-RU"/>
              </w:rPr>
              <w:t xml:space="preserve"> </w:t>
            </w:r>
            <w:r w:rsidRPr="00C81D93">
              <w:rPr>
                <w:sz w:val="24"/>
                <w:lang w:val="ru-RU"/>
              </w:rPr>
              <w:t>на</w:t>
            </w:r>
            <w:r w:rsidRPr="00C81D93">
              <w:rPr>
                <w:spacing w:val="1"/>
                <w:sz w:val="24"/>
                <w:lang w:val="ru-RU"/>
              </w:rPr>
              <w:t xml:space="preserve"> </w:t>
            </w:r>
            <w:r w:rsidRPr="00C81D93">
              <w:rPr>
                <w:sz w:val="24"/>
                <w:lang w:val="ru-RU"/>
              </w:rPr>
              <w:t>использование</w:t>
            </w:r>
            <w:r w:rsidRPr="00C81D93">
              <w:rPr>
                <w:spacing w:val="1"/>
                <w:sz w:val="24"/>
                <w:lang w:val="ru-RU"/>
              </w:rPr>
              <w:t xml:space="preserve"> </w:t>
            </w:r>
            <w:r w:rsidRPr="00C81D93">
              <w:rPr>
                <w:sz w:val="24"/>
                <w:lang w:val="ru-RU"/>
              </w:rPr>
              <w:t>цифровых</w:t>
            </w:r>
            <w:r w:rsidRPr="00C81D93">
              <w:rPr>
                <w:spacing w:val="1"/>
                <w:sz w:val="24"/>
                <w:lang w:val="ru-RU"/>
              </w:rPr>
              <w:t xml:space="preserve"> </w:t>
            </w:r>
            <w:r w:rsidRPr="00C81D93">
              <w:rPr>
                <w:sz w:val="24"/>
                <w:lang w:val="ru-RU"/>
              </w:rPr>
              <w:t>копий</w:t>
            </w:r>
            <w:r w:rsidRPr="00C81D93">
              <w:rPr>
                <w:spacing w:val="1"/>
                <w:sz w:val="24"/>
                <w:lang w:val="ru-RU"/>
              </w:rPr>
              <w:t xml:space="preserve"> </w:t>
            </w:r>
            <w:r w:rsidRPr="00C81D93">
              <w:rPr>
                <w:sz w:val="24"/>
                <w:lang w:val="ru-RU"/>
              </w:rPr>
              <w:t>музейных</w:t>
            </w:r>
            <w:r w:rsidRPr="00C81D93">
              <w:rPr>
                <w:spacing w:val="1"/>
                <w:sz w:val="24"/>
                <w:lang w:val="ru-RU"/>
              </w:rPr>
              <w:t xml:space="preserve"> </w:t>
            </w:r>
            <w:r w:rsidRPr="00C81D93">
              <w:rPr>
                <w:sz w:val="24"/>
                <w:lang w:val="ru-RU"/>
              </w:rPr>
              <w:t>предметов</w:t>
            </w:r>
            <w:r w:rsidRPr="00C81D93">
              <w:rPr>
                <w:spacing w:val="1"/>
                <w:sz w:val="24"/>
                <w:lang w:val="ru-RU"/>
              </w:rPr>
              <w:t xml:space="preserve"> </w:t>
            </w:r>
            <w:r w:rsidRPr="00C81D93">
              <w:rPr>
                <w:sz w:val="24"/>
                <w:lang w:val="ru-RU"/>
              </w:rPr>
              <w:t>из</w:t>
            </w:r>
            <w:r w:rsidRPr="00C81D93">
              <w:rPr>
                <w:spacing w:val="1"/>
                <w:sz w:val="24"/>
                <w:lang w:val="ru-RU"/>
              </w:rPr>
              <w:t xml:space="preserve"> </w:t>
            </w:r>
            <w:r w:rsidRPr="00C81D93">
              <w:rPr>
                <w:sz w:val="24"/>
                <w:lang w:val="ru-RU"/>
              </w:rPr>
              <w:t>фондов</w:t>
            </w:r>
            <w:r w:rsidRPr="00C81D93">
              <w:rPr>
                <w:spacing w:val="1"/>
                <w:sz w:val="24"/>
                <w:lang w:val="ru-RU"/>
              </w:rPr>
              <w:t xml:space="preserve"> </w:t>
            </w:r>
            <w:r w:rsidRPr="00C81D93">
              <w:rPr>
                <w:sz w:val="24"/>
                <w:lang w:val="ru-RU"/>
              </w:rPr>
              <w:t>Костромского</w:t>
            </w:r>
            <w:r w:rsidRPr="00C81D93">
              <w:rPr>
                <w:spacing w:val="1"/>
                <w:sz w:val="24"/>
                <w:lang w:val="ru-RU"/>
              </w:rPr>
              <w:t xml:space="preserve"> </w:t>
            </w:r>
            <w:r w:rsidRPr="00C81D93">
              <w:rPr>
                <w:sz w:val="24"/>
                <w:lang w:val="ru-RU"/>
              </w:rPr>
              <w:t>музея-</w:t>
            </w:r>
            <w:r w:rsidRPr="00C81D93">
              <w:rPr>
                <w:spacing w:val="1"/>
                <w:sz w:val="24"/>
                <w:lang w:val="ru-RU"/>
              </w:rPr>
              <w:t xml:space="preserve"> </w:t>
            </w:r>
            <w:r w:rsidRPr="00C81D93">
              <w:rPr>
                <w:sz w:val="24"/>
                <w:lang w:val="ru-RU"/>
              </w:rPr>
              <w:t>заповедника</w:t>
            </w:r>
            <w:r w:rsidRPr="00C81D93">
              <w:rPr>
                <w:spacing w:val="1"/>
                <w:sz w:val="24"/>
                <w:lang w:val="ru-RU"/>
              </w:rPr>
              <w:t xml:space="preserve"> </w:t>
            </w:r>
            <w:r w:rsidRPr="00C81D93">
              <w:rPr>
                <w:sz w:val="24"/>
                <w:lang w:val="ru-RU"/>
              </w:rPr>
              <w:t>для</w:t>
            </w:r>
            <w:r w:rsidRPr="00C81D93">
              <w:rPr>
                <w:spacing w:val="1"/>
                <w:sz w:val="24"/>
                <w:lang w:val="ru-RU"/>
              </w:rPr>
              <w:t xml:space="preserve"> </w:t>
            </w:r>
            <w:r w:rsidRPr="00C81D93">
              <w:rPr>
                <w:sz w:val="24"/>
                <w:lang w:val="ru-RU"/>
              </w:rPr>
              <w:t>пополнения</w:t>
            </w:r>
            <w:r w:rsidRPr="00C81D93">
              <w:rPr>
                <w:spacing w:val="1"/>
                <w:sz w:val="24"/>
                <w:lang w:val="ru-RU"/>
              </w:rPr>
              <w:t xml:space="preserve"> </w:t>
            </w:r>
            <w:r w:rsidRPr="00C81D93">
              <w:rPr>
                <w:sz w:val="24"/>
                <w:lang w:val="ru-RU"/>
              </w:rPr>
              <w:t>выставки</w:t>
            </w:r>
            <w:r w:rsidRPr="00C81D93">
              <w:rPr>
                <w:spacing w:val="1"/>
                <w:sz w:val="24"/>
                <w:lang w:val="ru-RU"/>
              </w:rPr>
              <w:t xml:space="preserve"> </w:t>
            </w:r>
            <w:r w:rsidRPr="00C81D93">
              <w:rPr>
                <w:sz w:val="24"/>
                <w:lang w:val="ru-RU"/>
              </w:rPr>
              <w:t>школьного</w:t>
            </w:r>
            <w:r w:rsidRPr="00C81D93">
              <w:rPr>
                <w:spacing w:val="-1"/>
                <w:sz w:val="24"/>
                <w:lang w:val="ru-RU"/>
              </w:rPr>
              <w:t xml:space="preserve"> </w:t>
            </w:r>
            <w:r w:rsidRPr="00C81D93">
              <w:rPr>
                <w:sz w:val="24"/>
                <w:lang w:val="ru-RU"/>
              </w:rPr>
              <w:t>музея</w:t>
            </w:r>
          </w:p>
        </w:tc>
      </w:tr>
      <w:tr w:rsidR="00D76AAB" w14:paraId="3CD74BD7" w14:textId="77777777" w:rsidTr="003E3729">
        <w:trPr>
          <w:trHeight w:val="2203"/>
        </w:trPr>
        <w:tc>
          <w:tcPr>
            <w:tcW w:w="3988" w:type="dxa"/>
          </w:tcPr>
          <w:p w14:paraId="252E6D14" w14:textId="77777777" w:rsidR="00D76AAB" w:rsidRPr="00C81D93" w:rsidRDefault="00D76AAB" w:rsidP="003E3729">
            <w:pPr>
              <w:pStyle w:val="TableParagraph"/>
              <w:spacing w:line="276" w:lineRule="auto"/>
              <w:ind w:left="57" w:right="57"/>
              <w:rPr>
                <w:sz w:val="24"/>
                <w:lang w:val="ru-RU"/>
              </w:rPr>
            </w:pPr>
            <w:r w:rsidRPr="00C81D93">
              <w:rPr>
                <w:spacing w:val="-1"/>
                <w:sz w:val="24"/>
                <w:lang w:val="ru-RU"/>
              </w:rPr>
              <w:t>Костромская</w:t>
            </w:r>
            <w:r w:rsidRPr="00C81D93">
              <w:rPr>
                <w:spacing w:val="-10"/>
                <w:sz w:val="24"/>
                <w:lang w:val="ru-RU"/>
              </w:rPr>
              <w:t xml:space="preserve"> </w:t>
            </w:r>
            <w:r w:rsidRPr="00C81D93">
              <w:rPr>
                <w:sz w:val="24"/>
                <w:lang w:val="ru-RU"/>
              </w:rPr>
              <w:t>митрополия,</w:t>
            </w:r>
            <w:r w:rsidRPr="00C81D93">
              <w:rPr>
                <w:spacing w:val="-10"/>
                <w:sz w:val="24"/>
                <w:lang w:val="ru-RU"/>
              </w:rPr>
              <w:t xml:space="preserve"> </w:t>
            </w:r>
            <w:r w:rsidRPr="00C81D93">
              <w:rPr>
                <w:sz w:val="24"/>
                <w:lang w:val="ru-RU"/>
              </w:rPr>
              <w:t>Костромская</w:t>
            </w:r>
            <w:r w:rsidRPr="00C81D93">
              <w:rPr>
                <w:spacing w:val="-57"/>
                <w:sz w:val="24"/>
                <w:lang w:val="ru-RU"/>
              </w:rPr>
              <w:t xml:space="preserve"> </w:t>
            </w:r>
            <w:r w:rsidRPr="00C81D93">
              <w:rPr>
                <w:sz w:val="24"/>
                <w:lang w:val="ru-RU"/>
              </w:rPr>
              <w:t>епархия</w:t>
            </w:r>
          </w:p>
          <w:p w14:paraId="011B6D04" w14:textId="77777777" w:rsidR="00D76AAB" w:rsidRPr="00C81D93" w:rsidRDefault="00D76AAB" w:rsidP="003E3729">
            <w:pPr>
              <w:pStyle w:val="TableParagraph"/>
              <w:spacing w:line="276" w:lineRule="auto"/>
              <w:ind w:left="57" w:right="57"/>
              <w:rPr>
                <w:sz w:val="24"/>
                <w:lang w:val="ru-RU"/>
              </w:rPr>
            </w:pPr>
          </w:p>
          <w:p w14:paraId="1431D047" w14:textId="77777777" w:rsidR="00D76AAB" w:rsidRPr="00C81D93" w:rsidRDefault="00D76AAB" w:rsidP="003E3729">
            <w:pPr>
              <w:pStyle w:val="TableParagraph"/>
              <w:spacing w:line="276" w:lineRule="auto"/>
              <w:ind w:left="57" w:right="57"/>
              <w:rPr>
                <w:sz w:val="24"/>
                <w:lang w:val="ru-RU"/>
              </w:rPr>
            </w:pPr>
            <w:r w:rsidRPr="00C81D93">
              <w:rPr>
                <w:sz w:val="24"/>
                <w:lang w:val="ru-RU"/>
              </w:rPr>
              <w:t>Протоиерей</w:t>
            </w:r>
            <w:r w:rsidRPr="00C81D93">
              <w:rPr>
                <w:spacing w:val="-11"/>
                <w:sz w:val="24"/>
                <w:lang w:val="ru-RU"/>
              </w:rPr>
              <w:t xml:space="preserve"> </w:t>
            </w:r>
            <w:r w:rsidRPr="00C81D93">
              <w:rPr>
                <w:sz w:val="24"/>
                <w:lang w:val="ru-RU"/>
              </w:rPr>
              <w:t>Михаил</w:t>
            </w:r>
            <w:r w:rsidRPr="00C81D93">
              <w:rPr>
                <w:spacing w:val="-8"/>
                <w:sz w:val="24"/>
                <w:lang w:val="ru-RU"/>
              </w:rPr>
              <w:t xml:space="preserve"> </w:t>
            </w:r>
            <w:proofErr w:type="spellStart"/>
            <w:r w:rsidRPr="00C81D93">
              <w:rPr>
                <w:sz w:val="24"/>
                <w:lang w:val="ru-RU"/>
              </w:rPr>
              <w:t>Цико</w:t>
            </w:r>
            <w:proofErr w:type="spellEnd"/>
            <w:r w:rsidRPr="00C81D93">
              <w:rPr>
                <w:sz w:val="24"/>
                <w:lang w:val="ru-RU"/>
              </w:rPr>
              <w:t>,</w:t>
            </w:r>
            <w:r w:rsidRPr="00C81D93">
              <w:rPr>
                <w:spacing w:val="43"/>
                <w:sz w:val="24"/>
                <w:lang w:val="ru-RU"/>
              </w:rPr>
              <w:t xml:space="preserve"> </w:t>
            </w:r>
            <w:r w:rsidRPr="00C81D93">
              <w:rPr>
                <w:sz w:val="24"/>
                <w:lang w:val="ru-RU"/>
              </w:rPr>
              <w:t>Настоятель</w:t>
            </w:r>
            <w:r w:rsidRPr="00C81D93">
              <w:rPr>
                <w:spacing w:val="-9"/>
                <w:sz w:val="24"/>
                <w:lang w:val="ru-RU"/>
              </w:rPr>
              <w:t xml:space="preserve"> </w:t>
            </w:r>
            <w:r w:rsidRPr="00C81D93">
              <w:rPr>
                <w:sz w:val="24"/>
                <w:lang w:val="ru-RU"/>
              </w:rPr>
              <w:t>Храма</w:t>
            </w:r>
            <w:r w:rsidRPr="00C81D93">
              <w:rPr>
                <w:spacing w:val="-57"/>
                <w:sz w:val="24"/>
                <w:lang w:val="ru-RU"/>
              </w:rPr>
              <w:t xml:space="preserve"> </w:t>
            </w:r>
            <w:r w:rsidRPr="00C81D93">
              <w:rPr>
                <w:sz w:val="24"/>
                <w:lang w:val="ru-RU"/>
              </w:rPr>
              <w:t>Всемилостивого Спаса г. Кострома (Спаса в</w:t>
            </w:r>
            <w:r w:rsidRPr="00C81D93">
              <w:rPr>
                <w:spacing w:val="1"/>
                <w:sz w:val="24"/>
                <w:lang w:val="ru-RU"/>
              </w:rPr>
              <w:t xml:space="preserve"> </w:t>
            </w:r>
            <w:r w:rsidRPr="00C81D93">
              <w:rPr>
                <w:sz w:val="24"/>
                <w:lang w:val="ru-RU"/>
              </w:rPr>
              <w:t>Рядах)</w:t>
            </w:r>
          </w:p>
        </w:tc>
        <w:tc>
          <w:tcPr>
            <w:tcW w:w="5121" w:type="dxa"/>
          </w:tcPr>
          <w:p w14:paraId="560FF282" w14:textId="77777777" w:rsidR="00D76AAB" w:rsidRPr="00C81D93" w:rsidRDefault="00D76AAB" w:rsidP="003E3729">
            <w:pPr>
              <w:pStyle w:val="TableParagraph"/>
              <w:tabs>
                <w:tab w:val="left" w:pos="3120"/>
                <w:tab w:val="left" w:pos="4973"/>
              </w:tabs>
              <w:spacing w:line="276" w:lineRule="auto"/>
              <w:ind w:left="57" w:right="57"/>
              <w:jc w:val="both"/>
              <w:rPr>
                <w:sz w:val="24"/>
                <w:lang w:val="ru-RU"/>
              </w:rPr>
            </w:pPr>
            <w:r>
              <w:rPr>
                <w:color w:val="212121"/>
                <w:sz w:val="24"/>
                <w:lang w:val="ru-RU"/>
              </w:rPr>
              <w:t>Духовно-нравственное</w:t>
            </w:r>
            <w:r>
              <w:rPr>
                <w:color w:val="212121"/>
                <w:sz w:val="24"/>
                <w:lang w:val="ru-RU"/>
              </w:rPr>
              <w:tab/>
              <w:t xml:space="preserve">воспитание </w:t>
            </w:r>
            <w:r w:rsidRPr="00C81D93">
              <w:rPr>
                <w:color w:val="212121"/>
                <w:spacing w:val="-3"/>
                <w:sz w:val="24"/>
                <w:lang w:val="ru-RU"/>
              </w:rPr>
              <w:t>и</w:t>
            </w:r>
            <w:r w:rsidRPr="00C81D93">
              <w:rPr>
                <w:color w:val="212121"/>
                <w:spacing w:val="-58"/>
                <w:sz w:val="24"/>
                <w:lang w:val="ru-RU"/>
              </w:rPr>
              <w:t xml:space="preserve"> </w:t>
            </w:r>
            <w:r w:rsidRPr="00C81D93">
              <w:rPr>
                <w:color w:val="212121"/>
                <w:sz w:val="24"/>
                <w:lang w:val="ru-RU"/>
              </w:rPr>
              <w:t>образование</w:t>
            </w:r>
            <w:r w:rsidRPr="00C81D93">
              <w:rPr>
                <w:color w:val="212121"/>
                <w:spacing w:val="1"/>
                <w:sz w:val="24"/>
                <w:lang w:val="ru-RU"/>
              </w:rPr>
              <w:t xml:space="preserve"> </w:t>
            </w:r>
            <w:r w:rsidRPr="00C81D93">
              <w:rPr>
                <w:color w:val="212121"/>
                <w:sz w:val="24"/>
                <w:lang w:val="ru-RU"/>
              </w:rPr>
              <w:t>подрастающего</w:t>
            </w:r>
            <w:r w:rsidRPr="00C81D93">
              <w:rPr>
                <w:color w:val="212121"/>
                <w:spacing w:val="1"/>
                <w:sz w:val="24"/>
                <w:lang w:val="ru-RU"/>
              </w:rPr>
              <w:t xml:space="preserve"> </w:t>
            </w:r>
            <w:r w:rsidRPr="00C81D93">
              <w:rPr>
                <w:color w:val="212121"/>
                <w:sz w:val="24"/>
                <w:lang w:val="ru-RU"/>
              </w:rPr>
              <w:t>поколения,</w:t>
            </w:r>
            <w:r w:rsidRPr="00C81D93">
              <w:rPr>
                <w:color w:val="212121"/>
                <w:spacing w:val="-57"/>
                <w:sz w:val="24"/>
                <w:lang w:val="ru-RU"/>
              </w:rPr>
              <w:t xml:space="preserve"> </w:t>
            </w:r>
            <w:r w:rsidRPr="00C81D93">
              <w:rPr>
                <w:color w:val="212121"/>
                <w:sz w:val="24"/>
                <w:lang w:val="ru-RU"/>
              </w:rPr>
              <w:t>плодотворное</w:t>
            </w:r>
            <w:r w:rsidRPr="00C81D93">
              <w:rPr>
                <w:color w:val="212121"/>
                <w:spacing w:val="1"/>
                <w:sz w:val="24"/>
                <w:lang w:val="ru-RU"/>
              </w:rPr>
              <w:t xml:space="preserve"> </w:t>
            </w:r>
            <w:r w:rsidRPr="00C81D93">
              <w:rPr>
                <w:color w:val="212121"/>
                <w:sz w:val="24"/>
                <w:lang w:val="ru-RU"/>
              </w:rPr>
              <w:t>сотрудничество</w:t>
            </w:r>
            <w:r w:rsidRPr="00C81D93">
              <w:rPr>
                <w:color w:val="212121"/>
                <w:spacing w:val="1"/>
                <w:sz w:val="24"/>
                <w:lang w:val="ru-RU"/>
              </w:rPr>
              <w:t xml:space="preserve"> </w:t>
            </w:r>
            <w:r w:rsidRPr="00C81D93">
              <w:rPr>
                <w:color w:val="212121"/>
                <w:sz w:val="24"/>
                <w:lang w:val="ru-RU"/>
              </w:rPr>
              <w:t>с</w:t>
            </w:r>
            <w:r w:rsidRPr="00C81D93">
              <w:rPr>
                <w:color w:val="212121"/>
                <w:spacing w:val="1"/>
                <w:sz w:val="24"/>
                <w:lang w:val="ru-RU"/>
              </w:rPr>
              <w:t xml:space="preserve"> </w:t>
            </w:r>
            <w:r w:rsidRPr="00C81D93">
              <w:rPr>
                <w:color w:val="212121"/>
                <w:sz w:val="24"/>
                <w:lang w:val="ru-RU"/>
              </w:rPr>
              <w:t>педагогами</w:t>
            </w:r>
            <w:r w:rsidRPr="00C81D93">
              <w:rPr>
                <w:color w:val="212121"/>
                <w:spacing w:val="1"/>
                <w:sz w:val="24"/>
                <w:lang w:val="ru-RU"/>
              </w:rPr>
              <w:t xml:space="preserve"> </w:t>
            </w:r>
            <w:r w:rsidRPr="00C81D93">
              <w:rPr>
                <w:color w:val="212121"/>
                <w:sz w:val="24"/>
                <w:lang w:val="ru-RU"/>
              </w:rPr>
              <w:t>образовательной</w:t>
            </w:r>
            <w:r w:rsidRPr="00C81D93">
              <w:rPr>
                <w:color w:val="212121"/>
                <w:spacing w:val="1"/>
                <w:sz w:val="24"/>
                <w:lang w:val="ru-RU"/>
              </w:rPr>
              <w:t xml:space="preserve"> </w:t>
            </w:r>
            <w:r w:rsidRPr="00C81D93">
              <w:rPr>
                <w:color w:val="212121"/>
                <w:sz w:val="24"/>
                <w:lang w:val="ru-RU"/>
              </w:rPr>
              <w:t>организации,</w:t>
            </w:r>
            <w:r w:rsidRPr="00C81D93">
              <w:rPr>
                <w:color w:val="212121"/>
                <w:spacing w:val="1"/>
                <w:sz w:val="24"/>
                <w:lang w:val="ru-RU"/>
              </w:rPr>
              <w:t xml:space="preserve"> </w:t>
            </w:r>
            <w:r w:rsidRPr="00C81D93">
              <w:rPr>
                <w:color w:val="212121"/>
                <w:sz w:val="24"/>
                <w:lang w:val="ru-RU"/>
              </w:rPr>
              <w:t>преподающих</w:t>
            </w:r>
            <w:r w:rsidRPr="00C81D93">
              <w:rPr>
                <w:color w:val="212121"/>
                <w:spacing w:val="1"/>
                <w:sz w:val="24"/>
                <w:lang w:val="ru-RU"/>
              </w:rPr>
              <w:t xml:space="preserve"> </w:t>
            </w:r>
            <w:r w:rsidRPr="00C81D93">
              <w:rPr>
                <w:color w:val="212121"/>
                <w:sz w:val="24"/>
                <w:lang w:val="ru-RU"/>
              </w:rPr>
              <w:t>предмет</w:t>
            </w:r>
            <w:r w:rsidRPr="00C81D93">
              <w:rPr>
                <w:color w:val="212121"/>
                <w:spacing w:val="1"/>
                <w:sz w:val="24"/>
                <w:lang w:val="ru-RU"/>
              </w:rPr>
              <w:t xml:space="preserve"> </w:t>
            </w:r>
            <w:r w:rsidRPr="00C81D93">
              <w:rPr>
                <w:color w:val="212121"/>
                <w:sz w:val="24"/>
                <w:lang w:val="ru-RU"/>
              </w:rPr>
              <w:t>«Основы</w:t>
            </w:r>
            <w:r w:rsidRPr="00C81D93">
              <w:rPr>
                <w:color w:val="212121"/>
                <w:spacing w:val="1"/>
                <w:sz w:val="24"/>
                <w:lang w:val="ru-RU"/>
              </w:rPr>
              <w:t xml:space="preserve"> </w:t>
            </w:r>
            <w:r w:rsidRPr="00C81D93">
              <w:rPr>
                <w:color w:val="212121"/>
                <w:sz w:val="24"/>
                <w:lang w:val="ru-RU"/>
              </w:rPr>
              <w:t>религиозных</w:t>
            </w:r>
            <w:r w:rsidRPr="00C81D93">
              <w:rPr>
                <w:color w:val="212121"/>
                <w:spacing w:val="1"/>
                <w:sz w:val="24"/>
                <w:lang w:val="ru-RU"/>
              </w:rPr>
              <w:t xml:space="preserve"> </w:t>
            </w:r>
            <w:r w:rsidRPr="00C81D93">
              <w:rPr>
                <w:color w:val="212121"/>
                <w:sz w:val="24"/>
                <w:lang w:val="ru-RU"/>
              </w:rPr>
              <w:t>культур</w:t>
            </w:r>
            <w:r w:rsidRPr="00C81D93">
              <w:rPr>
                <w:color w:val="212121"/>
                <w:spacing w:val="1"/>
                <w:sz w:val="24"/>
                <w:lang w:val="ru-RU"/>
              </w:rPr>
              <w:t xml:space="preserve"> </w:t>
            </w:r>
            <w:r w:rsidRPr="00C81D93">
              <w:rPr>
                <w:color w:val="212121"/>
                <w:sz w:val="24"/>
                <w:lang w:val="ru-RU"/>
              </w:rPr>
              <w:t>и</w:t>
            </w:r>
            <w:r w:rsidRPr="00C81D93">
              <w:rPr>
                <w:color w:val="212121"/>
                <w:spacing w:val="1"/>
                <w:sz w:val="24"/>
                <w:lang w:val="ru-RU"/>
              </w:rPr>
              <w:t xml:space="preserve"> </w:t>
            </w:r>
            <w:r w:rsidRPr="00C81D93">
              <w:rPr>
                <w:color w:val="212121"/>
                <w:sz w:val="24"/>
                <w:lang w:val="ru-RU"/>
              </w:rPr>
              <w:t>светской</w:t>
            </w:r>
            <w:r w:rsidRPr="00C81D93">
              <w:rPr>
                <w:color w:val="212121"/>
                <w:spacing w:val="-1"/>
                <w:sz w:val="24"/>
                <w:lang w:val="ru-RU"/>
              </w:rPr>
              <w:t xml:space="preserve"> </w:t>
            </w:r>
            <w:r w:rsidRPr="00C81D93">
              <w:rPr>
                <w:color w:val="212121"/>
                <w:sz w:val="24"/>
                <w:lang w:val="ru-RU"/>
              </w:rPr>
              <w:t>этики».</w:t>
            </w:r>
          </w:p>
        </w:tc>
      </w:tr>
      <w:tr w:rsidR="00D76AAB" w14:paraId="31D9F48F" w14:textId="77777777" w:rsidTr="003E3729">
        <w:trPr>
          <w:trHeight w:val="1102"/>
        </w:trPr>
        <w:tc>
          <w:tcPr>
            <w:tcW w:w="3988" w:type="dxa"/>
          </w:tcPr>
          <w:p w14:paraId="2A855AC3" w14:textId="77777777" w:rsidR="00D76AAB" w:rsidRPr="00C81D93" w:rsidRDefault="00D76AAB" w:rsidP="003E3729">
            <w:pPr>
              <w:pStyle w:val="TableParagraph"/>
              <w:spacing w:line="276" w:lineRule="auto"/>
              <w:ind w:left="57" w:right="57"/>
              <w:rPr>
                <w:sz w:val="24"/>
                <w:lang w:val="ru-RU"/>
              </w:rPr>
            </w:pPr>
            <w:r w:rsidRPr="00C81D93">
              <w:rPr>
                <w:sz w:val="24"/>
                <w:lang w:val="ru-RU"/>
              </w:rPr>
              <w:t>МБОУ</w:t>
            </w:r>
            <w:r w:rsidRPr="00C81D93">
              <w:rPr>
                <w:spacing w:val="-10"/>
                <w:sz w:val="24"/>
                <w:lang w:val="ru-RU"/>
              </w:rPr>
              <w:t xml:space="preserve"> </w:t>
            </w:r>
            <w:r w:rsidRPr="00C81D93">
              <w:rPr>
                <w:sz w:val="24"/>
                <w:lang w:val="ru-RU"/>
              </w:rPr>
              <w:t>ДО</w:t>
            </w:r>
            <w:r w:rsidRPr="00C81D93">
              <w:rPr>
                <w:spacing w:val="-8"/>
                <w:sz w:val="24"/>
                <w:lang w:val="ru-RU"/>
              </w:rPr>
              <w:t xml:space="preserve"> </w:t>
            </w:r>
            <w:r w:rsidRPr="00C81D93">
              <w:rPr>
                <w:sz w:val="24"/>
                <w:lang w:val="ru-RU"/>
              </w:rPr>
              <w:t>детей</w:t>
            </w:r>
            <w:r w:rsidRPr="00C81D93">
              <w:rPr>
                <w:spacing w:val="-9"/>
                <w:sz w:val="24"/>
                <w:lang w:val="ru-RU"/>
              </w:rPr>
              <w:t xml:space="preserve"> </w:t>
            </w:r>
            <w:r w:rsidRPr="00C81D93">
              <w:rPr>
                <w:sz w:val="24"/>
                <w:lang w:val="ru-RU"/>
              </w:rPr>
              <w:t>города</w:t>
            </w:r>
            <w:r w:rsidRPr="00C81D93">
              <w:rPr>
                <w:spacing w:val="-6"/>
                <w:sz w:val="24"/>
                <w:lang w:val="ru-RU"/>
              </w:rPr>
              <w:t xml:space="preserve"> </w:t>
            </w:r>
            <w:r w:rsidRPr="00C81D93">
              <w:rPr>
                <w:sz w:val="24"/>
                <w:lang w:val="ru-RU"/>
              </w:rPr>
              <w:t>Костромы</w:t>
            </w:r>
            <w:r w:rsidRPr="00C81D93">
              <w:rPr>
                <w:spacing w:val="-10"/>
                <w:sz w:val="24"/>
                <w:lang w:val="ru-RU"/>
              </w:rPr>
              <w:t xml:space="preserve"> </w:t>
            </w:r>
            <w:r w:rsidRPr="00C81D93">
              <w:rPr>
                <w:sz w:val="24"/>
                <w:lang w:val="ru-RU"/>
              </w:rPr>
              <w:t>«Детский</w:t>
            </w:r>
            <w:r w:rsidRPr="00C81D93">
              <w:rPr>
                <w:spacing w:val="-57"/>
                <w:sz w:val="24"/>
                <w:lang w:val="ru-RU"/>
              </w:rPr>
              <w:t xml:space="preserve"> </w:t>
            </w:r>
            <w:r w:rsidRPr="00C81D93">
              <w:rPr>
                <w:sz w:val="24"/>
                <w:lang w:val="ru-RU"/>
              </w:rPr>
              <w:t>морской</w:t>
            </w:r>
            <w:r w:rsidRPr="00C81D93">
              <w:rPr>
                <w:spacing w:val="-1"/>
                <w:sz w:val="24"/>
                <w:lang w:val="ru-RU"/>
              </w:rPr>
              <w:t xml:space="preserve"> </w:t>
            </w:r>
            <w:r w:rsidRPr="00C81D93">
              <w:rPr>
                <w:sz w:val="24"/>
                <w:lang w:val="ru-RU"/>
              </w:rPr>
              <w:t>центр»</w:t>
            </w:r>
          </w:p>
        </w:tc>
        <w:tc>
          <w:tcPr>
            <w:tcW w:w="5121" w:type="dxa"/>
          </w:tcPr>
          <w:p w14:paraId="58F7B4A5" w14:textId="77777777" w:rsidR="00D76AAB" w:rsidRPr="00C81D93" w:rsidRDefault="00D76AAB" w:rsidP="003E3729">
            <w:pPr>
              <w:pStyle w:val="TableParagraph"/>
              <w:tabs>
                <w:tab w:val="left" w:pos="1782"/>
                <w:tab w:val="left" w:pos="3310"/>
              </w:tabs>
              <w:spacing w:line="276" w:lineRule="auto"/>
              <w:ind w:left="57" w:right="57"/>
              <w:jc w:val="both"/>
              <w:rPr>
                <w:sz w:val="24"/>
                <w:lang w:val="ru-RU"/>
              </w:rPr>
            </w:pPr>
            <w:r>
              <w:rPr>
                <w:color w:val="212121"/>
                <w:sz w:val="24"/>
                <w:lang w:val="ru-RU"/>
              </w:rPr>
              <w:t>Создание</w:t>
            </w:r>
            <w:r>
              <w:rPr>
                <w:color w:val="212121"/>
                <w:sz w:val="24"/>
                <w:lang w:val="ru-RU"/>
              </w:rPr>
              <w:tab/>
              <w:t xml:space="preserve">единого </w:t>
            </w:r>
            <w:r w:rsidRPr="00C81D93">
              <w:rPr>
                <w:color w:val="212121"/>
                <w:spacing w:val="-2"/>
                <w:sz w:val="24"/>
                <w:lang w:val="ru-RU"/>
              </w:rPr>
              <w:t>образовательного</w:t>
            </w:r>
            <w:r w:rsidRPr="00C81D93">
              <w:rPr>
                <w:color w:val="212121"/>
                <w:spacing w:val="-58"/>
                <w:sz w:val="24"/>
                <w:lang w:val="ru-RU"/>
              </w:rPr>
              <w:t xml:space="preserve"> </w:t>
            </w:r>
            <w:r w:rsidRPr="00C81D93">
              <w:rPr>
                <w:color w:val="212121"/>
                <w:sz w:val="24"/>
                <w:lang w:val="ru-RU"/>
              </w:rPr>
              <w:t>пространства, условий для развития творческих</w:t>
            </w:r>
            <w:r w:rsidRPr="00C81D93">
              <w:rPr>
                <w:color w:val="212121"/>
                <w:spacing w:val="1"/>
                <w:sz w:val="24"/>
                <w:lang w:val="ru-RU"/>
              </w:rPr>
              <w:t xml:space="preserve"> </w:t>
            </w:r>
            <w:r w:rsidRPr="00C81D93">
              <w:rPr>
                <w:color w:val="212121"/>
                <w:sz w:val="24"/>
                <w:lang w:val="ru-RU"/>
              </w:rPr>
              <w:t>способностей</w:t>
            </w:r>
            <w:r w:rsidRPr="00C81D93">
              <w:rPr>
                <w:color w:val="212121"/>
                <w:spacing w:val="-1"/>
                <w:sz w:val="24"/>
                <w:lang w:val="ru-RU"/>
              </w:rPr>
              <w:t xml:space="preserve"> </w:t>
            </w:r>
            <w:r w:rsidRPr="00C81D93">
              <w:rPr>
                <w:color w:val="212121"/>
                <w:sz w:val="24"/>
                <w:lang w:val="ru-RU"/>
              </w:rPr>
              <w:t>детей</w:t>
            </w:r>
            <w:r w:rsidRPr="00C81D93">
              <w:rPr>
                <w:color w:val="212121"/>
                <w:spacing w:val="-1"/>
                <w:sz w:val="24"/>
                <w:lang w:val="ru-RU"/>
              </w:rPr>
              <w:t xml:space="preserve"> </w:t>
            </w:r>
            <w:r w:rsidRPr="00C81D93">
              <w:rPr>
                <w:color w:val="212121"/>
                <w:sz w:val="24"/>
                <w:lang w:val="ru-RU"/>
              </w:rPr>
              <w:t>и</w:t>
            </w:r>
            <w:r w:rsidRPr="00C81D93">
              <w:rPr>
                <w:color w:val="212121"/>
                <w:spacing w:val="-1"/>
                <w:sz w:val="24"/>
                <w:lang w:val="ru-RU"/>
              </w:rPr>
              <w:t xml:space="preserve"> </w:t>
            </w:r>
            <w:r w:rsidRPr="00C81D93">
              <w:rPr>
                <w:color w:val="212121"/>
                <w:sz w:val="24"/>
                <w:lang w:val="ru-RU"/>
              </w:rPr>
              <w:t>их</w:t>
            </w:r>
            <w:r w:rsidRPr="00C81D93">
              <w:rPr>
                <w:color w:val="212121"/>
                <w:spacing w:val="-1"/>
                <w:sz w:val="24"/>
                <w:lang w:val="ru-RU"/>
              </w:rPr>
              <w:t xml:space="preserve"> </w:t>
            </w:r>
            <w:r w:rsidRPr="00C81D93">
              <w:rPr>
                <w:color w:val="212121"/>
                <w:sz w:val="24"/>
                <w:lang w:val="ru-RU"/>
              </w:rPr>
              <w:t>социальной</w:t>
            </w:r>
            <w:r w:rsidRPr="00C81D93">
              <w:rPr>
                <w:color w:val="212121"/>
                <w:spacing w:val="-1"/>
                <w:sz w:val="24"/>
                <w:lang w:val="ru-RU"/>
              </w:rPr>
              <w:t xml:space="preserve"> </w:t>
            </w:r>
            <w:r w:rsidRPr="00C81D93">
              <w:rPr>
                <w:color w:val="212121"/>
                <w:sz w:val="24"/>
                <w:lang w:val="ru-RU"/>
              </w:rPr>
              <w:t>адаптации</w:t>
            </w:r>
          </w:p>
        </w:tc>
      </w:tr>
    </w:tbl>
    <w:p w14:paraId="1187EAE4" w14:textId="77777777" w:rsidR="00D76AAB" w:rsidRDefault="00D76AAB" w:rsidP="003E3729">
      <w:pPr>
        <w:spacing w:after="0" w:line="276" w:lineRule="auto"/>
        <w:jc w:val="both"/>
        <w:rPr>
          <w:sz w:val="24"/>
        </w:rPr>
        <w:sectPr w:rsidR="00D76AAB" w:rsidSect="003E3729">
          <w:headerReference w:type="default" r:id="rId35"/>
          <w:footerReference w:type="default" r:id="rId36"/>
          <w:type w:val="continuous"/>
          <w:pgSz w:w="11910" w:h="16840"/>
          <w:pgMar w:top="1134" w:right="850" w:bottom="1134" w:left="1701" w:header="714" w:footer="1050" w:gutter="0"/>
          <w:cols w:space="720"/>
        </w:sectPr>
      </w:pPr>
    </w:p>
    <w:p w14:paraId="264AF79C" w14:textId="77777777" w:rsidR="00D76AAB" w:rsidRDefault="00D76AAB" w:rsidP="003E3729">
      <w:pPr>
        <w:pStyle w:val="a9"/>
        <w:spacing w:line="276" w:lineRule="auto"/>
        <w:rPr>
          <w:sz w:val="20"/>
        </w:rPr>
      </w:pPr>
    </w:p>
    <w:p w14:paraId="2509D9CA" w14:textId="77777777" w:rsidR="00D76AAB" w:rsidRDefault="00D76AAB" w:rsidP="003E3729">
      <w:pPr>
        <w:pStyle w:val="a9"/>
        <w:spacing w:line="276" w:lineRule="auto"/>
        <w:rPr>
          <w:sz w:val="20"/>
        </w:rPr>
      </w:pPr>
    </w:p>
    <w:p w14:paraId="05F4E41E" w14:textId="77777777" w:rsidR="00D76AAB" w:rsidRDefault="00D76AAB" w:rsidP="003E3729">
      <w:pPr>
        <w:pStyle w:val="a9"/>
        <w:spacing w:line="276" w:lineRule="auto"/>
        <w:rPr>
          <w:sz w:val="13"/>
        </w:rPr>
      </w:pPr>
    </w:p>
    <w:tbl>
      <w:tblPr>
        <w:tblStyle w:val="TableNormal"/>
        <w:tblW w:w="9304" w:type="dxa"/>
        <w:tblInd w:w="11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4537"/>
        <w:gridCol w:w="4767"/>
      </w:tblGrid>
      <w:tr w:rsidR="00D76AAB" w14:paraId="365CD0AE" w14:textId="77777777" w:rsidTr="003E3729">
        <w:trPr>
          <w:trHeight w:val="2095"/>
        </w:trPr>
        <w:tc>
          <w:tcPr>
            <w:tcW w:w="4537" w:type="dxa"/>
          </w:tcPr>
          <w:p w14:paraId="1EDFFC30" w14:textId="77777777" w:rsidR="00D76AAB" w:rsidRPr="00C81D93" w:rsidRDefault="00D76AAB" w:rsidP="003E3729">
            <w:pPr>
              <w:pStyle w:val="TableParagraph"/>
              <w:spacing w:line="276" w:lineRule="auto"/>
              <w:ind w:left="57" w:right="57"/>
              <w:rPr>
                <w:sz w:val="23"/>
                <w:lang w:val="ru-RU"/>
              </w:rPr>
            </w:pPr>
          </w:p>
          <w:p w14:paraId="11DA7423" w14:textId="77777777" w:rsidR="00D76AAB" w:rsidRPr="00C81D93" w:rsidRDefault="00D76AAB" w:rsidP="003E3729">
            <w:pPr>
              <w:pStyle w:val="TableParagraph"/>
              <w:spacing w:line="276" w:lineRule="auto"/>
              <w:ind w:left="57" w:right="57"/>
              <w:rPr>
                <w:sz w:val="24"/>
                <w:lang w:val="ru-RU"/>
              </w:rPr>
            </w:pPr>
            <w:r w:rsidRPr="00C81D93">
              <w:rPr>
                <w:spacing w:val="-1"/>
                <w:sz w:val="24"/>
                <w:lang w:val="ru-RU"/>
              </w:rPr>
              <w:t>ОГБУК</w:t>
            </w:r>
            <w:r w:rsidRPr="00C81D93">
              <w:rPr>
                <w:spacing w:val="-11"/>
                <w:sz w:val="24"/>
                <w:lang w:val="ru-RU"/>
              </w:rPr>
              <w:t xml:space="preserve"> </w:t>
            </w:r>
            <w:r w:rsidRPr="00C81D93">
              <w:rPr>
                <w:sz w:val="24"/>
                <w:lang w:val="ru-RU"/>
              </w:rPr>
              <w:t>«Костромская</w:t>
            </w:r>
            <w:r w:rsidRPr="00C81D93">
              <w:rPr>
                <w:spacing w:val="-11"/>
                <w:sz w:val="24"/>
                <w:lang w:val="ru-RU"/>
              </w:rPr>
              <w:t xml:space="preserve"> </w:t>
            </w:r>
            <w:r w:rsidRPr="00C81D93">
              <w:rPr>
                <w:sz w:val="24"/>
                <w:lang w:val="ru-RU"/>
              </w:rPr>
              <w:t>областная</w:t>
            </w:r>
            <w:r w:rsidRPr="00C81D93">
              <w:rPr>
                <w:spacing w:val="-15"/>
                <w:sz w:val="24"/>
                <w:lang w:val="ru-RU"/>
              </w:rPr>
              <w:t xml:space="preserve"> </w:t>
            </w:r>
            <w:r w:rsidRPr="00C81D93">
              <w:rPr>
                <w:sz w:val="24"/>
                <w:lang w:val="ru-RU"/>
              </w:rPr>
              <w:t>детская</w:t>
            </w:r>
            <w:r w:rsidRPr="00C81D93">
              <w:rPr>
                <w:spacing w:val="-57"/>
                <w:sz w:val="24"/>
                <w:lang w:val="ru-RU"/>
              </w:rPr>
              <w:t xml:space="preserve"> </w:t>
            </w:r>
            <w:r w:rsidRPr="00C81D93">
              <w:rPr>
                <w:sz w:val="24"/>
                <w:lang w:val="ru-RU"/>
              </w:rPr>
              <w:t>библиотека</w:t>
            </w:r>
            <w:r w:rsidRPr="00C81D93">
              <w:rPr>
                <w:spacing w:val="-2"/>
                <w:sz w:val="24"/>
                <w:lang w:val="ru-RU"/>
              </w:rPr>
              <w:t xml:space="preserve"> </w:t>
            </w:r>
            <w:r w:rsidRPr="00C81D93">
              <w:rPr>
                <w:sz w:val="24"/>
                <w:lang w:val="ru-RU"/>
              </w:rPr>
              <w:t>им.</w:t>
            </w:r>
            <w:r w:rsidRPr="00C81D93">
              <w:rPr>
                <w:spacing w:val="-3"/>
                <w:sz w:val="24"/>
                <w:lang w:val="ru-RU"/>
              </w:rPr>
              <w:t xml:space="preserve"> </w:t>
            </w:r>
            <w:r w:rsidRPr="00C81D93">
              <w:rPr>
                <w:sz w:val="24"/>
                <w:lang w:val="ru-RU"/>
              </w:rPr>
              <w:t>Аркадия</w:t>
            </w:r>
            <w:r w:rsidRPr="00C81D93">
              <w:rPr>
                <w:spacing w:val="-5"/>
                <w:sz w:val="24"/>
                <w:lang w:val="ru-RU"/>
              </w:rPr>
              <w:t xml:space="preserve"> </w:t>
            </w:r>
            <w:r w:rsidRPr="00C81D93">
              <w:rPr>
                <w:sz w:val="24"/>
                <w:lang w:val="ru-RU"/>
              </w:rPr>
              <w:t>Гайдара»</w:t>
            </w:r>
          </w:p>
          <w:p w14:paraId="04A62D1F" w14:textId="77777777" w:rsidR="00D76AAB" w:rsidRPr="00C81D93" w:rsidRDefault="00D76AAB" w:rsidP="003E3729">
            <w:pPr>
              <w:pStyle w:val="TableParagraph"/>
              <w:spacing w:line="276" w:lineRule="auto"/>
              <w:ind w:left="57" w:right="57"/>
              <w:rPr>
                <w:sz w:val="24"/>
                <w:lang w:val="ru-RU"/>
              </w:rPr>
            </w:pPr>
          </w:p>
          <w:p w14:paraId="761DBFE5" w14:textId="77777777" w:rsidR="00D76AAB" w:rsidRPr="00C81D93" w:rsidRDefault="00D76AAB" w:rsidP="003E3729">
            <w:pPr>
              <w:pStyle w:val="TableParagraph"/>
              <w:spacing w:line="276" w:lineRule="auto"/>
              <w:ind w:left="57" w:right="57"/>
              <w:rPr>
                <w:sz w:val="24"/>
                <w:lang w:val="ru-RU"/>
              </w:rPr>
            </w:pPr>
            <w:r w:rsidRPr="00C81D93">
              <w:rPr>
                <w:spacing w:val="-1"/>
                <w:sz w:val="24"/>
                <w:lang w:val="ru-RU"/>
              </w:rPr>
              <w:t>ОГБУК</w:t>
            </w:r>
            <w:r w:rsidRPr="00C81D93">
              <w:rPr>
                <w:spacing w:val="-14"/>
                <w:sz w:val="24"/>
                <w:lang w:val="ru-RU"/>
              </w:rPr>
              <w:t xml:space="preserve"> </w:t>
            </w:r>
            <w:r w:rsidRPr="00C81D93">
              <w:rPr>
                <w:sz w:val="24"/>
                <w:lang w:val="ru-RU"/>
              </w:rPr>
              <w:t>«Костромская</w:t>
            </w:r>
            <w:r w:rsidRPr="00C81D93">
              <w:rPr>
                <w:spacing w:val="-14"/>
                <w:sz w:val="24"/>
                <w:lang w:val="ru-RU"/>
              </w:rPr>
              <w:t xml:space="preserve"> </w:t>
            </w:r>
            <w:r w:rsidRPr="00C81D93">
              <w:rPr>
                <w:sz w:val="24"/>
                <w:lang w:val="ru-RU"/>
              </w:rPr>
              <w:t>областная</w:t>
            </w:r>
            <w:r w:rsidRPr="00C81D93">
              <w:rPr>
                <w:spacing w:val="-57"/>
                <w:sz w:val="24"/>
                <w:lang w:val="ru-RU"/>
              </w:rPr>
              <w:t xml:space="preserve"> </w:t>
            </w:r>
            <w:r w:rsidRPr="00C81D93">
              <w:rPr>
                <w:sz w:val="24"/>
                <w:lang w:val="ru-RU"/>
              </w:rPr>
              <w:t>универсальная</w:t>
            </w:r>
            <w:r w:rsidRPr="00C81D93">
              <w:rPr>
                <w:spacing w:val="-1"/>
                <w:sz w:val="24"/>
                <w:lang w:val="ru-RU"/>
              </w:rPr>
              <w:t xml:space="preserve"> </w:t>
            </w:r>
            <w:r w:rsidRPr="00C81D93">
              <w:rPr>
                <w:sz w:val="24"/>
                <w:lang w:val="ru-RU"/>
              </w:rPr>
              <w:t>библиотека»</w:t>
            </w:r>
          </w:p>
        </w:tc>
        <w:tc>
          <w:tcPr>
            <w:tcW w:w="4767" w:type="dxa"/>
          </w:tcPr>
          <w:p w14:paraId="6E57B8E3" w14:textId="77777777" w:rsidR="00D76AAB" w:rsidRPr="00C81D93" w:rsidRDefault="00D76AAB" w:rsidP="003E3729">
            <w:pPr>
              <w:pStyle w:val="TableParagraph"/>
              <w:spacing w:line="276" w:lineRule="auto"/>
              <w:ind w:left="57" w:right="57"/>
              <w:jc w:val="both"/>
              <w:rPr>
                <w:sz w:val="24"/>
                <w:lang w:val="ru-RU"/>
              </w:rPr>
            </w:pPr>
            <w:r w:rsidRPr="00C81D93">
              <w:rPr>
                <w:color w:val="212121"/>
                <w:sz w:val="24"/>
                <w:lang w:val="ru-RU"/>
              </w:rPr>
              <w:t>Организация</w:t>
            </w:r>
            <w:r w:rsidRPr="00C81D93">
              <w:rPr>
                <w:color w:val="212121"/>
                <w:spacing w:val="1"/>
                <w:sz w:val="24"/>
                <w:lang w:val="ru-RU"/>
              </w:rPr>
              <w:t xml:space="preserve"> </w:t>
            </w:r>
            <w:r w:rsidRPr="00C81D93">
              <w:rPr>
                <w:color w:val="212121"/>
                <w:sz w:val="24"/>
                <w:lang w:val="ru-RU"/>
              </w:rPr>
              <w:t>внеурочной</w:t>
            </w:r>
            <w:r w:rsidRPr="00C81D93">
              <w:rPr>
                <w:color w:val="212121"/>
                <w:spacing w:val="1"/>
                <w:sz w:val="24"/>
                <w:lang w:val="ru-RU"/>
              </w:rPr>
              <w:t xml:space="preserve"> </w:t>
            </w:r>
            <w:r w:rsidRPr="00C81D93">
              <w:rPr>
                <w:color w:val="212121"/>
                <w:sz w:val="24"/>
                <w:lang w:val="ru-RU"/>
              </w:rPr>
              <w:t>деятельности</w:t>
            </w:r>
            <w:r w:rsidRPr="00C81D93">
              <w:rPr>
                <w:color w:val="212121"/>
                <w:spacing w:val="-57"/>
                <w:sz w:val="24"/>
                <w:lang w:val="ru-RU"/>
              </w:rPr>
              <w:t xml:space="preserve"> </w:t>
            </w:r>
            <w:r w:rsidRPr="00C81D93">
              <w:rPr>
                <w:color w:val="212121"/>
                <w:sz w:val="24"/>
                <w:lang w:val="ru-RU"/>
              </w:rPr>
              <w:t>учащихся</w:t>
            </w:r>
            <w:r w:rsidRPr="00C81D93">
              <w:rPr>
                <w:color w:val="212121"/>
                <w:spacing w:val="1"/>
                <w:sz w:val="24"/>
                <w:lang w:val="ru-RU"/>
              </w:rPr>
              <w:t xml:space="preserve"> </w:t>
            </w:r>
            <w:r w:rsidRPr="00C81D93">
              <w:rPr>
                <w:color w:val="212121"/>
                <w:sz w:val="24"/>
                <w:lang w:val="ru-RU"/>
              </w:rPr>
              <w:t>с</w:t>
            </w:r>
            <w:r w:rsidRPr="00C81D93">
              <w:rPr>
                <w:color w:val="212121"/>
                <w:spacing w:val="1"/>
                <w:sz w:val="24"/>
                <w:lang w:val="ru-RU"/>
              </w:rPr>
              <w:t xml:space="preserve"> </w:t>
            </w:r>
            <w:r w:rsidRPr="00C81D93">
              <w:rPr>
                <w:color w:val="212121"/>
                <w:sz w:val="24"/>
                <w:lang w:val="ru-RU"/>
              </w:rPr>
              <w:t>целью</w:t>
            </w:r>
            <w:r w:rsidRPr="00C81D93">
              <w:rPr>
                <w:color w:val="212121"/>
                <w:spacing w:val="1"/>
                <w:sz w:val="24"/>
                <w:lang w:val="ru-RU"/>
              </w:rPr>
              <w:t xml:space="preserve"> </w:t>
            </w:r>
            <w:r w:rsidRPr="00C81D93">
              <w:rPr>
                <w:color w:val="212121"/>
                <w:sz w:val="24"/>
                <w:lang w:val="ru-RU"/>
              </w:rPr>
              <w:t>их</w:t>
            </w:r>
            <w:r w:rsidRPr="00C81D93">
              <w:rPr>
                <w:color w:val="212121"/>
                <w:spacing w:val="1"/>
                <w:sz w:val="24"/>
                <w:lang w:val="ru-RU"/>
              </w:rPr>
              <w:t xml:space="preserve"> </w:t>
            </w:r>
            <w:r w:rsidRPr="00C81D93">
              <w:rPr>
                <w:color w:val="212121"/>
                <w:sz w:val="24"/>
                <w:lang w:val="ru-RU"/>
              </w:rPr>
              <w:t>духовного</w:t>
            </w:r>
            <w:r w:rsidRPr="00C81D93">
              <w:rPr>
                <w:color w:val="212121"/>
                <w:spacing w:val="61"/>
                <w:sz w:val="24"/>
                <w:lang w:val="ru-RU"/>
              </w:rPr>
              <w:t xml:space="preserve"> </w:t>
            </w:r>
            <w:r w:rsidRPr="00C81D93">
              <w:rPr>
                <w:color w:val="212121"/>
                <w:sz w:val="24"/>
                <w:lang w:val="ru-RU"/>
              </w:rPr>
              <w:t>и</w:t>
            </w:r>
            <w:r w:rsidRPr="00C81D93">
              <w:rPr>
                <w:color w:val="212121"/>
                <w:spacing w:val="-57"/>
                <w:sz w:val="24"/>
                <w:lang w:val="ru-RU"/>
              </w:rPr>
              <w:t xml:space="preserve"> </w:t>
            </w:r>
            <w:r w:rsidRPr="00C81D93">
              <w:rPr>
                <w:color w:val="212121"/>
                <w:sz w:val="24"/>
                <w:lang w:val="ru-RU"/>
              </w:rPr>
              <w:t>нравственного</w:t>
            </w:r>
            <w:r w:rsidRPr="00C81D93">
              <w:rPr>
                <w:color w:val="212121"/>
                <w:spacing w:val="1"/>
                <w:sz w:val="24"/>
                <w:lang w:val="ru-RU"/>
              </w:rPr>
              <w:t xml:space="preserve"> </w:t>
            </w:r>
            <w:r w:rsidRPr="00C81D93">
              <w:rPr>
                <w:color w:val="212121"/>
                <w:sz w:val="24"/>
                <w:lang w:val="ru-RU"/>
              </w:rPr>
              <w:t>развития,</w:t>
            </w:r>
            <w:r w:rsidRPr="00C81D93">
              <w:rPr>
                <w:color w:val="212121"/>
                <w:spacing w:val="1"/>
                <w:sz w:val="24"/>
                <w:lang w:val="ru-RU"/>
              </w:rPr>
              <w:t xml:space="preserve"> </w:t>
            </w:r>
            <w:r w:rsidRPr="00C81D93">
              <w:rPr>
                <w:color w:val="212121"/>
                <w:sz w:val="24"/>
                <w:lang w:val="ru-RU"/>
              </w:rPr>
              <w:t>формирования</w:t>
            </w:r>
            <w:r w:rsidRPr="00C81D93">
              <w:rPr>
                <w:color w:val="212121"/>
                <w:spacing w:val="1"/>
                <w:sz w:val="24"/>
                <w:lang w:val="ru-RU"/>
              </w:rPr>
              <w:t xml:space="preserve"> </w:t>
            </w:r>
            <w:r w:rsidRPr="00C81D93">
              <w:rPr>
                <w:color w:val="212121"/>
                <w:sz w:val="24"/>
                <w:lang w:val="ru-RU"/>
              </w:rPr>
              <w:t>активной жизненной позиции, основ здорового</w:t>
            </w:r>
            <w:r w:rsidRPr="00C81D93">
              <w:rPr>
                <w:color w:val="212121"/>
                <w:spacing w:val="1"/>
                <w:sz w:val="24"/>
                <w:lang w:val="ru-RU"/>
              </w:rPr>
              <w:t xml:space="preserve"> </w:t>
            </w:r>
            <w:r w:rsidRPr="00C81D93">
              <w:rPr>
                <w:color w:val="212121"/>
                <w:sz w:val="24"/>
                <w:lang w:val="ru-RU"/>
              </w:rPr>
              <w:t>образа</w:t>
            </w:r>
            <w:r w:rsidRPr="00C81D93">
              <w:rPr>
                <w:color w:val="212121"/>
                <w:spacing w:val="1"/>
                <w:sz w:val="24"/>
                <w:lang w:val="ru-RU"/>
              </w:rPr>
              <w:t xml:space="preserve"> </w:t>
            </w:r>
            <w:r w:rsidRPr="00C81D93">
              <w:rPr>
                <w:color w:val="212121"/>
                <w:sz w:val="24"/>
                <w:lang w:val="ru-RU"/>
              </w:rPr>
              <w:t>жизни,</w:t>
            </w:r>
            <w:r w:rsidRPr="00C81D93">
              <w:rPr>
                <w:color w:val="212121"/>
                <w:spacing w:val="1"/>
                <w:sz w:val="24"/>
                <w:lang w:val="ru-RU"/>
              </w:rPr>
              <w:t xml:space="preserve"> </w:t>
            </w:r>
            <w:r w:rsidRPr="00C81D93">
              <w:rPr>
                <w:color w:val="212121"/>
                <w:sz w:val="24"/>
                <w:lang w:val="ru-RU"/>
              </w:rPr>
              <w:t>а</w:t>
            </w:r>
            <w:r w:rsidRPr="00C81D93">
              <w:rPr>
                <w:color w:val="212121"/>
                <w:spacing w:val="1"/>
                <w:sz w:val="24"/>
                <w:lang w:val="ru-RU"/>
              </w:rPr>
              <w:t xml:space="preserve"> </w:t>
            </w:r>
            <w:r w:rsidRPr="00C81D93">
              <w:rPr>
                <w:color w:val="212121"/>
                <w:sz w:val="24"/>
                <w:lang w:val="ru-RU"/>
              </w:rPr>
              <w:t>также</w:t>
            </w:r>
            <w:r w:rsidRPr="00C81D93">
              <w:rPr>
                <w:color w:val="212121"/>
                <w:spacing w:val="1"/>
                <w:sz w:val="24"/>
                <w:lang w:val="ru-RU"/>
              </w:rPr>
              <w:t xml:space="preserve"> </w:t>
            </w:r>
            <w:r w:rsidRPr="00C81D93">
              <w:rPr>
                <w:color w:val="212121"/>
                <w:sz w:val="24"/>
                <w:lang w:val="ru-RU"/>
              </w:rPr>
              <w:t>профилактики</w:t>
            </w:r>
            <w:r w:rsidRPr="00C81D93">
              <w:rPr>
                <w:color w:val="212121"/>
                <w:spacing w:val="1"/>
                <w:sz w:val="24"/>
                <w:lang w:val="ru-RU"/>
              </w:rPr>
              <w:t xml:space="preserve"> </w:t>
            </w:r>
            <w:r w:rsidRPr="00C81D93">
              <w:rPr>
                <w:color w:val="212121"/>
                <w:sz w:val="24"/>
                <w:lang w:val="ru-RU"/>
              </w:rPr>
              <w:t>правонарушений,</w:t>
            </w:r>
            <w:r w:rsidRPr="00C81D93">
              <w:rPr>
                <w:color w:val="212121"/>
                <w:spacing w:val="1"/>
                <w:sz w:val="24"/>
                <w:lang w:val="ru-RU"/>
              </w:rPr>
              <w:t xml:space="preserve"> </w:t>
            </w:r>
            <w:r w:rsidRPr="00C81D93">
              <w:rPr>
                <w:color w:val="212121"/>
                <w:sz w:val="24"/>
                <w:lang w:val="ru-RU"/>
              </w:rPr>
              <w:t>создания</w:t>
            </w:r>
            <w:r w:rsidRPr="00C81D93">
              <w:rPr>
                <w:color w:val="212121"/>
                <w:spacing w:val="1"/>
                <w:sz w:val="24"/>
                <w:lang w:val="ru-RU"/>
              </w:rPr>
              <w:t xml:space="preserve"> </w:t>
            </w:r>
            <w:r w:rsidRPr="00C81D93">
              <w:rPr>
                <w:color w:val="212121"/>
                <w:sz w:val="24"/>
                <w:lang w:val="ru-RU"/>
              </w:rPr>
              <w:t>условий</w:t>
            </w:r>
            <w:r w:rsidRPr="00C81D93">
              <w:rPr>
                <w:color w:val="212121"/>
                <w:spacing w:val="1"/>
                <w:sz w:val="24"/>
                <w:lang w:val="ru-RU"/>
              </w:rPr>
              <w:t xml:space="preserve"> </w:t>
            </w:r>
            <w:r w:rsidRPr="00C81D93">
              <w:rPr>
                <w:color w:val="212121"/>
                <w:sz w:val="24"/>
                <w:lang w:val="ru-RU"/>
              </w:rPr>
              <w:t>для</w:t>
            </w:r>
            <w:r w:rsidRPr="00C81D93">
              <w:rPr>
                <w:color w:val="212121"/>
                <w:spacing w:val="-57"/>
                <w:sz w:val="24"/>
                <w:lang w:val="ru-RU"/>
              </w:rPr>
              <w:t xml:space="preserve"> </w:t>
            </w:r>
            <w:r w:rsidRPr="00C81D93">
              <w:rPr>
                <w:color w:val="212121"/>
                <w:sz w:val="24"/>
                <w:lang w:val="ru-RU"/>
              </w:rPr>
              <w:t>разностороннего</w:t>
            </w:r>
            <w:r w:rsidRPr="00C81D93">
              <w:rPr>
                <w:color w:val="212121"/>
                <w:spacing w:val="1"/>
                <w:sz w:val="24"/>
                <w:lang w:val="ru-RU"/>
              </w:rPr>
              <w:t xml:space="preserve"> </w:t>
            </w:r>
            <w:r w:rsidRPr="00C81D93">
              <w:rPr>
                <w:color w:val="212121"/>
                <w:sz w:val="24"/>
                <w:lang w:val="ru-RU"/>
              </w:rPr>
              <w:t>развития,</w:t>
            </w:r>
            <w:r w:rsidRPr="00C81D93">
              <w:rPr>
                <w:color w:val="212121"/>
                <w:spacing w:val="1"/>
                <w:sz w:val="24"/>
                <w:lang w:val="ru-RU"/>
              </w:rPr>
              <w:t xml:space="preserve"> </w:t>
            </w:r>
            <w:r w:rsidRPr="00C81D93">
              <w:rPr>
                <w:color w:val="212121"/>
                <w:sz w:val="24"/>
                <w:lang w:val="ru-RU"/>
              </w:rPr>
              <w:t>социализации</w:t>
            </w:r>
            <w:r w:rsidRPr="00C81D93">
              <w:rPr>
                <w:color w:val="212121"/>
                <w:spacing w:val="-57"/>
                <w:sz w:val="24"/>
                <w:lang w:val="ru-RU"/>
              </w:rPr>
              <w:t xml:space="preserve"> </w:t>
            </w:r>
            <w:r w:rsidRPr="00C81D93">
              <w:rPr>
                <w:color w:val="212121"/>
                <w:sz w:val="24"/>
                <w:lang w:val="ru-RU"/>
              </w:rPr>
              <w:t>личности</w:t>
            </w:r>
          </w:p>
        </w:tc>
      </w:tr>
      <w:tr w:rsidR="00D76AAB" w14:paraId="35E86C64" w14:textId="77777777" w:rsidTr="003E3729">
        <w:trPr>
          <w:trHeight w:val="1295"/>
        </w:trPr>
        <w:tc>
          <w:tcPr>
            <w:tcW w:w="4537" w:type="dxa"/>
          </w:tcPr>
          <w:p w14:paraId="21BE7290" w14:textId="77777777" w:rsidR="00D76AAB" w:rsidRPr="00C81D93" w:rsidRDefault="00D76AAB" w:rsidP="003E3729">
            <w:pPr>
              <w:pStyle w:val="TableParagraph"/>
              <w:spacing w:line="276" w:lineRule="auto"/>
              <w:ind w:left="57" w:right="57"/>
              <w:rPr>
                <w:sz w:val="24"/>
                <w:lang w:val="ru-RU"/>
              </w:rPr>
            </w:pPr>
            <w:r w:rsidRPr="00C81D93">
              <w:rPr>
                <w:sz w:val="24"/>
                <w:lang w:val="ru-RU"/>
              </w:rPr>
              <w:t>Муниципальное</w:t>
            </w:r>
            <w:r w:rsidRPr="00C81D93">
              <w:rPr>
                <w:spacing w:val="-14"/>
                <w:sz w:val="24"/>
                <w:lang w:val="ru-RU"/>
              </w:rPr>
              <w:t xml:space="preserve"> </w:t>
            </w:r>
            <w:r w:rsidRPr="00C81D93">
              <w:rPr>
                <w:sz w:val="24"/>
                <w:lang w:val="ru-RU"/>
              </w:rPr>
              <w:t>бюджетное</w:t>
            </w:r>
            <w:r w:rsidRPr="00C81D93">
              <w:rPr>
                <w:spacing w:val="-13"/>
                <w:sz w:val="24"/>
                <w:lang w:val="ru-RU"/>
              </w:rPr>
              <w:t xml:space="preserve"> </w:t>
            </w:r>
            <w:r w:rsidRPr="00C81D93">
              <w:rPr>
                <w:sz w:val="24"/>
                <w:lang w:val="ru-RU"/>
              </w:rPr>
              <w:t>учреждение</w:t>
            </w:r>
            <w:r w:rsidRPr="00C81D93">
              <w:rPr>
                <w:spacing w:val="-57"/>
                <w:sz w:val="24"/>
                <w:lang w:val="ru-RU"/>
              </w:rPr>
              <w:t xml:space="preserve"> </w:t>
            </w:r>
            <w:r w:rsidRPr="00C81D93">
              <w:rPr>
                <w:sz w:val="24"/>
                <w:lang w:val="ru-RU"/>
              </w:rPr>
              <w:t>города Костромы «Психолого-медико-</w:t>
            </w:r>
            <w:r w:rsidRPr="00C81D93">
              <w:rPr>
                <w:spacing w:val="1"/>
                <w:sz w:val="24"/>
                <w:lang w:val="ru-RU"/>
              </w:rPr>
              <w:t xml:space="preserve"> </w:t>
            </w:r>
            <w:r w:rsidRPr="00C81D93">
              <w:rPr>
                <w:sz w:val="24"/>
                <w:lang w:val="ru-RU"/>
              </w:rPr>
              <w:t>педагогическая</w:t>
            </w:r>
            <w:r w:rsidRPr="00C81D93">
              <w:rPr>
                <w:spacing w:val="-1"/>
                <w:sz w:val="24"/>
                <w:lang w:val="ru-RU"/>
              </w:rPr>
              <w:t xml:space="preserve"> </w:t>
            </w:r>
            <w:r w:rsidRPr="00C81D93">
              <w:rPr>
                <w:sz w:val="24"/>
                <w:lang w:val="ru-RU"/>
              </w:rPr>
              <w:t>комиссия»</w:t>
            </w:r>
          </w:p>
        </w:tc>
        <w:tc>
          <w:tcPr>
            <w:tcW w:w="4767" w:type="dxa"/>
          </w:tcPr>
          <w:p w14:paraId="223DBF81" w14:textId="77777777" w:rsidR="00D76AAB" w:rsidRPr="00C81D93" w:rsidRDefault="00D76AAB" w:rsidP="003E3729">
            <w:pPr>
              <w:pStyle w:val="TableParagraph"/>
              <w:tabs>
                <w:tab w:val="left" w:pos="2306"/>
              </w:tabs>
              <w:spacing w:line="276" w:lineRule="auto"/>
              <w:ind w:left="57" w:right="57"/>
              <w:jc w:val="both"/>
              <w:rPr>
                <w:sz w:val="24"/>
                <w:lang w:val="ru-RU"/>
              </w:rPr>
            </w:pPr>
            <w:r w:rsidRPr="00C81D93">
              <w:rPr>
                <w:color w:val="212121"/>
                <w:sz w:val="24"/>
                <w:lang w:val="ru-RU"/>
              </w:rPr>
              <w:t>Организация</w:t>
            </w:r>
            <w:r w:rsidRPr="00C81D93">
              <w:rPr>
                <w:color w:val="212121"/>
                <w:sz w:val="24"/>
                <w:lang w:val="ru-RU"/>
              </w:rPr>
              <w:tab/>
            </w:r>
            <w:r w:rsidRPr="00C81D93">
              <w:rPr>
                <w:color w:val="212121"/>
                <w:spacing w:val="-2"/>
                <w:sz w:val="24"/>
                <w:lang w:val="ru-RU"/>
              </w:rPr>
              <w:t>психолого-педагогического</w:t>
            </w:r>
            <w:r w:rsidRPr="00C81D93">
              <w:rPr>
                <w:color w:val="212121"/>
                <w:spacing w:val="-58"/>
                <w:sz w:val="24"/>
                <w:lang w:val="ru-RU"/>
              </w:rPr>
              <w:t xml:space="preserve"> </w:t>
            </w:r>
            <w:r w:rsidRPr="00C81D93">
              <w:rPr>
                <w:color w:val="212121"/>
                <w:sz w:val="24"/>
                <w:lang w:val="ru-RU"/>
              </w:rPr>
              <w:t>сопровождения</w:t>
            </w:r>
            <w:r w:rsidRPr="00C81D93">
              <w:rPr>
                <w:color w:val="212121"/>
                <w:spacing w:val="1"/>
                <w:sz w:val="24"/>
                <w:lang w:val="ru-RU"/>
              </w:rPr>
              <w:t xml:space="preserve"> </w:t>
            </w:r>
            <w:r w:rsidRPr="00C81D93">
              <w:rPr>
                <w:color w:val="212121"/>
                <w:sz w:val="24"/>
                <w:lang w:val="ru-RU"/>
              </w:rPr>
              <w:t>детей</w:t>
            </w:r>
            <w:r w:rsidRPr="00C81D93">
              <w:rPr>
                <w:color w:val="212121"/>
                <w:spacing w:val="1"/>
                <w:sz w:val="24"/>
                <w:lang w:val="ru-RU"/>
              </w:rPr>
              <w:t xml:space="preserve"> </w:t>
            </w:r>
            <w:r w:rsidRPr="00C81D93">
              <w:rPr>
                <w:color w:val="212121"/>
                <w:sz w:val="24"/>
                <w:lang w:val="ru-RU"/>
              </w:rPr>
              <w:t>с</w:t>
            </w:r>
            <w:r w:rsidRPr="00C81D93">
              <w:rPr>
                <w:color w:val="212121"/>
                <w:spacing w:val="1"/>
                <w:sz w:val="24"/>
                <w:lang w:val="ru-RU"/>
              </w:rPr>
              <w:t xml:space="preserve"> </w:t>
            </w:r>
            <w:r w:rsidRPr="00C81D93">
              <w:rPr>
                <w:color w:val="212121"/>
                <w:sz w:val="24"/>
                <w:lang w:val="ru-RU"/>
              </w:rPr>
              <w:t>ограниченными</w:t>
            </w:r>
            <w:r w:rsidRPr="00C81D93">
              <w:rPr>
                <w:color w:val="212121"/>
                <w:spacing w:val="-57"/>
                <w:sz w:val="24"/>
                <w:lang w:val="ru-RU"/>
              </w:rPr>
              <w:t xml:space="preserve"> </w:t>
            </w:r>
            <w:r w:rsidRPr="00C81D93">
              <w:rPr>
                <w:color w:val="212121"/>
                <w:sz w:val="24"/>
                <w:lang w:val="ru-RU"/>
              </w:rPr>
              <w:t>возможностями</w:t>
            </w:r>
            <w:r w:rsidRPr="00C81D93">
              <w:rPr>
                <w:color w:val="212121"/>
                <w:spacing w:val="-1"/>
                <w:sz w:val="24"/>
                <w:lang w:val="ru-RU"/>
              </w:rPr>
              <w:t xml:space="preserve"> </w:t>
            </w:r>
            <w:r w:rsidRPr="00C81D93">
              <w:rPr>
                <w:color w:val="212121"/>
                <w:sz w:val="24"/>
                <w:lang w:val="ru-RU"/>
              </w:rPr>
              <w:t>здоровья</w:t>
            </w:r>
          </w:p>
        </w:tc>
      </w:tr>
      <w:tr w:rsidR="00D76AAB" w:rsidRPr="0030663C" w14:paraId="3274AF24" w14:textId="77777777" w:rsidTr="003E3729">
        <w:trPr>
          <w:trHeight w:val="884"/>
        </w:trPr>
        <w:tc>
          <w:tcPr>
            <w:tcW w:w="4537" w:type="dxa"/>
          </w:tcPr>
          <w:p w14:paraId="3092F878" w14:textId="56EDBE4A" w:rsidR="00D76AAB" w:rsidRPr="0030663C" w:rsidRDefault="00D76AAB" w:rsidP="003E3729">
            <w:pPr>
              <w:pStyle w:val="TableParagraph"/>
              <w:spacing w:line="276" w:lineRule="auto"/>
              <w:ind w:left="57" w:right="57"/>
              <w:rPr>
                <w:color w:val="000000" w:themeColor="text1"/>
                <w:sz w:val="24"/>
                <w:lang w:val="ru-RU"/>
              </w:rPr>
            </w:pPr>
            <w:r w:rsidRPr="0030663C">
              <w:rPr>
                <w:color w:val="000000" w:themeColor="text1"/>
                <w:spacing w:val="-1"/>
                <w:sz w:val="24"/>
                <w:lang w:val="ru-RU"/>
              </w:rPr>
              <w:t>Главное</w:t>
            </w:r>
            <w:r w:rsidRPr="0030663C">
              <w:rPr>
                <w:color w:val="000000" w:themeColor="text1"/>
                <w:spacing w:val="-11"/>
                <w:sz w:val="24"/>
                <w:lang w:val="ru-RU"/>
              </w:rPr>
              <w:t xml:space="preserve"> </w:t>
            </w:r>
            <w:r w:rsidRPr="0030663C">
              <w:rPr>
                <w:color w:val="000000" w:themeColor="text1"/>
                <w:spacing w:val="-1"/>
                <w:sz w:val="24"/>
                <w:lang w:val="ru-RU"/>
              </w:rPr>
              <w:t>управление</w:t>
            </w:r>
            <w:r w:rsidRPr="0030663C">
              <w:rPr>
                <w:color w:val="000000" w:themeColor="text1"/>
                <w:spacing w:val="-14"/>
                <w:sz w:val="24"/>
                <w:lang w:val="ru-RU"/>
              </w:rPr>
              <w:t xml:space="preserve"> </w:t>
            </w:r>
            <w:r w:rsidRPr="0030663C">
              <w:rPr>
                <w:color w:val="000000" w:themeColor="text1"/>
                <w:sz w:val="24"/>
                <w:lang w:val="ru-RU"/>
              </w:rPr>
              <w:t>МЧС,</w:t>
            </w:r>
            <w:r w:rsidRPr="0030663C">
              <w:rPr>
                <w:color w:val="000000" w:themeColor="text1"/>
                <w:spacing w:val="-14"/>
                <w:sz w:val="24"/>
                <w:lang w:val="ru-RU"/>
              </w:rPr>
              <w:t xml:space="preserve"> </w:t>
            </w:r>
            <w:r w:rsidRPr="0030663C">
              <w:rPr>
                <w:color w:val="000000" w:themeColor="text1"/>
                <w:sz w:val="24"/>
                <w:lang w:val="ru-RU"/>
              </w:rPr>
              <w:t>ВДЮОД</w:t>
            </w:r>
            <w:r w:rsidRPr="0030663C">
              <w:rPr>
                <w:color w:val="000000" w:themeColor="text1"/>
                <w:spacing w:val="-12"/>
                <w:sz w:val="24"/>
                <w:lang w:val="ru-RU"/>
              </w:rPr>
              <w:t xml:space="preserve"> </w:t>
            </w:r>
            <w:r w:rsidR="00317358">
              <w:rPr>
                <w:color w:val="000000" w:themeColor="text1"/>
                <w:sz w:val="24"/>
                <w:lang w:val="ru-RU"/>
              </w:rPr>
              <w:t>«Школа</w:t>
            </w:r>
            <w:r w:rsidRPr="0030663C">
              <w:rPr>
                <w:color w:val="000000" w:themeColor="text1"/>
                <w:sz w:val="24"/>
                <w:lang w:val="ru-RU"/>
              </w:rPr>
              <w:t xml:space="preserve"> безопасности»</w:t>
            </w:r>
          </w:p>
        </w:tc>
        <w:tc>
          <w:tcPr>
            <w:tcW w:w="4767" w:type="dxa"/>
          </w:tcPr>
          <w:p w14:paraId="1152D9A8" w14:textId="77777777" w:rsidR="00D76AAB" w:rsidRPr="0030663C" w:rsidRDefault="00D76AAB" w:rsidP="003E3729">
            <w:pPr>
              <w:pStyle w:val="TableParagraph"/>
              <w:tabs>
                <w:tab w:val="left" w:pos="1686"/>
                <w:tab w:val="left" w:pos="3312"/>
                <w:tab w:val="left" w:pos="4513"/>
              </w:tabs>
              <w:spacing w:line="276" w:lineRule="auto"/>
              <w:ind w:left="57" w:right="57"/>
              <w:rPr>
                <w:color w:val="000000" w:themeColor="text1"/>
                <w:sz w:val="24"/>
                <w:lang w:val="ru-RU"/>
              </w:rPr>
            </w:pPr>
            <w:r w:rsidRPr="0030663C">
              <w:rPr>
                <w:color w:val="000000" w:themeColor="text1"/>
                <w:sz w:val="24"/>
                <w:lang w:val="ru-RU"/>
              </w:rPr>
              <w:t>Организация</w:t>
            </w:r>
            <w:r w:rsidRPr="0030663C">
              <w:rPr>
                <w:color w:val="000000" w:themeColor="text1"/>
                <w:sz w:val="24"/>
                <w:lang w:val="ru-RU"/>
              </w:rPr>
              <w:tab/>
              <w:t>деятельности</w:t>
            </w:r>
            <w:r w:rsidRPr="0030663C">
              <w:rPr>
                <w:color w:val="000000" w:themeColor="text1"/>
                <w:sz w:val="24"/>
                <w:lang w:val="ru-RU"/>
              </w:rPr>
              <w:tab/>
              <w:t>класса военно-патриотической направленности «Юные спасатели»</w:t>
            </w:r>
          </w:p>
        </w:tc>
      </w:tr>
    </w:tbl>
    <w:p w14:paraId="416FB8E4" w14:textId="77777777" w:rsidR="00D76AAB" w:rsidRPr="0030663C" w:rsidRDefault="00D76AAB" w:rsidP="003E3729">
      <w:pPr>
        <w:pStyle w:val="a9"/>
        <w:spacing w:line="276" w:lineRule="auto"/>
        <w:jc w:val="both"/>
        <w:rPr>
          <w:color w:val="000000" w:themeColor="text1"/>
        </w:rPr>
      </w:pPr>
      <w:r w:rsidRPr="0030663C">
        <w:rPr>
          <w:color w:val="000000" w:themeColor="text1"/>
        </w:rPr>
        <w:t>Расширение списка новыми партнерами и привлечение их к реализации образовательных программ важная</w:t>
      </w:r>
      <w:r w:rsidRPr="0030663C">
        <w:rPr>
          <w:color w:val="000000" w:themeColor="text1"/>
          <w:spacing w:val="1"/>
        </w:rPr>
        <w:t xml:space="preserve"> </w:t>
      </w:r>
      <w:r w:rsidRPr="0030663C">
        <w:rPr>
          <w:color w:val="000000" w:themeColor="text1"/>
        </w:rPr>
        <w:t>задача</w:t>
      </w:r>
      <w:r w:rsidRPr="0030663C">
        <w:rPr>
          <w:color w:val="000000" w:themeColor="text1"/>
          <w:spacing w:val="1"/>
        </w:rPr>
        <w:t xml:space="preserve"> школы </w:t>
      </w:r>
      <w:r w:rsidRPr="0030663C">
        <w:rPr>
          <w:color w:val="000000" w:themeColor="text1"/>
        </w:rPr>
        <w:t>на</w:t>
      </w:r>
      <w:r w:rsidRPr="0030663C">
        <w:rPr>
          <w:color w:val="000000" w:themeColor="text1"/>
          <w:spacing w:val="1"/>
        </w:rPr>
        <w:t xml:space="preserve"> </w:t>
      </w:r>
      <w:r w:rsidRPr="0030663C">
        <w:rPr>
          <w:color w:val="000000" w:themeColor="text1"/>
        </w:rPr>
        <w:t>новый</w:t>
      </w:r>
      <w:r w:rsidRPr="0030663C">
        <w:rPr>
          <w:color w:val="000000" w:themeColor="text1"/>
          <w:spacing w:val="-2"/>
        </w:rPr>
        <w:t xml:space="preserve"> </w:t>
      </w:r>
      <w:r w:rsidRPr="0030663C">
        <w:rPr>
          <w:color w:val="000000" w:themeColor="text1"/>
        </w:rPr>
        <w:t>период</w:t>
      </w:r>
      <w:r w:rsidRPr="0030663C">
        <w:rPr>
          <w:color w:val="000000" w:themeColor="text1"/>
          <w:spacing w:val="1"/>
        </w:rPr>
        <w:t xml:space="preserve"> </w:t>
      </w:r>
      <w:r w:rsidRPr="0030663C">
        <w:rPr>
          <w:color w:val="000000" w:themeColor="text1"/>
        </w:rPr>
        <w:t>развития.</w:t>
      </w:r>
    </w:p>
    <w:p w14:paraId="7614E13C" w14:textId="77777777" w:rsidR="00D76AAB" w:rsidRDefault="00D76AAB" w:rsidP="003E3729">
      <w:pPr>
        <w:pStyle w:val="1"/>
        <w:keepNext w:val="0"/>
        <w:keepLines w:val="0"/>
        <w:widowControl w:val="0"/>
        <w:tabs>
          <w:tab w:val="left" w:pos="829"/>
        </w:tabs>
        <w:autoSpaceDE w:val="0"/>
        <w:autoSpaceDN w:val="0"/>
        <w:spacing w:before="0" w:line="276" w:lineRule="auto"/>
        <w:jc w:val="both"/>
        <w:rPr>
          <w:rFonts w:ascii="Times New Roman" w:eastAsia="Times New Roman" w:hAnsi="Times New Roman" w:cs="Times New Roman"/>
          <w:color w:val="auto"/>
          <w:sz w:val="24"/>
          <w:szCs w:val="24"/>
        </w:rPr>
      </w:pPr>
    </w:p>
    <w:p w14:paraId="5E601691" w14:textId="6B07D4EB" w:rsidR="0030663C" w:rsidRPr="00BF3AE7" w:rsidRDefault="00D76AAB" w:rsidP="00BF3AE7">
      <w:pPr>
        <w:pStyle w:val="1"/>
        <w:keepNext w:val="0"/>
        <w:keepLines w:val="0"/>
        <w:widowControl w:val="0"/>
        <w:tabs>
          <w:tab w:val="left" w:pos="829"/>
        </w:tabs>
        <w:autoSpaceDE w:val="0"/>
        <w:autoSpaceDN w:val="0"/>
        <w:spacing w:before="0" w:line="276" w:lineRule="auto"/>
        <w:jc w:val="center"/>
        <w:rPr>
          <w:rFonts w:ascii="Times New Roman" w:hAnsi="Times New Roman" w:cs="Times New Roman"/>
          <w:b/>
          <w:color w:val="385623" w:themeColor="accent6" w:themeShade="80"/>
          <w:sz w:val="24"/>
          <w:szCs w:val="24"/>
        </w:rPr>
      </w:pPr>
      <w:r w:rsidRPr="0030663C">
        <w:rPr>
          <w:rFonts w:ascii="Times New Roman" w:hAnsi="Times New Roman" w:cs="Times New Roman"/>
          <w:b/>
          <w:color w:val="385623" w:themeColor="accent6" w:themeShade="80"/>
          <w:sz w:val="24"/>
          <w:szCs w:val="24"/>
        </w:rPr>
        <w:t>Результаты оценки уровня удовлетворенности субъектов образования результатами</w:t>
      </w:r>
      <w:r w:rsidRPr="0030663C">
        <w:rPr>
          <w:rFonts w:ascii="Times New Roman" w:hAnsi="Times New Roman" w:cs="Times New Roman"/>
          <w:b/>
          <w:color w:val="385623" w:themeColor="accent6" w:themeShade="80"/>
          <w:spacing w:val="1"/>
          <w:sz w:val="24"/>
          <w:szCs w:val="24"/>
        </w:rPr>
        <w:t xml:space="preserve"> </w:t>
      </w:r>
      <w:r w:rsidRPr="0030663C">
        <w:rPr>
          <w:rFonts w:ascii="Times New Roman" w:hAnsi="Times New Roman" w:cs="Times New Roman"/>
          <w:b/>
          <w:color w:val="385623" w:themeColor="accent6" w:themeShade="80"/>
          <w:sz w:val="24"/>
          <w:szCs w:val="24"/>
        </w:rPr>
        <w:t>работы Средней общеобразовательной школы</w:t>
      </w:r>
      <w:r w:rsidRPr="0030663C">
        <w:rPr>
          <w:rFonts w:ascii="Times New Roman" w:hAnsi="Times New Roman" w:cs="Times New Roman"/>
          <w:b/>
          <w:color w:val="385623" w:themeColor="accent6" w:themeShade="80"/>
          <w:spacing w:val="-1"/>
          <w:sz w:val="24"/>
          <w:szCs w:val="24"/>
        </w:rPr>
        <w:t xml:space="preserve"> </w:t>
      </w:r>
      <w:r w:rsidRPr="0030663C">
        <w:rPr>
          <w:rFonts w:ascii="Times New Roman" w:hAnsi="Times New Roman" w:cs="Times New Roman"/>
          <w:b/>
          <w:color w:val="385623" w:themeColor="accent6" w:themeShade="80"/>
          <w:sz w:val="24"/>
          <w:szCs w:val="24"/>
        </w:rPr>
        <w:t>№</w:t>
      </w:r>
      <w:r w:rsidRPr="0030663C">
        <w:rPr>
          <w:rFonts w:ascii="Times New Roman" w:hAnsi="Times New Roman" w:cs="Times New Roman"/>
          <w:b/>
          <w:color w:val="385623" w:themeColor="accent6" w:themeShade="80"/>
          <w:spacing w:val="-1"/>
          <w:sz w:val="24"/>
          <w:szCs w:val="24"/>
        </w:rPr>
        <w:t xml:space="preserve"> </w:t>
      </w:r>
      <w:r w:rsidRPr="0030663C">
        <w:rPr>
          <w:rFonts w:ascii="Times New Roman" w:hAnsi="Times New Roman" w:cs="Times New Roman"/>
          <w:b/>
          <w:color w:val="385623" w:themeColor="accent6" w:themeShade="80"/>
          <w:sz w:val="24"/>
          <w:szCs w:val="24"/>
        </w:rPr>
        <w:t>29 города</w:t>
      </w:r>
      <w:r w:rsidRPr="0030663C">
        <w:rPr>
          <w:rFonts w:ascii="Times New Roman" w:hAnsi="Times New Roman" w:cs="Times New Roman"/>
          <w:b/>
          <w:color w:val="385623" w:themeColor="accent6" w:themeShade="80"/>
          <w:spacing w:val="2"/>
          <w:sz w:val="24"/>
          <w:szCs w:val="24"/>
        </w:rPr>
        <w:t xml:space="preserve"> </w:t>
      </w:r>
      <w:r w:rsidRPr="0030663C">
        <w:rPr>
          <w:rFonts w:ascii="Times New Roman" w:hAnsi="Times New Roman" w:cs="Times New Roman"/>
          <w:b/>
          <w:color w:val="385623" w:themeColor="accent6" w:themeShade="80"/>
          <w:sz w:val="24"/>
          <w:szCs w:val="24"/>
        </w:rPr>
        <w:t>Костромы.</w:t>
      </w:r>
    </w:p>
    <w:p w14:paraId="2B9E14CF" w14:textId="112E8BE4" w:rsidR="00D76AAB" w:rsidRPr="0030663C" w:rsidRDefault="00D76AAB" w:rsidP="0030663C">
      <w:pPr>
        <w:pStyle w:val="a4"/>
        <w:tabs>
          <w:tab w:val="left" w:pos="1540"/>
          <w:tab w:val="left" w:pos="1541"/>
        </w:tabs>
        <w:spacing w:line="276" w:lineRule="auto"/>
        <w:ind w:left="0"/>
        <w:jc w:val="both"/>
        <w:rPr>
          <w:sz w:val="24"/>
          <w:szCs w:val="24"/>
        </w:rPr>
      </w:pPr>
      <w:r w:rsidRPr="0030663C">
        <w:rPr>
          <w:sz w:val="24"/>
          <w:szCs w:val="24"/>
        </w:rPr>
        <w:t>Независимая</w:t>
      </w:r>
      <w:r w:rsidRPr="0030663C">
        <w:rPr>
          <w:spacing w:val="1"/>
          <w:sz w:val="24"/>
          <w:szCs w:val="24"/>
        </w:rPr>
        <w:t xml:space="preserve"> </w:t>
      </w:r>
      <w:r w:rsidRPr="0030663C">
        <w:rPr>
          <w:sz w:val="24"/>
          <w:szCs w:val="24"/>
        </w:rPr>
        <w:t>оценка</w:t>
      </w:r>
      <w:r w:rsidRPr="0030663C">
        <w:rPr>
          <w:spacing w:val="1"/>
          <w:sz w:val="24"/>
          <w:szCs w:val="24"/>
        </w:rPr>
        <w:t xml:space="preserve"> </w:t>
      </w:r>
      <w:r w:rsidRPr="0030663C">
        <w:rPr>
          <w:sz w:val="24"/>
          <w:szCs w:val="24"/>
        </w:rPr>
        <w:t>качества</w:t>
      </w:r>
      <w:r w:rsidRPr="0030663C">
        <w:rPr>
          <w:spacing w:val="1"/>
          <w:sz w:val="24"/>
          <w:szCs w:val="24"/>
        </w:rPr>
        <w:t xml:space="preserve"> </w:t>
      </w:r>
      <w:r w:rsidRPr="0030663C">
        <w:rPr>
          <w:sz w:val="24"/>
          <w:szCs w:val="24"/>
        </w:rPr>
        <w:t>образования</w:t>
      </w:r>
      <w:r w:rsidRPr="0030663C">
        <w:rPr>
          <w:spacing w:val="1"/>
          <w:sz w:val="24"/>
          <w:szCs w:val="24"/>
        </w:rPr>
        <w:t xml:space="preserve"> </w:t>
      </w:r>
      <w:r w:rsidRPr="0030663C">
        <w:rPr>
          <w:sz w:val="24"/>
          <w:szCs w:val="24"/>
        </w:rPr>
        <w:t>(НОКО)</w:t>
      </w:r>
      <w:r w:rsidRPr="0030663C">
        <w:rPr>
          <w:spacing w:val="1"/>
          <w:sz w:val="24"/>
          <w:szCs w:val="24"/>
        </w:rPr>
        <w:t xml:space="preserve"> </w:t>
      </w:r>
      <w:r w:rsidRPr="0030663C">
        <w:rPr>
          <w:sz w:val="24"/>
          <w:szCs w:val="24"/>
        </w:rPr>
        <w:t>–</w:t>
      </w:r>
      <w:r w:rsidRPr="0030663C">
        <w:rPr>
          <w:spacing w:val="1"/>
          <w:sz w:val="24"/>
          <w:szCs w:val="24"/>
        </w:rPr>
        <w:t xml:space="preserve"> </w:t>
      </w:r>
      <w:r w:rsidRPr="0030663C">
        <w:rPr>
          <w:sz w:val="24"/>
          <w:szCs w:val="24"/>
        </w:rPr>
        <w:t>оценочная</w:t>
      </w:r>
      <w:r w:rsidRPr="0030663C">
        <w:rPr>
          <w:spacing w:val="1"/>
          <w:sz w:val="24"/>
          <w:szCs w:val="24"/>
        </w:rPr>
        <w:t xml:space="preserve"> </w:t>
      </w:r>
      <w:r w:rsidRPr="0030663C">
        <w:rPr>
          <w:sz w:val="24"/>
          <w:szCs w:val="24"/>
        </w:rPr>
        <w:t>процедура,</w:t>
      </w:r>
      <w:r w:rsidRPr="0030663C">
        <w:rPr>
          <w:spacing w:val="1"/>
          <w:sz w:val="24"/>
          <w:szCs w:val="24"/>
        </w:rPr>
        <w:t xml:space="preserve"> </w:t>
      </w:r>
      <w:r w:rsidRPr="0030663C">
        <w:rPr>
          <w:sz w:val="24"/>
          <w:szCs w:val="24"/>
        </w:rPr>
        <w:t>которая</w:t>
      </w:r>
      <w:r w:rsidRPr="0030663C">
        <w:rPr>
          <w:spacing w:val="1"/>
          <w:sz w:val="24"/>
          <w:szCs w:val="24"/>
        </w:rPr>
        <w:t xml:space="preserve"> </w:t>
      </w:r>
      <w:r w:rsidRPr="0030663C">
        <w:rPr>
          <w:sz w:val="24"/>
          <w:szCs w:val="24"/>
        </w:rPr>
        <w:t>осуществляется</w:t>
      </w:r>
      <w:r w:rsidRPr="0030663C">
        <w:rPr>
          <w:spacing w:val="1"/>
          <w:sz w:val="24"/>
          <w:szCs w:val="24"/>
        </w:rPr>
        <w:t xml:space="preserve"> </w:t>
      </w:r>
      <w:r w:rsidRPr="0030663C">
        <w:rPr>
          <w:sz w:val="24"/>
          <w:szCs w:val="24"/>
        </w:rPr>
        <w:t>в отношении деятельности образовательной организации и реализуемых ей</w:t>
      </w:r>
      <w:r w:rsidRPr="0030663C">
        <w:rPr>
          <w:spacing w:val="1"/>
          <w:sz w:val="24"/>
          <w:szCs w:val="24"/>
        </w:rPr>
        <w:t xml:space="preserve"> </w:t>
      </w:r>
      <w:r w:rsidRPr="0030663C">
        <w:rPr>
          <w:sz w:val="24"/>
          <w:szCs w:val="24"/>
        </w:rPr>
        <w:t>образовательных</w:t>
      </w:r>
      <w:r w:rsidRPr="0030663C">
        <w:rPr>
          <w:spacing w:val="-4"/>
          <w:sz w:val="24"/>
          <w:szCs w:val="24"/>
        </w:rPr>
        <w:t xml:space="preserve"> </w:t>
      </w:r>
      <w:r w:rsidRPr="0030663C">
        <w:rPr>
          <w:sz w:val="24"/>
          <w:szCs w:val="24"/>
        </w:rPr>
        <w:t>программ</w:t>
      </w:r>
      <w:r w:rsidRPr="0030663C">
        <w:rPr>
          <w:spacing w:val="-3"/>
          <w:sz w:val="24"/>
          <w:szCs w:val="24"/>
        </w:rPr>
        <w:t xml:space="preserve"> </w:t>
      </w:r>
      <w:r w:rsidRPr="0030663C">
        <w:rPr>
          <w:sz w:val="24"/>
          <w:szCs w:val="24"/>
        </w:rPr>
        <w:t>в</w:t>
      </w:r>
      <w:r w:rsidRPr="0030663C">
        <w:rPr>
          <w:spacing w:val="-5"/>
          <w:sz w:val="24"/>
          <w:szCs w:val="24"/>
        </w:rPr>
        <w:t xml:space="preserve"> </w:t>
      </w:r>
      <w:r w:rsidRPr="0030663C">
        <w:rPr>
          <w:sz w:val="24"/>
          <w:szCs w:val="24"/>
        </w:rPr>
        <w:t>целях</w:t>
      </w:r>
      <w:r w:rsidRPr="0030663C">
        <w:rPr>
          <w:spacing w:val="-3"/>
          <w:sz w:val="24"/>
          <w:szCs w:val="24"/>
        </w:rPr>
        <w:t xml:space="preserve"> </w:t>
      </w:r>
      <w:r w:rsidRPr="0030663C">
        <w:rPr>
          <w:sz w:val="24"/>
          <w:szCs w:val="24"/>
        </w:rPr>
        <w:t>определения</w:t>
      </w:r>
      <w:r w:rsidRPr="0030663C">
        <w:rPr>
          <w:spacing w:val="-2"/>
          <w:sz w:val="24"/>
          <w:szCs w:val="24"/>
        </w:rPr>
        <w:t xml:space="preserve"> </w:t>
      </w:r>
      <w:r w:rsidRPr="0030663C">
        <w:rPr>
          <w:sz w:val="24"/>
          <w:szCs w:val="24"/>
        </w:rPr>
        <w:t>соответствия</w:t>
      </w:r>
      <w:r w:rsidRPr="0030663C">
        <w:rPr>
          <w:spacing w:val="-3"/>
          <w:sz w:val="24"/>
          <w:szCs w:val="24"/>
        </w:rPr>
        <w:t xml:space="preserve"> </w:t>
      </w:r>
      <w:r w:rsidRPr="0030663C">
        <w:rPr>
          <w:sz w:val="24"/>
          <w:szCs w:val="24"/>
        </w:rPr>
        <w:t>предоставляемого</w:t>
      </w:r>
      <w:r w:rsidRPr="0030663C">
        <w:rPr>
          <w:spacing w:val="-3"/>
          <w:sz w:val="24"/>
          <w:szCs w:val="24"/>
        </w:rPr>
        <w:t xml:space="preserve"> </w:t>
      </w:r>
      <w:r w:rsidRPr="0030663C">
        <w:rPr>
          <w:sz w:val="24"/>
          <w:szCs w:val="24"/>
        </w:rPr>
        <w:t xml:space="preserve">образования потребностям физических, юридических лиц, учредителя, общественных объединений. </w:t>
      </w:r>
    </w:p>
    <w:p w14:paraId="6A9125BC" w14:textId="77777777" w:rsidR="00D76AAB" w:rsidRPr="00DE3A64" w:rsidRDefault="00D76AAB" w:rsidP="003E3729">
      <w:pPr>
        <w:pStyle w:val="paragraph"/>
        <w:spacing w:before="0" w:beforeAutospacing="0" w:after="0" w:afterAutospacing="0" w:line="276" w:lineRule="auto"/>
        <w:textAlignment w:val="baseline"/>
        <w:rPr>
          <w:b/>
          <w:i/>
          <w:iCs/>
          <w:color w:val="000000"/>
        </w:rPr>
      </w:pPr>
      <w:r>
        <w:rPr>
          <w:b/>
          <w:bCs/>
          <w:color w:val="000000"/>
        </w:rPr>
        <w:t>Диаграмма 1</w:t>
      </w:r>
      <w:r w:rsidRPr="00DE3A64">
        <w:rPr>
          <w:color w:val="000000"/>
        </w:rPr>
        <w:t>:</w:t>
      </w:r>
      <w:r w:rsidRPr="00DE3A64">
        <w:rPr>
          <w:b/>
          <w:i/>
          <w:iCs/>
          <w:color w:val="000000"/>
        </w:rPr>
        <w:t> </w:t>
      </w:r>
      <w:r w:rsidRPr="00A23160">
        <w:rPr>
          <w:b/>
          <w:iCs/>
          <w:color w:val="000000"/>
        </w:rPr>
        <w:t xml:space="preserve">Оценка качества </w:t>
      </w:r>
    </w:p>
    <w:p w14:paraId="5D6183A6" w14:textId="77777777" w:rsidR="00D76AAB" w:rsidRDefault="00D76AAB" w:rsidP="003E3729">
      <w:pPr>
        <w:spacing w:line="276" w:lineRule="auto"/>
        <w:jc w:val="both"/>
        <w:textAlignment w:val="baseline"/>
        <w:rPr>
          <w:rFonts w:cs="Times New Roman"/>
          <w:sz w:val="24"/>
          <w:szCs w:val="24"/>
          <w:lang w:eastAsia="ru-RU"/>
        </w:rPr>
      </w:pPr>
      <w:r>
        <w:rPr>
          <w:rFonts w:cs="Times New Roman"/>
          <w:noProof/>
          <w:sz w:val="24"/>
          <w:szCs w:val="24"/>
          <w:lang w:eastAsia="ru-RU"/>
        </w:rPr>
        <w:drawing>
          <wp:inline distT="0" distB="0" distL="0" distR="0" wp14:anchorId="63033C74" wp14:editId="0E330AFB">
            <wp:extent cx="5967095" cy="2733675"/>
            <wp:effectExtent l="0" t="0" r="0" b="9525"/>
            <wp:docPr id="357" name="Рисунок 3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5980830" cy="2739967"/>
                    </a:xfrm>
                    <a:prstGeom prst="rect">
                      <a:avLst/>
                    </a:prstGeom>
                    <a:noFill/>
                  </pic:spPr>
                </pic:pic>
              </a:graphicData>
            </a:graphic>
          </wp:inline>
        </w:drawing>
      </w:r>
    </w:p>
    <w:p w14:paraId="010455CB" w14:textId="77777777" w:rsidR="00D76AAB" w:rsidRPr="00A23160" w:rsidRDefault="00D76AAB" w:rsidP="003E3729">
      <w:pPr>
        <w:spacing w:line="276" w:lineRule="auto"/>
        <w:rPr>
          <w:rFonts w:cs="Times New Roman"/>
          <w:b/>
          <w:bCs/>
          <w:color w:val="000000"/>
          <w:sz w:val="24"/>
          <w:szCs w:val="24"/>
        </w:rPr>
      </w:pPr>
      <w:r w:rsidRPr="00A23160">
        <w:rPr>
          <w:rFonts w:cs="Times New Roman"/>
          <w:b/>
          <w:sz w:val="24"/>
          <w:szCs w:val="24"/>
          <w:lang w:eastAsia="ru-RU"/>
        </w:rPr>
        <w:t xml:space="preserve">Диаграмма 2: </w:t>
      </w:r>
      <w:r w:rsidRPr="00A23160">
        <w:rPr>
          <w:rFonts w:cs="Times New Roman"/>
          <w:b/>
          <w:iCs/>
          <w:color w:val="000000"/>
          <w:sz w:val="24"/>
          <w:szCs w:val="24"/>
          <w:lang w:eastAsia="ru-RU"/>
        </w:rPr>
        <w:t>Открытость и доступность информации об организации</w:t>
      </w:r>
    </w:p>
    <w:p w14:paraId="1E5C0219" w14:textId="77777777" w:rsidR="00D76AAB" w:rsidRDefault="00D76AAB" w:rsidP="003E3729">
      <w:pPr>
        <w:spacing w:line="276" w:lineRule="auto"/>
        <w:jc w:val="both"/>
        <w:textAlignment w:val="baseline"/>
        <w:rPr>
          <w:rFonts w:cs="Times New Roman"/>
          <w:sz w:val="24"/>
          <w:szCs w:val="24"/>
          <w:lang w:eastAsia="ru-RU"/>
        </w:rPr>
      </w:pPr>
      <w:r>
        <w:rPr>
          <w:noProof/>
          <w:lang w:eastAsia="ru-RU"/>
        </w:rPr>
        <w:lastRenderedPageBreak/>
        <w:drawing>
          <wp:inline distT="0" distB="0" distL="0" distR="0" wp14:anchorId="5738F4AE" wp14:editId="3F0FAB93">
            <wp:extent cx="5942965" cy="2695575"/>
            <wp:effectExtent l="0" t="0" r="635" b="9525"/>
            <wp:docPr id="351" name="Диаграмма 351"/>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4AC93926" w14:textId="77777777" w:rsidR="00D76AAB" w:rsidRDefault="00D76AAB" w:rsidP="003E3729">
      <w:pPr>
        <w:spacing w:line="276" w:lineRule="auto"/>
        <w:rPr>
          <w:rFonts w:cs="Times New Roman"/>
          <w:b/>
          <w:iCs/>
          <w:color w:val="000000"/>
          <w:sz w:val="24"/>
          <w:szCs w:val="24"/>
          <w:lang w:eastAsia="ru-RU"/>
        </w:rPr>
      </w:pPr>
      <w:r w:rsidRPr="00A23160">
        <w:rPr>
          <w:rFonts w:cs="Times New Roman"/>
          <w:b/>
          <w:sz w:val="24"/>
          <w:szCs w:val="24"/>
          <w:lang w:eastAsia="ru-RU"/>
        </w:rPr>
        <w:t xml:space="preserve">Диаграмма 3: </w:t>
      </w:r>
      <w:r w:rsidRPr="00A23160">
        <w:rPr>
          <w:rFonts w:cs="Times New Roman"/>
          <w:b/>
          <w:iCs/>
          <w:color w:val="000000"/>
          <w:sz w:val="24"/>
          <w:szCs w:val="24"/>
          <w:lang w:eastAsia="ru-RU"/>
        </w:rPr>
        <w:t>Комфортность условий предоставления услуги</w:t>
      </w:r>
    </w:p>
    <w:p w14:paraId="24A23166" w14:textId="77777777" w:rsidR="00D76AAB" w:rsidRPr="004C6CE4" w:rsidRDefault="00D76AAB" w:rsidP="003E3729">
      <w:pPr>
        <w:spacing w:line="276" w:lineRule="auto"/>
        <w:rPr>
          <w:rFonts w:cs="Times New Roman"/>
          <w:b/>
          <w:bCs/>
          <w:color w:val="000000"/>
          <w:sz w:val="24"/>
          <w:szCs w:val="24"/>
        </w:rPr>
      </w:pPr>
      <w:r>
        <w:rPr>
          <w:noProof/>
          <w:lang w:eastAsia="ru-RU"/>
        </w:rPr>
        <w:drawing>
          <wp:inline distT="0" distB="0" distL="0" distR="0" wp14:anchorId="5736039D" wp14:editId="4E357660">
            <wp:extent cx="5942965" cy="2533650"/>
            <wp:effectExtent l="0" t="0" r="635" b="0"/>
            <wp:docPr id="352" name="Диаграмма 352"/>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7D4DD5E4" w14:textId="77777777" w:rsidR="00D76AAB" w:rsidRDefault="00D76AAB" w:rsidP="003E3729">
      <w:pPr>
        <w:spacing w:line="276" w:lineRule="auto"/>
        <w:rPr>
          <w:rFonts w:cs="Times New Roman"/>
          <w:b/>
          <w:iCs/>
          <w:color w:val="000000"/>
          <w:sz w:val="24"/>
          <w:szCs w:val="24"/>
          <w:lang w:eastAsia="ru-RU"/>
        </w:rPr>
      </w:pPr>
      <w:r w:rsidRPr="00A23160">
        <w:rPr>
          <w:rFonts w:cs="Times New Roman"/>
          <w:b/>
          <w:bCs/>
          <w:color w:val="000000" w:themeColor="text1"/>
          <w:sz w:val="24"/>
          <w:szCs w:val="24"/>
        </w:rPr>
        <w:t xml:space="preserve">Диаграмма 4: </w:t>
      </w:r>
      <w:r w:rsidRPr="006F54D3">
        <w:rPr>
          <w:rFonts w:cs="Times New Roman"/>
          <w:b/>
          <w:iCs/>
          <w:color w:val="000000"/>
          <w:sz w:val="24"/>
          <w:szCs w:val="24"/>
          <w:lang w:eastAsia="ru-RU"/>
        </w:rPr>
        <w:t>Доброжелательность, вежливость работников организации</w:t>
      </w:r>
    </w:p>
    <w:p w14:paraId="2E1382BE" w14:textId="77777777" w:rsidR="00D76AAB" w:rsidRDefault="00D76AAB" w:rsidP="003E3729">
      <w:pPr>
        <w:spacing w:line="276" w:lineRule="auto"/>
        <w:rPr>
          <w:rFonts w:cs="Times New Roman"/>
          <w:b/>
          <w:bCs/>
          <w:color w:val="000000"/>
          <w:sz w:val="24"/>
          <w:szCs w:val="24"/>
        </w:rPr>
      </w:pPr>
      <w:r>
        <w:rPr>
          <w:noProof/>
          <w:lang w:eastAsia="ru-RU"/>
        </w:rPr>
        <w:drawing>
          <wp:inline distT="0" distB="0" distL="0" distR="0" wp14:anchorId="740B20A1" wp14:editId="69EFC5EF">
            <wp:extent cx="5942965" cy="2686050"/>
            <wp:effectExtent l="0" t="0" r="635" b="0"/>
            <wp:docPr id="353" name="Диаграмма 353"/>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D8B70B1" w14:textId="77777777" w:rsidR="00D76AAB" w:rsidRPr="006F54D3" w:rsidRDefault="00D76AAB" w:rsidP="003E3729">
      <w:pPr>
        <w:spacing w:line="276" w:lineRule="auto"/>
        <w:rPr>
          <w:rFonts w:cs="Times New Roman"/>
          <w:b/>
          <w:bCs/>
          <w:color w:val="000000"/>
          <w:sz w:val="24"/>
          <w:szCs w:val="24"/>
        </w:rPr>
      </w:pPr>
      <w:r>
        <w:rPr>
          <w:rFonts w:cs="Times New Roman"/>
          <w:b/>
          <w:bCs/>
          <w:color w:val="000000"/>
          <w:sz w:val="24"/>
          <w:szCs w:val="24"/>
        </w:rPr>
        <w:t xml:space="preserve">Диаграмма 5: </w:t>
      </w:r>
      <w:r w:rsidRPr="006F54D3">
        <w:rPr>
          <w:rFonts w:cs="Times New Roman"/>
          <w:b/>
          <w:iCs/>
          <w:color w:val="000000"/>
          <w:sz w:val="24"/>
          <w:szCs w:val="24"/>
          <w:lang w:eastAsia="ru-RU"/>
        </w:rPr>
        <w:t>Удовлетворенность условиями оказания услуг</w:t>
      </w:r>
    </w:p>
    <w:p w14:paraId="296EFC96" w14:textId="77777777" w:rsidR="00D76AAB" w:rsidRDefault="00D76AAB" w:rsidP="003E3729">
      <w:pPr>
        <w:spacing w:line="276" w:lineRule="auto"/>
        <w:rPr>
          <w:rFonts w:cs="Times New Roman"/>
          <w:b/>
          <w:bCs/>
          <w:color w:val="000000"/>
          <w:sz w:val="24"/>
          <w:szCs w:val="24"/>
        </w:rPr>
      </w:pPr>
      <w:r>
        <w:rPr>
          <w:noProof/>
          <w:lang w:eastAsia="ru-RU"/>
        </w:rPr>
        <w:lastRenderedPageBreak/>
        <w:drawing>
          <wp:inline distT="0" distB="0" distL="0" distR="0" wp14:anchorId="2E894EFF" wp14:editId="64A85910">
            <wp:extent cx="5942965" cy="2552700"/>
            <wp:effectExtent l="0" t="0" r="635" b="0"/>
            <wp:docPr id="354" name="Диаграмма 354"/>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48FD8895" w14:textId="1E3CC68E" w:rsidR="00D76AAB" w:rsidRDefault="00D76AAB" w:rsidP="00BF3AE7">
      <w:pPr>
        <w:spacing w:line="276" w:lineRule="auto"/>
        <w:rPr>
          <w:rFonts w:cs="Times New Roman"/>
          <w:color w:val="000000" w:themeColor="text1"/>
          <w:sz w:val="24"/>
          <w:szCs w:val="24"/>
        </w:rPr>
      </w:pPr>
      <w:r w:rsidRPr="00BF3AE7">
        <w:rPr>
          <w:rFonts w:cs="Times New Roman"/>
          <w:color w:val="000000" w:themeColor="text1"/>
          <w:sz w:val="24"/>
          <w:szCs w:val="24"/>
        </w:rPr>
        <w:t xml:space="preserve">Анализ данных независимой оценки качества образования показал, что школе необходимо продолжить работу по созданию доступной </w:t>
      </w:r>
      <w:r w:rsidR="00BF3AE7">
        <w:rPr>
          <w:rFonts w:cs="Times New Roman"/>
          <w:color w:val="000000" w:themeColor="text1"/>
          <w:sz w:val="24"/>
          <w:szCs w:val="24"/>
        </w:rPr>
        <w:t>среды   для обучения инвалидов.</w:t>
      </w:r>
    </w:p>
    <w:p w14:paraId="1C99EB9D" w14:textId="6B95EFCE" w:rsidR="00BF3AE7" w:rsidRPr="00BF3AE7" w:rsidRDefault="00BF3AE7" w:rsidP="00BF3AE7">
      <w:pPr>
        <w:spacing w:line="276" w:lineRule="auto"/>
        <w:rPr>
          <w:rFonts w:cs="Times New Roman"/>
          <w:color w:val="000000" w:themeColor="text1"/>
          <w:sz w:val="24"/>
          <w:szCs w:val="24"/>
        </w:rPr>
      </w:pPr>
      <w:r>
        <w:rPr>
          <w:rFonts w:cs="Times New Roman"/>
          <w:color w:val="000000" w:themeColor="text1"/>
          <w:sz w:val="24"/>
          <w:szCs w:val="24"/>
        </w:rPr>
        <w:t xml:space="preserve">Таким образом, </w:t>
      </w:r>
      <w:r>
        <w:rPr>
          <w:rFonts w:cs="Times New Roman"/>
          <w:color w:val="000000" w:themeColor="text1"/>
          <w:sz w:val="24"/>
          <w:szCs w:val="24"/>
          <w:lang w:val="en-US"/>
        </w:rPr>
        <w:t>SWOT</w:t>
      </w:r>
      <w:r w:rsidRPr="00BF3AE7">
        <w:rPr>
          <w:rFonts w:cs="Times New Roman"/>
          <w:color w:val="000000" w:themeColor="text1"/>
          <w:sz w:val="24"/>
          <w:szCs w:val="24"/>
        </w:rPr>
        <w:t>-</w:t>
      </w:r>
      <w:r>
        <w:rPr>
          <w:rFonts w:cs="Times New Roman"/>
          <w:color w:val="000000" w:themeColor="text1"/>
          <w:sz w:val="24"/>
          <w:szCs w:val="24"/>
        </w:rPr>
        <w:t>анализ позволил выявить сильные и слабые стороны реализации Программы развития 2018-2022:</w:t>
      </w:r>
    </w:p>
    <w:tbl>
      <w:tblPr>
        <w:tblStyle w:val="a3"/>
        <w:tblW w:w="0" w:type="auto"/>
        <w:tblLook w:val="04A0" w:firstRow="1" w:lastRow="0" w:firstColumn="1" w:lastColumn="0" w:noHBand="0" w:noVBand="1"/>
      </w:tblPr>
      <w:tblGrid>
        <w:gridCol w:w="4672"/>
        <w:gridCol w:w="4672"/>
      </w:tblGrid>
      <w:tr w:rsidR="0097383B" w:rsidRPr="0050280B" w14:paraId="6E2ED470" w14:textId="77777777" w:rsidTr="003E3729">
        <w:tc>
          <w:tcPr>
            <w:tcW w:w="4672" w:type="dxa"/>
          </w:tcPr>
          <w:p w14:paraId="4EC3CC9B" w14:textId="77777777" w:rsidR="0097383B" w:rsidRPr="0050280B" w:rsidRDefault="0097383B" w:rsidP="003E3729">
            <w:pPr>
              <w:spacing w:line="276" w:lineRule="auto"/>
              <w:jc w:val="center"/>
              <w:rPr>
                <w:b/>
                <w:bCs/>
                <w:sz w:val="24"/>
                <w:szCs w:val="24"/>
              </w:rPr>
            </w:pPr>
            <w:r w:rsidRPr="0050280B">
              <w:rPr>
                <w:b/>
                <w:bCs/>
                <w:sz w:val="24"/>
                <w:szCs w:val="24"/>
              </w:rPr>
              <w:t>Сильные</w:t>
            </w:r>
          </w:p>
        </w:tc>
        <w:tc>
          <w:tcPr>
            <w:tcW w:w="4672" w:type="dxa"/>
          </w:tcPr>
          <w:p w14:paraId="488D4221" w14:textId="77777777" w:rsidR="0097383B" w:rsidRPr="0050280B" w:rsidRDefault="0097383B" w:rsidP="003E3729">
            <w:pPr>
              <w:spacing w:line="276" w:lineRule="auto"/>
              <w:jc w:val="center"/>
              <w:rPr>
                <w:b/>
                <w:bCs/>
                <w:sz w:val="24"/>
                <w:szCs w:val="24"/>
              </w:rPr>
            </w:pPr>
            <w:r w:rsidRPr="0050280B">
              <w:rPr>
                <w:b/>
                <w:bCs/>
                <w:sz w:val="24"/>
                <w:szCs w:val="24"/>
              </w:rPr>
              <w:t>Слабые</w:t>
            </w:r>
          </w:p>
        </w:tc>
      </w:tr>
      <w:tr w:rsidR="0097383B" w:rsidRPr="0050280B" w14:paraId="37C84A62" w14:textId="77777777" w:rsidTr="003E3729">
        <w:tc>
          <w:tcPr>
            <w:tcW w:w="4672" w:type="dxa"/>
          </w:tcPr>
          <w:p w14:paraId="1598AE79" w14:textId="77777777" w:rsidR="0097383B" w:rsidRPr="0050280B" w:rsidRDefault="0097383B" w:rsidP="003E3729">
            <w:pPr>
              <w:spacing w:line="276" w:lineRule="auto"/>
              <w:jc w:val="both"/>
              <w:rPr>
                <w:sz w:val="24"/>
                <w:szCs w:val="24"/>
              </w:rPr>
            </w:pPr>
            <w:r w:rsidRPr="0050280B">
              <w:rPr>
                <w:sz w:val="24"/>
                <w:szCs w:val="24"/>
              </w:rPr>
              <w:t>-Управление школой строится на принципах единоначалия и самоуправления. Система управления стабильна и адекватна различным ситуациям;</w:t>
            </w:r>
          </w:p>
          <w:p w14:paraId="1D6A0D15" w14:textId="77777777" w:rsidR="0097383B" w:rsidRPr="0050280B" w:rsidRDefault="0097383B" w:rsidP="003E3729">
            <w:pPr>
              <w:spacing w:line="276" w:lineRule="auto"/>
              <w:jc w:val="both"/>
              <w:rPr>
                <w:sz w:val="24"/>
                <w:szCs w:val="24"/>
              </w:rPr>
            </w:pPr>
            <w:r w:rsidRPr="0050280B">
              <w:rPr>
                <w:sz w:val="24"/>
                <w:szCs w:val="24"/>
              </w:rPr>
              <w:t>-Выполнение государственного задания на 100%;</w:t>
            </w:r>
          </w:p>
          <w:p w14:paraId="0884B028" w14:textId="77777777" w:rsidR="0097383B" w:rsidRPr="0050280B" w:rsidRDefault="0097383B" w:rsidP="003E3729">
            <w:pPr>
              <w:spacing w:line="276" w:lineRule="auto"/>
              <w:jc w:val="both"/>
              <w:rPr>
                <w:sz w:val="24"/>
                <w:szCs w:val="24"/>
              </w:rPr>
            </w:pPr>
            <w:r w:rsidRPr="0050280B">
              <w:rPr>
                <w:sz w:val="24"/>
                <w:szCs w:val="24"/>
              </w:rPr>
              <w:t>-Школа - экспериментальная площадка по введению ФГОС;</w:t>
            </w:r>
          </w:p>
          <w:p w14:paraId="6566939E" w14:textId="77777777" w:rsidR="0097383B" w:rsidRPr="0050280B" w:rsidRDefault="0097383B" w:rsidP="003E3729">
            <w:pPr>
              <w:spacing w:line="276" w:lineRule="auto"/>
              <w:jc w:val="both"/>
              <w:rPr>
                <w:sz w:val="24"/>
                <w:szCs w:val="24"/>
              </w:rPr>
            </w:pPr>
            <w:r w:rsidRPr="0050280B">
              <w:rPr>
                <w:sz w:val="24"/>
                <w:szCs w:val="24"/>
              </w:rPr>
              <w:t>-Реализуется проект «Школа территория возможностей»;</w:t>
            </w:r>
          </w:p>
          <w:p w14:paraId="2B3A113B" w14:textId="77777777" w:rsidR="0097383B" w:rsidRPr="0050280B" w:rsidRDefault="0097383B" w:rsidP="003E3729">
            <w:pPr>
              <w:spacing w:line="276" w:lineRule="auto"/>
              <w:jc w:val="both"/>
              <w:rPr>
                <w:sz w:val="24"/>
                <w:szCs w:val="24"/>
              </w:rPr>
            </w:pPr>
            <w:r w:rsidRPr="0050280B">
              <w:rPr>
                <w:sz w:val="24"/>
                <w:szCs w:val="24"/>
              </w:rPr>
              <w:t>-Реализуются новые учебные программы</w:t>
            </w:r>
          </w:p>
          <w:p w14:paraId="6DB3CF6F" w14:textId="77777777" w:rsidR="0097383B" w:rsidRPr="0050280B" w:rsidRDefault="0097383B" w:rsidP="003E3729">
            <w:pPr>
              <w:spacing w:line="276" w:lineRule="auto"/>
              <w:jc w:val="both"/>
              <w:rPr>
                <w:sz w:val="24"/>
                <w:szCs w:val="24"/>
              </w:rPr>
            </w:pPr>
            <w:r w:rsidRPr="0050280B">
              <w:rPr>
                <w:sz w:val="24"/>
                <w:szCs w:val="24"/>
              </w:rPr>
              <w:t>(изучение русского языка как иностранного); программы дополнительного образования;</w:t>
            </w:r>
          </w:p>
          <w:p w14:paraId="2629CEB6" w14:textId="77777777" w:rsidR="0097383B" w:rsidRPr="0050280B" w:rsidRDefault="0097383B" w:rsidP="003E3729">
            <w:pPr>
              <w:spacing w:line="276" w:lineRule="auto"/>
              <w:jc w:val="both"/>
              <w:rPr>
                <w:sz w:val="24"/>
                <w:szCs w:val="24"/>
              </w:rPr>
            </w:pPr>
            <w:r w:rsidRPr="0050280B">
              <w:rPr>
                <w:sz w:val="24"/>
                <w:szCs w:val="24"/>
              </w:rPr>
              <w:t>- Создана электронная база данных по одаренным детям;</w:t>
            </w:r>
          </w:p>
          <w:p w14:paraId="2CEBD97C" w14:textId="77777777" w:rsidR="0097383B" w:rsidRPr="0050280B" w:rsidRDefault="0097383B" w:rsidP="003E3729">
            <w:pPr>
              <w:spacing w:line="276" w:lineRule="auto"/>
              <w:jc w:val="both"/>
              <w:rPr>
                <w:sz w:val="24"/>
                <w:szCs w:val="24"/>
              </w:rPr>
            </w:pPr>
            <w:r w:rsidRPr="0050280B">
              <w:rPr>
                <w:sz w:val="24"/>
                <w:szCs w:val="24"/>
              </w:rPr>
              <w:t>- Участие детей в муниципальных, региональных, федеральных конкурсах, олимпиадах;</w:t>
            </w:r>
          </w:p>
          <w:p w14:paraId="6F033AD1" w14:textId="77777777" w:rsidR="0097383B" w:rsidRPr="0050280B" w:rsidRDefault="0097383B" w:rsidP="003E3729">
            <w:pPr>
              <w:spacing w:line="276" w:lineRule="auto"/>
              <w:jc w:val="both"/>
              <w:rPr>
                <w:sz w:val="24"/>
                <w:szCs w:val="24"/>
              </w:rPr>
            </w:pPr>
            <w:r w:rsidRPr="0050280B">
              <w:rPr>
                <w:sz w:val="24"/>
                <w:szCs w:val="24"/>
              </w:rPr>
              <w:t>- Сопровождение учащихся через ПМПК;</w:t>
            </w:r>
          </w:p>
          <w:p w14:paraId="69F45CC8" w14:textId="77777777" w:rsidR="0097383B" w:rsidRPr="0050280B" w:rsidRDefault="0097383B" w:rsidP="003E3729">
            <w:pPr>
              <w:spacing w:line="276" w:lineRule="auto"/>
              <w:jc w:val="both"/>
              <w:rPr>
                <w:sz w:val="24"/>
                <w:szCs w:val="24"/>
              </w:rPr>
            </w:pPr>
            <w:r w:rsidRPr="0050280B">
              <w:rPr>
                <w:sz w:val="24"/>
                <w:szCs w:val="24"/>
              </w:rPr>
              <w:t>-Систематическое повышение квалификации педагогами;</w:t>
            </w:r>
          </w:p>
          <w:p w14:paraId="5E986468" w14:textId="77777777" w:rsidR="0097383B" w:rsidRPr="0050280B" w:rsidRDefault="0097383B" w:rsidP="003E3729">
            <w:pPr>
              <w:spacing w:line="276" w:lineRule="auto"/>
              <w:jc w:val="both"/>
              <w:rPr>
                <w:sz w:val="24"/>
                <w:szCs w:val="24"/>
              </w:rPr>
            </w:pPr>
            <w:r w:rsidRPr="0050280B">
              <w:rPr>
                <w:sz w:val="24"/>
                <w:szCs w:val="24"/>
              </w:rPr>
              <w:t>-Педагогический коллектив пополнился молодыми педагогами;</w:t>
            </w:r>
          </w:p>
          <w:p w14:paraId="1750DE5F" w14:textId="77777777" w:rsidR="0097383B" w:rsidRPr="0050280B" w:rsidRDefault="0097383B" w:rsidP="003E3729">
            <w:pPr>
              <w:spacing w:line="276" w:lineRule="auto"/>
              <w:jc w:val="both"/>
              <w:rPr>
                <w:sz w:val="24"/>
                <w:szCs w:val="24"/>
              </w:rPr>
            </w:pPr>
            <w:r w:rsidRPr="0050280B">
              <w:rPr>
                <w:sz w:val="24"/>
                <w:szCs w:val="24"/>
              </w:rPr>
              <w:lastRenderedPageBreak/>
              <w:t>-Ежегодное участие учителей в профессиональных конкурсах и мастер-классах;</w:t>
            </w:r>
          </w:p>
          <w:p w14:paraId="146FAE44" w14:textId="77777777" w:rsidR="0097383B" w:rsidRPr="0050280B" w:rsidRDefault="0097383B" w:rsidP="003E3729">
            <w:pPr>
              <w:spacing w:line="276" w:lineRule="auto"/>
              <w:jc w:val="both"/>
              <w:rPr>
                <w:sz w:val="24"/>
                <w:szCs w:val="24"/>
              </w:rPr>
            </w:pPr>
            <w:r w:rsidRPr="0050280B">
              <w:rPr>
                <w:sz w:val="24"/>
                <w:szCs w:val="24"/>
              </w:rPr>
              <w:t xml:space="preserve">- Наличие социального партнерства в образовательном пространстве школы; </w:t>
            </w:r>
          </w:p>
          <w:p w14:paraId="1B7D32AF" w14:textId="77777777" w:rsidR="0097383B" w:rsidRPr="0050280B" w:rsidRDefault="0097383B" w:rsidP="003E3729">
            <w:pPr>
              <w:spacing w:line="276" w:lineRule="auto"/>
              <w:jc w:val="both"/>
              <w:rPr>
                <w:sz w:val="24"/>
                <w:szCs w:val="24"/>
              </w:rPr>
            </w:pPr>
            <w:r w:rsidRPr="0050280B">
              <w:rPr>
                <w:sz w:val="24"/>
                <w:szCs w:val="24"/>
              </w:rPr>
              <w:t>-Привлечение социальных партнёров к решению вопросов развития школы;</w:t>
            </w:r>
          </w:p>
          <w:p w14:paraId="2D0E1E18" w14:textId="77777777" w:rsidR="0097383B" w:rsidRPr="0050280B" w:rsidRDefault="0097383B" w:rsidP="003E3729">
            <w:pPr>
              <w:spacing w:line="276" w:lineRule="auto"/>
              <w:jc w:val="both"/>
              <w:rPr>
                <w:sz w:val="24"/>
                <w:szCs w:val="24"/>
              </w:rPr>
            </w:pPr>
            <w:r w:rsidRPr="0050280B">
              <w:rPr>
                <w:sz w:val="24"/>
                <w:szCs w:val="24"/>
              </w:rPr>
              <w:t>- Сохранение традиций духовно-нравственного воспитания;</w:t>
            </w:r>
          </w:p>
          <w:p w14:paraId="11A5533E" w14:textId="77777777" w:rsidR="0097383B" w:rsidRPr="0050280B" w:rsidRDefault="0097383B" w:rsidP="003E3729">
            <w:pPr>
              <w:spacing w:line="276" w:lineRule="auto"/>
              <w:jc w:val="both"/>
              <w:rPr>
                <w:sz w:val="24"/>
                <w:szCs w:val="24"/>
              </w:rPr>
            </w:pPr>
            <w:r w:rsidRPr="0050280B">
              <w:rPr>
                <w:sz w:val="24"/>
                <w:szCs w:val="24"/>
              </w:rPr>
              <w:t>-Содержательная работа по профориентации в 5 – 11 классах;</w:t>
            </w:r>
          </w:p>
          <w:p w14:paraId="0E7720CE" w14:textId="77777777" w:rsidR="0097383B" w:rsidRPr="0050280B" w:rsidRDefault="0097383B" w:rsidP="003E3729">
            <w:pPr>
              <w:spacing w:line="276" w:lineRule="auto"/>
              <w:jc w:val="both"/>
              <w:rPr>
                <w:sz w:val="24"/>
                <w:szCs w:val="24"/>
              </w:rPr>
            </w:pPr>
            <w:r w:rsidRPr="0050280B">
              <w:rPr>
                <w:sz w:val="24"/>
                <w:szCs w:val="24"/>
              </w:rPr>
              <w:t>-Усиление профилактики негативного влияния сети интернет;</w:t>
            </w:r>
          </w:p>
          <w:p w14:paraId="0B3249EB" w14:textId="77777777" w:rsidR="0097383B" w:rsidRPr="0050280B" w:rsidRDefault="0097383B" w:rsidP="003E3729">
            <w:pPr>
              <w:spacing w:line="276" w:lineRule="auto"/>
              <w:jc w:val="both"/>
              <w:rPr>
                <w:sz w:val="24"/>
                <w:szCs w:val="24"/>
              </w:rPr>
            </w:pPr>
            <w:r w:rsidRPr="0050280B">
              <w:rPr>
                <w:sz w:val="24"/>
                <w:szCs w:val="24"/>
              </w:rPr>
              <w:t>-Функционирование школьного музея;</w:t>
            </w:r>
          </w:p>
          <w:p w14:paraId="234A7000" w14:textId="77777777" w:rsidR="0097383B" w:rsidRPr="0050280B" w:rsidRDefault="0097383B" w:rsidP="003E3729">
            <w:pPr>
              <w:spacing w:line="276" w:lineRule="auto"/>
              <w:jc w:val="both"/>
              <w:rPr>
                <w:sz w:val="24"/>
                <w:szCs w:val="24"/>
              </w:rPr>
            </w:pPr>
            <w:r w:rsidRPr="0050280B">
              <w:rPr>
                <w:sz w:val="24"/>
                <w:szCs w:val="24"/>
              </w:rPr>
              <w:t>- Пополнение библиотечного фонда новыми учебниками и художественной литературой;</w:t>
            </w:r>
          </w:p>
          <w:p w14:paraId="79B7693E" w14:textId="77777777" w:rsidR="0097383B" w:rsidRPr="0050280B" w:rsidRDefault="0097383B" w:rsidP="003E3729">
            <w:pPr>
              <w:spacing w:line="276" w:lineRule="auto"/>
              <w:jc w:val="both"/>
              <w:rPr>
                <w:sz w:val="24"/>
                <w:szCs w:val="24"/>
              </w:rPr>
            </w:pPr>
            <w:r w:rsidRPr="0050280B">
              <w:rPr>
                <w:sz w:val="24"/>
                <w:szCs w:val="24"/>
              </w:rPr>
              <w:t>-Удовлетворенность родителей работой школы;</w:t>
            </w:r>
          </w:p>
          <w:p w14:paraId="0C4D670A" w14:textId="77777777" w:rsidR="0097383B" w:rsidRPr="0050280B" w:rsidRDefault="0097383B" w:rsidP="003E3729">
            <w:pPr>
              <w:spacing w:line="276" w:lineRule="auto"/>
              <w:jc w:val="both"/>
              <w:rPr>
                <w:sz w:val="24"/>
                <w:szCs w:val="24"/>
              </w:rPr>
            </w:pPr>
            <w:r w:rsidRPr="0050280B">
              <w:rPr>
                <w:sz w:val="24"/>
                <w:szCs w:val="24"/>
              </w:rPr>
              <w:t>--Спокойная, доброжелательная атмосфера;</w:t>
            </w:r>
          </w:p>
          <w:p w14:paraId="10769352" w14:textId="77777777" w:rsidR="0097383B" w:rsidRPr="0050280B" w:rsidRDefault="0097383B" w:rsidP="003E3729">
            <w:pPr>
              <w:spacing w:line="276" w:lineRule="auto"/>
              <w:jc w:val="both"/>
              <w:rPr>
                <w:sz w:val="24"/>
                <w:szCs w:val="24"/>
              </w:rPr>
            </w:pPr>
          </w:p>
        </w:tc>
        <w:tc>
          <w:tcPr>
            <w:tcW w:w="4672" w:type="dxa"/>
          </w:tcPr>
          <w:p w14:paraId="2FFE7C78" w14:textId="77777777" w:rsidR="0097383B" w:rsidRPr="0050280B" w:rsidRDefault="0097383B" w:rsidP="003E3729">
            <w:pPr>
              <w:spacing w:line="276" w:lineRule="auto"/>
              <w:jc w:val="both"/>
              <w:rPr>
                <w:sz w:val="24"/>
                <w:szCs w:val="24"/>
              </w:rPr>
            </w:pPr>
            <w:r w:rsidRPr="0050280B">
              <w:rPr>
                <w:sz w:val="24"/>
                <w:szCs w:val="24"/>
              </w:rPr>
              <w:lastRenderedPageBreak/>
              <w:t xml:space="preserve">-Слабые результаты ГИА и ЕГЭ по математике и </w:t>
            </w:r>
            <w:proofErr w:type="spellStart"/>
            <w:r w:rsidRPr="0050280B">
              <w:rPr>
                <w:sz w:val="24"/>
                <w:szCs w:val="24"/>
              </w:rPr>
              <w:t>рус.яз</w:t>
            </w:r>
            <w:proofErr w:type="spellEnd"/>
            <w:r w:rsidRPr="0050280B">
              <w:rPr>
                <w:sz w:val="24"/>
                <w:szCs w:val="24"/>
              </w:rPr>
              <w:t>.</w:t>
            </w:r>
          </w:p>
          <w:p w14:paraId="1A2B14F4" w14:textId="05F9EF00" w:rsidR="0097383B" w:rsidRPr="0050280B" w:rsidRDefault="0097383B" w:rsidP="003E3729">
            <w:pPr>
              <w:spacing w:line="276" w:lineRule="auto"/>
              <w:jc w:val="both"/>
              <w:rPr>
                <w:sz w:val="24"/>
                <w:szCs w:val="24"/>
              </w:rPr>
            </w:pPr>
            <w:r w:rsidRPr="0050280B">
              <w:rPr>
                <w:sz w:val="24"/>
                <w:szCs w:val="24"/>
              </w:rPr>
              <w:t>-Нехватка кадров, в</w:t>
            </w:r>
            <w:r>
              <w:rPr>
                <w:sz w:val="24"/>
                <w:szCs w:val="24"/>
              </w:rPr>
              <w:t xml:space="preserve"> </w:t>
            </w:r>
            <w:proofErr w:type="spellStart"/>
            <w:r w:rsidRPr="0050280B">
              <w:rPr>
                <w:sz w:val="24"/>
                <w:szCs w:val="24"/>
              </w:rPr>
              <w:t>т.ч</w:t>
            </w:r>
            <w:proofErr w:type="spellEnd"/>
            <w:r w:rsidRPr="0050280B">
              <w:rPr>
                <w:sz w:val="24"/>
                <w:szCs w:val="24"/>
              </w:rPr>
              <w:t>. педагога- организатора, работа в 2 смены; отсутствие углубленного изучения некоторых предметов;</w:t>
            </w:r>
          </w:p>
          <w:p w14:paraId="01CF826D" w14:textId="77777777" w:rsidR="0097383B" w:rsidRPr="0050280B" w:rsidRDefault="0097383B" w:rsidP="003E3729">
            <w:pPr>
              <w:spacing w:line="276" w:lineRule="auto"/>
              <w:jc w:val="both"/>
              <w:rPr>
                <w:sz w:val="24"/>
                <w:szCs w:val="24"/>
              </w:rPr>
            </w:pPr>
            <w:r w:rsidRPr="0050280B">
              <w:rPr>
                <w:sz w:val="24"/>
                <w:szCs w:val="24"/>
              </w:rPr>
              <w:t>-Мало победителей олимпиад; загруженность олимпиадами одних и тех же детей;</w:t>
            </w:r>
          </w:p>
          <w:p w14:paraId="10CB4267" w14:textId="77777777" w:rsidR="0097383B" w:rsidRPr="0050280B" w:rsidRDefault="0097383B" w:rsidP="003E3729">
            <w:pPr>
              <w:spacing w:line="276" w:lineRule="auto"/>
              <w:jc w:val="both"/>
              <w:rPr>
                <w:sz w:val="24"/>
                <w:szCs w:val="24"/>
              </w:rPr>
            </w:pPr>
            <w:r w:rsidRPr="0050280B">
              <w:rPr>
                <w:sz w:val="24"/>
                <w:szCs w:val="24"/>
              </w:rPr>
              <w:t>-МТБ отстает от современных потребностей;</w:t>
            </w:r>
          </w:p>
          <w:p w14:paraId="60BF22BD" w14:textId="77777777" w:rsidR="0097383B" w:rsidRPr="0050280B" w:rsidRDefault="0097383B" w:rsidP="003E3729">
            <w:pPr>
              <w:spacing w:line="276" w:lineRule="auto"/>
              <w:jc w:val="both"/>
              <w:rPr>
                <w:sz w:val="24"/>
                <w:szCs w:val="24"/>
              </w:rPr>
            </w:pPr>
            <w:r w:rsidRPr="0050280B">
              <w:rPr>
                <w:sz w:val="24"/>
                <w:szCs w:val="24"/>
              </w:rPr>
              <w:t>- Среди необходимых условий для адаптации детей с ОВЗ</w:t>
            </w:r>
            <w:proofErr w:type="gramStart"/>
            <w:r w:rsidRPr="0050280B">
              <w:rPr>
                <w:sz w:val="24"/>
                <w:szCs w:val="24"/>
              </w:rPr>
              <w:t>. отсутствует</w:t>
            </w:r>
            <w:proofErr w:type="gramEnd"/>
            <w:r w:rsidRPr="0050280B">
              <w:rPr>
                <w:sz w:val="24"/>
                <w:szCs w:val="24"/>
              </w:rPr>
              <w:t xml:space="preserve"> сенсорная комната, комната релаксации ;</w:t>
            </w:r>
          </w:p>
          <w:p w14:paraId="1FA49BC8" w14:textId="77777777" w:rsidR="0097383B" w:rsidRPr="0050280B" w:rsidRDefault="0097383B" w:rsidP="003E3729">
            <w:pPr>
              <w:spacing w:line="276" w:lineRule="auto"/>
              <w:jc w:val="both"/>
              <w:rPr>
                <w:sz w:val="24"/>
                <w:szCs w:val="24"/>
              </w:rPr>
            </w:pPr>
            <w:r w:rsidRPr="0050280B">
              <w:rPr>
                <w:sz w:val="24"/>
                <w:szCs w:val="24"/>
              </w:rPr>
              <w:t>-Морально устаревшая компьютерная и орг. техника;</w:t>
            </w:r>
          </w:p>
          <w:p w14:paraId="08F90972" w14:textId="77777777" w:rsidR="0097383B" w:rsidRPr="0050280B" w:rsidRDefault="0097383B" w:rsidP="003E3729">
            <w:pPr>
              <w:spacing w:line="276" w:lineRule="auto"/>
              <w:jc w:val="both"/>
              <w:rPr>
                <w:sz w:val="24"/>
                <w:szCs w:val="24"/>
              </w:rPr>
            </w:pPr>
            <w:r w:rsidRPr="0050280B">
              <w:rPr>
                <w:sz w:val="24"/>
                <w:szCs w:val="24"/>
              </w:rPr>
              <w:t>-Не высокая мотивация педагогов развития методической базы;</w:t>
            </w:r>
          </w:p>
          <w:p w14:paraId="54EC2052" w14:textId="77777777" w:rsidR="0097383B" w:rsidRPr="0050280B" w:rsidRDefault="0097383B" w:rsidP="003E3729">
            <w:pPr>
              <w:spacing w:line="276" w:lineRule="auto"/>
              <w:jc w:val="both"/>
              <w:rPr>
                <w:sz w:val="24"/>
                <w:szCs w:val="24"/>
              </w:rPr>
            </w:pPr>
            <w:r w:rsidRPr="0050280B">
              <w:rPr>
                <w:sz w:val="24"/>
                <w:szCs w:val="24"/>
              </w:rPr>
              <w:t>-Отсутствует преемственность между школой и детским садом;</w:t>
            </w:r>
          </w:p>
          <w:p w14:paraId="01A0D5B1" w14:textId="77777777" w:rsidR="0097383B" w:rsidRPr="0050280B" w:rsidRDefault="0097383B" w:rsidP="003E3729">
            <w:pPr>
              <w:spacing w:line="276" w:lineRule="auto"/>
              <w:jc w:val="both"/>
              <w:rPr>
                <w:sz w:val="24"/>
                <w:szCs w:val="24"/>
              </w:rPr>
            </w:pPr>
            <w:r w:rsidRPr="0050280B">
              <w:rPr>
                <w:sz w:val="24"/>
                <w:szCs w:val="24"/>
              </w:rPr>
              <w:t>-Отсутствует полноценная поддержка родительской общественности;</w:t>
            </w:r>
          </w:p>
          <w:p w14:paraId="123289FF" w14:textId="77777777" w:rsidR="0097383B" w:rsidRPr="0050280B" w:rsidRDefault="0097383B" w:rsidP="003E3729">
            <w:pPr>
              <w:spacing w:line="276" w:lineRule="auto"/>
              <w:jc w:val="both"/>
              <w:rPr>
                <w:sz w:val="24"/>
                <w:szCs w:val="24"/>
              </w:rPr>
            </w:pPr>
            <w:r w:rsidRPr="0050280B">
              <w:rPr>
                <w:sz w:val="24"/>
                <w:szCs w:val="24"/>
              </w:rPr>
              <w:t>- Отсутствие контроля родителями за подготовкой детей к ГИА;</w:t>
            </w:r>
          </w:p>
          <w:p w14:paraId="37E4B2F0" w14:textId="77777777" w:rsidR="0097383B" w:rsidRPr="0050280B" w:rsidRDefault="0097383B" w:rsidP="003E3729">
            <w:pPr>
              <w:spacing w:line="276" w:lineRule="auto"/>
              <w:jc w:val="both"/>
              <w:rPr>
                <w:sz w:val="24"/>
                <w:szCs w:val="24"/>
              </w:rPr>
            </w:pPr>
            <w:r w:rsidRPr="0050280B">
              <w:rPr>
                <w:sz w:val="24"/>
                <w:szCs w:val="24"/>
              </w:rPr>
              <w:t>-Не сложилась система наставничества молодых педагогов;</w:t>
            </w:r>
          </w:p>
          <w:p w14:paraId="5BB1621D" w14:textId="77777777" w:rsidR="0097383B" w:rsidRPr="0050280B" w:rsidRDefault="0097383B" w:rsidP="003E3729">
            <w:pPr>
              <w:spacing w:line="276" w:lineRule="auto"/>
              <w:jc w:val="both"/>
              <w:rPr>
                <w:sz w:val="24"/>
                <w:szCs w:val="24"/>
              </w:rPr>
            </w:pPr>
            <w:r w:rsidRPr="0050280B">
              <w:rPr>
                <w:sz w:val="24"/>
                <w:szCs w:val="24"/>
              </w:rPr>
              <w:lastRenderedPageBreak/>
              <w:t>- Отсутствие системы психолого-педагогического сопровождения всех детей;</w:t>
            </w:r>
          </w:p>
          <w:p w14:paraId="3F0DC841" w14:textId="77777777" w:rsidR="0097383B" w:rsidRPr="0050280B" w:rsidRDefault="0097383B" w:rsidP="003E3729">
            <w:pPr>
              <w:spacing w:line="276" w:lineRule="auto"/>
              <w:jc w:val="both"/>
              <w:rPr>
                <w:sz w:val="24"/>
                <w:szCs w:val="24"/>
              </w:rPr>
            </w:pPr>
            <w:r w:rsidRPr="0050280B">
              <w:rPr>
                <w:sz w:val="24"/>
                <w:szCs w:val="24"/>
              </w:rPr>
              <w:t>-Увеличение детей группы риска;</w:t>
            </w:r>
          </w:p>
          <w:p w14:paraId="0EC837AA" w14:textId="77777777" w:rsidR="0097383B" w:rsidRPr="0050280B" w:rsidRDefault="0097383B" w:rsidP="003E3729">
            <w:pPr>
              <w:spacing w:line="276" w:lineRule="auto"/>
              <w:jc w:val="both"/>
              <w:rPr>
                <w:sz w:val="24"/>
                <w:szCs w:val="24"/>
              </w:rPr>
            </w:pPr>
            <w:r w:rsidRPr="0050280B">
              <w:rPr>
                <w:sz w:val="24"/>
                <w:szCs w:val="24"/>
              </w:rPr>
              <w:t>-Чрезмерное использование сети Интернет;</w:t>
            </w:r>
          </w:p>
          <w:p w14:paraId="320C2443" w14:textId="77777777" w:rsidR="0097383B" w:rsidRPr="0050280B" w:rsidRDefault="0097383B" w:rsidP="003E3729">
            <w:pPr>
              <w:spacing w:line="276" w:lineRule="auto"/>
              <w:jc w:val="both"/>
              <w:rPr>
                <w:sz w:val="24"/>
                <w:szCs w:val="24"/>
              </w:rPr>
            </w:pPr>
            <w:r w:rsidRPr="0050280B">
              <w:rPr>
                <w:sz w:val="24"/>
                <w:szCs w:val="24"/>
              </w:rPr>
              <w:t>-Не развиты связи между урочной и внеурочной деятельностью;</w:t>
            </w:r>
          </w:p>
          <w:p w14:paraId="16D7FE53" w14:textId="77777777" w:rsidR="0097383B" w:rsidRPr="0050280B" w:rsidRDefault="0097383B" w:rsidP="003E3729">
            <w:pPr>
              <w:spacing w:line="276" w:lineRule="auto"/>
              <w:jc w:val="both"/>
              <w:rPr>
                <w:sz w:val="24"/>
                <w:szCs w:val="24"/>
              </w:rPr>
            </w:pPr>
            <w:r w:rsidRPr="0050280B">
              <w:rPr>
                <w:sz w:val="24"/>
                <w:szCs w:val="24"/>
              </w:rPr>
              <w:t>-Неадекватная самооценка учащимися своих умственных способностей;</w:t>
            </w:r>
          </w:p>
          <w:p w14:paraId="774483C6" w14:textId="77777777" w:rsidR="0097383B" w:rsidRPr="0050280B" w:rsidRDefault="0097383B" w:rsidP="003E3729">
            <w:pPr>
              <w:spacing w:line="276" w:lineRule="auto"/>
              <w:jc w:val="both"/>
              <w:rPr>
                <w:sz w:val="24"/>
                <w:szCs w:val="24"/>
              </w:rPr>
            </w:pPr>
            <w:r w:rsidRPr="0050280B">
              <w:rPr>
                <w:sz w:val="24"/>
                <w:szCs w:val="24"/>
              </w:rPr>
              <w:t>- Нет единой системы организации образовательного процесса (единая технология преподавания). Построение урока с учетом НЛА «Оценка учебного занятия».</w:t>
            </w:r>
          </w:p>
          <w:p w14:paraId="1A804A07" w14:textId="77777777" w:rsidR="0097383B" w:rsidRPr="0050280B" w:rsidRDefault="0097383B" w:rsidP="003E3729">
            <w:pPr>
              <w:spacing w:line="276" w:lineRule="auto"/>
              <w:jc w:val="both"/>
              <w:rPr>
                <w:sz w:val="24"/>
                <w:szCs w:val="24"/>
              </w:rPr>
            </w:pPr>
            <w:r w:rsidRPr="0050280B">
              <w:rPr>
                <w:sz w:val="24"/>
                <w:szCs w:val="24"/>
              </w:rPr>
              <w:t xml:space="preserve">- Еще не сложилась система работы педагога с индивидуальной программой самообразования и саморазвития (с учетом учебных и </w:t>
            </w:r>
            <w:proofErr w:type="spellStart"/>
            <w:r w:rsidRPr="0050280B">
              <w:rPr>
                <w:sz w:val="24"/>
                <w:szCs w:val="24"/>
              </w:rPr>
              <w:t>внеучебных</w:t>
            </w:r>
            <w:proofErr w:type="spellEnd"/>
            <w:r w:rsidRPr="0050280B">
              <w:rPr>
                <w:sz w:val="24"/>
                <w:szCs w:val="24"/>
              </w:rPr>
              <w:t xml:space="preserve"> результатов качества </w:t>
            </w:r>
            <w:proofErr w:type="spellStart"/>
            <w:r w:rsidRPr="0050280B">
              <w:rPr>
                <w:sz w:val="24"/>
                <w:szCs w:val="24"/>
              </w:rPr>
              <w:t>обученности</w:t>
            </w:r>
            <w:proofErr w:type="spellEnd"/>
            <w:r w:rsidRPr="0050280B">
              <w:rPr>
                <w:sz w:val="24"/>
                <w:szCs w:val="24"/>
              </w:rPr>
              <w:t xml:space="preserve"> по преподаваемому предмету, результатам профессиональной деятельности, повышения квалификации и </w:t>
            </w:r>
            <w:proofErr w:type="spellStart"/>
            <w:r w:rsidRPr="0050280B">
              <w:rPr>
                <w:sz w:val="24"/>
                <w:szCs w:val="24"/>
              </w:rPr>
              <w:t>т.д</w:t>
            </w:r>
            <w:proofErr w:type="spellEnd"/>
            <w:r w:rsidRPr="0050280B">
              <w:rPr>
                <w:sz w:val="24"/>
                <w:szCs w:val="24"/>
              </w:rPr>
              <w:t>)</w:t>
            </w:r>
          </w:p>
          <w:p w14:paraId="46A4B533" w14:textId="77777777" w:rsidR="0097383B" w:rsidRPr="0050280B" w:rsidRDefault="0097383B" w:rsidP="003E3729">
            <w:pPr>
              <w:spacing w:line="276" w:lineRule="auto"/>
              <w:jc w:val="both"/>
              <w:rPr>
                <w:sz w:val="24"/>
                <w:szCs w:val="24"/>
              </w:rPr>
            </w:pPr>
            <w:r w:rsidRPr="0050280B">
              <w:rPr>
                <w:sz w:val="24"/>
                <w:szCs w:val="24"/>
              </w:rPr>
              <w:t>- Не сложилась система взаимодействия педагогов, работающих на классе (может быть попробовать новую форму Наших Команд – «Классная перемена» Н-р: за каждым классом закрепить определенный день и определенную перемену)</w:t>
            </w:r>
          </w:p>
        </w:tc>
      </w:tr>
      <w:tr w:rsidR="0097383B" w:rsidRPr="0050280B" w14:paraId="65E3F63E" w14:textId="77777777" w:rsidTr="003E3729">
        <w:tc>
          <w:tcPr>
            <w:tcW w:w="4672" w:type="dxa"/>
          </w:tcPr>
          <w:p w14:paraId="19DA57D0" w14:textId="77777777" w:rsidR="0097383B" w:rsidRPr="0050280B" w:rsidRDefault="0097383B" w:rsidP="003E3729">
            <w:pPr>
              <w:spacing w:line="276" w:lineRule="auto"/>
              <w:jc w:val="center"/>
              <w:rPr>
                <w:b/>
                <w:bCs/>
                <w:sz w:val="24"/>
                <w:szCs w:val="24"/>
              </w:rPr>
            </w:pPr>
            <w:r w:rsidRPr="0050280B">
              <w:rPr>
                <w:b/>
                <w:bCs/>
                <w:sz w:val="24"/>
                <w:szCs w:val="24"/>
              </w:rPr>
              <w:lastRenderedPageBreak/>
              <w:t>Возможности</w:t>
            </w:r>
          </w:p>
        </w:tc>
        <w:tc>
          <w:tcPr>
            <w:tcW w:w="4672" w:type="dxa"/>
          </w:tcPr>
          <w:p w14:paraId="6867819B" w14:textId="77777777" w:rsidR="0097383B" w:rsidRPr="0050280B" w:rsidRDefault="0097383B" w:rsidP="003E3729">
            <w:pPr>
              <w:spacing w:line="276" w:lineRule="auto"/>
              <w:jc w:val="center"/>
              <w:rPr>
                <w:b/>
                <w:bCs/>
                <w:sz w:val="24"/>
                <w:szCs w:val="24"/>
              </w:rPr>
            </w:pPr>
            <w:r w:rsidRPr="0050280B">
              <w:rPr>
                <w:b/>
                <w:bCs/>
                <w:sz w:val="24"/>
                <w:szCs w:val="24"/>
              </w:rPr>
              <w:t>Угрозы</w:t>
            </w:r>
          </w:p>
        </w:tc>
      </w:tr>
      <w:tr w:rsidR="0097383B" w:rsidRPr="0050280B" w14:paraId="197F3125" w14:textId="77777777" w:rsidTr="003E3729">
        <w:tc>
          <w:tcPr>
            <w:tcW w:w="4672" w:type="dxa"/>
          </w:tcPr>
          <w:p w14:paraId="756A87AE" w14:textId="77777777" w:rsidR="0097383B" w:rsidRPr="0050280B" w:rsidRDefault="0097383B" w:rsidP="003E3729">
            <w:pPr>
              <w:spacing w:line="276" w:lineRule="auto"/>
              <w:jc w:val="both"/>
              <w:rPr>
                <w:sz w:val="24"/>
                <w:szCs w:val="24"/>
              </w:rPr>
            </w:pPr>
            <w:r w:rsidRPr="0050280B">
              <w:rPr>
                <w:sz w:val="24"/>
                <w:szCs w:val="24"/>
              </w:rPr>
              <w:t xml:space="preserve">-Возможность выстраивать сотрудничество с предприятиями и бизнес-структурами, расположенными на территории </w:t>
            </w:r>
            <w:proofErr w:type="gramStart"/>
            <w:r w:rsidRPr="0050280B">
              <w:rPr>
                <w:sz w:val="24"/>
                <w:szCs w:val="24"/>
              </w:rPr>
              <w:t>города.;</w:t>
            </w:r>
            <w:proofErr w:type="gramEnd"/>
          </w:p>
          <w:p w14:paraId="12E41247" w14:textId="77777777" w:rsidR="0097383B" w:rsidRPr="0050280B" w:rsidRDefault="0097383B" w:rsidP="003E3729">
            <w:pPr>
              <w:spacing w:line="276" w:lineRule="auto"/>
              <w:jc w:val="both"/>
              <w:rPr>
                <w:sz w:val="24"/>
                <w:szCs w:val="24"/>
              </w:rPr>
            </w:pPr>
            <w:r w:rsidRPr="0050280B">
              <w:rPr>
                <w:sz w:val="24"/>
                <w:szCs w:val="24"/>
              </w:rPr>
              <w:t>-Повышение квалификации педагогов на разных уровнях. Внедрение разных форм повышения квалификации, в том числе становление школы как самообучающегося профессионального сообщества;</w:t>
            </w:r>
          </w:p>
          <w:p w14:paraId="529DEF34" w14:textId="77777777" w:rsidR="0097383B" w:rsidRPr="0050280B" w:rsidRDefault="0097383B" w:rsidP="003E3729">
            <w:pPr>
              <w:spacing w:line="276" w:lineRule="auto"/>
              <w:jc w:val="both"/>
              <w:rPr>
                <w:sz w:val="24"/>
                <w:szCs w:val="24"/>
              </w:rPr>
            </w:pPr>
            <w:r w:rsidRPr="0050280B">
              <w:rPr>
                <w:sz w:val="24"/>
                <w:szCs w:val="24"/>
              </w:rPr>
              <w:t>-Возможность использования потенциала органов общественного управления;</w:t>
            </w:r>
          </w:p>
          <w:p w14:paraId="0FEE8DB0" w14:textId="77777777" w:rsidR="0097383B" w:rsidRPr="0050280B" w:rsidRDefault="0097383B" w:rsidP="003E3729">
            <w:pPr>
              <w:spacing w:line="276" w:lineRule="auto"/>
              <w:jc w:val="both"/>
              <w:rPr>
                <w:sz w:val="24"/>
                <w:szCs w:val="24"/>
              </w:rPr>
            </w:pPr>
            <w:r w:rsidRPr="0050280B">
              <w:rPr>
                <w:sz w:val="24"/>
                <w:szCs w:val="24"/>
              </w:rPr>
              <w:t>-Внедрение электронных систем документооборота в управление школой;</w:t>
            </w:r>
          </w:p>
          <w:p w14:paraId="4DBE4CB6" w14:textId="77777777" w:rsidR="0097383B" w:rsidRPr="0050280B" w:rsidRDefault="0097383B" w:rsidP="003E3729">
            <w:pPr>
              <w:spacing w:line="276" w:lineRule="auto"/>
              <w:jc w:val="both"/>
              <w:rPr>
                <w:sz w:val="24"/>
                <w:szCs w:val="24"/>
              </w:rPr>
            </w:pPr>
            <w:r w:rsidRPr="0050280B">
              <w:rPr>
                <w:sz w:val="24"/>
                <w:szCs w:val="24"/>
              </w:rPr>
              <w:t xml:space="preserve">- Создание Модели системного психолого-педагогического просвещения и профилактики компьютерной зависимости </w:t>
            </w:r>
            <w:r w:rsidRPr="0050280B">
              <w:rPr>
                <w:sz w:val="24"/>
                <w:szCs w:val="24"/>
              </w:rPr>
              <w:lastRenderedPageBreak/>
              <w:t>и негативных явлений в виртуальной среде на уровне, города;</w:t>
            </w:r>
          </w:p>
          <w:p w14:paraId="1891CFAA" w14:textId="77777777" w:rsidR="0097383B" w:rsidRPr="0050280B" w:rsidRDefault="0097383B" w:rsidP="003E3729">
            <w:pPr>
              <w:spacing w:line="276" w:lineRule="auto"/>
              <w:jc w:val="both"/>
              <w:rPr>
                <w:sz w:val="24"/>
                <w:szCs w:val="24"/>
              </w:rPr>
            </w:pPr>
            <w:r w:rsidRPr="0050280B">
              <w:rPr>
                <w:sz w:val="24"/>
                <w:szCs w:val="24"/>
              </w:rPr>
              <w:t>-Тенденции модернизации профессионального образования, в том числе с помощью внедрения адаптивных, практико-ориентированных и гибких образовательных программ;</w:t>
            </w:r>
          </w:p>
          <w:p w14:paraId="2CD875AA" w14:textId="77777777" w:rsidR="0097383B" w:rsidRPr="0050280B" w:rsidRDefault="0097383B" w:rsidP="003E3729">
            <w:pPr>
              <w:spacing w:line="276" w:lineRule="auto"/>
              <w:jc w:val="both"/>
              <w:rPr>
                <w:sz w:val="24"/>
                <w:szCs w:val="24"/>
              </w:rPr>
            </w:pPr>
            <w:r w:rsidRPr="0050280B">
              <w:rPr>
                <w:sz w:val="24"/>
                <w:szCs w:val="24"/>
              </w:rPr>
              <w:t>-Вовлечение родителей в организацию проектной деятельности;</w:t>
            </w:r>
          </w:p>
          <w:p w14:paraId="0726CA7C" w14:textId="77777777" w:rsidR="0097383B" w:rsidRPr="0050280B" w:rsidRDefault="0097383B" w:rsidP="003E3729">
            <w:pPr>
              <w:spacing w:line="276" w:lineRule="auto"/>
              <w:jc w:val="both"/>
              <w:rPr>
                <w:sz w:val="24"/>
                <w:szCs w:val="24"/>
              </w:rPr>
            </w:pPr>
            <w:r w:rsidRPr="0050280B">
              <w:rPr>
                <w:sz w:val="24"/>
                <w:szCs w:val="24"/>
              </w:rPr>
              <w:t>1.Реализация национального проекта «Образование».</w:t>
            </w:r>
          </w:p>
          <w:p w14:paraId="7632B4B6" w14:textId="77777777" w:rsidR="0097383B" w:rsidRPr="0050280B" w:rsidRDefault="0097383B" w:rsidP="003E3729">
            <w:pPr>
              <w:spacing w:line="276" w:lineRule="auto"/>
              <w:jc w:val="both"/>
              <w:rPr>
                <w:sz w:val="24"/>
                <w:szCs w:val="24"/>
              </w:rPr>
            </w:pPr>
            <w:r w:rsidRPr="0050280B">
              <w:rPr>
                <w:sz w:val="24"/>
                <w:szCs w:val="24"/>
              </w:rPr>
              <w:t>2. Реализация федерального проекта «Поддержка семей, имеющих детей».</w:t>
            </w:r>
          </w:p>
          <w:p w14:paraId="124B96C4" w14:textId="77777777" w:rsidR="0097383B" w:rsidRPr="0050280B" w:rsidRDefault="0097383B" w:rsidP="003E3729">
            <w:pPr>
              <w:spacing w:line="276" w:lineRule="auto"/>
              <w:jc w:val="both"/>
              <w:rPr>
                <w:sz w:val="24"/>
                <w:szCs w:val="24"/>
              </w:rPr>
            </w:pPr>
            <w:r w:rsidRPr="0050280B">
              <w:rPr>
                <w:sz w:val="24"/>
                <w:szCs w:val="24"/>
              </w:rPr>
              <w:t>3. Реализация федерального проекта «Современная школа».</w:t>
            </w:r>
          </w:p>
          <w:p w14:paraId="78E39F5D" w14:textId="77777777" w:rsidR="0097383B" w:rsidRPr="0050280B" w:rsidRDefault="0097383B" w:rsidP="003E3729">
            <w:pPr>
              <w:spacing w:line="276" w:lineRule="auto"/>
              <w:jc w:val="both"/>
              <w:rPr>
                <w:sz w:val="24"/>
                <w:szCs w:val="24"/>
              </w:rPr>
            </w:pPr>
            <w:r w:rsidRPr="0050280B">
              <w:rPr>
                <w:sz w:val="24"/>
                <w:szCs w:val="24"/>
              </w:rPr>
              <w:t>4. Реализация федерального проекта «Цифровая образовательная среда».</w:t>
            </w:r>
          </w:p>
        </w:tc>
        <w:tc>
          <w:tcPr>
            <w:tcW w:w="4672" w:type="dxa"/>
          </w:tcPr>
          <w:p w14:paraId="4F659B89" w14:textId="77777777" w:rsidR="0097383B" w:rsidRPr="0050280B" w:rsidRDefault="0097383B" w:rsidP="003E3729">
            <w:pPr>
              <w:spacing w:line="276" w:lineRule="auto"/>
              <w:jc w:val="both"/>
              <w:rPr>
                <w:sz w:val="24"/>
                <w:szCs w:val="24"/>
              </w:rPr>
            </w:pPr>
            <w:r w:rsidRPr="0050280B">
              <w:rPr>
                <w:sz w:val="24"/>
                <w:szCs w:val="24"/>
              </w:rPr>
              <w:lastRenderedPageBreak/>
              <w:t>Недостаточная эффективность качества повышения квалификации;</w:t>
            </w:r>
          </w:p>
          <w:p w14:paraId="080CAE37" w14:textId="77777777" w:rsidR="0097383B" w:rsidRPr="0050280B" w:rsidRDefault="0097383B" w:rsidP="003E3729">
            <w:pPr>
              <w:spacing w:line="276" w:lineRule="auto"/>
              <w:jc w:val="both"/>
              <w:rPr>
                <w:sz w:val="24"/>
                <w:szCs w:val="24"/>
              </w:rPr>
            </w:pPr>
            <w:r w:rsidRPr="0050280B">
              <w:rPr>
                <w:sz w:val="24"/>
                <w:szCs w:val="24"/>
              </w:rPr>
              <w:t>-Несовершенство реализации механизмов электронного документооборота в управлении школой;</w:t>
            </w:r>
          </w:p>
          <w:p w14:paraId="6984267B" w14:textId="77777777" w:rsidR="0097383B" w:rsidRPr="0050280B" w:rsidRDefault="0097383B" w:rsidP="003E3729">
            <w:pPr>
              <w:spacing w:line="276" w:lineRule="auto"/>
              <w:jc w:val="both"/>
              <w:rPr>
                <w:sz w:val="24"/>
                <w:szCs w:val="24"/>
              </w:rPr>
            </w:pPr>
            <w:r w:rsidRPr="0050280B">
              <w:rPr>
                <w:sz w:val="24"/>
                <w:szCs w:val="24"/>
              </w:rPr>
              <w:t>-Увеличение доли обучающихся с компьютерной зависимостью, отсутствии профессиональных умений педагогов целенаправленно работать с этими группами детей;</w:t>
            </w:r>
          </w:p>
          <w:p w14:paraId="0DC526DC" w14:textId="77777777" w:rsidR="0097383B" w:rsidRPr="0050280B" w:rsidRDefault="0097383B" w:rsidP="003E3729">
            <w:pPr>
              <w:spacing w:line="276" w:lineRule="auto"/>
              <w:jc w:val="both"/>
              <w:rPr>
                <w:sz w:val="24"/>
                <w:szCs w:val="24"/>
              </w:rPr>
            </w:pPr>
            <w:r w:rsidRPr="0050280B">
              <w:rPr>
                <w:sz w:val="24"/>
                <w:szCs w:val="24"/>
              </w:rPr>
              <w:t>-Отсутствие системы трудоустройства по многим специальностям уменьшает мотивацию у части выпускников к успешному обучению;</w:t>
            </w:r>
          </w:p>
          <w:p w14:paraId="5F708828" w14:textId="77777777" w:rsidR="0097383B" w:rsidRPr="0050280B" w:rsidRDefault="0097383B" w:rsidP="003E3729">
            <w:pPr>
              <w:spacing w:line="276" w:lineRule="auto"/>
              <w:jc w:val="both"/>
              <w:rPr>
                <w:sz w:val="24"/>
                <w:szCs w:val="24"/>
              </w:rPr>
            </w:pPr>
            <w:r w:rsidRPr="0050280B">
              <w:rPr>
                <w:sz w:val="24"/>
                <w:szCs w:val="24"/>
              </w:rPr>
              <w:t xml:space="preserve">-Низкая заинтересованность выпускников к освоению профессиональных программ на </w:t>
            </w:r>
            <w:r w:rsidRPr="0050280B">
              <w:rPr>
                <w:sz w:val="24"/>
                <w:szCs w:val="24"/>
              </w:rPr>
              <w:lastRenderedPageBreak/>
              <w:t>уровне среднего профессионального образования;</w:t>
            </w:r>
          </w:p>
          <w:p w14:paraId="7B24563F" w14:textId="77777777" w:rsidR="0097383B" w:rsidRPr="0050280B" w:rsidRDefault="0097383B" w:rsidP="003E3729">
            <w:pPr>
              <w:spacing w:line="276" w:lineRule="auto"/>
              <w:jc w:val="both"/>
              <w:rPr>
                <w:sz w:val="24"/>
                <w:szCs w:val="24"/>
              </w:rPr>
            </w:pPr>
            <w:r w:rsidRPr="0050280B">
              <w:rPr>
                <w:sz w:val="24"/>
                <w:szCs w:val="24"/>
              </w:rPr>
              <w:t>-Уменьшение социальной ответственности родителей;</w:t>
            </w:r>
          </w:p>
          <w:p w14:paraId="3C0DA86C" w14:textId="77777777" w:rsidR="0097383B" w:rsidRPr="0050280B" w:rsidRDefault="0097383B" w:rsidP="003E3729">
            <w:pPr>
              <w:spacing w:line="276" w:lineRule="auto"/>
              <w:jc w:val="both"/>
              <w:rPr>
                <w:sz w:val="24"/>
                <w:szCs w:val="24"/>
              </w:rPr>
            </w:pPr>
            <w:r w:rsidRPr="0050280B">
              <w:rPr>
                <w:sz w:val="24"/>
                <w:szCs w:val="24"/>
              </w:rPr>
              <w:t>-Эмоциональное выгорание педагогов в связи с увеличением объема работы;</w:t>
            </w:r>
          </w:p>
          <w:p w14:paraId="730302AF" w14:textId="77777777" w:rsidR="0097383B" w:rsidRPr="0050280B" w:rsidRDefault="0097383B" w:rsidP="003E3729">
            <w:pPr>
              <w:spacing w:line="276" w:lineRule="auto"/>
              <w:jc w:val="both"/>
              <w:rPr>
                <w:sz w:val="24"/>
                <w:szCs w:val="24"/>
              </w:rPr>
            </w:pPr>
            <w:r w:rsidRPr="0050280B">
              <w:rPr>
                <w:sz w:val="24"/>
                <w:szCs w:val="24"/>
              </w:rPr>
              <w:t>- Завышенные требования к обеспечению информационной открытости образовательной организации;</w:t>
            </w:r>
          </w:p>
          <w:p w14:paraId="558AF067" w14:textId="77777777" w:rsidR="0097383B" w:rsidRPr="0050280B" w:rsidRDefault="0097383B" w:rsidP="003E3729">
            <w:pPr>
              <w:spacing w:line="276" w:lineRule="auto"/>
              <w:jc w:val="both"/>
              <w:rPr>
                <w:sz w:val="24"/>
                <w:szCs w:val="24"/>
              </w:rPr>
            </w:pPr>
            <w:r w:rsidRPr="0050280B">
              <w:rPr>
                <w:sz w:val="24"/>
                <w:szCs w:val="24"/>
              </w:rPr>
              <w:t>-Отсутствие единства в толковании понятий и терминов требований к организации образовательного процесса;</w:t>
            </w:r>
          </w:p>
          <w:p w14:paraId="4E3590EF" w14:textId="77777777" w:rsidR="0097383B" w:rsidRPr="0050280B" w:rsidRDefault="0097383B" w:rsidP="003E3729">
            <w:pPr>
              <w:spacing w:line="276" w:lineRule="auto"/>
              <w:jc w:val="both"/>
              <w:rPr>
                <w:sz w:val="24"/>
                <w:szCs w:val="24"/>
              </w:rPr>
            </w:pPr>
            <w:r w:rsidRPr="0050280B">
              <w:rPr>
                <w:sz w:val="24"/>
                <w:szCs w:val="24"/>
              </w:rPr>
              <w:t>-Сложность в реализации федеральных проектов в образовательной организации из-за неверной трактовки требований организациями разного уровня обеспечения образовательного процесса;</w:t>
            </w:r>
          </w:p>
          <w:p w14:paraId="780601C7" w14:textId="77777777" w:rsidR="0097383B" w:rsidRPr="0050280B" w:rsidRDefault="0097383B" w:rsidP="003E3729">
            <w:pPr>
              <w:spacing w:line="276" w:lineRule="auto"/>
              <w:jc w:val="both"/>
              <w:rPr>
                <w:sz w:val="24"/>
                <w:szCs w:val="24"/>
              </w:rPr>
            </w:pPr>
            <w:r w:rsidRPr="0050280B">
              <w:rPr>
                <w:sz w:val="24"/>
                <w:szCs w:val="24"/>
              </w:rPr>
              <w:t>-Риск увеличения объёма работы возлагающийся на администрацию и педагогов.</w:t>
            </w:r>
          </w:p>
        </w:tc>
      </w:tr>
    </w:tbl>
    <w:p w14:paraId="3F8D2A0A" w14:textId="77777777" w:rsidR="0097383B" w:rsidRPr="0050280B" w:rsidRDefault="0097383B" w:rsidP="003E3729">
      <w:pPr>
        <w:spacing w:after="0" w:line="276" w:lineRule="auto"/>
        <w:ind w:firstLine="709"/>
        <w:jc w:val="both"/>
        <w:rPr>
          <w:sz w:val="24"/>
          <w:szCs w:val="24"/>
        </w:rPr>
      </w:pPr>
    </w:p>
    <w:p w14:paraId="2592940E" w14:textId="77777777" w:rsidR="0097383B" w:rsidRPr="0050280B" w:rsidRDefault="0097383B" w:rsidP="003E3729">
      <w:pPr>
        <w:spacing w:after="0" w:line="276" w:lineRule="auto"/>
        <w:ind w:firstLine="709"/>
        <w:jc w:val="both"/>
        <w:rPr>
          <w:sz w:val="24"/>
          <w:szCs w:val="24"/>
        </w:rPr>
      </w:pPr>
      <w:r w:rsidRPr="0050280B">
        <w:rPr>
          <w:sz w:val="24"/>
          <w:szCs w:val="24"/>
        </w:rPr>
        <w:t>SWOT-анализ потенциала развития школы позволяет сделать следующие выводы:</w:t>
      </w:r>
    </w:p>
    <w:p w14:paraId="0346AF70" w14:textId="77777777" w:rsidR="0097383B" w:rsidRPr="0050280B" w:rsidRDefault="0097383B" w:rsidP="003E3729">
      <w:pPr>
        <w:spacing w:after="0" w:line="276" w:lineRule="auto"/>
        <w:ind w:firstLine="709"/>
        <w:jc w:val="both"/>
        <w:rPr>
          <w:sz w:val="24"/>
          <w:szCs w:val="24"/>
        </w:rPr>
      </w:pPr>
      <w:r w:rsidRPr="0050280B">
        <w:rPr>
          <w:sz w:val="24"/>
          <w:szCs w:val="24"/>
        </w:rPr>
        <w:t>1.</w:t>
      </w:r>
      <w:r w:rsidRPr="0050280B">
        <w:rPr>
          <w:sz w:val="24"/>
          <w:szCs w:val="24"/>
        </w:rPr>
        <w:tab/>
        <w:t>В школе создаются условия для выполнения Федеральных государственных образовательных стандартов НОО, ООО, СОО ФГОС.</w:t>
      </w:r>
    </w:p>
    <w:p w14:paraId="49C500B4" w14:textId="77777777" w:rsidR="0097383B" w:rsidRPr="0050280B" w:rsidRDefault="0097383B" w:rsidP="003E3729">
      <w:pPr>
        <w:spacing w:after="0" w:line="276" w:lineRule="auto"/>
        <w:ind w:firstLine="709"/>
        <w:jc w:val="both"/>
        <w:rPr>
          <w:sz w:val="24"/>
          <w:szCs w:val="24"/>
        </w:rPr>
      </w:pPr>
      <w:r w:rsidRPr="0050280B">
        <w:rPr>
          <w:sz w:val="24"/>
          <w:szCs w:val="24"/>
        </w:rPr>
        <w:t>2.</w:t>
      </w:r>
      <w:r w:rsidRPr="0050280B">
        <w:rPr>
          <w:sz w:val="24"/>
          <w:szCs w:val="24"/>
        </w:rPr>
        <w:tab/>
        <w:t xml:space="preserve">Организованная работа органов государственно-общественного управления школой, работа общественных организаций являются основой расширения социальной открытости школы для окружающего социума и создания системы эффективного управления школой. </w:t>
      </w:r>
    </w:p>
    <w:p w14:paraId="25B8C8E5" w14:textId="77777777" w:rsidR="0097383B" w:rsidRPr="0050280B" w:rsidRDefault="0097383B" w:rsidP="003E3729">
      <w:pPr>
        <w:spacing w:after="0" w:line="276" w:lineRule="auto"/>
        <w:ind w:firstLine="709"/>
        <w:jc w:val="both"/>
        <w:rPr>
          <w:sz w:val="24"/>
          <w:szCs w:val="24"/>
        </w:rPr>
      </w:pPr>
      <w:r w:rsidRPr="0050280B">
        <w:rPr>
          <w:sz w:val="24"/>
          <w:szCs w:val="24"/>
        </w:rPr>
        <w:t>3.</w:t>
      </w:r>
      <w:r w:rsidRPr="0050280B">
        <w:rPr>
          <w:sz w:val="24"/>
          <w:szCs w:val="24"/>
        </w:rPr>
        <w:tab/>
        <w:t>Инновационная деятельность школы, педагогов в целом сформировали имидж школы как одной из лучших школ города.</w:t>
      </w:r>
    </w:p>
    <w:p w14:paraId="39675896" w14:textId="1EFE5338" w:rsidR="0097383B" w:rsidRPr="0050280B" w:rsidRDefault="0097383B" w:rsidP="003E3729">
      <w:pPr>
        <w:spacing w:after="0" w:line="276" w:lineRule="auto"/>
        <w:ind w:firstLine="709"/>
        <w:jc w:val="both"/>
        <w:rPr>
          <w:sz w:val="24"/>
          <w:szCs w:val="24"/>
        </w:rPr>
      </w:pPr>
      <w:r w:rsidRPr="0050280B">
        <w:rPr>
          <w:sz w:val="24"/>
          <w:szCs w:val="24"/>
        </w:rPr>
        <w:t>4.</w:t>
      </w:r>
      <w:r w:rsidRPr="0050280B">
        <w:rPr>
          <w:sz w:val="24"/>
          <w:szCs w:val="24"/>
        </w:rPr>
        <w:tab/>
        <w:t>Опыт работы с социальными партнерами в организации учебной и внеурочной деятельности учащихся является весомым потенциалом в расширении условий для предоставления доступного качественного образования учащимся школы в соответствии с</w:t>
      </w:r>
      <w:r>
        <w:rPr>
          <w:sz w:val="24"/>
          <w:szCs w:val="24"/>
        </w:rPr>
        <w:t xml:space="preserve"> </w:t>
      </w:r>
      <w:r w:rsidRPr="0050280B">
        <w:rPr>
          <w:sz w:val="24"/>
          <w:szCs w:val="24"/>
        </w:rPr>
        <w:t>запросами личности.</w:t>
      </w:r>
    </w:p>
    <w:p w14:paraId="4CBE3434" w14:textId="77777777" w:rsidR="0097383B" w:rsidRPr="0050280B" w:rsidRDefault="0097383B" w:rsidP="003E3729">
      <w:pPr>
        <w:spacing w:after="0" w:line="276" w:lineRule="auto"/>
        <w:ind w:firstLine="709"/>
        <w:jc w:val="both"/>
        <w:rPr>
          <w:sz w:val="24"/>
          <w:szCs w:val="24"/>
        </w:rPr>
      </w:pPr>
      <w:r w:rsidRPr="0050280B">
        <w:rPr>
          <w:sz w:val="24"/>
          <w:szCs w:val="24"/>
        </w:rPr>
        <w:t xml:space="preserve">     Проведенный анализ деятельности школы в 2018-2013 </w:t>
      </w:r>
      <w:proofErr w:type="spellStart"/>
      <w:r w:rsidRPr="0050280B">
        <w:rPr>
          <w:sz w:val="24"/>
          <w:szCs w:val="24"/>
        </w:rPr>
        <w:t>уч.г.г</w:t>
      </w:r>
      <w:proofErr w:type="spellEnd"/>
      <w:r w:rsidRPr="0050280B">
        <w:rPr>
          <w:sz w:val="24"/>
          <w:szCs w:val="24"/>
        </w:rPr>
        <w:t>. выявил ряд противоречий:</w:t>
      </w:r>
    </w:p>
    <w:p w14:paraId="37E59432" w14:textId="77777777" w:rsidR="0097383B" w:rsidRPr="0050280B" w:rsidRDefault="0097383B" w:rsidP="003E3729">
      <w:pPr>
        <w:spacing w:after="0" w:line="276" w:lineRule="auto"/>
        <w:ind w:firstLine="709"/>
        <w:jc w:val="both"/>
        <w:rPr>
          <w:sz w:val="24"/>
          <w:szCs w:val="24"/>
        </w:rPr>
      </w:pPr>
      <w:r w:rsidRPr="0050280B">
        <w:rPr>
          <w:sz w:val="24"/>
          <w:szCs w:val="24"/>
        </w:rPr>
        <w:t>1) Постоянно меняющиеся требования законодательства в области образования, переход в режим ЕГЭ, ОГЭ, ВПР снижают уровень стабильных показателей качества образования обучающихся.</w:t>
      </w:r>
    </w:p>
    <w:p w14:paraId="7D730BD1" w14:textId="77777777" w:rsidR="0097383B" w:rsidRPr="0050280B" w:rsidRDefault="0097383B" w:rsidP="003E3729">
      <w:pPr>
        <w:spacing w:after="0" w:line="276" w:lineRule="auto"/>
        <w:ind w:firstLine="709"/>
        <w:jc w:val="both"/>
        <w:rPr>
          <w:sz w:val="24"/>
          <w:szCs w:val="24"/>
        </w:rPr>
      </w:pPr>
      <w:r w:rsidRPr="0050280B">
        <w:rPr>
          <w:sz w:val="24"/>
          <w:szCs w:val="24"/>
        </w:rPr>
        <w:t>2) Реализация принципов рыночной экономики в сфере образования вынуждает образовательное учреждение приобретать статус организации, оказывающей образовательные услуги в зависимости от социального заказа.</w:t>
      </w:r>
    </w:p>
    <w:p w14:paraId="41993FF8" w14:textId="77777777" w:rsidR="0097383B" w:rsidRPr="0050280B" w:rsidRDefault="0097383B" w:rsidP="003E3729">
      <w:pPr>
        <w:spacing w:after="0" w:line="276" w:lineRule="auto"/>
        <w:ind w:firstLine="709"/>
        <w:jc w:val="both"/>
        <w:rPr>
          <w:sz w:val="24"/>
          <w:szCs w:val="24"/>
        </w:rPr>
      </w:pPr>
      <w:r w:rsidRPr="0050280B">
        <w:rPr>
          <w:sz w:val="24"/>
          <w:szCs w:val="24"/>
        </w:rPr>
        <w:t>3) Родители как потенциальные заказчики образовательных услуг всё чаще перекладывают на образовательное учреждение ответственность за результаты обучения и воспитания своих детей.</w:t>
      </w:r>
    </w:p>
    <w:p w14:paraId="2F37EE6D" w14:textId="77777777" w:rsidR="0097383B" w:rsidRPr="0050280B" w:rsidRDefault="0097383B" w:rsidP="003E3729">
      <w:pPr>
        <w:spacing w:after="0" w:line="276" w:lineRule="auto"/>
        <w:ind w:firstLine="709"/>
        <w:jc w:val="both"/>
        <w:rPr>
          <w:sz w:val="24"/>
          <w:szCs w:val="24"/>
        </w:rPr>
      </w:pPr>
      <w:r w:rsidRPr="0050280B">
        <w:rPr>
          <w:sz w:val="24"/>
          <w:szCs w:val="24"/>
        </w:rPr>
        <w:lastRenderedPageBreak/>
        <w:t>4) Внедрение информационных и Интернет-технологий приводит к принципиальному изменению роли учителя в образовательном процессе, к необходимости качественно новой подготовки педагогических кадров.</w:t>
      </w:r>
    </w:p>
    <w:p w14:paraId="0FC2A391" w14:textId="77777777" w:rsidR="0097383B" w:rsidRPr="0050280B" w:rsidRDefault="0097383B" w:rsidP="003E3729">
      <w:pPr>
        <w:spacing w:after="0" w:line="276" w:lineRule="auto"/>
        <w:ind w:firstLine="709"/>
        <w:jc w:val="both"/>
        <w:rPr>
          <w:sz w:val="24"/>
          <w:szCs w:val="24"/>
        </w:rPr>
      </w:pPr>
      <w:r w:rsidRPr="0050280B">
        <w:rPr>
          <w:sz w:val="24"/>
          <w:szCs w:val="24"/>
        </w:rPr>
        <w:t xml:space="preserve">     На основании проведенного анализа реализации программы можно выделить следующие проблемы, требующие решения в среднесрочной перспективе:</w:t>
      </w:r>
    </w:p>
    <w:p w14:paraId="3909AE98" w14:textId="77777777" w:rsidR="0097383B" w:rsidRPr="0050280B" w:rsidRDefault="0097383B" w:rsidP="003E3729">
      <w:pPr>
        <w:spacing w:after="0" w:line="276" w:lineRule="auto"/>
        <w:ind w:firstLine="709"/>
        <w:jc w:val="both"/>
        <w:rPr>
          <w:sz w:val="24"/>
          <w:szCs w:val="24"/>
        </w:rPr>
      </w:pPr>
      <w:r w:rsidRPr="0050280B">
        <w:rPr>
          <w:sz w:val="24"/>
          <w:szCs w:val="24"/>
        </w:rPr>
        <w:t xml:space="preserve">1. Недостаточно высокий уровень развития системы </w:t>
      </w:r>
      <w:proofErr w:type="spellStart"/>
      <w:r w:rsidRPr="0050280B">
        <w:rPr>
          <w:sz w:val="24"/>
          <w:szCs w:val="24"/>
        </w:rPr>
        <w:t>внутришкольного</w:t>
      </w:r>
      <w:proofErr w:type="spellEnd"/>
      <w:r w:rsidRPr="0050280B">
        <w:rPr>
          <w:sz w:val="24"/>
          <w:szCs w:val="24"/>
        </w:rPr>
        <w:t xml:space="preserve"> контроля качества образования в соответствии с требованиями ФГОС не позволяет принимать управленческие решения по согласованной деятельности педагогического коллектива по обеспечению успешности обучающихся в образовательной деятельности</w:t>
      </w:r>
    </w:p>
    <w:p w14:paraId="437BCA8B" w14:textId="77777777" w:rsidR="0097383B" w:rsidRPr="0050280B" w:rsidRDefault="0097383B" w:rsidP="003E3729">
      <w:pPr>
        <w:spacing w:after="0" w:line="276" w:lineRule="auto"/>
        <w:ind w:firstLine="709"/>
        <w:jc w:val="both"/>
        <w:rPr>
          <w:sz w:val="24"/>
          <w:szCs w:val="24"/>
        </w:rPr>
      </w:pPr>
      <w:r w:rsidRPr="0050280B">
        <w:rPr>
          <w:sz w:val="24"/>
          <w:szCs w:val="24"/>
        </w:rPr>
        <w:t>2.Невысокое качество образовательных результатов учащихся основной и средней школы. Снижение мотивации учащихся и уменьшением количества учеников, показывающих стабильно высокие результаты в учёбе.</w:t>
      </w:r>
    </w:p>
    <w:p w14:paraId="7F1621B7" w14:textId="77777777" w:rsidR="0097383B" w:rsidRPr="0050280B" w:rsidRDefault="0097383B" w:rsidP="003E3729">
      <w:pPr>
        <w:spacing w:after="0" w:line="276" w:lineRule="auto"/>
        <w:ind w:firstLine="709"/>
        <w:jc w:val="both"/>
        <w:rPr>
          <w:sz w:val="24"/>
          <w:szCs w:val="24"/>
        </w:rPr>
      </w:pPr>
      <w:r w:rsidRPr="0050280B">
        <w:rPr>
          <w:sz w:val="24"/>
          <w:szCs w:val="24"/>
        </w:rPr>
        <w:t>3. Не обеспечена преемственность между формами, методами, технологиями образования на всех ступенях образования.</w:t>
      </w:r>
    </w:p>
    <w:p w14:paraId="0F1866EA" w14:textId="77777777" w:rsidR="0097383B" w:rsidRPr="0050280B" w:rsidRDefault="0097383B" w:rsidP="003E3729">
      <w:pPr>
        <w:spacing w:after="0" w:line="276" w:lineRule="auto"/>
        <w:ind w:firstLine="709"/>
        <w:jc w:val="both"/>
        <w:rPr>
          <w:sz w:val="24"/>
          <w:szCs w:val="24"/>
        </w:rPr>
      </w:pPr>
      <w:r w:rsidRPr="0050280B">
        <w:rPr>
          <w:sz w:val="24"/>
          <w:szCs w:val="24"/>
        </w:rPr>
        <w:t>4. Инертность ряда членов педагогического коллектива, при организации проектной деятельности и работе с одаренными учащимися, развитием собственной методической системы.</w:t>
      </w:r>
    </w:p>
    <w:p w14:paraId="3630D52F" w14:textId="77777777" w:rsidR="0097383B" w:rsidRPr="0050280B" w:rsidRDefault="0097383B" w:rsidP="003E3729">
      <w:pPr>
        <w:spacing w:after="0" w:line="276" w:lineRule="auto"/>
        <w:ind w:firstLine="709"/>
        <w:jc w:val="both"/>
        <w:rPr>
          <w:sz w:val="24"/>
          <w:szCs w:val="24"/>
        </w:rPr>
      </w:pPr>
      <w:r w:rsidRPr="0050280B">
        <w:rPr>
          <w:sz w:val="24"/>
          <w:szCs w:val="24"/>
        </w:rPr>
        <w:t>5. Несоответствие материально-технических возможностей для реализации ФГОС второго поколения в полном объеме.</w:t>
      </w:r>
    </w:p>
    <w:p w14:paraId="0A6F2C11" w14:textId="77777777" w:rsidR="0097383B" w:rsidRPr="0050280B" w:rsidRDefault="0097383B" w:rsidP="003E3729">
      <w:pPr>
        <w:spacing w:after="0" w:line="276" w:lineRule="auto"/>
        <w:ind w:firstLine="709"/>
        <w:jc w:val="both"/>
        <w:rPr>
          <w:sz w:val="24"/>
          <w:szCs w:val="24"/>
        </w:rPr>
      </w:pPr>
      <w:r w:rsidRPr="0050280B">
        <w:rPr>
          <w:sz w:val="24"/>
          <w:szCs w:val="24"/>
        </w:rPr>
        <w:t xml:space="preserve">Необходимость решения сложившихся противоречий и выделенных проблем обусловила цели и задачи программы развития на 2023– 2028 </w:t>
      </w:r>
      <w:proofErr w:type="spellStart"/>
      <w:r w:rsidRPr="0050280B">
        <w:rPr>
          <w:sz w:val="24"/>
          <w:szCs w:val="24"/>
        </w:rPr>
        <w:t>уч.гг</w:t>
      </w:r>
      <w:proofErr w:type="spellEnd"/>
      <w:r w:rsidRPr="0050280B">
        <w:rPr>
          <w:sz w:val="24"/>
          <w:szCs w:val="24"/>
        </w:rPr>
        <w:t>.</w:t>
      </w:r>
    </w:p>
    <w:p w14:paraId="1AF35BEB" w14:textId="40A0ADB7" w:rsidR="0097383B" w:rsidRDefault="0097383B" w:rsidP="004F2CDE">
      <w:pPr>
        <w:spacing w:after="0" w:line="276" w:lineRule="auto"/>
        <w:ind w:firstLine="709"/>
        <w:jc w:val="both"/>
        <w:rPr>
          <w:sz w:val="24"/>
          <w:szCs w:val="24"/>
        </w:rPr>
      </w:pPr>
      <w:r w:rsidRPr="0050280B">
        <w:rPr>
          <w:sz w:val="24"/>
          <w:szCs w:val="24"/>
        </w:rPr>
        <w:t>5.</w:t>
      </w:r>
      <w:r w:rsidRPr="0050280B">
        <w:rPr>
          <w:sz w:val="24"/>
          <w:szCs w:val="24"/>
        </w:rPr>
        <w:tab/>
        <w:t>Некоторые аспекты деятельности школы, выделенные в SWOT-анализе предыдущей программы развития в качестве «слабых» сторон, так и не удалось преодолеть в полной мере и их негативное влияние сохраняется.</w:t>
      </w:r>
    </w:p>
    <w:p w14:paraId="6F351E1E" w14:textId="77777777" w:rsidR="004F2CDE" w:rsidRPr="0050280B" w:rsidRDefault="004F2CDE" w:rsidP="004F2CDE">
      <w:pPr>
        <w:spacing w:after="0" w:line="276" w:lineRule="auto"/>
        <w:ind w:firstLine="709"/>
        <w:jc w:val="both"/>
        <w:rPr>
          <w:sz w:val="24"/>
          <w:szCs w:val="24"/>
        </w:rPr>
      </w:pPr>
    </w:p>
    <w:p w14:paraId="60528AD2" w14:textId="77777777" w:rsidR="0097383B" w:rsidRPr="0097383B" w:rsidRDefault="0097383B" w:rsidP="003E3729">
      <w:pPr>
        <w:spacing w:after="120" w:line="276" w:lineRule="auto"/>
        <w:ind w:firstLine="709"/>
        <w:jc w:val="center"/>
        <w:rPr>
          <w:color w:val="002060"/>
          <w:sz w:val="24"/>
          <w:szCs w:val="24"/>
        </w:rPr>
      </w:pPr>
      <w:r w:rsidRPr="0097383B">
        <w:rPr>
          <w:b/>
          <w:bCs/>
          <w:color w:val="002060"/>
          <w:sz w:val="24"/>
          <w:szCs w:val="24"/>
        </w:rPr>
        <w:t>4. Концепция развития</w:t>
      </w:r>
    </w:p>
    <w:p w14:paraId="59A48BFD" w14:textId="77777777" w:rsidR="0097383B" w:rsidRPr="00850EE5" w:rsidRDefault="0097383B" w:rsidP="003E3729">
      <w:pPr>
        <w:spacing w:after="0" w:line="276" w:lineRule="auto"/>
        <w:ind w:firstLine="709"/>
        <w:jc w:val="both"/>
        <w:rPr>
          <w:sz w:val="24"/>
          <w:szCs w:val="24"/>
        </w:rPr>
      </w:pPr>
      <w:r w:rsidRPr="00850EE5">
        <w:rPr>
          <w:sz w:val="24"/>
          <w:szCs w:val="24"/>
        </w:rPr>
        <w:t>Основной целью современных изменений в российской системе образования является обновление школы, обеспечивающее создание оптимальных условий для всестороннего развития личности с новым сознанием, с уровнем образования, отвечающим, с одной стороны, интересам, склонностям и запросам учащегося, а с другой – общекультурным нормам, общечеловеческим идеалам.</w:t>
      </w:r>
    </w:p>
    <w:p w14:paraId="189B4081" w14:textId="77777777" w:rsidR="0097383B" w:rsidRPr="00850EE5" w:rsidRDefault="0097383B" w:rsidP="003E3729">
      <w:pPr>
        <w:spacing w:after="0" w:line="276" w:lineRule="auto"/>
        <w:ind w:firstLine="709"/>
        <w:jc w:val="both"/>
        <w:rPr>
          <w:sz w:val="24"/>
          <w:szCs w:val="24"/>
        </w:rPr>
      </w:pPr>
      <w:r w:rsidRPr="00850EE5">
        <w:rPr>
          <w:sz w:val="24"/>
          <w:szCs w:val="24"/>
        </w:rPr>
        <w:t>Формирование личности, способной к реализации своих возможностей, здоровой, социально устойчивой и одновременно мобильной, адаптирующейся, способной вырабатывать и изменять собственную стратегию в меняющихся обстоятельствах жизни - такова подлинная цель современного образования, отвечающая современным социальным ориентирам. В Законе Российской Федерации «Об образовании в РФ» заявлен «гуманистический характер образования, приоритет общечеловеческих ценностей, жизни и здоровья человека, свободного развития личности». Гуманистическая парадигма современного образования вызывает необходимость личностно ориентированного обучения, направленного на стимулирование и развитие творческих и познавательных интересов, потребностей, наклонностей учеников.</w:t>
      </w:r>
    </w:p>
    <w:p w14:paraId="1706554E" w14:textId="77777777" w:rsidR="0097383B" w:rsidRPr="00850EE5" w:rsidRDefault="0097383B" w:rsidP="003E3729">
      <w:pPr>
        <w:spacing w:after="0" w:line="276" w:lineRule="auto"/>
        <w:ind w:firstLine="709"/>
        <w:jc w:val="both"/>
        <w:rPr>
          <w:sz w:val="24"/>
          <w:szCs w:val="24"/>
        </w:rPr>
      </w:pPr>
      <w:r w:rsidRPr="00850EE5">
        <w:rPr>
          <w:sz w:val="24"/>
          <w:szCs w:val="24"/>
        </w:rPr>
        <w:t xml:space="preserve">Педагогический процесс в этих условиях с учетом идей личностно ориентированного образования должен быть направлен на ученика как на личность с ее индивидуальным развитием и проявлением способностей. Особенно важно такое обучение для подростков, развитие которых помимо традиционной учебной деятельности </w:t>
      </w:r>
      <w:r w:rsidRPr="00850EE5">
        <w:rPr>
          <w:sz w:val="24"/>
          <w:szCs w:val="24"/>
        </w:rPr>
        <w:lastRenderedPageBreak/>
        <w:t>дополняется самоуправлением своей деятельностью на рефлексивной основе. Успешность обучения также во многом зависит от мотивации обучения, от личностного смысла, которое оно для него имеет. Личностно ориентированная педагогика основана на обеспечении индивидуального поиска ученика, заинтересованного в том, чтобы получить ответ на вопрос, который сам поставил.</w:t>
      </w:r>
    </w:p>
    <w:p w14:paraId="69034CE7" w14:textId="77777777" w:rsidR="0097383B" w:rsidRPr="00850EE5" w:rsidRDefault="0097383B" w:rsidP="003E3729">
      <w:pPr>
        <w:spacing w:after="0" w:line="276" w:lineRule="auto"/>
        <w:ind w:firstLine="709"/>
        <w:jc w:val="both"/>
        <w:rPr>
          <w:sz w:val="24"/>
          <w:szCs w:val="24"/>
        </w:rPr>
      </w:pPr>
      <w:r w:rsidRPr="00850EE5">
        <w:rPr>
          <w:sz w:val="24"/>
          <w:szCs w:val="24"/>
        </w:rPr>
        <w:t>В основу настоящей программы развития положен опыт работы педагогического коллектива в течение 2018-2023 годов по программам:</w:t>
      </w:r>
    </w:p>
    <w:p w14:paraId="3EAA2344" w14:textId="77777777" w:rsidR="0097383B" w:rsidRPr="00850EE5" w:rsidRDefault="0097383B" w:rsidP="003E3729">
      <w:pPr>
        <w:spacing w:after="0" w:line="276" w:lineRule="auto"/>
        <w:ind w:firstLine="709"/>
        <w:jc w:val="both"/>
        <w:rPr>
          <w:sz w:val="24"/>
          <w:szCs w:val="24"/>
        </w:rPr>
      </w:pPr>
      <w:r w:rsidRPr="00850EE5">
        <w:rPr>
          <w:sz w:val="24"/>
          <w:szCs w:val="24"/>
        </w:rPr>
        <w:t xml:space="preserve">2018-2023 гг.: Программа развития </w:t>
      </w:r>
      <w:bookmarkStart w:id="0" w:name="_Hlk128587431"/>
      <w:r w:rsidRPr="00850EE5">
        <w:rPr>
          <w:sz w:val="24"/>
          <w:szCs w:val="24"/>
        </w:rPr>
        <w:t>муниципальной образовательной организации «Средняя школа № 29 города Костромы»</w:t>
      </w:r>
      <w:bookmarkEnd w:id="0"/>
      <w:r w:rsidRPr="00850EE5">
        <w:rPr>
          <w:sz w:val="24"/>
          <w:szCs w:val="24"/>
        </w:rPr>
        <w:t>,</w:t>
      </w:r>
    </w:p>
    <w:p w14:paraId="2017D061" w14:textId="77777777" w:rsidR="0097383B" w:rsidRPr="00850EE5" w:rsidRDefault="0097383B" w:rsidP="003E3729">
      <w:pPr>
        <w:spacing w:after="0" w:line="276" w:lineRule="auto"/>
        <w:ind w:firstLine="709"/>
        <w:jc w:val="both"/>
        <w:rPr>
          <w:sz w:val="24"/>
          <w:szCs w:val="24"/>
        </w:rPr>
      </w:pPr>
      <w:r w:rsidRPr="00850EE5">
        <w:rPr>
          <w:sz w:val="24"/>
          <w:szCs w:val="24"/>
        </w:rPr>
        <w:t>2020-20223 гг.: «Школа – территория возможностей».</w:t>
      </w:r>
    </w:p>
    <w:p w14:paraId="4CA1E990" w14:textId="77777777" w:rsidR="0097383B" w:rsidRPr="00850EE5" w:rsidRDefault="0097383B" w:rsidP="003E3729">
      <w:pPr>
        <w:spacing w:after="0" w:line="276" w:lineRule="auto"/>
        <w:ind w:firstLine="709"/>
        <w:jc w:val="both"/>
        <w:rPr>
          <w:sz w:val="24"/>
          <w:szCs w:val="24"/>
        </w:rPr>
      </w:pPr>
      <w:r w:rsidRPr="00850EE5">
        <w:rPr>
          <w:sz w:val="24"/>
          <w:szCs w:val="24"/>
        </w:rPr>
        <w:t>При формировании концепции будущего нашей школы мы исходили из необходимости реализации стратегии модернизации образования, определенной Национальным проектом «Образование» и входящими в его структуру Федеральными проектами, и важности удовлетворения запросов основных участников образовательной деятельности которые видят своё образовательное учреждение как открытое образовательное пространство с созданными условиями для успешной реализации личностного роста всех его субъектов. Педагогической коллектив муниципальной образовательной организации «Средняя школа № 29 города Костромы» стремится к созданию такой образовательно-воспитательной среды в школе, которая позволит обеспечить успешность каждого ребенка в процессе самореализации в системе социальных отношений вне зависимости от его психофизиологических особенностей, учебных возможностей и склонностей.</w:t>
      </w:r>
    </w:p>
    <w:p w14:paraId="7A8A085C" w14:textId="77777777" w:rsidR="0097383B" w:rsidRPr="00850EE5" w:rsidRDefault="0097383B" w:rsidP="003E3729">
      <w:pPr>
        <w:spacing w:after="0" w:line="276" w:lineRule="auto"/>
        <w:ind w:firstLine="709"/>
        <w:jc w:val="both"/>
        <w:rPr>
          <w:sz w:val="24"/>
          <w:szCs w:val="24"/>
        </w:rPr>
      </w:pPr>
      <w:r w:rsidRPr="00850EE5">
        <w:rPr>
          <w:sz w:val="24"/>
          <w:szCs w:val="24"/>
        </w:rPr>
        <w:t xml:space="preserve">Педагогической коллектив считает своей главной задачей развитие школы как открытого образовательного пространства для получения качественного образования всеми учащимися, для развития потенциальных возможностей и самореализации детей и взрослых. Предназначение нашей школы - дать каждому ученику возможность быть успешным в образовательной деятельности, найти и выразить себя сообразно своим интересам и способностям. </w:t>
      </w:r>
    </w:p>
    <w:p w14:paraId="1C6FA377" w14:textId="77777777" w:rsidR="0097383B" w:rsidRPr="00850EE5" w:rsidRDefault="0097383B" w:rsidP="003E3729">
      <w:pPr>
        <w:spacing w:after="0" w:line="276" w:lineRule="auto"/>
        <w:ind w:firstLine="709"/>
        <w:jc w:val="both"/>
        <w:rPr>
          <w:sz w:val="24"/>
          <w:szCs w:val="24"/>
        </w:rPr>
      </w:pPr>
      <w:r w:rsidRPr="00850EE5">
        <w:rPr>
          <w:sz w:val="24"/>
          <w:szCs w:val="24"/>
        </w:rPr>
        <w:t>Концепция разработана на основе анализа социального заказа и существующей ситуации в школе. Основой для реализации программы развития в значительной мере является педагогический поиск и инновационная деятельность коллектива школы.</w:t>
      </w:r>
    </w:p>
    <w:p w14:paraId="01DED165" w14:textId="77777777" w:rsidR="0097383B" w:rsidRPr="00850EE5" w:rsidRDefault="0097383B" w:rsidP="003E3729">
      <w:pPr>
        <w:spacing w:after="0" w:line="276" w:lineRule="auto"/>
        <w:ind w:firstLine="709"/>
        <w:jc w:val="both"/>
        <w:rPr>
          <w:sz w:val="24"/>
          <w:szCs w:val="24"/>
        </w:rPr>
      </w:pPr>
      <w:r w:rsidRPr="00850EE5">
        <w:rPr>
          <w:sz w:val="24"/>
          <w:szCs w:val="24"/>
        </w:rPr>
        <w:t>Настоящая Программа определяет систему общих педагогических требований, соответствие которым обеспечит эффективное участие всех участников образовательных отношений в решении современных задач образования и в качестве ведущих приоритетов выделяет следующие социальные и педагогические понятия:</w:t>
      </w:r>
    </w:p>
    <w:p w14:paraId="3A2BB204" w14:textId="77777777" w:rsidR="004F2CDE" w:rsidRDefault="0097383B" w:rsidP="004F2CDE">
      <w:pPr>
        <w:pStyle w:val="a4"/>
        <w:numPr>
          <w:ilvl w:val="0"/>
          <w:numId w:val="28"/>
        </w:numPr>
        <w:spacing w:after="0" w:line="276" w:lineRule="auto"/>
        <w:jc w:val="both"/>
        <w:rPr>
          <w:sz w:val="24"/>
          <w:szCs w:val="24"/>
        </w:rPr>
      </w:pPr>
      <w:proofErr w:type="gramStart"/>
      <w:r w:rsidRPr="004F2CDE">
        <w:rPr>
          <w:sz w:val="24"/>
          <w:szCs w:val="24"/>
        </w:rPr>
        <w:t>успешный</w:t>
      </w:r>
      <w:proofErr w:type="gramEnd"/>
      <w:r w:rsidRPr="004F2CDE">
        <w:rPr>
          <w:sz w:val="24"/>
          <w:szCs w:val="24"/>
        </w:rPr>
        <w:t xml:space="preserve"> ученик - хочет знать и уметь, может узнать и научиться, способен согласовывать хочу, надо и могу, активно проявляет свою гражданскую, патриотическую позицию;</w:t>
      </w:r>
    </w:p>
    <w:p w14:paraId="28757A39" w14:textId="77777777" w:rsidR="004F2CDE" w:rsidRDefault="0097383B" w:rsidP="004F2CDE">
      <w:pPr>
        <w:pStyle w:val="a4"/>
        <w:numPr>
          <w:ilvl w:val="0"/>
          <w:numId w:val="28"/>
        </w:numPr>
        <w:spacing w:after="0" w:line="276" w:lineRule="auto"/>
        <w:jc w:val="both"/>
        <w:rPr>
          <w:sz w:val="24"/>
          <w:szCs w:val="24"/>
        </w:rPr>
      </w:pPr>
      <w:proofErr w:type="gramStart"/>
      <w:r w:rsidRPr="004F2CDE">
        <w:rPr>
          <w:sz w:val="24"/>
          <w:szCs w:val="24"/>
        </w:rPr>
        <w:t>базовые</w:t>
      </w:r>
      <w:proofErr w:type="gramEnd"/>
      <w:r w:rsidRPr="004F2CDE">
        <w:rPr>
          <w:sz w:val="24"/>
          <w:szCs w:val="24"/>
        </w:rPr>
        <w:t xml:space="preserve"> национальные ценности ‒ основные моральные ценности, приоритетные нравственные установки, существующие в культурных, семейных, социально-исторических, религиозных традициях многонационального народа Российской Федерации, передаваемые от поколения к поколению и обеспечивающие успешное развитие страны в современных условиях;</w:t>
      </w:r>
    </w:p>
    <w:p w14:paraId="6DD568FD" w14:textId="3DDEA04B" w:rsidR="0097383B" w:rsidRPr="004F2CDE" w:rsidRDefault="0097383B" w:rsidP="004F2CDE">
      <w:pPr>
        <w:pStyle w:val="a4"/>
        <w:numPr>
          <w:ilvl w:val="0"/>
          <w:numId w:val="28"/>
        </w:numPr>
        <w:spacing w:after="0" w:line="276" w:lineRule="auto"/>
        <w:jc w:val="both"/>
        <w:rPr>
          <w:sz w:val="24"/>
          <w:szCs w:val="24"/>
        </w:rPr>
      </w:pPr>
      <w:proofErr w:type="gramStart"/>
      <w:r w:rsidRPr="004F2CDE">
        <w:rPr>
          <w:sz w:val="24"/>
          <w:szCs w:val="24"/>
        </w:rPr>
        <w:t>духовно</w:t>
      </w:r>
      <w:proofErr w:type="gramEnd"/>
      <w:r w:rsidRPr="004F2CDE">
        <w:rPr>
          <w:sz w:val="24"/>
          <w:szCs w:val="24"/>
        </w:rPr>
        <w:t xml:space="preserve">-нравственное развитие личности гражданина России ‒ осуществляемое в процессе социализации, последовательное расширение и укрепление ценностно-смысловой сферы личности, формирование способности человека оценивать и </w:t>
      </w:r>
      <w:r w:rsidRPr="004F2CDE">
        <w:rPr>
          <w:sz w:val="24"/>
          <w:szCs w:val="24"/>
        </w:rPr>
        <w:lastRenderedPageBreak/>
        <w:t>сознательно выстраивать на основе традиционных моральных норм и нравственных идеалов отношение к себе, другим людям, обществу, государству, Отечеству, миру в целом.</w:t>
      </w:r>
    </w:p>
    <w:p w14:paraId="2F29A7EC" w14:textId="77777777" w:rsidR="0097383B" w:rsidRPr="00850EE5" w:rsidRDefault="0097383B" w:rsidP="004F2CDE">
      <w:pPr>
        <w:spacing w:after="0" w:line="276" w:lineRule="auto"/>
        <w:jc w:val="both"/>
        <w:rPr>
          <w:sz w:val="24"/>
          <w:szCs w:val="24"/>
        </w:rPr>
      </w:pPr>
      <w:r w:rsidRPr="00850EE5">
        <w:rPr>
          <w:sz w:val="24"/>
          <w:szCs w:val="24"/>
        </w:rPr>
        <w:t>Основные принципы реализации Программы развития:</w:t>
      </w:r>
    </w:p>
    <w:p w14:paraId="3744966E" w14:textId="77777777" w:rsidR="004F2CDE" w:rsidRDefault="0097383B" w:rsidP="004F2CDE">
      <w:pPr>
        <w:pStyle w:val="a4"/>
        <w:numPr>
          <w:ilvl w:val="0"/>
          <w:numId w:val="29"/>
        </w:numPr>
        <w:spacing w:after="0" w:line="276" w:lineRule="auto"/>
        <w:jc w:val="both"/>
        <w:rPr>
          <w:sz w:val="24"/>
          <w:szCs w:val="24"/>
        </w:rPr>
      </w:pPr>
      <w:r w:rsidRPr="004F2CDE">
        <w:rPr>
          <w:sz w:val="24"/>
          <w:szCs w:val="24"/>
        </w:rPr>
        <w:t>Принцип качества - соответствие полученных результатов поставленным целям и задачам;</w:t>
      </w:r>
    </w:p>
    <w:p w14:paraId="5A0B9C8B" w14:textId="77777777" w:rsidR="004F2CDE" w:rsidRDefault="0097383B" w:rsidP="004F2CDE">
      <w:pPr>
        <w:pStyle w:val="a4"/>
        <w:numPr>
          <w:ilvl w:val="0"/>
          <w:numId w:val="29"/>
        </w:numPr>
        <w:spacing w:after="0" w:line="276" w:lineRule="auto"/>
        <w:jc w:val="both"/>
        <w:rPr>
          <w:sz w:val="24"/>
          <w:szCs w:val="24"/>
        </w:rPr>
      </w:pPr>
      <w:r w:rsidRPr="004F2CDE">
        <w:rPr>
          <w:sz w:val="24"/>
          <w:szCs w:val="24"/>
        </w:rPr>
        <w:t>Принцип преемственности - согласованность содержания образования, технологий, нормативов и механизмов управления образовательной деятельностью обучающихся между уровнями образования;</w:t>
      </w:r>
    </w:p>
    <w:p w14:paraId="55AD4EC4" w14:textId="77777777" w:rsidR="004F2CDE" w:rsidRDefault="0097383B" w:rsidP="004F2CDE">
      <w:pPr>
        <w:pStyle w:val="a4"/>
        <w:numPr>
          <w:ilvl w:val="0"/>
          <w:numId w:val="29"/>
        </w:numPr>
        <w:spacing w:after="0" w:line="276" w:lineRule="auto"/>
        <w:jc w:val="both"/>
        <w:rPr>
          <w:sz w:val="24"/>
          <w:szCs w:val="24"/>
        </w:rPr>
      </w:pPr>
      <w:r w:rsidRPr="004F2CDE">
        <w:rPr>
          <w:sz w:val="24"/>
          <w:szCs w:val="24"/>
        </w:rPr>
        <w:t>Принцип саморазвития - использование внутренних ресурсов, адаптация к происходящим в обществе изменениям;</w:t>
      </w:r>
    </w:p>
    <w:p w14:paraId="62F44F8C" w14:textId="77777777" w:rsidR="004F2CDE" w:rsidRDefault="0097383B" w:rsidP="004F2CDE">
      <w:pPr>
        <w:pStyle w:val="a4"/>
        <w:numPr>
          <w:ilvl w:val="0"/>
          <w:numId w:val="29"/>
        </w:numPr>
        <w:spacing w:after="0" w:line="276" w:lineRule="auto"/>
        <w:jc w:val="both"/>
        <w:rPr>
          <w:sz w:val="24"/>
          <w:szCs w:val="24"/>
        </w:rPr>
      </w:pPr>
      <w:r w:rsidRPr="004F2CDE">
        <w:rPr>
          <w:sz w:val="24"/>
          <w:szCs w:val="24"/>
        </w:rPr>
        <w:t>Принцип научности - использование современных научных достижений для реализации Программы, разработки новых интеллектуальных продуктов;</w:t>
      </w:r>
    </w:p>
    <w:p w14:paraId="22F74234" w14:textId="77777777" w:rsidR="004F2CDE" w:rsidRDefault="0097383B" w:rsidP="004F2CDE">
      <w:pPr>
        <w:pStyle w:val="a4"/>
        <w:numPr>
          <w:ilvl w:val="0"/>
          <w:numId w:val="29"/>
        </w:numPr>
        <w:spacing w:after="0" w:line="276" w:lineRule="auto"/>
        <w:jc w:val="both"/>
        <w:rPr>
          <w:sz w:val="24"/>
          <w:szCs w:val="24"/>
        </w:rPr>
      </w:pPr>
      <w:r w:rsidRPr="004F2CDE">
        <w:rPr>
          <w:sz w:val="24"/>
          <w:szCs w:val="24"/>
        </w:rPr>
        <w:t>Принцип индивидуализации обучения – всесторонний учет уровня способностей каждого ученика, формирование на этой основе личных траекторий развития;</w:t>
      </w:r>
    </w:p>
    <w:p w14:paraId="38A6CB76" w14:textId="02B38243" w:rsidR="0097383B" w:rsidRPr="004F2CDE" w:rsidRDefault="0097383B" w:rsidP="004F2CDE">
      <w:pPr>
        <w:pStyle w:val="a4"/>
        <w:numPr>
          <w:ilvl w:val="0"/>
          <w:numId w:val="29"/>
        </w:numPr>
        <w:spacing w:after="0" w:line="276" w:lineRule="auto"/>
        <w:jc w:val="both"/>
        <w:rPr>
          <w:sz w:val="24"/>
          <w:szCs w:val="24"/>
        </w:rPr>
      </w:pPr>
      <w:r w:rsidRPr="004F2CDE">
        <w:rPr>
          <w:sz w:val="24"/>
          <w:szCs w:val="24"/>
        </w:rPr>
        <w:t xml:space="preserve">Принцип совместного действия - </w:t>
      </w:r>
      <w:proofErr w:type="spellStart"/>
      <w:r w:rsidRPr="004F2CDE">
        <w:rPr>
          <w:sz w:val="24"/>
          <w:szCs w:val="24"/>
        </w:rPr>
        <w:t>субъектность</w:t>
      </w:r>
      <w:proofErr w:type="spellEnd"/>
      <w:r w:rsidRPr="004F2CDE">
        <w:rPr>
          <w:sz w:val="24"/>
          <w:szCs w:val="24"/>
        </w:rPr>
        <w:t xml:space="preserve"> участников образовательного процесса.</w:t>
      </w:r>
    </w:p>
    <w:p w14:paraId="71D82E14" w14:textId="77777777" w:rsidR="0097383B" w:rsidRPr="00850EE5" w:rsidRDefault="0097383B" w:rsidP="003E3729">
      <w:pPr>
        <w:spacing w:after="0" w:line="276" w:lineRule="auto"/>
        <w:ind w:firstLine="709"/>
        <w:jc w:val="both"/>
        <w:rPr>
          <w:sz w:val="24"/>
          <w:szCs w:val="24"/>
        </w:rPr>
      </w:pPr>
      <w:r w:rsidRPr="00850EE5">
        <w:rPr>
          <w:b/>
          <w:bCs/>
          <w:sz w:val="24"/>
          <w:szCs w:val="24"/>
        </w:rPr>
        <w:t xml:space="preserve">Цель Программы развития: </w:t>
      </w:r>
      <w:r w:rsidRPr="00850EE5">
        <w:rPr>
          <w:sz w:val="24"/>
          <w:szCs w:val="24"/>
        </w:rPr>
        <w:t>Повышение качества и эффективности деятельности всех компонентов образовательной системы школы в соответствии со стратегией развития российского образования, современными потребностями общества</w:t>
      </w:r>
    </w:p>
    <w:p w14:paraId="0D6CA8A9" w14:textId="77777777" w:rsidR="0097383B" w:rsidRPr="00850EE5" w:rsidRDefault="0097383B" w:rsidP="003E3729">
      <w:pPr>
        <w:spacing w:after="0" w:line="276" w:lineRule="auto"/>
        <w:ind w:firstLine="709"/>
        <w:jc w:val="both"/>
        <w:rPr>
          <w:b/>
          <w:bCs/>
          <w:sz w:val="24"/>
          <w:szCs w:val="24"/>
        </w:rPr>
      </w:pPr>
      <w:r w:rsidRPr="00850EE5">
        <w:rPr>
          <w:b/>
          <w:bCs/>
          <w:sz w:val="24"/>
          <w:szCs w:val="24"/>
        </w:rPr>
        <w:t>Задачи Программы развития:</w:t>
      </w:r>
    </w:p>
    <w:p w14:paraId="1C8F0462" w14:textId="1F49DDBC" w:rsidR="0097383B" w:rsidRPr="004F2CDE" w:rsidRDefault="0097383B" w:rsidP="004F2CDE">
      <w:pPr>
        <w:pStyle w:val="a4"/>
        <w:numPr>
          <w:ilvl w:val="0"/>
          <w:numId w:val="30"/>
        </w:numPr>
        <w:spacing w:after="0" w:line="276" w:lineRule="auto"/>
        <w:jc w:val="both"/>
        <w:rPr>
          <w:sz w:val="24"/>
          <w:szCs w:val="24"/>
        </w:rPr>
      </w:pPr>
      <w:r w:rsidRPr="004F2CDE">
        <w:rPr>
          <w:sz w:val="24"/>
          <w:szCs w:val="24"/>
        </w:rPr>
        <w:t>Развитие механизмов управления качеством образования.</w:t>
      </w:r>
    </w:p>
    <w:p w14:paraId="590A3B1F" w14:textId="77777777" w:rsidR="004F2CDE" w:rsidRDefault="0097383B" w:rsidP="004F2CDE">
      <w:pPr>
        <w:pStyle w:val="a4"/>
        <w:numPr>
          <w:ilvl w:val="0"/>
          <w:numId w:val="31"/>
        </w:numPr>
        <w:spacing w:after="0" w:line="276" w:lineRule="auto"/>
        <w:ind w:left="927"/>
        <w:jc w:val="both"/>
        <w:rPr>
          <w:sz w:val="24"/>
          <w:szCs w:val="24"/>
        </w:rPr>
      </w:pPr>
      <w:r w:rsidRPr="004F2CDE">
        <w:rPr>
          <w:sz w:val="24"/>
          <w:szCs w:val="24"/>
        </w:rPr>
        <w:t>Привести систему оценки качества образования в соответствии с нормативными документами</w:t>
      </w:r>
      <w:r w:rsidR="004F2CDE">
        <w:rPr>
          <w:sz w:val="24"/>
          <w:szCs w:val="24"/>
        </w:rPr>
        <w:t>;</w:t>
      </w:r>
    </w:p>
    <w:p w14:paraId="5CF4B6C4" w14:textId="77777777" w:rsidR="004F2CDE" w:rsidRDefault="0097383B" w:rsidP="004F2CDE">
      <w:pPr>
        <w:pStyle w:val="a4"/>
        <w:numPr>
          <w:ilvl w:val="0"/>
          <w:numId w:val="31"/>
        </w:numPr>
        <w:spacing w:after="0" w:line="276" w:lineRule="auto"/>
        <w:ind w:left="927"/>
        <w:jc w:val="both"/>
        <w:rPr>
          <w:sz w:val="24"/>
          <w:szCs w:val="24"/>
        </w:rPr>
      </w:pPr>
      <w:r w:rsidRPr="004F2CDE">
        <w:rPr>
          <w:sz w:val="24"/>
          <w:szCs w:val="24"/>
        </w:rPr>
        <w:t>Проводить мониторинг результатов воспитания и развития обучающихся, профессиональной компетентности педагогических работников.</w:t>
      </w:r>
    </w:p>
    <w:p w14:paraId="10A7E192" w14:textId="331475EA" w:rsidR="0097383B" w:rsidRPr="004F2CDE" w:rsidRDefault="0097383B" w:rsidP="004F2CDE">
      <w:pPr>
        <w:pStyle w:val="a4"/>
        <w:numPr>
          <w:ilvl w:val="0"/>
          <w:numId w:val="31"/>
        </w:numPr>
        <w:spacing w:after="0" w:line="276" w:lineRule="auto"/>
        <w:ind w:left="927"/>
        <w:jc w:val="both"/>
        <w:rPr>
          <w:sz w:val="24"/>
          <w:szCs w:val="24"/>
        </w:rPr>
      </w:pPr>
      <w:r w:rsidRPr="004F2CDE">
        <w:rPr>
          <w:sz w:val="24"/>
          <w:szCs w:val="24"/>
        </w:rPr>
        <w:t>Обеспечить стабильное функционирование школьной системы оценки качества образования</w:t>
      </w:r>
    </w:p>
    <w:p w14:paraId="09F2B3F9" w14:textId="77777777" w:rsidR="004F2CDE" w:rsidRDefault="0097383B" w:rsidP="004F2CDE">
      <w:pPr>
        <w:pStyle w:val="a4"/>
        <w:numPr>
          <w:ilvl w:val="0"/>
          <w:numId w:val="30"/>
        </w:numPr>
        <w:spacing w:after="0" w:line="276" w:lineRule="auto"/>
        <w:jc w:val="both"/>
        <w:rPr>
          <w:sz w:val="24"/>
          <w:szCs w:val="24"/>
        </w:rPr>
      </w:pPr>
      <w:r w:rsidRPr="004F2CDE">
        <w:rPr>
          <w:sz w:val="24"/>
          <w:szCs w:val="24"/>
        </w:rPr>
        <w:t>Создание условий, обеспечивающих доступность качественного образования и успешную социализацию обучающихся.</w:t>
      </w:r>
    </w:p>
    <w:p w14:paraId="7B35FED2" w14:textId="64F0E32A" w:rsidR="004F2CDE" w:rsidRDefault="0097383B" w:rsidP="004F2CDE">
      <w:pPr>
        <w:pStyle w:val="a4"/>
        <w:numPr>
          <w:ilvl w:val="0"/>
          <w:numId w:val="32"/>
        </w:numPr>
        <w:spacing w:after="0" w:line="276" w:lineRule="auto"/>
        <w:ind w:left="927"/>
        <w:jc w:val="both"/>
        <w:rPr>
          <w:sz w:val="24"/>
          <w:szCs w:val="24"/>
        </w:rPr>
      </w:pPr>
      <w:r w:rsidRPr="004F2CDE">
        <w:rPr>
          <w:sz w:val="24"/>
          <w:szCs w:val="24"/>
        </w:rPr>
        <w:t xml:space="preserve">Обновить технологии обучения и содержания предметных областей на основе </w:t>
      </w:r>
      <w:r w:rsidR="004F2CDE">
        <w:rPr>
          <w:sz w:val="24"/>
          <w:szCs w:val="24"/>
        </w:rPr>
        <w:t>вводимых стандартов образования;</w:t>
      </w:r>
    </w:p>
    <w:p w14:paraId="28AEFA99" w14:textId="404A4516" w:rsidR="004F2CDE" w:rsidRDefault="0097383B" w:rsidP="004F2CDE">
      <w:pPr>
        <w:pStyle w:val="a4"/>
        <w:numPr>
          <w:ilvl w:val="0"/>
          <w:numId w:val="32"/>
        </w:numPr>
        <w:spacing w:after="0" w:line="276" w:lineRule="auto"/>
        <w:ind w:left="927"/>
        <w:jc w:val="both"/>
        <w:rPr>
          <w:sz w:val="24"/>
          <w:szCs w:val="24"/>
        </w:rPr>
      </w:pPr>
      <w:r w:rsidRPr="004F2CDE">
        <w:rPr>
          <w:sz w:val="24"/>
          <w:szCs w:val="24"/>
        </w:rPr>
        <w:t>Продолжить работу по конструированию индивидуальных образовательных траекторий различных групп обучающихся; совершенствования методик преподавания, привлечения инновационных технологий</w:t>
      </w:r>
      <w:r w:rsidR="004F2CDE">
        <w:rPr>
          <w:sz w:val="24"/>
          <w:szCs w:val="24"/>
        </w:rPr>
        <w:t>;</w:t>
      </w:r>
    </w:p>
    <w:p w14:paraId="77AAC1D5" w14:textId="21AF2532" w:rsidR="004F2CDE" w:rsidRDefault="0097383B" w:rsidP="004F2CDE">
      <w:pPr>
        <w:pStyle w:val="a4"/>
        <w:numPr>
          <w:ilvl w:val="0"/>
          <w:numId w:val="32"/>
        </w:numPr>
        <w:spacing w:after="0" w:line="276" w:lineRule="auto"/>
        <w:ind w:left="927"/>
        <w:jc w:val="both"/>
        <w:rPr>
          <w:sz w:val="24"/>
          <w:szCs w:val="24"/>
        </w:rPr>
      </w:pPr>
      <w:r w:rsidRPr="004F2CDE">
        <w:rPr>
          <w:sz w:val="24"/>
          <w:szCs w:val="24"/>
        </w:rPr>
        <w:t>Выявлять и реализовыва</w:t>
      </w:r>
      <w:r w:rsidR="004F2CDE">
        <w:rPr>
          <w:sz w:val="24"/>
          <w:szCs w:val="24"/>
        </w:rPr>
        <w:t>ть возможностей каждого ребенка;</w:t>
      </w:r>
    </w:p>
    <w:p w14:paraId="0F6D79DD" w14:textId="4B832485" w:rsidR="004F2CDE" w:rsidRDefault="0097383B" w:rsidP="004F2CDE">
      <w:pPr>
        <w:pStyle w:val="a4"/>
        <w:numPr>
          <w:ilvl w:val="0"/>
          <w:numId w:val="32"/>
        </w:numPr>
        <w:spacing w:after="0" w:line="276" w:lineRule="auto"/>
        <w:ind w:left="927"/>
        <w:jc w:val="both"/>
        <w:rPr>
          <w:sz w:val="24"/>
          <w:szCs w:val="24"/>
        </w:rPr>
      </w:pPr>
      <w:r w:rsidRPr="004F2CDE">
        <w:rPr>
          <w:sz w:val="24"/>
          <w:szCs w:val="24"/>
        </w:rPr>
        <w:t xml:space="preserve">Развивать систему </w:t>
      </w:r>
      <w:r w:rsidR="004F2CDE" w:rsidRPr="004F2CDE">
        <w:rPr>
          <w:sz w:val="24"/>
          <w:szCs w:val="24"/>
        </w:rPr>
        <w:t>поддержки одаренных</w:t>
      </w:r>
      <w:r w:rsidRPr="004F2CDE">
        <w:rPr>
          <w:sz w:val="24"/>
          <w:szCs w:val="24"/>
        </w:rPr>
        <w:t xml:space="preserve"> и талантливых детей;</w:t>
      </w:r>
    </w:p>
    <w:p w14:paraId="3EDDCE04" w14:textId="7A91E537" w:rsidR="004F2CDE" w:rsidRDefault="0097383B" w:rsidP="004F2CDE">
      <w:pPr>
        <w:pStyle w:val="a4"/>
        <w:numPr>
          <w:ilvl w:val="0"/>
          <w:numId w:val="32"/>
        </w:numPr>
        <w:spacing w:after="0" w:line="276" w:lineRule="auto"/>
        <w:ind w:left="927"/>
        <w:jc w:val="both"/>
        <w:rPr>
          <w:sz w:val="24"/>
          <w:szCs w:val="24"/>
        </w:rPr>
      </w:pPr>
      <w:r w:rsidRPr="004F2CDE">
        <w:rPr>
          <w:sz w:val="24"/>
          <w:szCs w:val="24"/>
        </w:rPr>
        <w:t>Сформировать образовательную среду, обеспечивающую сохранение здоровья, социальной комфортности, безопасности участ</w:t>
      </w:r>
      <w:r w:rsidR="004F2CDE">
        <w:rPr>
          <w:sz w:val="24"/>
          <w:szCs w:val="24"/>
        </w:rPr>
        <w:t>ников образовательного процесса;</w:t>
      </w:r>
    </w:p>
    <w:p w14:paraId="410156E9" w14:textId="77777777" w:rsidR="004F2CDE" w:rsidRDefault="0097383B" w:rsidP="004F2CDE">
      <w:pPr>
        <w:pStyle w:val="a4"/>
        <w:numPr>
          <w:ilvl w:val="0"/>
          <w:numId w:val="32"/>
        </w:numPr>
        <w:spacing w:after="0" w:line="276" w:lineRule="auto"/>
        <w:ind w:left="927"/>
        <w:jc w:val="both"/>
        <w:rPr>
          <w:sz w:val="24"/>
          <w:szCs w:val="24"/>
        </w:rPr>
      </w:pPr>
      <w:r w:rsidRPr="004F2CDE">
        <w:rPr>
          <w:sz w:val="24"/>
          <w:szCs w:val="24"/>
        </w:rPr>
        <w:t>Сформировать безопасную, комфортную, экономически эффективную цифровую среду, позволяющую управлять образовательным процессом, контролировать</w:t>
      </w:r>
      <w:r w:rsidR="004F2CDE">
        <w:rPr>
          <w:sz w:val="24"/>
          <w:szCs w:val="24"/>
        </w:rPr>
        <w:t xml:space="preserve"> и анализировать его результаты;</w:t>
      </w:r>
    </w:p>
    <w:p w14:paraId="0C90961F" w14:textId="77777777" w:rsidR="004F2CDE" w:rsidRDefault="0097383B" w:rsidP="004F2CDE">
      <w:pPr>
        <w:pStyle w:val="a4"/>
        <w:numPr>
          <w:ilvl w:val="0"/>
          <w:numId w:val="32"/>
        </w:numPr>
        <w:spacing w:after="0" w:line="276" w:lineRule="auto"/>
        <w:ind w:left="927"/>
        <w:jc w:val="both"/>
        <w:rPr>
          <w:sz w:val="24"/>
          <w:szCs w:val="24"/>
        </w:rPr>
      </w:pPr>
      <w:r w:rsidRPr="004F2CDE">
        <w:rPr>
          <w:sz w:val="24"/>
          <w:szCs w:val="24"/>
        </w:rPr>
        <w:t>Обеспечить индивидуализированное психолого-педагогического сопровождения обучающихся</w:t>
      </w:r>
      <w:r w:rsidR="004F2CDE">
        <w:rPr>
          <w:sz w:val="24"/>
          <w:szCs w:val="24"/>
        </w:rPr>
        <w:t>;</w:t>
      </w:r>
    </w:p>
    <w:p w14:paraId="5539B319" w14:textId="4E8DE257" w:rsidR="0097383B" w:rsidRPr="004F2CDE" w:rsidRDefault="0097383B" w:rsidP="004F2CDE">
      <w:pPr>
        <w:pStyle w:val="a4"/>
        <w:numPr>
          <w:ilvl w:val="0"/>
          <w:numId w:val="32"/>
        </w:numPr>
        <w:spacing w:after="0" w:line="276" w:lineRule="auto"/>
        <w:ind w:left="927"/>
        <w:jc w:val="both"/>
        <w:rPr>
          <w:sz w:val="24"/>
          <w:szCs w:val="24"/>
        </w:rPr>
      </w:pPr>
      <w:r w:rsidRPr="004F2CDE">
        <w:rPr>
          <w:sz w:val="24"/>
          <w:szCs w:val="24"/>
        </w:rPr>
        <w:t xml:space="preserve">Развивать материально-техническую базу для создания эффективной среды реализации </w:t>
      </w:r>
      <w:proofErr w:type="spellStart"/>
      <w:r w:rsidR="004F2CDE">
        <w:rPr>
          <w:sz w:val="24"/>
          <w:szCs w:val="24"/>
        </w:rPr>
        <w:t>ФГОСэ</w:t>
      </w:r>
      <w:proofErr w:type="spellEnd"/>
    </w:p>
    <w:p w14:paraId="2198A864" w14:textId="039EFD15" w:rsidR="0097383B" w:rsidRPr="004F2CDE" w:rsidRDefault="0097383B" w:rsidP="004F2CDE">
      <w:pPr>
        <w:pStyle w:val="a4"/>
        <w:numPr>
          <w:ilvl w:val="0"/>
          <w:numId w:val="30"/>
        </w:numPr>
        <w:spacing w:after="0" w:line="276" w:lineRule="auto"/>
        <w:jc w:val="both"/>
        <w:rPr>
          <w:sz w:val="24"/>
          <w:szCs w:val="24"/>
        </w:rPr>
      </w:pPr>
      <w:r w:rsidRPr="004F2CDE">
        <w:rPr>
          <w:sz w:val="24"/>
          <w:szCs w:val="24"/>
        </w:rPr>
        <w:lastRenderedPageBreak/>
        <w:t>Создание условий для непрерывного совершенствования профессионального мастерства педагогических и руководящих кадров.</w:t>
      </w:r>
    </w:p>
    <w:p w14:paraId="16256414" w14:textId="58EACA24" w:rsidR="004F2CDE" w:rsidRDefault="0097383B" w:rsidP="004F2CDE">
      <w:pPr>
        <w:pStyle w:val="a4"/>
        <w:numPr>
          <w:ilvl w:val="0"/>
          <w:numId w:val="33"/>
        </w:numPr>
        <w:spacing w:after="0" w:line="276" w:lineRule="auto"/>
        <w:ind w:left="927"/>
        <w:jc w:val="both"/>
        <w:rPr>
          <w:sz w:val="24"/>
          <w:szCs w:val="24"/>
        </w:rPr>
      </w:pPr>
      <w:r w:rsidRPr="004F2CDE">
        <w:rPr>
          <w:sz w:val="24"/>
          <w:szCs w:val="24"/>
        </w:rPr>
        <w:t>Повышать профессиональную компетентность педагогических кадров через реализацию технологии методического сопровождения образовательного процесса, технологию настав</w:t>
      </w:r>
      <w:r w:rsidR="004F2CDE">
        <w:rPr>
          <w:sz w:val="24"/>
          <w:szCs w:val="24"/>
        </w:rPr>
        <w:t xml:space="preserve">ничества для молодых педагогов </w:t>
      </w:r>
      <w:r w:rsidRPr="004F2CDE">
        <w:rPr>
          <w:sz w:val="24"/>
          <w:szCs w:val="24"/>
        </w:rPr>
        <w:t>в условиях реализации ФГОС;</w:t>
      </w:r>
    </w:p>
    <w:p w14:paraId="4F7C6232" w14:textId="77777777" w:rsidR="004F2CDE" w:rsidRDefault="0097383B" w:rsidP="004F2CDE">
      <w:pPr>
        <w:pStyle w:val="a4"/>
        <w:numPr>
          <w:ilvl w:val="0"/>
          <w:numId w:val="33"/>
        </w:numPr>
        <w:spacing w:after="0" w:line="276" w:lineRule="auto"/>
        <w:ind w:left="927"/>
        <w:jc w:val="both"/>
        <w:rPr>
          <w:sz w:val="24"/>
          <w:szCs w:val="24"/>
        </w:rPr>
      </w:pPr>
      <w:r w:rsidRPr="004F2CDE">
        <w:rPr>
          <w:sz w:val="24"/>
          <w:szCs w:val="24"/>
        </w:rPr>
        <w:t>Поддерживать молодых педагогов и успешно интегрировать их в профессию</w:t>
      </w:r>
      <w:r w:rsidR="004F2CDE">
        <w:rPr>
          <w:sz w:val="24"/>
          <w:szCs w:val="24"/>
        </w:rPr>
        <w:t>;</w:t>
      </w:r>
    </w:p>
    <w:p w14:paraId="0F4C2246" w14:textId="71CFF5AC" w:rsidR="0097383B" w:rsidRPr="004F2CDE" w:rsidRDefault="0097383B" w:rsidP="004F2CDE">
      <w:pPr>
        <w:pStyle w:val="a4"/>
        <w:numPr>
          <w:ilvl w:val="0"/>
          <w:numId w:val="33"/>
        </w:numPr>
        <w:spacing w:after="0" w:line="276" w:lineRule="auto"/>
        <w:ind w:left="927"/>
        <w:jc w:val="both"/>
        <w:rPr>
          <w:sz w:val="24"/>
          <w:szCs w:val="24"/>
        </w:rPr>
      </w:pPr>
      <w:r w:rsidRPr="004F2CDE">
        <w:rPr>
          <w:sz w:val="24"/>
          <w:szCs w:val="24"/>
        </w:rPr>
        <w:t>Повышать профессиональную компетентность управленческой команды, используя технологию научно-методического сопровождения управления реализацией программы развития.</w:t>
      </w:r>
    </w:p>
    <w:p w14:paraId="76CBA2E1" w14:textId="77777777" w:rsidR="0097383B" w:rsidRPr="00850EE5" w:rsidRDefault="0097383B" w:rsidP="004F2CDE">
      <w:pPr>
        <w:pStyle w:val="a4"/>
        <w:numPr>
          <w:ilvl w:val="0"/>
          <w:numId w:val="30"/>
        </w:numPr>
        <w:spacing w:after="0" w:line="276" w:lineRule="auto"/>
        <w:jc w:val="both"/>
        <w:rPr>
          <w:sz w:val="24"/>
          <w:szCs w:val="24"/>
        </w:rPr>
      </w:pPr>
      <w:r w:rsidRPr="00850EE5">
        <w:rPr>
          <w:sz w:val="24"/>
          <w:szCs w:val="24"/>
        </w:rPr>
        <w:t>Создание условий, направленных на повышение воспитательного потенциала школы.</w:t>
      </w:r>
    </w:p>
    <w:p w14:paraId="5672D03D" w14:textId="77777777" w:rsidR="004F2CDE" w:rsidRDefault="0097383B" w:rsidP="004F2CDE">
      <w:pPr>
        <w:pStyle w:val="a4"/>
        <w:numPr>
          <w:ilvl w:val="0"/>
          <w:numId w:val="34"/>
        </w:numPr>
        <w:spacing w:after="0" w:line="276" w:lineRule="auto"/>
        <w:ind w:left="927"/>
        <w:jc w:val="both"/>
        <w:rPr>
          <w:sz w:val="24"/>
          <w:szCs w:val="24"/>
        </w:rPr>
      </w:pPr>
      <w:r w:rsidRPr="004F2CDE">
        <w:rPr>
          <w:sz w:val="24"/>
          <w:szCs w:val="24"/>
        </w:rPr>
        <w:t>Воспитывать ответственность за результаты своего образования, гражданскую ответственность и патриотизм, (уважения к прошлому и настоящему своего народа, традициям и культуре, ответственности за будущее своей страны</w:t>
      </w:r>
      <w:proofErr w:type="gramStart"/>
      <w:r w:rsidRPr="004F2CDE">
        <w:rPr>
          <w:sz w:val="24"/>
          <w:szCs w:val="24"/>
        </w:rPr>
        <w:t>).активную</w:t>
      </w:r>
      <w:proofErr w:type="gramEnd"/>
      <w:r w:rsidRPr="004F2CDE">
        <w:rPr>
          <w:sz w:val="24"/>
          <w:szCs w:val="24"/>
        </w:rPr>
        <w:t xml:space="preserve"> жизненную позицию обучающихся, формировать социальные компетенции, вовлекать их в деятельность молодежных общественных объединений; развивать ученическое самоуправление; </w:t>
      </w:r>
    </w:p>
    <w:p w14:paraId="33196A88" w14:textId="5A102EDD" w:rsidR="004F2CDE" w:rsidRDefault="0097383B" w:rsidP="004F2CDE">
      <w:pPr>
        <w:pStyle w:val="a4"/>
        <w:numPr>
          <w:ilvl w:val="0"/>
          <w:numId w:val="34"/>
        </w:numPr>
        <w:spacing w:after="0" w:line="276" w:lineRule="auto"/>
        <w:ind w:left="927"/>
        <w:jc w:val="both"/>
        <w:rPr>
          <w:sz w:val="24"/>
          <w:szCs w:val="24"/>
        </w:rPr>
      </w:pPr>
      <w:r w:rsidRPr="004F2CDE">
        <w:rPr>
          <w:sz w:val="24"/>
          <w:szCs w:val="24"/>
        </w:rPr>
        <w:t>Вовлекать обучающихся в социально-значимые проекты, участие в добровольческой деятельности</w:t>
      </w:r>
      <w:r w:rsidR="004F2CDE">
        <w:rPr>
          <w:sz w:val="24"/>
          <w:szCs w:val="24"/>
        </w:rPr>
        <w:t>;</w:t>
      </w:r>
    </w:p>
    <w:p w14:paraId="718A37B2" w14:textId="77777777" w:rsidR="004F2CDE" w:rsidRDefault="0097383B" w:rsidP="004F2CDE">
      <w:pPr>
        <w:pStyle w:val="a4"/>
        <w:numPr>
          <w:ilvl w:val="0"/>
          <w:numId w:val="34"/>
        </w:numPr>
        <w:spacing w:after="0" w:line="276" w:lineRule="auto"/>
        <w:ind w:left="927"/>
        <w:jc w:val="both"/>
        <w:rPr>
          <w:sz w:val="24"/>
          <w:szCs w:val="24"/>
        </w:rPr>
      </w:pPr>
      <w:r w:rsidRPr="004F2CDE">
        <w:rPr>
          <w:sz w:val="24"/>
          <w:szCs w:val="24"/>
        </w:rPr>
        <w:t xml:space="preserve">Разработать активные формы сотрудничества с родителями (законными представителями) обучающихся на основе </w:t>
      </w:r>
      <w:proofErr w:type="spellStart"/>
      <w:r w:rsidRPr="004F2CDE">
        <w:rPr>
          <w:sz w:val="24"/>
          <w:szCs w:val="24"/>
        </w:rPr>
        <w:t>взаимоподдержки</w:t>
      </w:r>
      <w:proofErr w:type="spellEnd"/>
      <w:r w:rsidRPr="004F2CDE">
        <w:rPr>
          <w:sz w:val="24"/>
          <w:szCs w:val="24"/>
        </w:rPr>
        <w:t xml:space="preserve"> и общности интересов в деле воспитания и образования подрастающего поколения</w:t>
      </w:r>
      <w:r w:rsidR="004F2CDE">
        <w:rPr>
          <w:sz w:val="24"/>
          <w:szCs w:val="24"/>
        </w:rPr>
        <w:t>;</w:t>
      </w:r>
    </w:p>
    <w:p w14:paraId="3800F7D6" w14:textId="5E878A0B" w:rsidR="0097383B" w:rsidRPr="004F2CDE" w:rsidRDefault="0097383B" w:rsidP="004F2CDE">
      <w:pPr>
        <w:pStyle w:val="a4"/>
        <w:numPr>
          <w:ilvl w:val="0"/>
          <w:numId w:val="34"/>
        </w:numPr>
        <w:spacing w:after="0" w:line="276" w:lineRule="auto"/>
        <w:ind w:left="927"/>
        <w:jc w:val="both"/>
        <w:rPr>
          <w:sz w:val="24"/>
          <w:szCs w:val="24"/>
        </w:rPr>
      </w:pPr>
      <w:r w:rsidRPr="004F2CDE">
        <w:rPr>
          <w:sz w:val="24"/>
          <w:szCs w:val="24"/>
        </w:rPr>
        <w:t>Расширить музейное пространство и активизировать роль школьного музея в патриотическом и нравственном воспитании подрастающего поколения</w:t>
      </w:r>
    </w:p>
    <w:p w14:paraId="18309A25" w14:textId="77777777" w:rsidR="0097383B" w:rsidRPr="00850EE5" w:rsidRDefault="0097383B" w:rsidP="003E3729">
      <w:pPr>
        <w:spacing w:after="0" w:line="276" w:lineRule="auto"/>
        <w:ind w:firstLine="709"/>
        <w:jc w:val="both"/>
        <w:rPr>
          <w:sz w:val="24"/>
          <w:szCs w:val="24"/>
        </w:rPr>
      </w:pPr>
    </w:p>
    <w:p w14:paraId="6F85AF02" w14:textId="1F15C364" w:rsidR="0097383B" w:rsidRPr="00850EE5" w:rsidRDefault="0097383B" w:rsidP="003E3729">
      <w:pPr>
        <w:spacing w:after="0" w:line="276" w:lineRule="auto"/>
        <w:ind w:firstLine="709"/>
        <w:jc w:val="center"/>
        <w:rPr>
          <w:b/>
          <w:bCs/>
          <w:sz w:val="24"/>
          <w:szCs w:val="24"/>
        </w:rPr>
      </w:pPr>
      <w:r w:rsidRPr="00850EE5">
        <w:rPr>
          <w:b/>
          <w:bCs/>
          <w:sz w:val="24"/>
          <w:szCs w:val="24"/>
        </w:rPr>
        <w:t>Основные направления деятельности по реализации программы:</w:t>
      </w:r>
    </w:p>
    <w:p w14:paraId="7697E2D9" w14:textId="77777777" w:rsidR="0097383B" w:rsidRPr="0097383B" w:rsidRDefault="0097383B" w:rsidP="003E3729">
      <w:pPr>
        <w:spacing w:after="0" w:line="276" w:lineRule="auto"/>
        <w:ind w:firstLine="709"/>
        <w:jc w:val="both"/>
        <w:rPr>
          <w:b/>
          <w:bCs/>
          <w:i/>
          <w:sz w:val="24"/>
          <w:szCs w:val="24"/>
        </w:rPr>
      </w:pPr>
      <w:r w:rsidRPr="0097383B">
        <w:rPr>
          <w:b/>
          <w:bCs/>
          <w:i/>
          <w:sz w:val="24"/>
          <w:szCs w:val="24"/>
        </w:rPr>
        <w:t>1.Реализация основных образовательных программ на ступенях образования. Развитие инфраструктуры образовательно-воспитательной деятельности:</w:t>
      </w:r>
    </w:p>
    <w:p w14:paraId="3BE69A3D" w14:textId="77777777" w:rsidR="0097383B" w:rsidRPr="00850EE5" w:rsidRDefault="0097383B" w:rsidP="003E3729">
      <w:pPr>
        <w:spacing w:after="0" w:line="276" w:lineRule="auto"/>
        <w:ind w:firstLine="709"/>
        <w:jc w:val="both"/>
        <w:rPr>
          <w:sz w:val="24"/>
          <w:szCs w:val="24"/>
        </w:rPr>
      </w:pPr>
      <w:r w:rsidRPr="00850EE5">
        <w:rPr>
          <w:b/>
          <w:bCs/>
          <w:sz w:val="24"/>
          <w:szCs w:val="24"/>
        </w:rPr>
        <w:t>-</w:t>
      </w:r>
      <w:r w:rsidRPr="00850EE5">
        <w:rPr>
          <w:sz w:val="24"/>
          <w:szCs w:val="24"/>
        </w:rPr>
        <w:t>Завершено введение ФГОС на уровне среднего общего образования;</w:t>
      </w:r>
    </w:p>
    <w:p w14:paraId="18B7F64C" w14:textId="77777777" w:rsidR="0097383B" w:rsidRPr="00850EE5" w:rsidRDefault="0097383B" w:rsidP="003E3729">
      <w:pPr>
        <w:spacing w:after="0" w:line="276" w:lineRule="auto"/>
        <w:ind w:firstLine="709"/>
        <w:jc w:val="both"/>
        <w:rPr>
          <w:b/>
          <w:bCs/>
          <w:sz w:val="24"/>
          <w:szCs w:val="24"/>
        </w:rPr>
      </w:pPr>
      <w:r w:rsidRPr="00850EE5">
        <w:rPr>
          <w:sz w:val="24"/>
          <w:szCs w:val="24"/>
        </w:rPr>
        <w:t>-Отработана процедура защиты индивидуального проекта итоговой аттестации на уровне основного общего образования в соответствии с требованиями ФГОС ООО</w:t>
      </w:r>
      <w:r w:rsidRPr="00850EE5">
        <w:rPr>
          <w:b/>
          <w:bCs/>
          <w:sz w:val="24"/>
          <w:szCs w:val="24"/>
        </w:rPr>
        <w:t>;</w:t>
      </w:r>
    </w:p>
    <w:p w14:paraId="647076CE" w14:textId="77777777" w:rsidR="0097383B" w:rsidRPr="00850EE5" w:rsidRDefault="0097383B" w:rsidP="003E3729">
      <w:pPr>
        <w:spacing w:after="0" w:line="276" w:lineRule="auto"/>
        <w:ind w:firstLine="709"/>
        <w:jc w:val="both"/>
        <w:rPr>
          <w:sz w:val="24"/>
          <w:szCs w:val="24"/>
        </w:rPr>
      </w:pPr>
      <w:r w:rsidRPr="00850EE5">
        <w:rPr>
          <w:sz w:val="24"/>
          <w:szCs w:val="24"/>
        </w:rPr>
        <w:t>-Внесены изменения Основные образовательные программы начального общего, основного общего и среднего общего образования;</w:t>
      </w:r>
    </w:p>
    <w:p w14:paraId="498ABBB0" w14:textId="77777777" w:rsidR="0097383B" w:rsidRPr="00850EE5" w:rsidRDefault="0097383B" w:rsidP="003E3729">
      <w:pPr>
        <w:spacing w:after="0" w:line="276" w:lineRule="auto"/>
        <w:ind w:firstLine="709"/>
        <w:jc w:val="both"/>
        <w:rPr>
          <w:sz w:val="24"/>
          <w:szCs w:val="24"/>
        </w:rPr>
      </w:pPr>
      <w:r w:rsidRPr="00850EE5">
        <w:rPr>
          <w:sz w:val="24"/>
          <w:szCs w:val="24"/>
        </w:rPr>
        <w:t>-Реализуется Учебный план внеурочной деятельности и дополнительного образования, программы внеурочной деятельности на уровнях НОО, ООО, СОО;</w:t>
      </w:r>
    </w:p>
    <w:p w14:paraId="6A4F3CA1" w14:textId="77777777" w:rsidR="0097383B" w:rsidRPr="00850EE5" w:rsidRDefault="0097383B" w:rsidP="003E3729">
      <w:pPr>
        <w:spacing w:after="0" w:line="276" w:lineRule="auto"/>
        <w:ind w:firstLine="709"/>
        <w:jc w:val="both"/>
        <w:rPr>
          <w:sz w:val="24"/>
          <w:szCs w:val="24"/>
        </w:rPr>
      </w:pPr>
      <w:r w:rsidRPr="00850EE5">
        <w:rPr>
          <w:sz w:val="24"/>
          <w:szCs w:val="24"/>
        </w:rPr>
        <w:t>- Реализация внеурочной деятельности на всех уровнях образования через школьное самоуправление и план воспитательной работы школы;</w:t>
      </w:r>
    </w:p>
    <w:p w14:paraId="7CD5E9B1" w14:textId="77777777" w:rsidR="0097383B" w:rsidRPr="00850EE5" w:rsidRDefault="0097383B" w:rsidP="003E3729">
      <w:pPr>
        <w:spacing w:after="0" w:line="276" w:lineRule="auto"/>
        <w:ind w:firstLine="709"/>
        <w:jc w:val="both"/>
        <w:rPr>
          <w:sz w:val="24"/>
          <w:szCs w:val="24"/>
        </w:rPr>
      </w:pPr>
      <w:r w:rsidRPr="00850EE5">
        <w:rPr>
          <w:sz w:val="24"/>
          <w:szCs w:val="24"/>
        </w:rPr>
        <w:t>- Совершенствуется система внутренней оценки качества образования, индивидуальных образовательных достижений обучающихся: разработан и введен в действие пакет локальных нормативных актов, обеспечивающий системный подход и единство требований к содержанию, процедурам и определению критериев оценки качества образования;</w:t>
      </w:r>
    </w:p>
    <w:p w14:paraId="35731926" w14:textId="77777777" w:rsidR="0097383B" w:rsidRPr="00850EE5" w:rsidRDefault="0097383B" w:rsidP="003E3729">
      <w:pPr>
        <w:spacing w:after="0" w:line="276" w:lineRule="auto"/>
        <w:ind w:firstLine="709"/>
        <w:jc w:val="both"/>
        <w:rPr>
          <w:sz w:val="24"/>
          <w:szCs w:val="24"/>
        </w:rPr>
      </w:pPr>
      <w:r w:rsidRPr="00850EE5">
        <w:rPr>
          <w:sz w:val="24"/>
          <w:szCs w:val="24"/>
        </w:rPr>
        <w:t xml:space="preserve">- Информационная открытость – это и пользовательский запрос и одно из условий повышения качества образовательной деятельности и инструмент развития образовательной организации. Наиболее перспективным и востребованным инструментом </w:t>
      </w:r>
      <w:r w:rsidRPr="00850EE5">
        <w:rPr>
          <w:sz w:val="24"/>
          <w:szCs w:val="24"/>
        </w:rPr>
        <w:lastRenderedPageBreak/>
        <w:t>информационного взаимодействия является Интернет-сайт школы. К элементам системы открытости школы относятся электронный журнал, виртуальный методический кабинет, электронная учительская;</w:t>
      </w:r>
    </w:p>
    <w:p w14:paraId="1B98855F" w14:textId="77777777" w:rsidR="0097383B" w:rsidRPr="00850EE5" w:rsidRDefault="0097383B" w:rsidP="003E3729">
      <w:pPr>
        <w:spacing w:after="0" w:line="276" w:lineRule="auto"/>
        <w:ind w:firstLine="709"/>
        <w:jc w:val="both"/>
        <w:rPr>
          <w:sz w:val="24"/>
          <w:szCs w:val="24"/>
        </w:rPr>
      </w:pPr>
      <w:r w:rsidRPr="00850EE5">
        <w:rPr>
          <w:sz w:val="24"/>
          <w:szCs w:val="24"/>
        </w:rPr>
        <w:t>-Организация педагогического процесса, направленного на формирование и развитие у учащихся образовательной деятельности, позитивной, устойчивой ориентации на сохранение здоровья, как необходимого условия жизнеспособности, что реализуется в педагогическом процессе и самим педагогом.</w:t>
      </w:r>
    </w:p>
    <w:p w14:paraId="45415AB0" w14:textId="77777777" w:rsidR="0097383B" w:rsidRPr="0097383B" w:rsidRDefault="0097383B" w:rsidP="003E3729">
      <w:pPr>
        <w:spacing w:after="0" w:line="276" w:lineRule="auto"/>
        <w:ind w:firstLine="709"/>
        <w:jc w:val="both"/>
        <w:rPr>
          <w:b/>
          <w:bCs/>
          <w:i/>
          <w:sz w:val="24"/>
          <w:szCs w:val="24"/>
        </w:rPr>
      </w:pPr>
      <w:r w:rsidRPr="0097383B">
        <w:rPr>
          <w:b/>
          <w:bCs/>
          <w:i/>
          <w:sz w:val="24"/>
          <w:szCs w:val="24"/>
        </w:rPr>
        <w:t>2.Развитие воспитательной среды:</w:t>
      </w:r>
    </w:p>
    <w:p w14:paraId="7740EF38" w14:textId="77777777" w:rsidR="0097383B" w:rsidRPr="00850EE5" w:rsidRDefault="0097383B" w:rsidP="003E3729">
      <w:pPr>
        <w:spacing w:after="0" w:line="276" w:lineRule="auto"/>
        <w:ind w:firstLine="709"/>
        <w:jc w:val="both"/>
        <w:rPr>
          <w:sz w:val="24"/>
          <w:szCs w:val="24"/>
        </w:rPr>
      </w:pPr>
      <w:r w:rsidRPr="00850EE5">
        <w:rPr>
          <w:sz w:val="24"/>
          <w:szCs w:val="24"/>
        </w:rPr>
        <w:t xml:space="preserve">Воспитательным пространством современного школьника сегодня является всё, что его окружает как в самой образовательной организации, так и вне её. Открытость школы к реальным социальным процессам, происходящим в стране, активизация взаимосвязей с образовательными, культурными, религиозными организациями города, достижение согласованности целей образовательной деятельности с потребностями и возможностями окружающей среды становятся важным условием формирования </w:t>
      </w:r>
      <w:proofErr w:type="spellStart"/>
      <w:r w:rsidRPr="00850EE5">
        <w:rPr>
          <w:sz w:val="24"/>
          <w:szCs w:val="24"/>
        </w:rPr>
        <w:t>субъектности</w:t>
      </w:r>
      <w:proofErr w:type="spellEnd"/>
      <w:r w:rsidRPr="00850EE5">
        <w:rPr>
          <w:sz w:val="24"/>
          <w:szCs w:val="24"/>
        </w:rPr>
        <w:t xml:space="preserve"> и личностного самоопределения школьника. Создание открытой, высокотехнологичной воспитательной среды – задача, требующая использования не только всех ресурсов образовательной организации, но и всего образовательного и социокультурного потенциала.</w:t>
      </w:r>
    </w:p>
    <w:p w14:paraId="11263D05" w14:textId="43EE112D" w:rsidR="0097383B" w:rsidRPr="00850EE5" w:rsidRDefault="0097383B" w:rsidP="003E3729">
      <w:pPr>
        <w:spacing w:after="0" w:line="276" w:lineRule="auto"/>
        <w:ind w:firstLine="709"/>
        <w:jc w:val="both"/>
        <w:rPr>
          <w:sz w:val="24"/>
          <w:szCs w:val="24"/>
        </w:rPr>
      </w:pPr>
      <w:r w:rsidRPr="00850EE5">
        <w:rPr>
          <w:sz w:val="24"/>
          <w:szCs w:val="24"/>
        </w:rPr>
        <w:t>Активными участниками образовательно-воспитательного процесса являются не только ученики и педагоги, но и родители и социальные партнеры школы.</w:t>
      </w:r>
    </w:p>
    <w:p w14:paraId="02FF9E18" w14:textId="77777777" w:rsidR="0097383B" w:rsidRPr="0097383B" w:rsidRDefault="0097383B" w:rsidP="003E3729">
      <w:pPr>
        <w:spacing w:after="0" w:line="276" w:lineRule="auto"/>
        <w:ind w:firstLine="709"/>
        <w:jc w:val="both"/>
        <w:rPr>
          <w:b/>
          <w:bCs/>
          <w:i/>
          <w:sz w:val="24"/>
          <w:szCs w:val="24"/>
        </w:rPr>
      </w:pPr>
      <w:r w:rsidRPr="0097383B">
        <w:rPr>
          <w:b/>
          <w:bCs/>
          <w:i/>
          <w:sz w:val="24"/>
          <w:szCs w:val="24"/>
        </w:rPr>
        <w:t>3.Повышение профессиональных компетенций педагогов и работников управления:</w:t>
      </w:r>
    </w:p>
    <w:p w14:paraId="2360B7D1" w14:textId="77777777" w:rsidR="0097383B" w:rsidRPr="00850EE5" w:rsidRDefault="0097383B" w:rsidP="003E3729">
      <w:pPr>
        <w:spacing w:after="0" w:line="276" w:lineRule="auto"/>
        <w:ind w:firstLine="709"/>
        <w:jc w:val="both"/>
        <w:rPr>
          <w:sz w:val="24"/>
          <w:szCs w:val="24"/>
        </w:rPr>
      </w:pPr>
      <w:r w:rsidRPr="00850EE5">
        <w:rPr>
          <w:sz w:val="24"/>
          <w:szCs w:val="24"/>
        </w:rPr>
        <w:t>Деятельность по кадровому обеспечению и повышению профессионального мастерства педагогических работников осуществляется по следующим направлениям:</w:t>
      </w:r>
    </w:p>
    <w:p w14:paraId="50789023" w14:textId="77777777" w:rsidR="0097383B" w:rsidRPr="00850EE5" w:rsidRDefault="0097383B" w:rsidP="003E3729">
      <w:pPr>
        <w:spacing w:after="0" w:line="276" w:lineRule="auto"/>
        <w:ind w:firstLine="709"/>
        <w:jc w:val="both"/>
        <w:rPr>
          <w:sz w:val="24"/>
          <w:szCs w:val="24"/>
        </w:rPr>
      </w:pPr>
      <w:r w:rsidRPr="00850EE5">
        <w:rPr>
          <w:sz w:val="24"/>
          <w:szCs w:val="24"/>
        </w:rPr>
        <w:t>- подбор и эффективная расстановка кадров;</w:t>
      </w:r>
    </w:p>
    <w:p w14:paraId="3C3E7CEF" w14:textId="77777777" w:rsidR="0097383B" w:rsidRPr="00850EE5" w:rsidRDefault="0097383B" w:rsidP="003E3729">
      <w:pPr>
        <w:spacing w:after="0" w:line="276" w:lineRule="auto"/>
        <w:ind w:firstLine="709"/>
        <w:jc w:val="both"/>
        <w:rPr>
          <w:sz w:val="24"/>
          <w:szCs w:val="24"/>
        </w:rPr>
      </w:pPr>
      <w:r w:rsidRPr="00850EE5">
        <w:rPr>
          <w:sz w:val="24"/>
          <w:szCs w:val="24"/>
        </w:rPr>
        <w:t>- профессиональное и функционально-ориентированное повышение квалификации сотрудников учреждения;</w:t>
      </w:r>
    </w:p>
    <w:p w14:paraId="444BBE15" w14:textId="77777777" w:rsidR="0097383B" w:rsidRPr="00850EE5" w:rsidRDefault="0097383B" w:rsidP="003E3729">
      <w:pPr>
        <w:spacing w:after="0" w:line="276" w:lineRule="auto"/>
        <w:ind w:firstLine="709"/>
        <w:jc w:val="both"/>
        <w:rPr>
          <w:sz w:val="24"/>
          <w:szCs w:val="24"/>
        </w:rPr>
      </w:pPr>
      <w:r w:rsidRPr="00850EE5">
        <w:rPr>
          <w:sz w:val="24"/>
          <w:szCs w:val="24"/>
        </w:rPr>
        <w:t>- психолого-педагогическое просвещение педагогов;</w:t>
      </w:r>
    </w:p>
    <w:p w14:paraId="28C7FCA1" w14:textId="77777777" w:rsidR="0097383B" w:rsidRPr="00850EE5" w:rsidRDefault="0097383B" w:rsidP="003E3729">
      <w:pPr>
        <w:spacing w:after="0" w:line="276" w:lineRule="auto"/>
        <w:ind w:firstLine="709"/>
        <w:jc w:val="both"/>
        <w:rPr>
          <w:sz w:val="24"/>
          <w:szCs w:val="24"/>
        </w:rPr>
      </w:pPr>
      <w:r w:rsidRPr="00850EE5">
        <w:rPr>
          <w:sz w:val="24"/>
          <w:szCs w:val="24"/>
        </w:rPr>
        <w:t>- адресная помощь сотрудникам по личным затруднениям на основе диагностических исследований;</w:t>
      </w:r>
    </w:p>
    <w:p w14:paraId="1B336D87" w14:textId="77777777" w:rsidR="0097383B" w:rsidRPr="00850EE5" w:rsidRDefault="0097383B" w:rsidP="003E3729">
      <w:pPr>
        <w:spacing w:after="0" w:line="276" w:lineRule="auto"/>
        <w:ind w:firstLine="709"/>
        <w:jc w:val="both"/>
        <w:rPr>
          <w:sz w:val="24"/>
          <w:szCs w:val="24"/>
        </w:rPr>
      </w:pPr>
      <w:r w:rsidRPr="00850EE5">
        <w:rPr>
          <w:sz w:val="24"/>
          <w:szCs w:val="24"/>
        </w:rPr>
        <w:t>- стимулирование и поддержка творчески работающих педагогов;</w:t>
      </w:r>
    </w:p>
    <w:p w14:paraId="1EFDA0FF" w14:textId="77777777" w:rsidR="0097383B" w:rsidRPr="00850EE5" w:rsidRDefault="0097383B" w:rsidP="003E3729">
      <w:pPr>
        <w:spacing w:after="0" w:line="276" w:lineRule="auto"/>
        <w:ind w:firstLine="709"/>
        <w:jc w:val="both"/>
        <w:rPr>
          <w:sz w:val="24"/>
          <w:szCs w:val="24"/>
        </w:rPr>
      </w:pPr>
      <w:r w:rsidRPr="00850EE5">
        <w:rPr>
          <w:sz w:val="24"/>
          <w:szCs w:val="24"/>
        </w:rPr>
        <w:t>- оценка качества профессиональной деятельности.</w:t>
      </w:r>
    </w:p>
    <w:p w14:paraId="03161F06" w14:textId="77777777" w:rsidR="0097383B" w:rsidRPr="00850EE5" w:rsidRDefault="0097383B" w:rsidP="003E3729">
      <w:pPr>
        <w:spacing w:after="0" w:line="276" w:lineRule="auto"/>
        <w:ind w:firstLine="709"/>
        <w:jc w:val="both"/>
        <w:rPr>
          <w:b/>
          <w:bCs/>
          <w:sz w:val="24"/>
          <w:szCs w:val="24"/>
        </w:rPr>
      </w:pPr>
      <w:r w:rsidRPr="00850EE5">
        <w:rPr>
          <w:sz w:val="24"/>
          <w:szCs w:val="24"/>
        </w:rPr>
        <w:t>Существующая в школе модель повышения профессиональной компетенции педагогов (мотивационной, технологической, когнитивной, социальной коммуникативной, информационной, нравственной), включает курсы повышения квалификации, работу методических объединений, постояннодействующий семинар, семинары практикумы, конкурсы профессионального мастерства, тренинги. Потребности преобразования профессиональной деятельности  по  сопровождению обучающихся к личному успеху в образовательной деятельности выявили необходимость  внесения изменений в структуру модели: организовать работу групп молодых педагогов, педагогов работающих на классе; использовать формы методической работы, стимулирующие взаимодействие по решению профессиональных проблем и создание новой практики: лаборатории по отдельным направлениям деятельности, спецкурсы по решению актуальных проблем коллектива, выставки творческих достижений; создание современной системы оценки качества педагогической деятельности на основе результатов образования</w:t>
      </w:r>
      <w:r w:rsidRPr="00850EE5">
        <w:rPr>
          <w:b/>
          <w:bCs/>
          <w:sz w:val="24"/>
          <w:szCs w:val="24"/>
        </w:rPr>
        <w:t>.</w:t>
      </w:r>
    </w:p>
    <w:p w14:paraId="02B0C821" w14:textId="77777777" w:rsidR="0097383B" w:rsidRPr="0097383B" w:rsidRDefault="0097383B" w:rsidP="003E3729">
      <w:pPr>
        <w:spacing w:after="0" w:line="276" w:lineRule="auto"/>
        <w:ind w:firstLine="709"/>
        <w:jc w:val="both"/>
        <w:rPr>
          <w:i/>
          <w:sz w:val="24"/>
          <w:szCs w:val="24"/>
        </w:rPr>
      </w:pPr>
      <w:r w:rsidRPr="0097383B">
        <w:rPr>
          <w:b/>
          <w:bCs/>
          <w:i/>
          <w:sz w:val="24"/>
          <w:szCs w:val="24"/>
        </w:rPr>
        <w:t xml:space="preserve"> 4.Управление качеством образования: </w:t>
      </w:r>
    </w:p>
    <w:p w14:paraId="52FA4E24" w14:textId="77777777" w:rsidR="0097383B" w:rsidRPr="00850EE5" w:rsidRDefault="0097383B" w:rsidP="003E3729">
      <w:pPr>
        <w:spacing w:after="0" w:line="276" w:lineRule="auto"/>
        <w:ind w:firstLine="709"/>
        <w:jc w:val="both"/>
        <w:rPr>
          <w:sz w:val="24"/>
          <w:szCs w:val="24"/>
        </w:rPr>
      </w:pPr>
      <w:r w:rsidRPr="00850EE5">
        <w:rPr>
          <w:sz w:val="24"/>
          <w:szCs w:val="24"/>
        </w:rPr>
        <w:lastRenderedPageBreak/>
        <w:t>Успешная образовательная деятельность   ученика определяется эффективностью управления образовательной организации.  Для эффективного функционирования Образовательной организации важны все компоненты внешней и внутренней среды. Эффективность управления Образовательной организацией зависит от механизма и качества обратной связи. Управление деятельность, направленная на выработку решений, организацию, контроль, регулирование объекта управления в соответствии с заданной целью, на анализ и подведение итогов на основе достоверной информации. Управление школой означает воздействие руководителей на участников образовательных отношений с целью достижения запланированного результата. Объектом управления являются образовательная деятельность и обеспечивающие её программно-методические, кадровые, материально-технические, нормативно-правовые условия, а целью – эффективное использование имеющегося в образовательной системе потенциала. Эффективность управления Образовательной организацией обеспечивается наличием системного подхода, видением перспективы развития, построением программной деятельности с опорой на творческий потенциал педагогического коллектива, целесообразностью распределения функциональных и обязанностей между административными работниками.</w:t>
      </w:r>
    </w:p>
    <w:p w14:paraId="679495BC" w14:textId="77777777" w:rsidR="0097383B" w:rsidRPr="00850EE5" w:rsidRDefault="0097383B" w:rsidP="003E3729">
      <w:pPr>
        <w:spacing w:after="0" w:line="276" w:lineRule="auto"/>
        <w:ind w:firstLine="709"/>
        <w:jc w:val="both"/>
        <w:rPr>
          <w:sz w:val="24"/>
          <w:szCs w:val="24"/>
        </w:rPr>
      </w:pPr>
      <w:r w:rsidRPr="00850EE5">
        <w:rPr>
          <w:sz w:val="24"/>
          <w:szCs w:val="24"/>
        </w:rPr>
        <w:t>В основу управленческо-педагогической и управленческой деятельности для эффективности реализации программы положены правила:</w:t>
      </w:r>
    </w:p>
    <w:p w14:paraId="4A413D9D" w14:textId="77777777" w:rsidR="0097383B" w:rsidRPr="00850EE5" w:rsidRDefault="0097383B" w:rsidP="003E3729">
      <w:pPr>
        <w:spacing w:after="0" w:line="276" w:lineRule="auto"/>
        <w:ind w:firstLine="709"/>
        <w:jc w:val="both"/>
        <w:rPr>
          <w:sz w:val="24"/>
          <w:szCs w:val="24"/>
        </w:rPr>
      </w:pPr>
      <w:r w:rsidRPr="00850EE5">
        <w:rPr>
          <w:sz w:val="24"/>
          <w:szCs w:val="24"/>
        </w:rPr>
        <w:t>1) решения принимаем совместно только на основе объективного анализа;</w:t>
      </w:r>
    </w:p>
    <w:p w14:paraId="43E59497" w14:textId="77777777" w:rsidR="0097383B" w:rsidRPr="00850EE5" w:rsidRDefault="0097383B" w:rsidP="003E3729">
      <w:pPr>
        <w:spacing w:after="0" w:line="276" w:lineRule="auto"/>
        <w:ind w:firstLine="709"/>
        <w:jc w:val="both"/>
        <w:rPr>
          <w:sz w:val="24"/>
          <w:szCs w:val="24"/>
        </w:rPr>
      </w:pPr>
      <w:r w:rsidRPr="00850EE5">
        <w:rPr>
          <w:sz w:val="24"/>
          <w:szCs w:val="24"/>
        </w:rPr>
        <w:t>2)  стратегические и тактические цели и задачи формулируем вместе;</w:t>
      </w:r>
    </w:p>
    <w:p w14:paraId="5982358D" w14:textId="77777777" w:rsidR="0097383B" w:rsidRPr="00850EE5" w:rsidRDefault="0097383B" w:rsidP="003E3729">
      <w:pPr>
        <w:spacing w:after="0" w:line="276" w:lineRule="auto"/>
        <w:ind w:firstLine="709"/>
        <w:jc w:val="both"/>
        <w:rPr>
          <w:sz w:val="24"/>
          <w:szCs w:val="24"/>
        </w:rPr>
      </w:pPr>
      <w:r w:rsidRPr="00850EE5">
        <w:rPr>
          <w:sz w:val="24"/>
          <w:szCs w:val="24"/>
        </w:rPr>
        <w:t>3)  конкретика целей и задач - условие объективной оценки результата;</w:t>
      </w:r>
    </w:p>
    <w:p w14:paraId="734D541C" w14:textId="77777777" w:rsidR="0097383B" w:rsidRPr="00850EE5" w:rsidRDefault="0097383B" w:rsidP="003E3729">
      <w:pPr>
        <w:spacing w:after="0" w:line="276" w:lineRule="auto"/>
        <w:ind w:firstLine="709"/>
        <w:jc w:val="both"/>
        <w:rPr>
          <w:sz w:val="24"/>
          <w:szCs w:val="24"/>
        </w:rPr>
      </w:pPr>
      <w:r w:rsidRPr="00850EE5">
        <w:rPr>
          <w:sz w:val="24"/>
          <w:szCs w:val="24"/>
        </w:rPr>
        <w:t>4)  нет деятельности – нет и результата, или под лежачий камень и вода не течет;</w:t>
      </w:r>
    </w:p>
    <w:p w14:paraId="78A0B9F8" w14:textId="77777777" w:rsidR="0097383B" w:rsidRPr="00850EE5" w:rsidRDefault="0097383B" w:rsidP="003E3729">
      <w:pPr>
        <w:spacing w:after="0" w:line="276" w:lineRule="auto"/>
        <w:ind w:firstLine="709"/>
        <w:jc w:val="both"/>
        <w:rPr>
          <w:sz w:val="24"/>
          <w:szCs w:val="24"/>
        </w:rPr>
      </w:pPr>
      <w:r w:rsidRPr="00850EE5">
        <w:rPr>
          <w:sz w:val="24"/>
          <w:szCs w:val="24"/>
        </w:rPr>
        <w:t>5) согласованные нормы и правила обеспечивают синергетический эффект совместной деятельности по достижению целей;</w:t>
      </w:r>
    </w:p>
    <w:p w14:paraId="490B4C6A" w14:textId="77777777" w:rsidR="0097383B" w:rsidRPr="00850EE5" w:rsidRDefault="0097383B" w:rsidP="003E3729">
      <w:pPr>
        <w:spacing w:after="0" w:line="276" w:lineRule="auto"/>
        <w:ind w:firstLine="709"/>
        <w:jc w:val="both"/>
        <w:rPr>
          <w:sz w:val="24"/>
          <w:szCs w:val="24"/>
        </w:rPr>
      </w:pPr>
      <w:r w:rsidRPr="00850EE5">
        <w:rPr>
          <w:sz w:val="24"/>
          <w:szCs w:val="24"/>
        </w:rPr>
        <w:t>6) уважение личности, её деятельности, поддержка друг друга участниками образовательного процесса;</w:t>
      </w:r>
    </w:p>
    <w:p w14:paraId="517F58F2" w14:textId="77777777" w:rsidR="0097383B" w:rsidRPr="00850EE5" w:rsidRDefault="0097383B" w:rsidP="003E3729">
      <w:pPr>
        <w:spacing w:after="0" w:line="276" w:lineRule="auto"/>
        <w:ind w:firstLine="709"/>
        <w:jc w:val="both"/>
        <w:rPr>
          <w:sz w:val="24"/>
          <w:szCs w:val="24"/>
        </w:rPr>
      </w:pPr>
      <w:r w:rsidRPr="00850EE5">
        <w:rPr>
          <w:sz w:val="24"/>
          <w:szCs w:val="24"/>
        </w:rPr>
        <w:t>7)  от Программы развития школы к методическому проекту учителя;</w:t>
      </w:r>
    </w:p>
    <w:p w14:paraId="1D841EF9" w14:textId="77777777" w:rsidR="0097383B" w:rsidRPr="00850EE5" w:rsidRDefault="0097383B" w:rsidP="003E3729">
      <w:pPr>
        <w:spacing w:after="0" w:line="276" w:lineRule="auto"/>
        <w:ind w:firstLine="709"/>
        <w:jc w:val="both"/>
        <w:rPr>
          <w:sz w:val="24"/>
          <w:szCs w:val="24"/>
        </w:rPr>
      </w:pPr>
      <w:r w:rsidRPr="00850EE5">
        <w:rPr>
          <w:sz w:val="24"/>
          <w:szCs w:val="24"/>
        </w:rPr>
        <w:t xml:space="preserve">8)  только успешный учитель воспитает успешного ученика; </w:t>
      </w:r>
    </w:p>
    <w:p w14:paraId="70A4EEE0" w14:textId="77777777" w:rsidR="0097383B" w:rsidRPr="00850EE5" w:rsidRDefault="0097383B" w:rsidP="003E3729">
      <w:pPr>
        <w:spacing w:after="0" w:line="276" w:lineRule="auto"/>
        <w:ind w:firstLine="709"/>
        <w:jc w:val="both"/>
        <w:rPr>
          <w:sz w:val="24"/>
          <w:szCs w:val="24"/>
        </w:rPr>
      </w:pPr>
      <w:r w:rsidRPr="00850EE5">
        <w:rPr>
          <w:sz w:val="24"/>
          <w:szCs w:val="24"/>
        </w:rPr>
        <w:t>9)  продуктивная деятельность должна быть простимулирована не только количественно, но и качественно;</w:t>
      </w:r>
    </w:p>
    <w:p w14:paraId="026CFEF7" w14:textId="77777777" w:rsidR="0097383B" w:rsidRDefault="0097383B" w:rsidP="003E3729">
      <w:pPr>
        <w:spacing w:after="0" w:line="276" w:lineRule="auto"/>
        <w:ind w:firstLine="709"/>
        <w:jc w:val="both"/>
        <w:rPr>
          <w:sz w:val="24"/>
          <w:szCs w:val="24"/>
        </w:rPr>
      </w:pPr>
      <w:r w:rsidRPr="00850EE5">
        <w:rPr>
          <w:sz w:val="24"/>
          <w:szCs w:val="24"/>
        </w:rPr>
        <w:t>10) результат должен приносить удовлетворение, желание достичь большего и быть представлен во внешнюю среду.</w:t>
      </w:r>
    </w:p>
    <w:p w14:paraId="20F59737" w14:textId="77777777" w:rsidR="0097383B" w:rsidRDefault="0097383B" w:rsidP="003E3729">
      <w:pPr>
        <w:spacing w:after="0" w:line="276" w:lineRule="auto"/>
        <w:ind w:firstLine="709"/>
        <w:jc w:val="both"/>
        <w:rPr>
          <w:sz w:val="24"/>
          <w:szCs w:val="24"/>
        </w:rPr>
      </w:pPr>
    </w:p>
    <w:p w14:paraId="5F6940C2" w14:textId="77777777" w:rsidR="009018BB" w:rsidRPr="009018BB" w:rsidRDefault="009018BB" w:rsidP="003E3729">
      <w:pPr>
        <w:spacing w:after="120" w:line="276" w:lineRule="auto"/>
        <w:ind w:firstLine="709"/>
        <w:jc w:val="center"/>
        <w:rPr>
          <w:b/>
          <w:bCs/>
          <w:color w:val="002060"/>
          <w:sz w:val="24"/>
          <w:szCs w:val="24"/>
        </w:rPr>
      </w:pPr>
      <w:r w:rsidRPr="009018BB">
        <w:rPr>
          <w:b/>
          <w:bCs/>
          <w:color w:val="002060"/>
          <w:sz w:val="24"/>
          <w:szCs w:val="24"/>
        </w:rPr>
        <w:t>5. Основные мероприятия реализации программы развития</w:t>
      </w:r>
    </w:p>
    <w:tbl>
      <w:tblPr>
        <w:tblStyle w:val="a3"/>
        <w:tblW w:w="0" w:type="auto"/>
        <w:tblLook w:val="04A0" w:firstRow="1" w:lastRow="0" w:firstColumn="1" w:lastColumn="0" w:noHBand="0" w:noVBand="1"/>
      </w:tblPr>
      <w:tblGrid>
        <w:gridCol w:w="3114"/>
        <w:gridCol w:w="3115"/>
        <w:gridCol w:w="3115"/>
      </w:tblGrid>
      <w:tr w:rsidR="009018BB" w:rsidRPr="005C0D2B" w14:paraId="54ABDF8F" w14:textId="77777777" w:rsidTr="003E3729">
        <w:tc>
          <w:tcPr>
            <w:tcW w:w="3114" w:type="dxa"/>
          </w:tcPr>
          <w:p w14:paraId="63E62BB7" w14:textId="77777777" w:rsidR="009018BB" w:rsidRPr="005C0D2B" w:rsidRDefault="009018BB" w:rsidP="003E3729">
            <w:pPr>
              <w:spacing w:line="276" w:lineRule="auto"/>
              <w:jc w:val="center"/>
              <w:rPr>
                <w:b/>
                <w:bCs/>
                <w:sz w:val="24"/>
                <w:szCs w:val="24"/>
              </w:rPr>
            </w:pPr>
            <w:r w:rsidRPr="005C0D2B">
              <w:rPr>
                <w:b/>
                <w:bCs/>
                <w:sz w:val="24"/>
                <w:szCs w:val="24"/>
              </w:rPr>
              <w:t>Задачи</w:t>
            </w:r>
          </w:p>
        </w:tc>
        <w:tc>
          <w:tcPr>
            <w:tcW w:w="3115" w:type="dxa"/>
          </w:tcPr>
          <w:p w14:paraId="1027F223" w14:textId="77777777" w:rsidR="009018BB" w:rsidRPr="005C0D2B" w:rsidRDefault="009018BB" w:rsidP="003E3729">
            <w:pPr>
              <w:spacing w:line="276" w:lineRule="auto"/>
              <w:jc w:val="center"/>
              <w:rPr>
                <w:b/>
                <w:bCs/>
                <w:sz w:val="24"/>
                <w:szCs w:val="24"/>
              </w:rPr>
            </w:pPr>
            <w:r w:rsidRPr="005C0D2B">
              <w:rPr>
                <w:b/>
                <w:bCs/>
                <w:sz w:val="24"/>
                <w:szCs w:val="24"/>
              </w:rPr>
              <w:t>Мероприятия</w:t>
            </w:r>
          </w:p>
        </w:tc>
        <w:tc>
          <w:tcPr>
            <w:tcW w:w="3115" w:type="dxa"/>
          </w:tcPr>
          <w:p w14:paraId="6780D658" w14:textId="77777777" w:rsidR="009018BB" w:rsidRPr="005C0D2B" w:rsidRDefault="009018BB" w:rsidP="003E3729">
            <w:pPr>
              <w:spacing w:line="276" w:lineRule="auto"/>
              <w:jc w:val="center"/>
              <w:rPr>
                <w:sz w:val="24"/>
                <w:szCs w:val="24"/>
              </w:rPr>
            </w:pPr>
            <w:r w:rsidRPr="005C0D2B">
              <w:rPr>
                <w:b/>
                <w:bCs/>
                <w:sz w:val="24"/>
                <w:szCs w:val="24"/>
              </w:rPr>
              <w:t>Планируемый результат</w:t>
            </w:r>
          </w:p>
        </w:tc>
      </w:tr>
      <w:tr w:rsidR="009018BB" w:rsidRPr="005C0D2B" w14:paraId="4EDA60BE" w14:textId="77777777" w:rsidTr="003E3729">
        <w:tc>
          <w:tcPr>
            <w:tcW w:w="9344" w:type="dxa"/>
            <w:gridSpan w:val="3"/>
          </w:tcPr>
          <w:p w14:paraId="60AC58E0" w14:textId="77777777" w:rsidR="009018BB" w:rsidRPr="005C0D2B" w:rsidRDefault="009018BB" w:rsidP="003E3729">
            <w:pPr>
              <w:spacing w:line="276" w:lineRule="auto"/>
              <w:jc w:val="center"/>
              <w:rPr>
                <w:b/>
                <w:bCs/>
                <w:sz w:val="24"/>
                <w:szCs w:val="24"/>
              </w:rPr>
            </w:pPr>
            <w:r w:rsidRPr="005C0D2B">
              <w:rPr>
                <w:b/>
                <w:bCs/>
                <w:sz w:val="24"/>
                <w:szCs w:val="24"/>
              </w:rPr>
              <w:t>Реализация основных образовательных программ на ступенях образования. Развитие инфраструктуры образовательно-воспитательной деятельности</w:t>
            </w:r>
          </w:p>
        </w:tc>
      </w:tr>
      <w:tr w:rsidR="009018BB" w:rsidRPr="005C0D2B" w14:paraId="371E638C" w14:textId="77777777" w:rsidTr="003E3729">
        <w:tc>
          <w:tcPr>
            <w:tcW w:w="3114" w:type="dxa"/>
          </w:tcPr>
          <w:p w14:paraId="2ABE2AEC" w14:textId="77777777" w:rsidR="009018BB" w:rsidRPr="005C0D2B" w:rsidRDefault="009018BB" w:rsidP="003E3729">
            <w:pPr>
              <w:spacing w:line="276" w:lineRule="auto"/>
              <w:jc w:val="both"/>
              <w:rPr>
                <w:sz w:val="24"/>
                <w:szCs w:val="24"/>
              </w:rPr>
            </w:pPr>
            <w:r w:rsidRPr="005C0D2B">
              <w:rPr>
                <w:sz w:val="24"/>
                <w:szCs w:val="24"/>
              </w:rPr>
              <w:t>Создание условий, обеспечивающих доступность качественного образования и успешную социализацию обучающихся:</w:t>
            </w:r>
          </w:p>
          <w:p w14:paraId="108850AE" w14:textId="5C57E56B" w:rsidR="00E736F4"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 xml:space="preserve">Обновить технологии обучения и содержания </w:t>
            </w:r>
            <w:r w:rsidR="009018BB" w:rsidRPr="00E736F4">
              <w:rPr>
                <w:sz w:val="24"/>
                <w:szCs w:val="24"/>
              </w:rPr>
              <w:lastRenderedPageBreak/>
              <w:t>предметных областей на основе вводимых стандартов образования,</w:t>
            </w:r>
          </w:p>
          <w:p w14:paraId="2C42D76C" w14:textId="37EB4D99" w:rsidR="00E736F4"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Продолжить работу по конструированию индивидуальных образовательных траекторий различных групп обучающихся; совершенствования методик преподавания, привлечения инновационных технологий</w:t>
            </w:r>
          </w:p>
          <w:p w14:paraId="097D0A7F" w14:textId="1A867BEF" w:rsidR="00E736F4"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Выявлять и реализовывать возможностей каждого ребенка,</w:t>
            </w:r>
          </w:p>
          <w:p w14:paraId="0587AF6A" w14:textId="3BE09952" w:rsidR="00E736F4"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Развивать систему поддержки одаренных и талантливых детей;</w:t>
            </w:r>
          </w:p>
          <w:p w14:paraId="1CCDC590" w14:textId="0089DE1E" w:rsidR="00E736F4"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Сформировать образовательную среду, обеспечивающую сохранение здоровья, социальной комфортности, безопасности участников образовательного процесса.</w:t>
            </w:r>
          </w:p>
          <w:p w14:paraId="507FD33C" w14:textId="5BAD3E2A" w:rsidR="009018BB" w:rsidRPr="00E736F4" w:rsidRDefault="00E736F4" w:rsidP="00E736F4">
            <w:pPr>
              <w:spacing w:line="276" w:lineRule="auto"/>
              <w:jc w:val="both"/>
              <w:rPr>
                <w:sz w:val="24"/>
                <w:szCs w:val="24"/>
              </w:rPr>
            </w:pPr>
            <w:r w:rsidRPr="00E736F4">
              <w:rPr>
                <w:sz w:val="24"/>
                <w:szCs w:val="24"/>
              </w:rPr>
              <w:t>*</w:t>
            </w:r>
            <w:r>
              <w:rPr>
                <w:sz w:val="24"/>
                <w:szCs w:val="24"/>
              </w:rPr>
              <w:t xml:space="preserve"> </w:t>
            </w:r>
            <w:r w:rsidR="009018BB" w:rsidRPr="00E736F4">
              <w:rPr>
                <w:sz w:val="24"/>
                <w:szCs w:val="24"/>
              </w:rPr>
              <w:t>Сформировать безопасную, комфортную, экономически эффективную цифровую среду, позволяющую управлять образовательным процессом, контролировать и анализировать его результаты.</w:t>
            </w:r>
          </w:p>
          <w:p w14:paraId="52D79317" w14:textId="18771656"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Обеспечить индивидуализированное психолого-педагогического сопровождения обучающихся</w:t>
            </w:r>
          </w:p>
          <w:p w14:paraId="3332C195" w14:textId="5C810309"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Развивать материально-техническую базу для создания эф</w:t>
            </w:r>
            <w:r>
              <w:rPr>
                <w:sz w:val="24"/>
                <w:szCs w:val="24"/>
              </w:rPr>
              <w:t>фективной среды реализации ФГОС</w:t>
            </w:r>
          </w:p>
        </w:tc>
        <w:tc>
          <w:tcPr>
            <w:tcW w:w="3115" w:type="dxa"/>
          </w:tcPr>
          <w:p w14:paraId="3D393E01" w14:textId="70681F7A" w:rsidR="009018BB" w:rsidRPr="005C0D2B" w:rsidRDefault="00E736F4" w:rsidP="003E3729">
            <w:pPr>
              <w:spacing w:line="276" w:lineRule="auto"/>
              <w:jc w:val="both"/>
              <w:rPr>
                <w:sz w:val="24"/>
                <w:szCs w:val="24"/>
              </w:rPr>
            </w:pPr>
            <w:r w:rsidRPr="00E736F4">
              <w:rPr>
                <w:sz w:val="24"/>
                <w:szCs w:val="24"/>
              </w:rPr>
              <w:lastRenderedPageBreak/>
              <w:t>*</w:t>
            </w:r>
            <w:r>
              <w:rPr>
                <w:sz w:val="24"/>
                <w:szCs w:val="24"/>
              </w:rPr>
              <w:t xml:space="preserve"> </w:t>
            </w:r>
            <w:r w:rsidR="009018BB" w:rsidRPr="005C0D2B">
              <w:rPr>
                <w:sz w:val="24"/>
                <w:szCs w:val="24"/>
              </w:rPr>
              <w:t>Упорядочение организации образовательного процесса на уроке единых методических подходов   с учетом предметной области,</w:t>
            </w:r>
          </w:p>
          <w:p w14:paraId="580C9423" w14:textId="44C302F2" w:rsidR="009018BB" w:rsidRPr="005C0D2B" w:rsidRDefault="00E736F4" w:rsidP="003E3729">
            <w:pPr>
              <w:spacing w:line="276" w:lineRule="auto"/>
              <w:jc w:val="both"/>
              <w:rPr>
                <w:sz w:val="24"/>
                <w:szCs w:val="24"/>
              </w:rPr>
            </w:pPr>
            <w:r w:rsidRPr="00E736F4">
              <w:rPr>
                <w:sz w:val="24"/>
                <w:szCs w:val="24"/>
              </w:rPr>
              <w:lastRenderedPageBreak/>
              <w:t>*</w:t>
            </w:r>
            <w:r>
              <w:rPr>
                <w:sz w:val="24"/>
                <w:szCs w:val="24"/>
              </w:rPr>
              <w:t xml:space="preserve"> </w:t>
            </w:r>
            <w:r w:rsidR="009018BB" w:rsidRPr="005C0D2B">
              <w:rPr>
                <w:sz w:val="24"/>
                <w:szCs w:val="24"/>
              </w:rPr>
              <w:t xml:space="preserve">Программирование </w:t>
            </w:r>
            <w:proofErr w:type="spellStart"/>
            <w:r w:rsidR="009018BB" w:rsidRPr="005C0D2B">
              <w:rPr>
                <w:sz w:val="24"/>
                <w:szCs w:val="24"/>
              </w:rPr>
              <w:t>практико</w:t>
            </w:r>
            <w:proofErr w:type="spellEnd"/>
            <w:r w:rsidR="009018BB" w:rsidRPr="005C0D2B">
              <w:rPr>
                <w:sz w:val="24"/>
                <w:szCs w:val="24"/>
              </w:rPr>
              <w:t>–ориентированных мастер-классов по работе с разными категориями учащихся (ОВЗ, одаренные, группа риска и т.д.),</w:t>
            </w:r>
          </w:p>
          <w:p w14:paraId="759BF281" w14:textId="12617762"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Разработать и ввести в действие Программу профориентация в начальной школе,</w:t>
            </w:r>
          </w:p>
          <w:p w14:paraId="7AB33F5D" w14:textId="0AE77461"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Оказание адресной индивидуальной помощи обучающимся на всех уровнях образования,</w:t>
            </w:r>
          </w:p>
          <w:p w14:paraId="4992C068" w14:textId="033B97A8"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Программирование работы с одаренными детьми,</w:t>
            </w:r>
          </w:p>
          <w:p w14:paraId="1DEC25BB" w14:textId="41268324"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Приобретение нового и замена старого оборудования в соответствии с требованиями ФГОС</w:t>
            </w:r>
          </w:p>
          <w:p w14:paraId="07704982" w14:textId="18D26CA7"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Использование цифровых технологий в управлении образовательной организацией,</w:t>
            </w:r>
          </w:p>
          <w:p w14:paraId="79C0BA25" w14:textId="4A2FCD10"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Проведение медицинских, просветительских, психолого-педагогических мероприятий по сохранению и укреплению здоровья обучающихся и педагогов</w:t>
            </w:r>
          </w:p>
        </w:tc>
        <w:tc>
          <w:tcPr>
            <w:tcW w:w="3115" w:type="dxa"/>
          </w:tcPr>
          <w:p w14:paraId="71B206F0" w14:textId="638882A5" w:rsidR="009018BB" w:rsidRPr="005C0D2B" w:rsidRDefault="00E736F4" w:rsidP="003E3729">
            <w:pPr>
              <w:spacing w:line="276" w:lineRule="auto"/>
              <w:jc w:val="both"/>
              <w:rPr>
                <w:sz w:val="24"/>
                <w:szCs w:val="24"/>
              </w:rPr>
            </w:pPr>
            <w:r w:rsidRPr="00E736F4">
              <w:rPr>
                <w:sz w:val="24"/>
                <w:szCs w:val="24"/>
              </w:rPr>
              <w:lastRenderedPageBreak/>
              <w:t>*</w:t>
            </w:r>
            <w:r>
              <w:rPr>
                <w:sz w:val="24"/>
                <w:szCs w:val="24"/>
              </w:rPr>
              <w:t xml:space="preserve"> </w:t>
            </w:r>
            <w:r w:rsidR="009018BB" w:rsidRPr="005C0D2B">
              <w:rPr>
                <w:sz w:val="24"/>
                <w:szCs w:val="24"/>
              </w:rPr>
              <w:t xml:space="preserve">Включены в </w:t>
            </w:r>
            <w:proofErr w:type="gramStart"/>
            <w:r w:rsidR="009018BB" w:rsidRPr="005C0D2B">
              <w:rPr>
                <w:sz w:val="24"/>
                <w:szCs w:val="24"/>
              </w:rPr>
              <w:t>Программу  ПДС</w:t>
            </w:r>
            <w:proofErr w:type="gramEnd"/>
            <w:r w:rsidR="009018BB" w:rsidRPr="005C0D2B">
              <w:rPr>
                <w:sz w:val="24"/>
                <w:szCs w:val="24"/>
              </w:rPr>
              <w:t xml:space="preserve"> лекционные и практические занятия по единым методическим подходам в организации образовательного процесса на уроке,</w:t>
            </w:r>
          </w:p>
          <w:p w14:paraId="55C11BCC" w14:textId="3BD1DAA5" w:rsidR="009018BB" w:rsidRPr="005C0D2B" w:rsidRDefault="00E736F4" w:rsidP="003E3729">
            <w:pPr>
              <w:spacing w:line="276" w:lineRule="auto"/>
              <w:jc w:val="both"/>
              <w:rPr>
                <w:sz w:val="24"/>
                <w:szCs w:val="24"/>
              </w:rPr>
            </w:pPr>
            <w:r w:rsidRPr="00E736F4">
              <w:rPr>
                <w:sz w:val="24"/>
                <w:szCs w:val="24"/>
              </w:rPr>
              <w:lastRenderedPageBreak/>
              <w:t>*</w:t>
            </w:r>
            <w:r>
              <w:rPr>
                <w:sz w:val="24"/>
                <w:szCs w:val="24"/>
              </w:rPr>
              <w:t xml:space="preserve"> </w:t>
            </w:r>
            <w:r w:rsidR="009018BB" w:rsidRPr="005C0D2B">
              <w:rPr>
                <w:sz w:val="24"/>
                <w:szCs w:val="24"/>
              </w:rPr>
              <w:t xml:space="preserve">Включена в Программу ПДС занятий, как Программирование </w:t>
            </w:r>
            <w:proofErr w:type="spellStart"/>
            <w:r w:rsidR="009018BB" w:rsidRPr="005C0D2B">
              <w:rPr>
                <w:sz w:val="24"/>
                <w:szCs w:val="24"/>
              </w:rPr>
              <w:t>практико</w:t>
            </w:r>
            <w:proofErr w:type="spellEnd"/>
            <w:r w:rsidR="009018BB" w:rsidRPr="005C0D2B">
              <w:rPr>
                <w:sz w:val="24"/>
                <w:szCs w:val="24"/>
              </w:rPr>
              <w:t>–ориентированных мастер-классов по работе с разными категориями учащихся,</w:t>
            </w:r>
          </w:p>
          <w:p w14:paraId="6C544FA0" w14:textId="3846FCB0"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Начата работа по Программе профориентации в начальной школе,</w:t>
            </w:r>
          </w:p>
          <w:p w14:paraId="797FAA41" w14:textId="75EF77D8"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Оказывается адресная индивидуальная помощь обучающимся на всех уровнях образования на основе выявляемых потребностей,</w:t>
            </w:r>
          </w:p>
          <w:p w14:paraId="31B366A4" w14:textId="6DF0157E"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Реализуется программа здоровье сбережения обучающихся и педагогов,</w:t>
            </w:r>
          </w:p>
          <w:p w14:paraId="4A757220" w14:textId="385B9ED3"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Приобретено и заменено оборудование, осуществлен ремонт школьных помещений в соответствии с заявками и финансовым планом,</w:t>
            </w:r>
          </w:p>
          <w:p w14:paraId="49EA2871" w14:textId="0BCEF4D6"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Проведен анализ исполь</w:t>
            </w:r>
            <w:r>
              <w:rPr>
                <w:sz w:val="24"/>
                <w:szCs w:val="24"/>
              </w:rPr>
              <w:t xml:space="preserve">зования цифровых технологий в </w:t>
            </w:r>
            <w:r w:rsidR="009018BB" w:rsidRPr="005C0D2B">
              <w:rPr>
                <w:sz w:val="24"/>
                <w:szCs w:val="24"/>
              </w:rPr>
              <w:t xml:space="preserve">Управлении образовательной организацией и определены перспективы </w:t>
            </w:r>
            <w:proofErr w:type="spellStart"/>
            <w:r w:rsidR="009018BB" w:rsidRPr="005C0D2B">
              <w:rPr>
                <w:sz w:val="24"/>
                <w:szCs w:val="24"/>
              </w:rPr>
              <w:t>цифровизации</w:t>
            </w:r>
            <w:proofErr w:type="spellEnd"/>
            <w:r w:rsidR="009018BB" w:rsidRPr="005C0D2B">
              <w:rPr>
                <w:sz w:val="24"/>
                <w:szCs w:val="24"/>
              </w:rPr>
              <w:t xml:space="preserve"> управления.</w:t>
            </w:r>
          </w:p>
        </w:tc>
      </w:tr>
      <w:tr w:rsidR="009018BB" w:rsidRPr="005C0D2B" w14:paraId="0EF362AB" w14:textId="77777777" w:rsidTr="003E3729">
        <w:tc>
          <w:tcPr>
            <w:tcW w:w="9344" w:type="dxa"/>
            <w:gridSpan w:val="3"/>
          </w:tcPr>
          <w:p w14:paraId="23DDCC4D" w14:textId="77777777" w:rsidR="009018BB" w:rsidRPr="005C0D2B" w:rsidRDefault="009018BB" w:rsidP="003E3729">
            <w:pPr>
              <w:spacing w:line="276" w:lineRule="auto"/>
              <w:jc w:val="center"/>
              <w:rPr>
                <w:b/>
                <w:bCs/>
                <w:sz w:val="24"/>
                <w:szCs w:val="24"/>
              </w:rPr>
            </w:pPr>
            <w:r w:rsidRPr="005C0D2B">
              <w:rPr>
                <w:b/>
                <w:bCs/>
                <w:sz w:val="24"/>
                <w:szCs w:val="24"/>
              </w:rPr>
              <w:lastRenderedPageBreak/>
              <w:t>Развитие воспитательной среды</w:t>
            </w:r>
          </w:p>
        </w:tc>
      </w:tr>
      <w:tr w:rsidR="009018BB" w:rsidRPr="005C0D2B" w14:paraId="66459B71" w14:textId="77777777" w:rsidTr="003E3729">
        <w:tc>
          <w:tcPr>
            <w:tcW w:w="3114" w:type="dxa"/>
          </w:tcPr>
          <w:p w14:paraId="2A1CF28B" w14:textId="77777777" w:rsidR="009018BB" w:rsidRPr="005C0D2B" w:rsidRDefault="009018BB" w:rsidP="003E3729">
            <w:pPr>
              <w:spacing w:line="276" w:lineRule="auto"/>
              <w:jc w:val="both"/>
              <w:rPr>
                <w:sz w:val="24"/>
                <w:szCs w:val="24"/>
              </w:rPr>
            </w:pPr>
            <w:r w:rsidRPr="005C0D2B">
              <w:rPr>
                <w:sz w:val="24"/>
                <w:szCs w:val="24"/>
              </w:rPr>
              <w:lastRenderedPageBreak/>
              <w:t>Создание условий, направленных на повышение воспитательного потенциала школы:</w:t>
            </w:r>
          </w:p>
          <w:p w14:paraId="0D0B23A8" w14:textId="77777777" w:rsidR="00E736F4"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Воспитывать ответственность за результаты своего образования, гражданскую ответственность и патриотизм, (уважения к прошлому и настоящему своего народа, традициям и культуре, ответственности за будущее своей страны)</w:t>
            </w:r>
            <w:proofErr w:type="gramStart"/>
            <w:r w:rsidR="009018BB" w:rsidRPr="005C0D2B">
              <w:rPr>
                <w:sz w:val="24"/>
                <w:szCs w:val="24"/>
              </w:rPr>
              <w:t>. активную</w:t>
            </w:r>
            <w:proofErr w:type="gramEnd"/>
            <w:r w:rsidR="009018BB" w:rsidRPr="005C0D2B">
              <w:rPr>
                <w:sz w:val="24"/>
                <w:szCs w:val="24"/>
              </w:rPr>
              <w:t xml:space="preserve"> жизненную позицию обучающихся, формировать социальные компетенции, вовлекать их в деятельность молодежных общественных объединений; </w:t>
            </w:r>
          </w:p>
          <w:p w14:paraId="33918FB8" w14:textId="67B573D2"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 xml:space="preserve">развивать ученическое самоуправление: </w:t>
            </w:r>
          </w:p>
          <w:p w14:paraId="72435BC9" w14:textId="0E007A3C"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Вовлекать обучающихся в социально-значимые проекты, участие в добровольческой деятельности</w:t>
            </w:r>
          </w:p>
          <w:p w14:paraId="7645AAA9" w14:textId="77777777" w:rsidR="00E736F4"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 xml:space="preserve">Разработать активные формы сотрудничества с родителями (законными представителями) обучающихся на основе </w:t>
            </w:r>
            <w:proofErr w:type="spellStart"/>
            <w:r w:rsidR="009018BB" w:rsidRPr="005C0D2B">
              <w:rPr>
                <w:sz w:val="24"/>
                <w:szCs w:val="24"/>
              </w:rPr>
              <w:t>взаимоподдержки</w:t>
            </w:r>
            <w:proofErr w:type="spellEnd"/>
            <w:r w:rsidR="009018BB" w:rsidRPr="005C0D2B">
              <w:rPr>
                <w:sz w:val="24"/>
                <w:szCs w:val="24"/>
              </w:rPr>
              <w:t xml:space="preserve"> и общности интересов в деле воспитания и обра</w:t>
            </w:r>
            <w:r>
              <w:rPr>
                <w:sz w:val="24"/>
                <w:szCs w:val="24"/>
              </w:rPr>
              <w:t>зования подрастающего поколения</w:t>
            </w:r>
          </w:p>
          <w:p w14:paraId="32A25E1D" w14:textId="54255095"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Активизировать роль школьного музея в патриотическом и нравственном воспитании подрастающего поколения</w:t>
            </w:r>
          </w:p>
        </w:tc>
        <w:tc>
          <w:tcPr>
            <w:tcW w:w="3115" w:type="dxa"/>
          </w:tcPr>
          <w:p w14:paraId="1A014738" w14:textId="0FE96F73"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Продолжить реализацию проекта «Школа возможностей»</w:t>
            </w:r>
          </w:p>
          <w:p w14:paraId="3E15EA2A" w14:textId="1C0AF9F9"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Привлечь</w:t>
            </w:r>
            <w:r w:rsidR="009018BB" w:rsidRPr="005C0D2B">
              <w:rPr>
                <w:b/>
                <w:bCs/>
                <w:sz w:val="24"/>
                <w:szCs w:val="24"/>
              </w:rPr>
              <w:t xml:space="preserve"> </w:t>
            </w:r>
            <w:r w:rsidR="009018BB" w:rsidRPr="005C0D2B">
              <w:rPr>
                <w:sz w:val="24"/>
                <w:szCs w:val="24"/>
              </w:rPr>
              <w:t>родительскую общественность к работе музея,</w:t>
            </w:r>
          </w:p>
          <w:p w14:paraId="69C51749" w14:textId="0AC0B5E1"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Организовать работу проектных и творческих групп учащихся и учителей для работы по реализации значимых событий,</w:t>
            </w:r>
          </w:p>
          <w:p w14:paraId="491B370B" w14:textId="075C752C"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Развивать деятельность детских объединений,</w:t>
            </w:r>
          </w:p>
          <w:p w14:paraId="341B6D93" w14:textId="54EF0504" w:rsidR="009018BB" w:rsidRPr="005C0D2B" w:rsidRDefault="00E736F4" w:rsidP="003E3729">
            <w:pPr>
              <w:spacing w:line="276" w:lineRule="auto"/>
              <w:jc w:val="both"/>
              <w:rPr>
                <w:b/>
                <w:bCs/>
                <w:sz w:val="24"/>
                <w:szCs w:val="24"/>
              </w:rPr>
            </w:pPr>
            <w:r w:rsidRPr="00E736F4">
              <w:rPr>
                <w:sz w:val="24"/>
                <w:szCs w:val="24"/>
              </w:rPr>
              <w:t>*</w:t>
            </w:r>
            <w:r>
              <w:rPr>
                <w:sz w:val="24"/>
                <w:szCs w:val="24"/>
              </w:rPr>
              <w:t xml:space="preserve"> </w:t>
            </w:r>
            <w:r w:rsidR="009018BB" w:rsidRPr="005C0D2B">
              <w:rPr>
                <w:sz w:val="24"/>
                <w:szCs w:val="24"/>
              </w:rPr>
              <w:t>Разработать и ввести в действие Программу работы с родителями, включив в нее активное общении с детьми и педагогами</w:t>
            </w:r>
          </w:p>
        </w:tc>
        <w:tc>
          <w:tcPr>
            <w:tcW w:w="3115" w:type="dxa"/>
          </w:tcPr>
          <w:p w14:paraId="1B476C4F" w14:textId="593C23A5"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Реализация плана мероприятий Проекта «Школа возможностей»,</w:t>
            </w:r>
          </w:p>
          <w:p w14:paraId="1E12C641" w14:textId="3A059DEB"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 xml:space="preserve">Решение Педагогического совета по результатам </w:t>
            </w:r>
            <w:proofErr w:type="gramStart"/>
            <w:r w:rsidR="009018BB" w:rsidRPr="005C0D2B">
              <w:rPr>
                <w:sz w:val="24"/>
                <w:szCs w:val="24"/>
              </w:rPr>
              <w:t>анализа  реализации</w:t>
            </w:r>
            <w:proofErr w:type="gramEnd"/>
            <w:r w:rsidR="009018BB" w:rsidRPr="005C0D2B">
              <w:rPr>
                <w:sz w:val="24"/>
                <w:szCs w:val="24"/>
              </w:rPr>
              <w:t xml:space="preserve"> проекта; </w:t>
            </w:r>
          </w:p>
          <w:p w14:paraId="514C5DE4" w14:textId="1033B3AA"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 xml:space="preserve">Сформировать базу данных по индикативным показателям воспитанности учащихся на основе проведенной </w:t>
            </w:r>
          </w:p>
          <w:p w14:paraId="2A8DD031" w14:textId="77777777" w:rsidR="00E736F4"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Наличие проектных и творческих групп учащихся и учителей для работы по реализации значимых событий, наличие выполненных ими проектов (на осно</w:t>
            </w:r>
            <w:r>
              <w:rPr>
                <w:sz w:val="24"/>
                <w:szCs w:val="24"/>
              </w:rPr>
              <w:t>ве ученического самоуправления)</w:t>
            </w:r>
          </w:p>
          <w:p w14:paraId="0DC192AF" w14:textId="15B6CED4"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 xml:space="preserve">Решение Педагогического совета по результатам анализа деятельности детских объединений, </w:t>
            </w:r>
          </w:p>
          <w:p w14:paraId="56250BE1" w14:textId="4679B3C7"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Разработана и введена в действие Программа работы с родителями</w:t>
            </w:r>
          </w:p>
        </w:tc>
      </w:tr>
      <w:tr w:rsidR="009018BB" w:rsidRPr="005C0D2B" w14:paraId="367E4F39" w14:textId="77777777" w:rsidTr="003E3729">
        <w:tc>
          <w:tcPr>
            <w:tcW w:w="9344" w:type="dxa"/>
            <w:gridSpan w:val="3"/>
          </w:tcPr>
          <w:p w14:paraId="17691CB0" w14:textId="77777777" w:rsidR="009018BB" w:rsidRPr="005C0D2B" w:rsidRDefault="009018BB" w:rsidP="003E3729">
            <w:pPr>
              <w:spacing w:line="276" w:lineRule="auto"/>
              <w:jc w:val="center"/>
              <w:rPr>
                <w:b/>
                <w:bCs/>
                <w:sz w:val="24"/>
                <w:szCs w:val="24"/>
              </w:rPr>
            </w:pPr>
            <w:r w:rsidRPr="005C0D2B">
              <w:rPr>
                <w:b/>
                <w:bCs/>
                <w:sz w:val="24"/>
                <w:szCs w:val="24"/>
              </w:rPr>
              <w:t>Повышение профессиональных компетенций педагогов и работников управления</w:t>
            </w:r>
          </w:p>
        </w:tc>
      </w:tr>
      <w:tr w:rsidR="009018BB" w:rsidRPr="005C0D2B" w14:paraId="7D7F93B9" w14:textId="77777777" w:rsidTr="003E3729">
        <w:tc>
          <w:tcPr>
            <w:tcW w:w="3114" w:type="dxa"/>
          </w:tcPr>
          <w:p w14:paraId="26B21BE5" w14:textId="77777777" w:rsidR="009018BB" w:rsidRPr="005C0D2B" w:rsidRDefault="009018BB" w:rsidP="003E3729">
            <w:pPr>
              <w:spacing w:line="276" w:lineRule="auto"/>
              <w:jc w:val="both"/>
              <w:rPr>
                <w:sz w:val="24"/>
                <w:szCs w:val="24"/>
              </w:rPr>
            </w:pPr>
            <w:r w:rsidRPr="005C0D2B">
              <w:rPr>
                <w:sz w:val="24"/>
                <w:szCs w:val="24"/>
              </w:rPr>
              <w:lastRenderedPageBreak/>
              <w:t>Создание условий для непрерывного совершенствования профессионального мастерства педагогических и руководящих кадров:</w:t>
            </w:r>
          </w:p>
          <w:p w14:paraId="19E4E008" w14:textId="59D2E75C"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Повышать профессиональную компетентность педагогических кадров через реализацию технологии методического сопровождения образовательного процесса, технологию наставничества для молодых педагогов</w:t>
            </w:r>
            <w:proofErr w:type="gramStart"/>
            <w:r w:rsidR="009018BB" w:rsidRPr="005C0D2B">
              <w:rPr>
                <w:sz w:val="24"/>
                <w:szCs w:val="24"/>
              </w:rPr>
              <w:t>. в</w:t>
            </w:r>
            <w:proofErr w:type="gramEnd"/>
            <w:r w:rsidR="009018BB" w:rsidRPr="005C0D2B">
              <w:rPr>
                <w:sz w:val="24"/>
                <w:szCs w:val="24"/>
              </w:rPr>
              <w:t xml:space="preserve"> условиях реализации ФГОС;</w:t>
            </w:r>
          </w:p>
          <w:p w14:paraId="7C736373" w14:textId="311BDE22"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Поддерживать молодых педагогов и успешно интегрировать их в профессию</w:t>
            </w:r>
          </w:p>
          <w:p w14:paraId="3723A78C" w14:textId="02278FF7" w:rsidR="009018BB" w:rsidRPr="005C0D2B" w:rsidRDefault="00E736F4" w:rsidP="003E3729">
            <w:pPr>
              <w:spacing w:line="276" w:lineRule="auto"/>
              <w:jc w:val="both"/>
              <w:rPr>
                <w:b/>
                <w:bCs/>
                <w:sz w:val="24"/>
                <w:szCs w:val="24"/>
              </w:rPr>
            </w:pPr>
            <w:r w:rsidRPr="00E736F4">
              <w:rPr>
                <w:sz w:val="24"/>
                <w:szCs w:val="24"/>
              </w:rPr>
              <w:t>*</w:t>
            </w:r>
            <w:r>
              <w:rPr>
                <w:sz w:val="24"/>
                <w:szCs w:val="24"/>
              </w:rPr>
              <w:t xml:space="preserve"> </w:t>
            </w:r>
            <w:r w:rsidR="009018BB" w:rsidRPr="005C0D2B">
              <w:rPr>
                <w:sz w:val="24"/>
                <w:szCs w:val="24"/>
              </w:rPr>
              <w:t>Повышать профессиональную компетентность управленческой команды, используя технологию научно-методического сопровождения управления реализацией программы развития.</w:t>
            </w:r>
          </w:p>
        </w:tc>
        <w:tc>
          <w:tcPr>
            <w:tcW w:w="3115" w:type="dxa"/>
          </w:tcPr>
          <w:p w14:paraId="6DDF7A00" w14:textId="77777777" w:rsidR="009018BB" w:rsidRPr="005C0D2B" w:rsidRDefault="009018BB" w:rsidP="003E3729">
            <w:pPr>
              <w:spacing w:line="276" w:lineRule="auto"/>
              <w:jc w:val="both"/>
              <w:rPr>
                <w:sz w:val="24"/>
                <w:szCs w:val="24"/>
              </w:rPr>
            </w:pPr>
            <w:r w:rsidRPr="005C0D2B">
              <w:rPr>
                <w:sz w:val="24"/>
                <w:szCs w:val="24"/>
              </w:rPr>
              <w:t xml:space="preserve">Провести диагностику потребностей педагогов в профессиональном саморазвитии, </w:t>
            </w:r>
          </w:p>
          <w:p w14:paraId="31585187" w14:textId="4DA22181" w:rsidR="009018BB" w:rsidRPr="005C0D2B" w:rsidRDefault="00E736F4" w:rsidP="003E3729">
            <w:pPr>
              <w:spacing w:line="276" w:lineRule="auto"/>
              <w:jc w:val="both"/>
              <w:rPr>
                <w:b/>
                <w:bCs/>
                <w:sz w:val="24"/>
                <w:szCs w:val="24"/>
              </w:rPr>
            </w:pPr>
            <w:r w:rsidRPr="00E736F4">
              <w:rPr>
                <w:sz w:val="24"/>
                <w:szCs w:val="24"/>
              </w:rPr>
              <w:t>*</w:t>
            </w:r>
            <w:r>
              <w:rPr>
                <w:sz w:val="24"/>
                <w:szCs w:val="24"/>
              </w:rPr>
              <w:t xml:space="preserve"> </w:t>
            </w:r>
            <w:r w:rsidR="009018BB" w:rsidRPr="005C0D2B">
              <w:rPr>
                <w:sz w:val="24"/>
                <w:szCs w:val="24"/>
              </w:rPr>
              <w:t xml:space="preserve">На основе результатов диагностики разработать и ввести в действие программу ПДС по актуальным проблемам педагогической деятельности для разных групп педагогов, включив в нее лекции, методические чтения, обмен опытом работы, </w:t>
            </w:r>
            <w:proofErr w:type="spellStart"/>
            <w:r w:rsidR="009018BB" w:rsidRPr="005C0D2B">
              <w:rPr>
                <w:sz w:val="24"/>
                <w:szCs w:val="24"/>
              </w:rPr>
              <w:t>взаимопосещение</w:t>
            </w:r>
            <w:proofErr w:type="spellEnd"/>
            <w:r w:rsidR="009018BB" w:rsidRPr="005C0D2B">
              <w:rPr>
                <w:sz w:val="24"/>
                <w:szCs w:val="24"/>
              </w:rPr>
              <w:t xml:space="preserve"> уроков с последующим обсуждением, тренинги, мастер-классы;</w:t>
            </w:r>
          </w:p>
        </w:tc>
        <w:tc>
          <w:tcPr>
            <w:tcW w:w="3115" w:type="dxa"/>
          </w:tcPr>
          <w:p w14:paraId="243C87E1" w14:textId="77777777" w:rsidR="009018BB" w:rsidRPr="005C0D2B" w:rsidRDefault="009018BB" w:rsidP="003E3729">
            <w:pPr>
              <w:spacing w:line="276" w:lineRule="auto"/>
              <w:jc w:val="both"/>
              <w:rPr>
                <w:sz w:val="24"/>
                <w:szCs w:val="24"/>
              </w:rPr>
            </w:pPr>
            <w:r w:rsidRPr="005C0D2B">
              <w:rPr>
                <w:sz w:val="24"/>
                <w:szCs w:val="24"/>
              </w:rPr>
              <w:t>База данных диагностики потребностей педагогов в профессиональном саморазвитии;</w:t>
            </w:r>
          </w:p>
          <w:p w14:paraId="4135826D" w14:textId="0F9B633D"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Программа ПДС,</w:t>
            </w:r>
          </w:p>
          <w:p w14:paraId="3CD97893" w14:textId="127775AA"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Решение Методического совета по работе ПДС;</w:t>
            </w:r>
          </w:p>
          <w:p w14:paraId="7DF3653B" w14:textId="1932BC04" w:rsidR="009018BB" w:rsidRPr="005C0D2B" w:rsidRDefault="00E736F4" w:rsidP="003E3729">
            <w:pPr>
              <w:spacing w:line="276" w:lineRule="auto"/>
              <w:jc w:val="both"/>
              <w:rPr>
                <w:sz w:val="24"/>
                <w:szCs w:val="24"/>
              </w:rPr>
            </w:pPr>
            <w:r w:rsidRPr="00E736F4">
              <w:rPr>
                <w:sz w:val="24"/>
                <w:szCs w:val="24"/>
              </w:rPr>
              <w:t>*</w:t>
            </w:r>
            <w:r>
              <w:rPr>
                <w:sz w:val="24"/>
                <w:szCs w:val="24"/>
              </w:rPr>
              <w:t xml:space="preserve"> </w:t>
            </w:r>
            <w:r w:rsidR="009018BB" w:rsidRPr="005C0D2B">
              <w:rPr>
                <w:sz w:val="24"/>
                <w:szCs w:val="24"/>
              </w:rPr>
              <w:t>База данных по отзывам педагогов о работе ПДС</w:t>
            </w:r>
          </w:p>
        </w:tc>
      </w:tr>
      <w:tr w:rsidR="009018BB" w:rsidRPr="005C0D2B" w14:paraId="682C439E" w14:textId="77777777" w:rsidTr="003E3729">
        <w:tc>
          <w:tcPr>
            <w:tcW w:w="9344" w:type="dxa"/>
            <w:gridSpan w:val="3"/>
          </w:tcPr>
          <w:p w14:paraId="225313D3" w14:textId="77777777" w:rsidR="009018BB" w:rsidRPr="005C0D2B" w:rsidRDefault="009018BB" w:rsidP="003E3729">
            <w:pPr>
              <w:spacing w:line="276" w:lineRule="auto"/>
              <w:jc w:val="center"/>
              <w:rPr>
                <w:b/>
                <w:bCs/>
                <w:sz w:val="24"/>
                <w:szCs w:val="24"/>
              </w:rPr>
            </w:pPr>
            <w:r w:rsidRPr="005C0D2B">
              <w:rPr>
                <w:b/>
                <w:bCs/>
                <w:sz w:val="24"/>
                <w:szCs w:val="24"/>
              </w:rPr>
              <w:t>Управление качеством образования</w:t>
            </w:r>
          </w:p>
        </w:tc>
      </w:tr>
      <w:tr w:rsidR="009018BB" w:rsidRPr="005C0D2B" w14:paraId="48009203" w14:textId="77777777" w:rsidTr="009018BB">
        <w:trPr>
          <w:trHeight w:val="3109"/>
        </w:trPr>
        <w:tc>
          <w:tcPr>
            <w:tcW w:w="3114" w:type="dxa"/>
          </w:tcPr>
          <w:p w14:paraId="052AE68F" w14:textId="77777777" w:rsidR="009018BB" w:rsidRPr="005C0D2B" w:rsidRDefault="009018BB" w:rsidP="003E3729">
            <w:pPr>
              <w:spacing w:line="276" w:lineRule="auto"/>
              <w:rPr>
                <w:sz w:val="24"/>
                <w:szCs w:val="24"/>
              </w:rPr>
            </w:pPr>
            <w:r w:rsidRPr="005C0D2B">
              <w:rPr>
                <w:sz w:val="24"/>
                <w:szCs w:val="24"/>
              </w:rPr>
              <w:t>Развитие механизмов управления качеством образования:</w:t>
            </w:r>
          </w:p>
          <w:p w14:paraId="59DBAD7A" w14:textId="34DA4EC6"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Привести систему оценки качества образования в соответствии с нормативными документами</w:t>
            </w:r>
          </w:p>
          <w:p w14:paraId="5B9AFDA1" w14:textId="0DA9B995"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 xml:space="preserve">Проводить мониторинг результатов воспитания и развития обучающихся, профессиональной компетентности </w:t>
            </w:r>
            <w:r w:rsidR="009018BB" w:rsidRPr="005C0D2B">
              <w:rPr>
                <w:sz w:val="24"/>
                <w:szCs w:val="24"/>
              </w:rPr>
              <w:lastRenderedPageBreak/>
              <w:t>педагогических работников.</w:t>
            </w:r>
          </w:p>
          <w:p w14:paraId="6401014C" w14:textId="107C93EB"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Обеспечить стабильное функционирование школьной системы оценки качества образования</w:t>
            </w:r>
          </w:p>
        </w:tc>
        <w:tc>
          <w:tcPr>
            <w:tcW w:w="3115" w:type="dxa"/>
          </w:tcPr>
          <w:p w14:paraId="159BAB76" w14:textId="2E71BBEE" w:rsidR="009018BB" w:rsidRPr="005C0D2B" w:rsidRDefault="00E736F4" w:rsidP="003E3729">
            <w:pPr>
              <w:spacing w:line="276" w:lineRule="auto"/>
              <w:rPr>
                <w:sz w:val="24"/>
                <w:szCs w:val="24"/>
              </w:rPr>
            </w:pPr>
            <w:r w:rsidRPr="00E736F4">
              <w:rPr>
                <w:sz w:val="24"/>
                <w:szCs w:val="24"/>
              </w:rPr>
              <w:lastRenderedPageBreak/>
              <w:t>*</w:t>
            </w:r>
            <w:r>
              <w:rPr>
                <w:sz w:val="24"/>
                <w:szCs w:val="24"/>
              </w:rPr>
              <w:t xml:space="preserve"> </w:t>
            </w:r>
            <w:r w:rsidR="009018BB" w:rsidRPr="005C0D2B">
              <w:rPr>
                <w:sz w:val="24"/>
                <w:szCs w:val="24"/>
              </w:rPr>
              <w:t>Разработать и ввести в действие Положение о мониторинге деятельности педагогических работников</w:t>
            </w:r>
          </w:p>
          <w:p w14:paraId="100D8218" w14:textId="170B99A2"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Осуществлять анализ и самоанализ педагогической деятельности работников на основе данных мониторинга деятельности педагогических работников</w:t>
            </w:r>
          </w:p>
          <w:p w14:paraId="71449D58" w14:textId="57317A5A"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 xml:space="preserve">Разработать и ввести в действие Положение о </w:t>
            </w:r>
            <w:proofErr w:type="spellStart"/>
            <w:r w:rsidR="009018BB" w:rsidRPr="005C0D2B">
              <w:rPr>
                <w:sz w:val="24"/>
                <w:szCs w:val="24"/>
              </w:rPr>
              <w:lastRenderedPageBreak/>
              <w:t>внутришкольных</w:t>
            </w:r>
            <w:proofErr w:type="spellEnd"/>
            <w:r w:rsidR="009018BB" w:rsidRPr="005C0D2B">
              <w:rPr>
                <w:sz w:val="24"/>
                <w:szCs w:val="24"/>
              </w:rPr>
              <w:t xml:space="preserve"> грантах на педагогические проекты</w:t>
            </w:r>
          </w:p>
          <w:p w14:paraId="705535DF" w14:textId="2E0A3AF9"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Возобновить работу по Проекту преемственности между уровнями образования и с ДОУ</w:t>
            </w:r>
          </w:p>
          <w:p w14:paraId="1000A46D" w14:textId="09C5EF26"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 xml:space="preserve">Внести изменения и дополнения в Положения: «О </w:t>
            </w:r>
            <w:proofErr w:type="spellStart"/>
            <w:r w:rsidR="009018BB" w:rsidRPr="005C0D2B">
              <w:rPr>
                <w:sz w:val="24"/>
                <w:szCs w:val="24"/>
              </w:rPr>
              <w:t>внутришкольном</w:t>
            </w:r>
            <w:proofErr w:type="spellEnd"/>
            <w:r w:rsidR="009018BB" w:rsidRPr="005C0D2B">
              <w:rPr>
                <w:sz w:val="24"/>
                <w:szCs w:val="24"/>
              </w:rPr>
              <w:t xml:space="preserve"> контроле», «Об управлении качеством образования в школе»</w:t>
            </w:r>
          </w:p>
          <w:p w14:paraId="03B0992E" w14:textId="3BC3C96A"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Осуществлять контроль реализации Программы развития по индикативным показателям</w:t>
            </w:r>
          </w:p>
          <w:p w14:paraId="28F13A4D" w14:textId="667BD7B5"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 xml:space="preserve">Провести анализ реализации ООП начального, основного и среднего общего образования; по итогам анализа внести коррективы в Образовательные программы всех уровней образования; локальные нормативные акты школы и </w:t>
            </w:r>
          </w:p>
          <w:p w14:paraId="4DEB7105" w14:textId="7F7F11FE" w:rsidR="009018BB" w:rsidRPr="009018BB" w:rsidRDefault="009018BB" w:rsidP="003E3729">
            <w:pPr>
              <w:spacing w:line="276" w:lineRule="auto"/>
              <w:rPr>
                <w:sz w:val="24"/>
                <w:szCs w:val="24"/>
              </w:rPr>
            </w:pPr>
            <w:proofErr w:type="gramStart"/>
            <w:r w:rsidRPr="005C0D2B">
              <w:rPr>
                <w:sz w:val="24"/>
                <w:szCs w:val="24"/>
              </w:rPr>
              <w:t>нормативно</w:t>
            </w:r>
            <w:proofErr w:type="gramEnd"/>
            <w:r w:rsidRPr="005C0D2B">
              <w:rPr>
                <w:sz w:val="24"/>
                <w:szCs w:val="24"/>
              </w:rPr>
              <w:t>-правовое регулирован</w:t>
            </w:r>
            <w:r>
              <w:rPr>
                <w:sz w:val="24"/>
                <w:szCs w:val="24"/>
              </w:rPr>
              <w:t>ие механизмов управления школой.</w:t>
            </w:r>
          </w:p>
        </w:tc>
        <w:tc>
          <w:tcPr>
            <w:tcW w:w="3115" w:type="dxa"/>
          </w:tcPr>
          <w:p w14:paraId="5C5BBC75" w14:textId="158CB5F4" w:rsidR="009018BB" w:rsidRPr="005C0D2B" w:rsidRDefault="00E736F4" w:rsidP="003E3729">
            <w:pPr>
              <w:spacing w:line="276" w:lineRule="auto"/>
              <w:rPr>
                <w:sz w:val="24"/>
                <w:szCs w:val="24"/>
              </w:rPr>
            </w:pPr>
            <w:r w:rsidRPr="00E736F4">
              <w:rPr>
                <w:sz w:val="24"/>
                <w:szCs w:val="24"/>
              </w:rPr>
              <w:lastRenderedPageBreak/>
              <w:t>*</w:t>
            </w:r>
            <w:r>
              <w:rPr>
                <w:sz w:val="24"/>
                <w:szCs w:val="24"/>
              </w:rPr>
              <w:t xml:space="preserve"> </w:t>
            </w:r>
            <w:r w:rsidR="009018BB" w:rsidRPr="005C0D2B">
              <w:rPr>
                <w:sz w:val="24"/>
                <w:szCs w:val="24"/>
              </w:rPr>
              <w:t>База данных мониторинга педагогической деятельности</w:t>
            </w:r>
          </w:p>
          <w:p w14:paraId="7D36CCF6" w14:textId="025F891E"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Решение Педагогическог</w:t>
            </w:r>
            <w:r>
              <w:rPr>
                <w:sz w:val="24"/>
                <w:szCs w:val="24"/>
              </w:rPr>
              <w:t>о совета по результатам анализа п</w:t>
            </w:r>
            <w:r w:rsidR="009018BB" w:rsidRPr="005C0D2B">
              <w:rPr>
                <w:sz w:val="24"/>
                <w:szCs w:val="24"/>
              </w:rPr>
              <w:t>едагогической деятельности</w:t>
            </w:r>
          </w:p>
          <w:p w14:paraId="3A61E7E3" w14:textId="6267FE51"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 xml:space="preserve">Перечень </w:t>
            </w:r>
            <w:proofErr w:type="spellStart"/>
            <w:r w:rsidR="009018BB" w:rsidRPr="005C0D2B">
              <w:rPr>
                <w:sz w:val="24"/>
                <w:szCs w:val="24"/>
              </w:rPr>
              <w:t>грантовых</w:t>
            </w:r>
            <w:proofErr w:type="spellEnd"/>
            <w:r w:rsidR="009018BB" w:rsidRPr="005C0D2B">
              <w:rPr>
                <w:sz w:val="24"/>
                <w:szCs w:val="24"/>
              </w:rPr>
              <w:t xml:space="preserve"> тем по методической работе, работе классных руководителей, руководству проектно-исследовательской </w:t>
            </w:r>
            <w:r w:rsidR="009018BB" w:rsidRPr="005C0D2B">
              <w:rPr>
                <w:sz w:val="24"/>
                <w:szCs w:val="24"/>
              </w:rPr>
              <w:lastRenderedPageBreak/>
              <w:t>деятельностью учащихся и др.</w:t>
            </w:r>
          </w:p>
          <w:p w14:paraId="5909C64E" w14:textId="60D4C7DB"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Реализация мероприятий Проекта по преемственности между уровнями образования и с ДОУ</w:t>
            </w:r>
          </w:p>
          <w:p w14:paraId="67098C2E" w14:textId="0CD1ECD1"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Решения Педагогических советов по реализации Программы развития</w:t>
            </w:r>
          </w:p>
          <w:p w14:paraId="7453A57D" w14:textId="54BED000" w:rsidR="009018BB" w:rsidRPr="005C0D2B" w:rsidRDefault="00E736F4" w:rsidP="003E3729">
            <w:pPr>
              <w:spacing w:line="276" w:lineRule="auto"/>
              <w:rPr>
                <w:sz w:val="24"/>
                <w:szCs w:val="24"/>
              </w:rPr>
            </w:pPr>
            <w:r w:rsidRPr="00E736F4">
              <w:rPr>
                <w:sz w:val="24"/>
                <w:szCs w:val="24"/>
              </w:rPr>
              <w:t>*</w:t>
            </w:r>
            <w:r>
              <w:rPr>
                <w:sz w:val="24"/>
                <w:szCs w:val="24"/>
              </w:rPr>
              <w:t xml:space="preserve"> </w:t>
            </w:r>
            <w:r w:rsidR="009018BB" w:rsidRPr="005C0D2B">
              <w:rPr>
                <w:sz w:val="24"/>
                <w:szCs w:val="24"/>
              </w:rPr>
              <w:t>Решения Педагогических советов по реализации ООП начального, основного и среднего общего образования</w:t>
            </w:r>
          </w:p>
        </w:tc>
      </w:tr>
    </w:tbl>
    <w:p w14:paraId="58EE629E" w14:textId="77777777" w:rsidR="009018BB" w:rsidRPr="005C0D2B" w:rsidRDefault="009018BB" w:rsidP="003E3729">
      <w:pPr>
        <w:spacing w:after="0" w:line="276" w:lineRule="auto"/>
        <w:ind w:firstLine="709"/>
        <w:jc w:val="both"/>
        <w:rPr>
          <w:b/>
          <w:bCs/>
          <w:sz w:val="24"/>
          <w:szCs w:val="24"/>
        </w:rPr>
      </w:pPr>
    </w:p>
    <w:p w14:paraId="5B6505B7" w14:textId="37ECED24" w:rsidR="009018BB" w:rsidRPr="009018BB" w:rsidRDefault="009018BB" w:rsidP="003E3729">
      <w:pPr>
        <w:spacing w:after="0" w:line="276" w:lineRule="auto"/>
        <w:ind w:firstLine="709"/>
        <w:jc w:val="center"/>
        <w:rPr>
          <w:b/>
          <w:bCs/>
          <w:color w:val="002060"/>
          <w:sz w:val="24"/>
          <w:szCs w:val="24"/>
        </w:rPr>
      </w:pPr>
      <w:r>
        <w:rPr>
          <w:b/>
          <w:bCs/>
          <w:color w:val="002060"/>
          <w:sz w:val="24"/>
          <w:szCs w:val="24"/>
        </w:rPr>
        <w:t xml:space="preserve">6. </w:t>
      </w:r>
      <w:r w:rsidRPr="009018BB">
        <w:rPr>
          <w:b/>
          <w:bCs/>
          <w:color w:val="002060"/>
          <w:sz w:val="24"/>
          <w:szCs w:val="24"/>
        </w:rPr>
        <w:t>Ресурсное обеспечение Программы развития.</w:t>
      </w:r>
    </w:p>
    <w:p w14:paraId="4D992D7F" w14:textId="17524689" w:rsidR="009018BB" w:rsidRPr="007314FA" w:rsidRDefault="009018BB" w:rsidP="003E3729">
      <w:pPr>
        <w:spacing w:after="0" w:line="276" w:lineRule="auto"/>
        <w:ind w:firstLine="709"/>
        <w:jc w:val="both"/>
        <w:rPr>
          <w:sz w:val="24"/>
          <w:szCs w:val="24"/>
        </w:rPr>
      </w:pPr>
      <w:r w:rsidRPr="007314FA">
        <w:rPr>
          <w:sz w:val="24"/>
          <w:szCs w:val="24"/>
        </w:rPr>
        <w:t>1)</w:t>
      </w:r>
      <w:r>
        <w:rPr>
          <w:sz w:val="24"/>
          <w:szCs w:val="24"/>
        </w:rPr>
        <w:t xml:space="preserve"> </w:t>
      </w:r>
      <w:r w:rsidRPr="007314FA">
        <w:rPr>
          <w:sz w:val="24"/>
          <w:szCs w:val="24"/>
        </w:rPr>
        <w:t>Основным источником финансирования Программы являются средства бюджета города Костромы. К прочим (внебюджетным) источникам, привлекаемым для реализации Программы относятся безвозмездные пожертвования организаций и физических лиц, объем которых будет корректироваться (уточняться) в ходе реализации программных мероприятий. Объем финансирования Программы из средств бюджета города Костромы ежегодно уточняется при формировании бюджета города Костромы.</w:t>
      </w:r>
    </w:p>
    <w:p w14:paraId="0873502F" w14:textId="77777777" w:rsidR="009018BB" w:rsidRPr="007314FA" w:rsidRDefault="009018BB" w:rsidP="003E3729">
      <w:pPr>
        <w:spacing w:after="0" w:line="276" w:lineRule="auto"/>
        <w:ind w:firstLine="709"/>
        <w:jc w:val="both"/>
        <w:rPr>
          <w:sz w:val="24"/>
          <w:szCs w:val="24"/>
        </w:rPr>
      </w:pPr>
      <w:r w:rsidRPr="007314FA">
        <w:rPr>
          <w:sz w:val="24"/>
          <w:szCs w:val="24"/>
        </w:rPr>
        <w:t>2) Сложившаяся структура управления МБОУ «СОШ № 29», использование проектных технологий в управлении, коллегиальное принятие управленческих решений, делегирование полномочий, привлечение к управлению школой родительской общественности являются управленческим ресурсом, обеспечивающим решения поставленных задач, достижение цели Программы развития.</w:t>
      </w:r>
    </w:p>
    <w:p w14:paraId="4AD7D5E5" w14:textId="7493DF0E" w:rsidR="009018BB" w:rsidRPr="007314FA" w:rsidRDefault="00E736F4" w:rsidP="003E3729">
      <w:pPr>
        <w:spacing w:after="0" w:line="276" w:lineRule="auto"/>
        <w:ind w:firstLine="709"/>
        <w:jc w:val="both"/>
        <w:rPr>
          <w:sz w:val="24"/>
          <w:szCs w:val="24"/>
        </w:rPr>
      </w:pPr>
      <w:r>
        <w:rPr>
          <w:sz w:val="24"/>
          <w:szCs w:val="24"/>
        </w:rPr>
        <w:t xml:space="preserve">3) </w:t>
      </w:r>
      <w:r w:rsidR="009018BB" w:rsidRPr="007314FA">
        <w:rPr>
          <w:sz w:val="24"/>
          <w:szCs w:val="24"/>
        </w:rPr>
        <w:t xml:space="preserve">Кадровый ресурс: в школе работает стабильный, творческий, высококвалифицированный коллектив специалистов, имеющих опыт инновационной профессиональной деятельности в условиях опережающего введения ФГОС на всех </w:t>
      </w:r>
      <w:r w:rsidR="009018BB" w:rsidRPr="007314FA">
        <w:rPr>
          <w:sz w:val="24"/>
          <w:szCs w:val="24"/>
        </w:rPr>
        <w:lastRenderedPageBreak/>
        <w:t>уровнях образования Педагогические работники мотивированы на повышение уровня профессионального мастерства: регулярно проходят курсы повышения квалификации, работают по индивидуальным маршрутам профессионального развития.</w:t>
      </w:r>
    </w:p>
    <w:p w14:paraId="55357C38" w14:textId="77777777" w:rsidR="009018BB" w:rsidRPr="007314FA" w:rsidRDefault="009018BB" w:rsidP="003E3729">
      <w:pPr>
        <w:spacing w:after="0" w:line="276" w:lineRule="auto"/>
        <w:ind w:firstLine="709"/>
        <w:jc w:val="both"/>
        <w:rPr>
          <w:sz w:val="24"/>
          <w:szCs w:val="24"/>
        </w:rPr>
      </w:pPr>
      <w:r w:rsidRPr="007314FA">
        <w:rPr>
          <w:sz w:val="24"/>
          <w:szCs w:val="24"/>
        </w:rPr>
        <w:t>4) Материально-техническая база МБОУ «СОШ № 29», образовательная среда обеспечивают реализацию основных образовательных программ начального, основного и среднего образования, выполнение требований охраны труда, выполнение санитарно-гигиенических норм, выполнение условий безопасности участников образовательного процесса.</w:t>
      </w:r>
    </w:p>
    <w:p w14:paraId="7FEB5BDD" w14:textId="77777777" w:rsidR="009018BB" w:rsidRPr="007314FA" w:rsidRDefault="009018BB" w:rsidP="003E3729">
      <w:pPr>
        <w:spacing w:after="0" w:line="276" w:lineRule="auto"/>
        <w:ind w:firstLine="709"/>
        <w:jc w:val="both"/>
        <w:rPr>
          <w:sz w:val="24"/>
          <w:szCs w:val="24"/>
        </w:rPr>
      </w:pPr>
      <w:r w:rsidRPr="007314FA">
        <w:rPr>
          <w:sz w:val="24"/>
          <w:szCs w:val="24"/>
        </w:rPr>
        <w:t xml:space="preserve">5) Нормативно-правовой ресурс реализации Программы развития составляют: законодательство Российской федерации, региональные и муниципальные нормативно-правовые акты в области образования, </w:t>
      </w:r>
      <w:proofErr w:type="spellStart"/>
      <w:r w:rsidRPr="007314FA">
        <w:rPr>
          <w:sz w:val="24"/>
          <w:szCs w:val="24"/>
        </w:rPr>
        <w:t>внутришкольная</w:t>
      </w:r>
      <w:proofErr w:type="spellEnd"/>
      <w:r w:rsidRPr="007314FA">
        <w:rPr>
          <w:sz w:val="24"/>
          <w:szCs w:val="24"/>
        </w:rPr>
        <w:t xml:space="preserve"> система нормативны актов.</w:t>
      </w:r>
    </w:p>
    <w:p w14:paraId="0330203B" w14:textId="77777777" w:rsidR="009018BB" w:rsidRPr="007314FA" w:rsidRDefault="009018BB" w:rsidP="003E3729">
      <w:pPr>
        <w:spacing w:after="0" w:line="276" w:lineRule="auto"/>
        <w:ind w:firstLine="709"/>
        <w:jc w:val="both"/>
        <w:rPr>
          <w:sz w:val="24"/>
          <w:szCs w:val="24"/>
        </w:rPr>
      </w:pPr>
      <w:r w:rsidRPr="007314FA">
        <w:rPr>
          <w:sz w:val="24"/>
          <w:szCs w:val="24"/>
        </w:rPr>
        <w:t>6)    Программно-методический ресурс составляют: Национальный проекта «Образование», Федеральный проект «Поддержка семей, имеющих детей», Федеральный проект «Современная школа». Федеральный проект «Цифровая образовательная среда», проекты и программы, продукты инновационной и методической работы МБОУ «СОШ №29».</w:t>
      </w:r>
    </w:p>
    <w:p w14:paraId="68511D1F" w14:textId="77777777" w:rsidR="009018BB" w:rsidRPr="007314FA" w:rsidRDefault="009018BB" w:rsidP="003E3729">
      <w:pPr>
        <w:spacing w:after="0" w:line="276" w:lineRule="auto"/>
        <w:ind w:firstLine="709"/>
        <w:jc w:val="both"/>
        <w:rPr>
          <w:sz w:val="24"/>
          <w:szCs w:val="24"/>
        </w:rPr>
      </w:pPr>
      <w:r w:rsidRPr="007314FA">
        <w:rPr>
          <w:sz w:val="24"/>
          <w:szCs w:val="24"/>
        </w:rPr>
        <w:t>7) Мотивационный ресурс: материальное и организационное стимулирование участников реализации Программы развития.</w:t>
      </w:r>
    </w:p>
    <w:p w14:paraId="0AD7161E" w14:textId="77777777" w:rsidR="009018BB" w:rsidRPr="007314FA" w:rsidRDefault="009018BB" w:rsidP="003E3729">
      <w:pPr>
        <w:spacing w:after="0" w:line="276" w:lineRule="auto"/>
        <w:ind w:firstLine="709"/>
        <w:jc w:val="both"/>
        <w:rPr>
          <w:sz w:val="24"/>
          <w:szCs w:val="24"/>
        </w:rPr>
      </w:pPr>
      <w:r w:rsidRPr="007314FA">
        <w:rPr>
          <w:sz w:val="24"/>
          <w:szCs w:val="24"/>
        </w:rPr>
        <w:t>8) Информационный ресурс реализации Программы развития: размещение на сайте школы и в социальных сетях информации о Программе развития и ходе её реализации, Интернет -ресурсы</w:t>
      </w:r>
    </w:p>
    <w:p w14:paraId="08B6E230" w14:textId="77777777" w:rsidR="0097383B" w:rsidRDefault="0097383B" w:rsidP="003E3729">
      <w:pPr>
        <w:spacing w:after="0" w:line="276" w:lineRule="auto"/>
        <w:ind w:firstLine="709"/>
        <w:jc w:val="both"/>
        <w:rPr>
          <w:sz w:val="24"/>
          <w:szCs w:val="24"/>
        </w:rPr>
      </w:pPr>
    </w:p>
    <w:p w14:paraId="373FA8AC" w14:textId="77777777" w:rsidR="009018BB" w:rsidRPr="009018BB" w:rsidRDefault="009018BB" w:rsidP="003E3729">
      <w:pPr>
        <w:spacing w:after="0" w:line="276" w:lineRule="auto"/>
        <w:ind w:firstLine="709"/>
        <w:jc w:val="center"/>
        <w:rPr>
          <w:b/>
          <w:bCs/>
          <w:color w:val="002060"/>
          <w:sz w:val="24"/>
          <w:szCs w:val="24"/>
        </w:rPr>
      </w:pPr>
      <w:r w:rsidRPr="009018BB">
        <w:rPr>
          <w:b/>
          <w:bCs/>
          <w:color w:val="002060"/>
          <w:sz w:val="24"/>
          <w:szCs w:val="24"/>
        </w:rPr>
        <w:t>7. Механизм реализации Программы развития</w:t>
      </w:r>
    </w:p>
    <w:p w14:paraId="2036936C" w14:textId="77777777" w:rsidR="009018BB" w:rsidRPr="002033E2" w:rsidRDefault="009018BB" w:rsidP="003E3729">
      <w:pPr>
        <w:spacing w:after="0" w:line="276" w:lineRule="auto"/>
        <w:jc w:val="both"/>
        <w:rPr>
          <w:sz w:val="24"/>
          <w:szCs w:val="24"/>
        </w:rPr>
      </w:pPr>
      <w:r w:rsidRPr="002033E2">
        <w:rPr>
          <w:sz w:val="24"/>
          <w:szCs w:val="24"/>
        </w:rPr>
        <w:t>Предназначение программы.</w:t>
      </w:r>
    </w:p>
    <w:p w14:paraId="14371C8D" w14:textId="77777777" w:rsidR="009018BB" w:rsidRDefault="009018BB" w:rsidP="00317358">
      <w:pPr>
        <w:pStyle w:val="a4"/>
        <w:numPr>
          <w:ilvl w:val="0"/>
          <w:numId w:val="5"/>
        </w:numPr>
        <w:spacing w:after="0" w:line="276" w:lineRule="auto"/>
        <w:jc w:val="both"/>
        <w:rPr>
          <w:sz w:val="24"/>
          <w:szCs w:val="24"/>
        </w:rPr>
      </w:pPr>
      <w:r w:rsidRPr="009018BB">
        <w:rPr>
          <w:sz w:val="24"/>
          <w:szCs w:val="24"/>
        </w:rPr>
        <w:t>Удерживать действительные намерения всех участников образовательного процесса добиваться позитивных изменений:</w:t>
      </w:r>
      <w:r>
        <w:rPr>
          <w:sz w:val="24"/>
          <w:szCs w:val="24"/>
        </w:rPr>
        <w:t xml:space="preserve"> </w:t>
      </w:r>
    </w:p>
    <w:p w14:paraId="00D4996B" w14:textId="77777777" w:rsidR="009018BB" w:rsidRDefault="009018BB" w:rsidP="00317358">
      <w:pPr>
        <w:pStyle w:val="a4"/>
        <w:numPr>
          <w:ilvl w:val="0"/>
          <w:numId w:val="7"/>
        </w:numPr>
        <w:spacing w:after="0" w:line="276" w:lineRule="auto"/>
        <w:jc w:val="both"/>
        <w:rPr>
          <w:sz w:val="24"/>
          <w:szCs w:val="24"/>
        </w:rPr>
      </w:pPr>
      <w:r w:rsidRPr="009018BB">
        <w:rPr>
          <w:sz w:val="24"/>
          <w:szCs w:val="24"/>
        </w:rPr>
        <w:t xml:space="preserve">в целях и задачах школы; </w:t>
      </w:r>
    </w:p>
    <w:p w14:paraId="7C958684" w14:textId="77777777" w:rsidR="009018BB" w:rsidRDefault="009018BB" w:rsidP="00317358">
      <w:pPr>
        <w:pStyle w:val="a4"/>
        <w:numPr>
          <w:ilvl w:val="0"/>
          <w:numId w:val="7"/>
        </w:numPr>
        <w:spacing w:after="0" w:line="276" w:lineRule="auto"/>
        <w:jc w:val="both"/>
        <w:rPr>
          <w:sz w:val="24"/>
          <w:szCs w:val="24"/>
        </w:rPr>
      </w:pPr>
      <w:r w:rsidRPr="009018BB">
        <w:rPr>
          <w:sz w:val="24"/>
          <w:szCs w:val="24"/>
        </w:rPr>
        <w:t xml:space="preserve">в технологиях и условиях образовательного процесса, обеспечивающих достижение целей; </w:t>
      </w:r>
    </w:p>
    <w:p w14:paraId="6AEC9A21" w14:textId="0F56800D" w:rsidR="009018BB" w:rsidRPr="009018BB" w:rsidRDefault="009018BB" w:rsidP="00317358">
      <w:pPr>
        <w:pStyle w:val="a4"/>
        <w:numPr>
          <w:ilvl w:val="0"/>
          <w:numId w:val="7"/>
        </w:numPr>
        <w:spacing w:after="0" w:line="276" w:lineRule="auto"/>
        <w:jc w:val="both"/>
        <w:rPr>
          <w:sz w:val="24"/>
          <w:szCs w:val="24"/>
        </w:rPr>
      </w:pPr>
      <w:r w:rsidRPr="009018BB">
        <w:rPr>
          <w:sz w:val="24"/>
          <w:szCs w:val="24"/>
        </w:rPr>
        <w:t xml:space="preserve">в механизмах поддержки и закрепления позитивных изменений. </w:t>
      </w:r>
    </w:p>
    <w:p w14:paraId="047B1D36" w14:textId="77777777" w:rsidR="009018BB" w:rsidRDefault="009018BB" w:rsidP="00317358">
      <w:pPr>
        <w:pStyle w:val="a4"/>
        <w:numPr>
          <w:ilvl w:val="0"/>
          <w:numId w:val="5"/>
        </w:numPr>
        <w:spacing w:after="0" w:line="276" w:lineRule="auto"/>
        <w:jc w:val="both"/>
        <w:rPr>
          <w:sz w:val="24"/>
          <w:szCs w:val="24"/>
        </w:rPr>
      </w:pPr>
      <w:r w:rsidRPr="009018BB">
        <w:rPr>
          <w:sz w:val="24"/>
          <w:szCs w:val="24"/>
        </w:rPr>
        <w:t>Вносить необходимые изменения:</w:t>
      </w:r>
      <w:r>
        <w:rPr>
          <w:sz w:val="24"/>
          <w:szCs w:val="24"/>
        </w:rPr>
        <w:t xml:space="preserve"> </w:t>
      </w:r>
    </w:p>
    <w:p w14:paraId="1A17935B" w14:textId="77777777" w:rsidR="009018BB" w:rsidRDefault="009018BB" w:rsidP="00317358">
      <w:pPr>
        <w:pStyle w:val="a4"/>
        <w:numPr>
          <w:ilvl w:val="0"/>
          <w:numId w:val="8"/>
        </w:numPr>
        <w:spacing w:after="0" w:line="276" w:lineRule="auto"/>
        <w:jc w:val="both"/>
        <w:rPr>
          <w:sz w:val="24"/>
          <w:szCs w:val="24"/>
        </w:rPr>
      </w:pPr>
      <w:r w:rsidRPr="009018BB">
        <w:rPr>
          <w:sz w:val="24"/>
          <w:szCs w:val="24"/>
        </w:rPr>
        <w:t>в цели и задачи школы;</w:t>
      </w:r>
    </w:p>
    <w:p w14:paraId="0DBD7990" w14:textId="157CC6E8" w:rsidR="009018BB" w:rsidRDefault="009018BB" w:rsidP="00317358">
      <w:pPr>
        <w:pStyle w:val="a4"/>
        <w:numPr>
          <w:ilvl w:val="0"/>
          <w:numId w:val="8"/>
        </w:numPr>
        <w:spacing w:after="0" w:line="276" w:lineRule="auto"/>
        <w:jc w:val="both"/>
        <w:rPr>
          <w:sz w:val="24"/>
          <w:szCs w:val="24"/>
        </w:rPr>
      </w:pPr>
      <w:r w:rsidRPr="009018BB">
        <w:rPr>
          <w:sz w:val="24"/>
          <w:szCs w:val="24"/>
        </w:rPr>
        <w:t xml:space="preserve">в технологии и условия образовательного процесса, обеспечивающие достижение целей; </w:t>
      </w:r>
    </w:p>
    <w:p w14:paraId="0D4DDE39" w14:textId="38ED40FC" w:rsidR="009018BB" w:rsidRPr="009018BB" w:rsidRDefault="009018BB" w:rsidP="00317358">
      <w:pPr>
        <w:pStyle w:val="a4"/>
        <w:numPr>
          <w:ilvl w:val="0"/>
          <w:numId w:val="8"/>
        </w:numPr>
        <w:spacing w:after="0" w:line="276" w:lineRule="auto"/>
        <w:jc w:val="both"/>
        <w:rPr>
          <w:sz w:val="24"/>
          <w:szCs w:val="24"/>
        </w:rPr>
      </w:pPr>
      <w:r w:rsidRPr="009018BB">
        <w:rPr>
          <w:sz w:val="24"/>
          <w:szCs w:val="24"/>
        </w:rPr>
        <w:t xml:space="preserve">в механизмы поддержки и закрепления позитивных изменений. </w:t>
      </w:r>
    </w:p>
    <w:p w14:paraId="7F52E2C1" w14:textId="77777777" w:rsidR="009018BB" w:rsidRPr="002033E2" w:rsidRDefault="009018BB" w:rsidP="003E3729">
      <w:pPr>
        <w:spacing w:after="0" w:line="276" w:lineRule="auto"/>
        <w:jc w:val="both"/>
        <w:rPr>
          <w:sz w:val="24"/>
          <w:szCs w:val="24"/>
        </w:rPr>
      </w:pPr>
      <w:r w:rsidRPr="002033E2">
        <w:rPr>
          <w:sz w:val="24"/>
          <w:szCs w:val="24"/>
        </w:rPr>
        <w:t>Принципы управления образовательной организацией:</w:t>
      </w:r>
    </w:p>
    <w:p w14:paraId="6CA6384F" w14:textId="77777777" w:rsidR="009018BB" w:rsidRDefault="009018BB" w:rsidP="00317358">
      <w:pPr>
        <w:pStyle w:val="a4"/>
        <w:numPr>
          <w:ilvl w:val="0"/>
          <w:numId w:val="6"/>
        </w:numPr>
        <w:spacing w:after="0" w:line="276" w:lineRule="auto"/>
        <w:jc w:val="both"/>
        <w:rPr>
          <w:sz w:val="24"/>
          <w:szCs w:val="24"/>
        </w:rPr>
      </w:pPr>
      <w:proofErr w:type="gramStart"/>
      <w:r w:rsidRPr="009018BB">
        <w:rPr>
          <w:sz w:val="24"/>
          <w:szCs w:val="24"/>
        </w:rPr>
        <w:t>открытость</w:t>
      </w:r>
      <w:proofErr w:type="gramEnd"/>
      <w:r w:rsidRPr="009018BB">
        <w:rPr>
          <w:sz w:val="24"/>
          <w:szCs w:val="24"/>
        </w:rPr>
        <w:t xml:space="preserve"> образовательной организации  внешним влияниям и сотрудничеству;</w:t>
      </w:r>
    </w:p>
    <w:p w14:paraId="540CC5C9" w14:textId="77777777" w:rsidR="009018BB" w:rsidRDefault="009018BB" w:rsidP="00317358">
      <w:pPr>
        <w:pStyle w:val="a4"/>
        <w:numPr>
          <w:ilvl w:val="0"/>
          <w:numId w:val="6"/>
        </w:numPr>
        <w:spacing w:after="0" w:line="276" w:lineRule="auto"/>
        <w:jc w:val="both"/>
        <w:rPr>
          <w:sz w:val="24"/>
          <w:szCs w:val="24"/>
        </w:rPr>
      </w:pPr>
      <w:r w:rsidRPr="009018BB">
        <w:rPr>
          <w:sz w:val="24"/>
          <w:szCs w:val="24"/>
        </w:rPr>
        <w:t>государственно- общественный характер управления;</w:t>
      </w:r>
    </w:p>
    <w:p w14:paraId="2DE2CAF8" w14:textId="77777777" w:rsidR="009018BB" w:rsidRDefault="009018BB" w:rsidP="00317358">
      <w:pPr>
        <w:pStyle w:val="a4"/>
        <w:numPr>
          <w:ilvl w:val="0"/>
          <w:numId w:val="6"/>
        </w:numPr>
        <w:spacing w:after="0" w:line="276" w:lineRule="auto"/>
        <w:jc w:val="both"/>
        <w:rPr>
          <w:sz w:val="24"/>
          <w:szCs w:val="24"/>
        </w:rPr>
      </w:pPr>
      <w:r w:rsidRPr="009018BB">
        <w:rPr>
          <w:sz w:val="24"/>
          <w:szCs w:val="24"/>
        </w:rPr>
        <w:t>демократизация управления;</w:t>
      </w:r>
    </w:p>
    <w:p w14:paraId="78801576" w14:textId="77777777" w:rsidR="009018BB" w:rsidRDefault="009018BB" w:rsidP="00317358">
      <w:pPr>
        <w:pStyle w:val="a4"/>
        <w:numPr>
          <w:ilvl w:val="0"/>
          <w:numId w:val="6"/>
        </w:numPr>
        <w:spacing w:after="0" w:line="276" w:lineRule="auto"/>
        <w:jc w:val="both"/>
        <w:rPr>
          <w:sz w:val="24"/>
          <w:szCs w:val="24"/>
        </w:rPr>
      </w:pPr>
      <w:proofErr w:type="spellStart"/>
      <w:r w:rsidRPr="009018BB">
        <w:rPr>
          <w:sz w:val="24"/>
          <w:szCs w:val="24"/>
        </w:rPr>
        <w:t>прогностичность</w:t>
      </w:r>
      <w:proofErr w:type="spellEnd"/>
      <w:r w:rsidRPr="009018BB">
        <w:rPr>
          <w:sz w:val="24"/>
          <w:szCs w:val="24"/>
        </w:rPr>
        <w:t xml:space="preserve"> управления; </w:t>
      </w:r>
    </w:p>
    <w:p w14:paraId="49248C67" w14:textId="77777777" w:rsidR="009018BB" w:rsidRDefault="009018BB" w:rsidP="00317358">
      <w:pPr>
        <w:pStyle w:val="a4"/>
        <w:numPr>
          <w:ilvl w:val="0"/>
          <w:numId w:val="6"/>
        </w:numPr>
        <w:spacing w:after="0" w:line="276" w:lineRule="auto"/>
        <w:jc w:val="both"/>
        <w:rPr>
          <w:sz w:val="24"/>
          <w:szCs w:val="24"/>
        </w:rPr>
      </w:pPr>
      <w:r w:rsidRPr="009018BB">
        <w:rPr>
          <w:sz w:val="24"/>
          <w:szCs w:val="24"/>
        </w:rPr>
        <w:t xml:space="preserve">информационная основа принятия управленческих решений; </w:t>
      </w:r>
    </w:p>
    <w:p w14:paraId="355FE90D" w14:textId="1A2B2BEE" w:rsidR="009018BB" w:rsidRPr="009018BB" w:rsidRDefault="009018BB" w:rsidP="00317358">
      <w:pPr>
        <w:pStyle w:val="a4"/>
        <w:numPr>
          <w:ilvl w:val="0"/>
          <w:numId w:val="6"/>
        </w:numPr>
        <w:spacing w:after="0" w:line="276" w:lineRule="auto"/>
        <w:jc w:val="both"/>
        <w:rPr>
          <w:sz w:val="24"/>
          <w:szCs w:val="24"/>
        </w:rPr>
      </w:pPr>
      <w:r w:rsidRPr="009018BB">
        <w:rPr>
          <w:sz w:val="24"/>
          <w:szCs w:val="24"/>
        </w:rPr>
        <w:t>согласованность деятельности всех подразделений и участников образовательного процесса.</w:t>
      </w:r>
    </w:p>
    <w:p w14:paraId="3B7C7409" w14:textId="77777777" w:rsidR="009018BB" w:rsidRPr="002033E2" w:rsidRDefault="009018BB" w:rsidP="003E3729">
      <w:pPr>
        <w:spacing w:after="0" w:line="276" w:lineRule="auto"/>
        <w:jc w:val="both"/>
        <w:rPr>
          <w:sz w:val="24"/>
          <w:szCs w:val="24"/>
        </w:rPr>
      </w:pPr>
      <w:r w:rsidRPr="002033E2">
        <w:rPr>
          <w:sz w:val="24"/>
          <w:szCs w:val="24"/>
        </w:rPr>
        <w:t>Порядок реализации программы:</w:t>
      </w:r>
    </w:p>
    <w:p w14:paraId="2EFBA5FB" w14:textId="77777777" w:rsidR="009018BB" w:rsidRDefault="009018BB" w:rsidP="00317358">
      <w:pPr>
        <w:pStyle w:val="a4"/>
        <w:numPr>
          <w:ilvl w:val="0"/>
          <w:numId w:val="9"/>
        </w:numPr>
        <w:spacing w:after="0" w:line="276" w:lineRule="auto"/>
        <w:jc w:val="both"/>
        <w:rPr>
          <w:sz w:val="24"/>
          <w:szCs w:val="24"/>
        </w:rPr>
      </w:pPr>
      <w:r w:rsidRPr="009018BB">
        <w:rPr>
          <w:sz w:val="24"/>
          <w:szCs w:val="24"/>
        </w:rPr>
        <w:t>Процесс запуска программы развития осуществляется по всем видам ресурсов.</w:t>
      </w:r>
    </w:p>
    <w:p w14:paraId="31DA57D7" w14:textId="77777777" w:rsidR="009018BB" w:rsidRDefault="009018BB" w:rsidP="00317358">
      <w:pPr>
        <w:pStyle w:val="a4"/>
        <w:numPr>
          <w:ilvl w:val="0"/>
          <w:numId w:val="9"/>
        </w:numPr>
        <w:spacing w:after="0" w:line="276" w:lineRule="auto"/>
        <w:jc w:val="both"/>
        <w:rPr>
          <w:sz w:val="24"/>
          <w:szCs w:val="24"/>
        </w:rPr>
      </w:pPr>
      <w:r w:rsidRPr="009018BB">
        <w:rPr>
          <w:sz w:val="24"/>
          <w:szCs w:val="24"/>
        </w:rPr>
        <w:lastRenderedPageBreak/>
        <w:t>Основным средством реализации программы развития является проектная деятельность.</w:t>
      </w:r>
    </w:p>
    <w:p w14:paraId="28AD6887" w14:textId="692E68E8" w:rsidR="009018BB" w:rsidRDefault="009018BB" w:rsidP="00317358">
      <w:pPr>
        <w:pStyle w:val="a4"/>
        <w:numPr>
          <w:ilvl w:val="0"/>
          <w:numId w:val="9"/>
        </w:numPr>
        <w:spacing w:after="0" w:line="276" w:lineRule="auto"/>
        <w:jc w:val="both"/>
        <w:rPr>
          <w:sz w:val="24"/>
          <w:szCs w:val="24"/>
        </w:rPr>
      </w:pPr>
      <w:r w:rsidRPr="009018BB">
        <w:rPr>
          <w:sz w:val="24"/>
          <w:szCs w:val="24"/>
        </w:rPr>
        <w:t>Управление проектами осуществляется с использованием информационной системы управления</w:t>
      </w:r>
      <w:r>
        <w:rPr>
          <w:sz w:val="24"/>
          <w:szCs w:val="24"/>
        </w:rPr>
        <w:t>.</w:t>
      </w:r>
    </w:p>
    <w:p w14:paraId="1759B871" w14:textId="1F8FC2BC" w:rsidR="009018BB" w:rsidRPr="009018BB" w:rsidRDefault="009018BB" w:rsidP="00317358">
      <w:pPr>
        <w:pStyle w:val="a4"/>
        <w:numPr>
          <w:ilvl w:val="0"/>
          <w:numId w:val="9"/>
        </w:numPr>
        <w:spacing w:after="0" w:line="276" w:lineRule="auto"/>
        <w:jc w:val="both"/>
        <w:rPr>
          <w:sz w:val="24"/>
          <w:szCs w:val="24"/>
        </w:rPr>
      </w:pPr>
      <w:r w:rsidRPr="009018BB">
        <w:rPr>
          <w:sz w:val="24"/>
          <w:szCs w:val="24"/>
        </w:rPr>
        <w:t>Достижение прогнозируемого результата отслеживается в технологии индикативного управления, где индикаторами выступают планируемые результаты реализации Программы развития.</w:t>
      </w:r>
    </w:p>
    <w:p w14:paraId="6805773A" w14:textId="77777777" w:rsidR="009018BB" w:rsidRPr="002033E2" w:rsidRDefault="009018BB" w:rsidP="003E3729">
      <w:pPr>
        <w:spacing w:after="0" w:line="276" w:lineRule="auto"/>
        <w:jc w:val="both"/>
        <w:rPr>
          <w:b/>
          <w:bCs/>
          <w:sz w:val="24"/>
          <w:szCs w:val="24"/>
        </w:rPr>
      </w:pPr>
      <w:r w:rsidRPr="002033E2">
        <w:rPr>
          <w:b/>
          <w:bCs/>
          <w:sz w:val="24"/>
          <w:szCs w:val="24"/>
        </w:rPr>
        <w:t>Организационная структура управляющей системы, обеспечивающая реализацию программы развития:</w:t>
      </w:r>
    </w:p>
    <w:tbl>
      <w:tblPr>
        <w:tblStyle w:val="a3"/>
        <w:tblW w:w="0" w:type="auto"/>
        <w:tblInd w:w="-5" w:type="dxa"/>
        <w:tblLook w:val="04A0" w:firstRow="1" w:lastRow="0" w:firstColumn="1" w:lastColumn="0" w:noHBand="0" w:noVBand="1"/>
      </w:tblPr>
      <w:tblGrid>
        <w:gridCol w:w="1988"/>
        <w:gridCol w:w="2265"/>
        <w:gridCol w:w="5096"/>
      </w:tblGrid>
      <w:tr w:rsidR="009018BB" w:rsidRPr="002033E2" w14:paraId="59D4A3AD" w14:textId="77777777" w:rsidTr="009018BB">
        <w:tc>
          <w:tcPr>
            <w:tcW w:w="1988" w:type="dxa"/>
          </w:tcPr>
          <w:p w14:paraId="34BBE468" w14:textId="77777777" w:rsidR="009018BB" w:rsidRPr="002033E2" w:rsidRDefault="009018BB" w:rsidP="003E3729">
            <w:pPr>
              <w:spacing w:line="276" w:lineRule="auto"/>
              <w:jc w:val="center"/>
              <w:rPr>
                <w:b/>
                <w:bCs/>
                <w:sz w:val="24"/>
                <w:szCs w:val="24"/>
              </w:rPr>
            </w:pPr>
            <w:r w:rsidRPr="002033E2">
              <w:rPr>
                <w:b/>
                <w:bCs/>
                <w:sz w:val="24"/>
                <w:szCs w:val="24"/>
              </w:rPr>
              <w:t>Уровень и содержание управления</w:t>
            </w:r>
          </w:p>
        </w:tc>
        <w:tc>
          <w:tcPr>
            <w:tcW w:w="2265" w:type="dxa"/>
          </w:tcPr>
          <w:p w14:paraId="273638AF" w14:textId="77777777" w:rsidR="009018BB" w:rsidRPr="002033E2" w:rsidRDefault="009018BB" w:rsidP="003E3729">
            <w:pPr>
              <w:spacing w:line="276" w:lineRule="auto"/>
              <w:jc w:val="center"/>
              <w:rPr>
                <w:b/>
                <w:bCs/>
                <w:sz w:val="24"/>
                <w:szCs w:val="24"/>
              </w:rPr>
            </w:pPr>
            <w:r w:rsidRPr="002033E2">
              <w:rPr>
                <w:b/>
                <w:bCs/>
                <w:sz w:val="24"/>
                <w:szCs w:val="24"/>
              </w:rPr>
              <w:t>Субъекты управления</w:t>
            </w:r>
          </w:p>
        </w:tc>
        <w:tc>
          <w:tcPr>
            <w:tcW w:w="5096" w:type="dxa"/>
          </w:tcPr>
          <w:p w14:paraId="66294F50" w14:textId="77777777" w:rsidR="009018BB" w:rsidRPr="002033E2" w:rsidRDefault="009018BB" w:rsidP="003E3729">
            <w:pPr>
              <w:spacing w:line="276" w:lineRule="auto"/>
              <w:jc w:val="center"/>
              <w:rPr>
                <w:b/>
                <w:bCs/>
                <w:sz w:val="24"/>
                <w:szCs w:val="24"/>
              </w:rPr>
            </w:pPr>
            <w:r w:rsidRPr="002033E2">
              <w:rPr>
                <w:b/>
                <w:bCs/>
                <w:sz w:val="24"/>
                <w:szCs w:val="24"/>
              </w:rPr>
              <w:t>Содержание управления</w:t>
            </w:r>
          </w:p>
        </w:tc>
      </w:tr>
      <w:tr w:rsidR="009018BB" w:rsidRPr="002033E2" w14:paraId="1E7E23E8" w14:textId="77777777" w:rsidTr="009018BB">
        <w:tc>
          <w:tcPr>
            <w:tcW w:w="1988" w:type="dxa"/>
          </w:tcPr>
          <w:p w14:paraId="4D98081A" w14:textId="09403A84" w:rsidR="009018BB" w:rsidRPr="002033E2" w:rsidRDefault="009018BB" w:rsidP="003E3729">
            <w:pPr>
              <w:spacing w:line="276" w:lineRule="auto"/>
              <w:jc w:val="both"/>
              <w:rPr>
                <w:sz w:val="24"/>
                <w:szCs w:val="24"/>
              </w:rPr>
            </w:pPr>
            <w:r w:rsidRPr="002033E2">
              <w:rPr>
                <w:sz w:val="24"/>
                <w:szCs w:val="24"/>
              </w:rPr>
              <w:t>Стратегическое управление</w:t>
            </w:r>
            <w:r>
              <w:rPr>
                <w:sz w:val="24"/>
                <w:szCs w:val="24"/>
              </w:rPr>
              <w:t>.</w:t>
            </w:r>
            <w:r w:rsidRPr="002033E2">
              <w:rPr>
                <w:sz w:val="24"/>
                <w:szCs w:val="24"/>
              </w:rPr>
              <w:t xml:space="preserve"> Уровень директора</w:t>
            </w:r>
          </w:p>
          <w:p w14:paraId="5C7BA8A2" w14:textId="77777777" w:rsidR="009018BB" w:rsidRPr="002033E2" w:rsidRDefault="009018BB" w:rsidP="003E3729">
            <w:pPr>
              <w:spacing w:line="276" w:lineRule="auto"/>
              <w:jc w:val="both"/>
              <w:rPr>
                <w:sz w:val="24"/>
                <w:szCs w:val="24"/>
              </w:rPr>
            </w:pPr>
          </w:p>
          <w:p w14:paraId="0F012ADE" w14:textId="77777777" w:rsidR="009018BB" w:rsidRPr="002033E2" w:rsidRDefault="009018BB" w:rsidP="003E3729">
            <w:pPr>
              <w:spacing w:line="276" w:lineRule="auto"/>
              <w:jc w:val="both"/>
              <w:rPr>
                <w:sz w:val="24"/>
                <w:szCs w:val="24"/>
              </w:rPr>
            </w:pPr>
          </w:p>
        </w:tc>
        <w:tc>
          <w:tcPr>
            <w:tcW w:w="2265" w:type="dxa"/>
          </w:tcPr>
          <w:p w14:paraId="3AD63C39" w14:textId="77777777" w:rsidR="009018BB" w:rsidRPr="002033E2" w:rsidRDefault="009018BB" w:rsidP="003E3729">
            <w:pPr>
              <w:spacing w:line="276" w:lineRule="auto"/>
              <w:jc w:val="center"/>
              <w:rPr>
                <w:sz w:val="24"/>
                <w:szCs w:val="24"/>
              </w:rPr>
            </w:pPr>
            <w:r w:rsidRPr="002033E2">
              <w:rPr>
                <w:sz w:val="24"/>
                <w:szCs w:val="24"/>
              </w:rPr>
              <w:t>Директор школы</w:t>
            </w:r>
          </w:p>
        </w:tc>
        <w:tc>
          <w:tcPr>
            <w:tcW w:w="5096" w:type="dxa"/>
          </w:tcPr>
          <w:p w14:paraId="47D12BAD" w14:textId="77777777" w:rsidR="009018BB" w:rsidRPr="002033E2" w:rsidRDefault="009018BB" w:rsidP="003E3729">
            <w:pPr>
              <w:spacing w:line="276" w:lineRule="auto"/>
              <w:jc w:val="both"/>
              <w:rPr>
                <w:sz w:val="24"/>
                <w:szCs w:val="24"/>
              </w:rPr>
            </w:pPr>
            <w:r w:rsidRPr="002033E2">
              <w:rPr>
                <w:sz w:val="24"/>
                <w:szCs w:val="24"/>
              </w:rPr>
              <w:t>Определяет стратегию развития школы,</w:t>
            </w:r>
          </w:p>
          <w:p w14:paraId="3E8564F0" w14:textId="77777777" w:rsidR="009018BB" w:rsidRPr="002033E2" w:rsidRDefault="009018BB" w:rsidP="003E3729">
            <w:pPr>
              <w:spacing w:line="276" w:lineRule="auto"/>
              <w:jc w:val="both"/>
              <w:rPr>
                <w:sz w:val="24"/>
                <w:szCs w:val="24"/>
              </w:rPr>
            </w:pPr>
            <w:r w:rsidRPr="002033E2">
              <w:rPr>
                <w:sz w:val="24"/>
                <w:szCs w:val="24"/>
              </w:rPr>
              <w:t>представляет интересы школы в государственных и общественных организациях, бизнес сообществах, утверждает нормативные акты, необходимые для организации ведущих процессов, процедур в отношениях между участниками образовательного процесса.</w:t>
            </w:r>
          </w:p>
        </w:tc>
      </w:tr>
      <w:tr w:rsidR="009018BB" w:rsidRPr="002033E2" w14:paraId="4810E4ED" w14:textId="77777777" w:rsidTr="009018BB">
        <w:trPr>
          <w:trHeight w:val="651"/>
        </w:trPr>
        <w:tc>
          <w:tcPr>
            <w:tcW w:w="1988" w:type="dxa"/>
            <w:vMerge w:val="restart"/>
          </w:tcPr>
          <w:p w14:paraId="68343127" w14:textId="77777777" w:rsidR="009018BB" w:rsidRPr="002033E2" w:rsidRDefault="009018BB" w:rsidP="003E3729">
            <w:pPr>
              <w:spacing w:line="276" w:lineRule="auto"/>
              <w:jc w:val="both"/>
              <w:rPr>
                <w:sz w:val="24"/>
                <w:szCs w:val="24"/>
              </w:rPr>
            </w:pPr>
            <w:r w:rsidRPr="002033E2">
              <w:rPr>
                <w:sz w:val="24"/>
                <w:szCs w:val="24"/>
              </w:rPr>
              <w:t>Стратегическое управление Уровень традиционных субъектов управления</w:t>
            </w:r>
          </w:p>
          <w:p w14:paraId="0E92F95A" w14:textId="7D74B3FD" w:rsidR="009018BB" w:rsidRPr="002033E2" w:rsidRDefault="009018BB" w:rsidP="003E3729">
            <w:pPr>
              <w:spacing w:line="276" w:lineRule="auto"/>
              <w:jc w:val="both"/>
              <w:rPr>
                <w:sz w:val="24"/>
                <w:szCs w:val="24"/>
              </w:rPr>
            </w:pPr>
            <w:r w:rsidRPr="002033E2">
              <w:rPr>
                <w:sz w:val="24"/>
                <w:szCs w:val="24"/>
              </w:rPr>
              <w:t>(вновь созданный орган)</w:t>
            </w:r>
          </w:p>
        </w:tc>
        <w:tc>
          <w:tcPr>
            <w:tcW w:w="2265" w:type="dxa"/>
          </w:tcPr>
          <w:p w14:paraId="3774BCA0" w14:textId="77777777" w:rsidR="009018BB" w:rsidRPr="002033E2" w:rsidRDefault="009018BB" w:rsidP="003E3729">
            <w:pPr>
              <w:spacing w:line="276" w:lineRule="auto"/>
              <w:jc w:val="center"/>
              <w:rPr>
                <w:sz w:val="24"/>
                <w:szCs w:val="24"/>
              </w:rPr>
            </w:pPr>
            <w:r w:rsidRPr="002033E2">
              <w:rPr>
                <w:sz w:val="24"/>
                <w:szCs w:val="24"/>
              </w:rPr>
              <w:t>Педагогический совет</w:t>
            </w:r>
          </w:p>
          <w:p w14:paraId="1475122E" w14:textId="77777777" w:rsidR="009018BB" w:rsidRPr="002033E2" w:rsidRDefault="009018BB" w:rsidP="003E3729">
            <w:pPr>
              <w:spacing w:line="276" w:lineRule="auto"/>
              <w:jc w:val="both"/>
              <w:rPr>
                <w:sz w:val="24"/>
                <w:szCs w:val="24"/>
              </w:rPr>
            </w:pPr>
          </w:p>
        </w:tc>
        <w:tc>
          <w:tcPr>
            <w:tcW w:w="5096" w:type="dxa"/>
          </w:tcPr>
          <w:p w14:paraId="6A473032" w14:textId="77777777" w:rsidR="009018BB" w:rsidRPr="002033E2" w:rsidRDefault="009018BB" w:rsidP="003E3729">
            <w:pPr>
              <w:spacing w:line="276" w:lineRule="auto"/>
              <w:jc w:val="both"/>
              <w:rPr>
                <w:sz w:val="24"/>
                <w:szCs w:val="24"/>
              </w:rPr>
            </w:pPr>
            <w:r w:rsidRPr="002033E2">
              <w:rPr>
                <w:sz w:val="24"/>
                <w:szCs w:val="24"/>
              </w:rPr>
              <w:t>Решает вопросы, связанные с реализацией Программы развития школы и другие вопросы в соответствии с Уставом</w:t>
            </w:r>
          </w:p>
        </w:tc>
      </w:tr>
      <w:tr w:rsidR="009018BB" w:rsidRPr="002033E2" w14:paraId="43A4BBD1" w14:textId="77777777" w:rsidTr="009018BB">
        <w:trPr>
          <w:trHeight w:val="950"/>
        </w:trPr>
        <w:tc>
          <w:tcPr>
            <w:tcW w:w="1988" w:type="dxa"/>
            <w:vMerge/>
          </w:tcPr>
          <w:p w14:paraId="4B2B2E1D" w14:textId="77777777" w:rsidR="009018BB" w:rsidRPr="002033E2" w:rsidRDefault="009018BB" w:rsidP="003E3729">
            <w:pPr>
              <w:spacing w:line="276" w:lineRule="auto"/>
              <w:jc w:val="both"/>
              <w:rPr>
                <w:sz w:val="24"/>
                <w:szCs w:val="24"/>
              </w:rPr>
            </w:pPr>
          </w:p>
        </w:tc>
        <w:tc>
          <w:tcPr>
            <w:tcW w:w="2265" w:type="dxa"/>
          </w:tcPr>
          <w:p w14:paraId="5294FC74" w14:textId="77777777" w:rsidR="009018BB" w:rsidRPr="002033E2" w:rsidRDefault="009018BB" w:rsidP="003E3729">
            <w:pPr>
              <w:spacing w:line="276" w:lineRule="auto"/>
              <w:jc w:val="center"/>
              <w:rPr>
                <w:sz w:val="24"/>
                <w:szCs w:val="24"/>
              </w:rPr>
            </w:pPr>
            <w:r w:rsidRPr="002033E2">
              <w:rPr>
                <w:sz w:val="24"/>
                <w:szCs w:val="24"/>
              </w:rPr>
              <w:t>Профсоюзный комитет</w:t>
            </w:r>
          </w:p>
          <w:p w14:paraId="38A5D9E3" w14:textId="77777777" w:rsidR="009018BB" w:rsidRPr="002033E2" w:rsidRDefault="009018BB" w:rsidP="003E3729">
            <w:pPr>
              <w:spacing w:line="276" w:lineRule="auto"/>
              <w:jc w:val="both"/>
              <w:rPr>
                <w:sz w:val="24"/>
                <w:szCs w:val="24"/>
              </w:rPr>
            </w:pPr>
          </w:p>
        </w:tc>
        <w:tc>
          <w:tcPr>
            <w:tcW w:w="5096" w:type="dxa"/>
          </w:tcPr>
          <w:p w14:paraId="4DA4BAF2" w14:textId="77777777" w:rsidR="009018BB" w:rsidRPr="002033E2" w:rsidRDefault="009018BB" w:rsidP="003E3729">
            <w:pPr>
              <w:spacing w:line="276" w:lineRule="auto"/>
              <w:jc w:val="both"/>
              <w:rPr>
                <w:sz w:val="24"/>
                <w:szCs w:val="24"/>
              </w:rPr>
            </w:pPr>
            <w:proofErr w:type="gramStart"/>
            <w:r w:rsidRPr="002033E2">
              <w:rPr>
                <w:sz w:val="24"/>
                <w:szCs w:val="24"/>
              </w:rPr>
              <w:t>Защищает  права</w:t>
            </w:r>
            <w:proofErr w:type="gramEnd"/>
            <w:r w:rsidRPr="002033E2">
              <w:rPr>
                <w:sz w:val="24"/>
                <w:szCs w:val="24"/>
              </w:rPr>
              <w:t xml:space="preserve"> работников школы</w:t>
            </w:r>
          </w:p>
        </w:tc>
      </w:tr>
      <w:tr w:rsidR="009018BB" w:rsidRPr="002033E2" w14:paraId="6C627A9D" w14:textId="77777777" w:rsidTr="009018BB">
        <w:trPr>
          <w:trHeight w:val="677"/>
        </w:trPr>
        <w:tc>
          <w:tcPr>
            <w:tcW w:w="1988" w:type="dxa"/>
            <w:vMerge/>
          </w:tcPr>
          <w:p w14:paraId="21C61BF7" w14:textId="77777777" w:rsidR="009018BB" w:rsidRPr="002033E2" w:rsidRDefault="009018BB" w:rsidP="003E3729">
            <w:pPr>
              <w:spacing w:line="276" w:lineRule="auto"/>
              <w:jc w:val="both"/>
              <w:rPr>
                <w:sz w:val="24"/>
                <w:szCs w:val="24"/>
              </w:rPr>
            </w:pPr>
          </w:p>
        </w:tc>
        <w:tc>
          <w:tcPr>
            <w:tcW w:w="2265" w:type="dxa"/>
          </w:tcPr>
          <w:p w14:paraId="482BA0CE" w14:textId="77777777" w:rsidR="009018BB" w:rsidRPr="002033E2" w:rsidRDefault="009018BB" w:rsidP="003E3729">
            <w:pPr>
              <w:spacing w:line="276" w:lineRule="auto"/>
              <w:jc w:val="center"/>
              <w:rPr>
                <w:sz w:val="24"/>
                <w:szCs w:val="24"/>
              </w:rPr>
            </w:pPr>
            <w:r w:rsidRPr="002033E2">
              <w:rPr>
                <w:sz w:val="24"/>
                <w:szCs w:val="24"/>
              </w:rPr>
              <w:t>Родительский совет</w:t>
            </w:r>
          </w:p>
          <w:p w14:paraId="4CC4E304" w14:textId="77777777" w:rsidR="009018BB" w:rsidRPr="002033E2" w:rsidRDefault="009018BB" w:rsidP="003E3729">
            <w:pPr>
              <w:spacing w:line="276" w:lineRule="auto"/>
              <w:jc w:val="center"/>
              <w:rPr>
                <w:sz w:val="24"/>
                <w:szCs w:val="24"/>
              </w:rPr>
            </w:pPr>
            <w:r w:rsidRPr="002033E2">
              <w:rPr>
                <w:sz w:val="24"/>
                <w:szCs w:val="24"/>
              </w:rPr>
              <w:t>(Управляющий совет)</w:t>
            </w:r>
          </w:p>
        </w:tc>
        <w:tc>
          <w:tcPr>
            <w:tcW w:w="5096" w:type="dxa"/>
          </w:tcPr>
          <w:p w14:paraId="3845E4AC" w14:textId="77777777" w:rsidR="009018BB" w:rsidRPr="002033E2" w:rsidRDefault="009018BB" w:rsidP="003E3729">
            <w:pPr>
              <w:spacing w:line="276" w:lineRule="auto"/>
              <w:jc w:val="both"/>
              <w:rPr>
                <w:sz w:val="24"/>
                <w:szCs w:val="24"/>
              </w:rPr>
            </w:pPr>
            <w:r w:rsidRPr="002033E2">
              <w:rPr>
                <w:sz w:val="24"/>
                <w:szCs w:val="24"/>
              </w:rPr>
              <w:t>Осуществляет деятельность, предусмотренную Уставом и Положением о Родительском совете (Управляющем совете)</w:t>
            </w:r>
          </w:p>
        </w:tc>
      </w:tr>
      <w:tr w:rsidR="009018BB" w:rsidRPr="002033E2" w14:paraId="3EB62A3D" w14:textId="77777777" w:rsidTr="009018BB">
        <w:trPr>
          <w:trHeight w:val="248"/>
        </w:trPr>
        <w:tc>
          <w:tcPr>
            <w:tcW w:w="1988" w:type="dxa"/>
            <w:vMerge w:val="restart"/>
          </w:tcPr>
          <w:p w14:paraId="1906DAF7" w14:textId="77777777" w:rsidR="009018BB" w:rsidRPr="002033E2" w:rsidRDefault="009018BB" w:rsidP="003E3729">
            <w:pPr>
              <w:spacing w:line="276" w:lineRule="auto"/>
              <w:jc w:val="both"/>
              <w:rPr>
                <w:sz w:val="24"/>
                <w:szCs w:val="24"/>
              </w:rPr>
            </w:pPr>
            <w:r w:rsidRPr="002033E2">
              <w:rPr>
                <w:sz w:val="24"/>
                <w:szCs w:val="24"/>
              </w:rPr>
              <w:t>Тактическое управление Уровень заместителей директора</w:t>
            </w:r>
          </w:p>
        </w:tc>
        <w:tc>
          <w:tcPr>
            <w:tcW w:w="2265" w:type="dxa"/>
          </w:tcPr>
          <w:p w14:paraId="370AE802" w14:textId="77777777" w:rsidR="009018BB" w:rsidRPr="002033E2" w:rsidRDefault="009018BB" w:rsidP="003E3729">
            <w:pPr>
              <w:spacing w:line="276" w:lineRule="auto"/>
              <w:jc w:val="center"/>
              <w:rPr>
                <w:sz w:val="24"/>
                <w:szCs w:val="24"/>
              </w:rPr>
            </w:pPr>
            <w:r w:rsidRPr="002033E2">
              <w:rPr>
                <w:sz w:val="24"/>
                <w:szCs w:val="24"/>
              </w:rPr>
              <w:t>Административный совет</w:t>
            </w:r>
          </w:p>
        </w:tc>
        <w:tc>
          <w:tcPr>
            <w:tcW w:w="5096" w:type="dxa"/>
          </w:tcPr>
          <w:p w14:paraId="387369FF" w14:textId="77777777" w:rsidR="009018BB" w:rsidRPr="002033E2" w:rsidRDefault="009018BB" w:rsidP="003E3729">
            <w:pPr>
              <w:spacing w:line="276" w:lineRule="auto"/>
              <w:jc w:val="both"/>
              <w:rPr>
                <w:sz w:val="24"/>
                <w:szCs w:val="24"/>
              </w:rPr>
            </w:pPr>
            <w:r w:rsidRPr="002033E2">
              <w:rPr>
                <w:sz w:val="24"/>
                <w:szCs w:val="24"/>
              </w:rPr>
              <w:t>Координирует деятельность администрации по выполнению планов работы, решению возникающих проблем</w:t>
            </w:r>
          </w:p>
        </w:tc>
      </w:tr>
      <w:tr w:rsidR="009018BB" w:rsidRPr="002033E2" w14:paraId="1C9EBBD3" w14:textId="77777777" w:rsidTr="009018BB">
        <w:trPr>
          <w:trHeight w:val="239"/>
        </w:trPr>
        <w:tc>
          <w:tcPr>
            <w:tcW w:w="1988" w:type="dxa"/>
            <w:vMerge/>
          </w:tcPr>
          <w:p w14:paraId="6D7F2E63" w14:textId="77777777" w:rsidR="009018BB" w:rsidRPr="002033E2" w:rsidRDefault="009018BB" w:rsidP="003E3729">
            <w:pPr>
              <w:spacing w:line="276" w:lineRule="auto"/>
              <w:jc w:val="both"/>
              <w:rPr>
                <w:sz w:val="24"/>
                <w:szCs w:val="24"/>
              </w:rPr>
            </w:pPr>
          </w:p>
        </w:tc>
        <w:tc>
          <w:tcPr>
            <w:tcW w:w="2265" w:type="dxa"/>
          </w:tcPr>
          <w:p w14:paraId="43239010" w14:textId="77777777" w:rsidR="009018BB" w:rsidRPr="002033E2" w:rsidRDefault="009018BB" w:rsidP="003E3729">
            <w:pPr>
              <w:spacing w:line="276" w:lineRule="auto"/>
              <w:jc w:val="center"/>
              <w:rPr>
                <w:sz w:val="24"/>
                <w:szCs w:val="24"/>
              </w:rPr>
            </w:pPr>
            <w:r w:rsidRPr="002033E2">
              <w:rPr>
                <w:sz w:val="24"/>
                <w:szCs w:val="24"/>
              </w:rPr>
              <w:t>Методический совет</w:t>
            </w:r>
          </w:p>
        </w:tc>
        <w:tc>
          <w:tcPr>
            <w:tcW w:w="5096" w:type="dxa"/>
          </w:tcPr>
          <w:p w14:paraId="465A98A5" w14:textId="77777777" w:rsidR="009018BB" w:rsidRPr="002033E2" w:rsidRDefault="009018BB" w:rsidP="003E3729">
            <w:pPr>
              <w:spacing w:line="276" w:lineRule="auto"/>
              <w:jc w:val="both"/>
              <w:rPr>
                <w:sz w:val="24"/>
                <w:szCs w:val="24"/>
              </w:rPr>
            </w:pPr>
            <w:r w:rsidRPr="002033E2">
              <w:rPr>
                <w:sz w:val="24"/>
                <w:szCs w:val="24"/>
              </w:rPr>
              <w:t>Планирует и организует инновационную деятельность школы, педагогов. Руководит деятельностью методических объединений, творческих групп, проектных команд</w:t>
            </w:r>
          </w:p>
        </w:tc>
      </w:tr>
      <w:tr w:rsidR="009018BB" w:rsidRPr="002033E2" w14:paraId="538B8DF4" w14:textId="77777777" w:rsidTr="009018BB">
        <w:trPr>
          <w:trHeight w:val="321"/>
        </w:trPr>
        <w:tc>
          <w:tcPr>
            <w:tcW w:w="1988" w:type="dxa"/>
            <w:vMerge/>
          </w:tcPr>
          <w:p w14:paraId="109844E1" w14:textId="77777777" w:rsidR="009018BB" w:rsidRPr="002033E2" w:rsidRDefault="009018BB" w:rsidP="003E3729">
            <w:pPr>
              <w:spacing w:line="276" w:lineRule="auto"/>
              <w:jc w:val="both"/>
              <w:rPr>
                <w:sz w:val="24"/>
                <w:szCs w:val="24"/>
              </w:rPr>
            </w:pPr>
          </w:p>
        </w:tc>
        <w:tc>
          <w:tcPr>
            <w:tcW w:w="2265" w:type="dxa"/>
          </w:tcPr>
          <w:p w14:paraId="3C971A32" w14:textId="77777777" w:rsidR="009018BB" w:rsidRPr="002033E2" w:rsidRDefault="009018BB" w:rsidP="003E3729">
            <w:pPr>
              <w:spacing w:line="276" w:lineRule="auto"/>
              <w:jc w:val="center"/>
              <w:rPr>
                <w:sz w:val="24"/>
                <w:szCs w:val="24"/>
              </w:rPr>
            </w:pPr>
            <w:r w:rsidRPr="002033E2">
              <w:rPr>
                <w:sz w:val="24"/>
                <w:szCs w:val="24"/>
              </w:rPr>
              <w:t>Совет</w:t>
            </w:r>
          </w:p>
          <w:p w14:paraId="0BD4BB52" w14:textId="77777777" w:rsidR="009018BB" w:rsidRPr="002033E2" w:rsidRDefault="009018BB" w:rsidP="003E3729">
            <w:pPr>
              <w:spacing w:line="276" w:lineRule="auto"/>
              <w:jc w:val="center"/>
              <w:rPr>
                <w:sz w:val="24"/>
                <w:szCs w:val="24"/>
              </w:rPr>
            </w:pPr>
            <w:r w:rsidRPr="002033E2">
              <w:rPr>
                <w:sz w:val="24"/>
                <w:szCs w:val="24"/>
              </w:rPr>
              <w:t>Учащихся</w:t>
            </w:r>
          </w:p>
          <w:p w14:paraId="7B22F361" w14:textId="77777777" w:rsidR="009018BB" w:rsidRPr="002033E2" w:rsidRDefault="009018BB" w:rsidP="003E3729">
            <w:pPr>
              <w:spacing w:line="276" w:lineRule="auto"/>
              <w:jc w:val="center"/>
              <w:rPr>
                <w:sz w:val="24"/>
                <w:szCs w:val="24"/>
              </w:rPr>
            </w:pPr>
            <w:r w:rsidRPr="002033E2">
              <w:rPr>
                <w:sz w:val="24"/>
                <w:szCs w:val="24"/>
              </w:rPr>
              <w:t>«Республика – 29»</w:t>
            </w:r>
          </w:p>
        </w:tc>
        <w:tc>
          <w:tcPr>
            <w:tcW w:w="5096" w:type="dxa"/>
          </w:tcPr>
          <w:p w14:paraId="06DFD218" w14:textId="77777777" w:rsidR="009018BB" w:rsidRPr="002033E2" w:rsidRDefault="009018BB" w:rsidP="003E3729">
            <w:pPr>
              <w:spacing w:line="276" w:lineRule="auto"/>
              <w:jc w:val="both"/>
              <w:rPr>
                <w:sz w:val="24"/>
                <w:szCs w:val="24"/>
              </w:rPr>
            </w:pPr>
            <w:r w:rsidRPr="002033E2">
              <w:rPr>
                <w:sz w:val="24"/>
                <w:szCs w:val="24"/>
              </w:rPr>
              <w:t>Руководит реализацией планов и проектов ученических организаций, организует КТД, представляет интересы учащихся в Педагогическом советах.</w:t>
            </w:r>
          </w:p>
        </w:tc>
      </w:tr>
      <w:tr w:rsidR="009018BB" w:rsidRPr="002033E2" w14:paraId="34DB80EE" w14:textId="77777777" w:rsidTr="009018BB">
        <w:trPr>
          <w:trHeight w:val="266"/>
        </w:trPr>
        <w:tc>
          <w:tcPr>
            <w:tcW w:w="1988" w:type="dxa"/>
            <w:vMerge/>
          </w:tcPr>
          <w:p w14:paraId="2BD19C10" w14:textId="77777777" w:rsidR="009018BB" w:rsidRPr="002033E2" w:rsidRDefault="009018BB" w:rsidP="003E3729">
            <w:pPr>
              <w:spacing w:line="276" w:lineRule="auto"/>
              <w:jc w:val="both"/>
              <w:rPr>
                <w:sz w:val="24"/>
                <w:szCs w:val="24"/>
              </w:rPr>
            </w:pPr>
          </w:p>
        </w:tc>
        <w:tc>
          <w:tcPr>
            <w:tcW w:w="2265" w:type="dxa"/>
          </w:tcPr>
          <w:p w14:paraId="235CE429" w14:textId="77777777" w:rsidR="009018BB" w:rsidRPr="002033E2" w:rsidRDefault="009018BB" w:rsidP="003E3729">
            <w:pPr>
              <w:spacing w:line="276" w:lineRule="auto"/>
              <w:jc w:val="center"/>
              <w:rPr>
                <w:sz w:val="24"/>
                <w:szCs w:val="24"/>
              </w:rPr>
            </w:pPr>
            <w:r w:rsidRPr="002033E2">
              <w:rPr>
                <w:sz w:val="24"/>
                <w:szCs w:val="24"/>
              </w:rPr>
              <w:t>Аттестационная комиссия</w:t>
            </w:r>
          </w:p>
        </w:tc>
        <w:tc>
          <w:tcPr>
            <w:tcW w:w="5096" w:type="dxa"/>
          </w:tcPr>
          <w:p w14:paraId="3DA9C446" w14:textId="77777777" w:rsidR="009018BB" w:rsidRPr="002033E2" w:rsidRDefault="009018BB" w:rsidP="003E3729">
            <w:pPr>
              <w:spacing w:line="276" w:lineRule="auto"/>
              <w:jc w:val="both"/>
              <w:rPr>
                <w:sz w:val="24"/>
                <w:szCs w:val="24"/>
              </w:rPr>
            </w:pPr>
            <w:r w:rsidRPr="002033E2">
              <w:rPr>
                <w:sz w:val="24"/>
                <w:szCs w:val="24"/>
              </w:rPr>
              <w:t>Осуществляет аттестацию педагогических работников на соответствие занимаемой должности</w:t>
            </w:r>
          </w:p>
        </w:tc>
      </w:tr>
      <w:tr w:rsidR="009018BB" w:rsidRPr="002033E2" w14:paraId="2DA87ECC" w14:textId="77777777" w:rsidTr="009018BB">
        <w:trPr>
          <w:trHeight w:val="471"/>
        </w:trPr>
        <w:tc>
          <w:tcPr>
            <w:tcW w:w="1988" w:type="dxa"/>
            <w:vMerge/>
          </w:tcPr>
          <w:p w14:paraId="63EDF995" w14:textId="77777777" w:rsidR="009018BB" w:rsidRPr="002033E2" w:rsidRDefault="009018BB" w:rsidP="003E3729">
            <w:pPr>
              <w:spacing w:line="276" w:lineRule="auto"/>
              <w:jc w:val="both"/>
              <w:rPr>
                <w:sz w:val="24"/>
                <w:szCs w:val="24"/>
              </w:rPr>
            </w:pPr>
          </w:p>
        </w:tc>
        <w:tc>
          <w:tcPr>
            <w:tcW w:w="2265" w:type="dxa"/>
          </w:tcPr>
          <w:p w14:paraId="3B8CC224" w14:textId="77777777" w:rsidR="009018BB" w:rsidRPr="002033E2" w:rsidRDefault="009018BB" w:rsidP="003E3729">
            <w:pPr>
              <w:spacing w:line="276" w:lineRule="auto"/>
              <w:jc w:val="center"/>
              <w:rPr>
                <w:sz w:val="24"/>
                <w:szCs w:val="24"/>
              </w:rPr>
            </w:pPr>
            <w:r w:rsidRPr="002033E2">
              <w:rPr>
                <w:sz w:val="24"/>
                <w:szCs w:val="24"/>
              </w:rPr>
              <w:t>Малый педсовет</w:t>
            </w:r>
          </w:p>
          <w:p w14:paraId="22009FF8" w14:textId="77777777" w:rsidR="009018BB" w:rsidRPr="002033E2" w:rsidRDefault="009018BB" w:rsidP="003E3729">
            <w:pPr>
              <w:spacing w:line="276" w:lineRule="auto"/>
              <w:jc w:val="center"/>
              <w:rPr>
                <w:sz w:val="24"/>
                <w:szCs w:val="24"/>
              </w:rPr>
            </w:pPr>
          </w:p>
        </w:tc>
        <w:tc>
          <w:tcPr>
            <w:tcW w:w="5096" w:type="dxa"/>
          </w:tcPr>
          <w:p w14:paraId="0D05AC1D" w14:textId="77777777" w:rsidR="009018BB" w:rsidRPr="002033E2" w:rsidRDefault="009018BB" w:rsidP="003E3729">
            <w:pPr>
              <w:spacing w:line="276" w:lineRule="auto"/>
              <w:jc w:val="both"/>
              <w:rPr>
                <w:sz w:val="24"/>
                <w:szCs w:val="24"/>
              </w:rPr>
            </w:pPr>
            <w:r w:rsidRPr="002033E2">
              <w:rPr>
                <w:sz w:val="24"/>
                <w:szCs w:val="24"/>
              </w:rPr>
              <w:t>Решает конкретные задачи, поставленные Педагогическим советом, возникшие проблемы в уровнях образования школы</w:t>
            </w:r>
          </w:p>
        </w:tc>
      </w:tr>
      <w:tr w:rsidR="009018BB" w:rsidRPr="002033E2" w14:paraId="503D13C3" w14:textId="77777777" w:rsidTr="009018BB">
        <w:trPr>
          <w:trHeight w:val="266"/>
        </w:trPr>
        <w:tc>
          <w:tcPr>
            <w:tcW w:w="1988" w:type="dxa"/>
            <w:vMerge/>
          </w:tcPr>
          <w:p w14:paraId="34151CAB" w14:textId="77777777" w:rsidR="009018BB" w:rsidRPr="002033E2" w:rsidRDefault="009018BB" w:rsidP="003E3729">
            <w:pPr>
              <w:spacing w:line="276" w:lineRule="auto"/>
              <w:jc w:val="both"/>
              <w:rPr>
                <w:sz w:val="24"/>
                <w:szCs w:val="24"/>
              </w:rPr>
            </w:pPr>
          </w:p>
        </w:tc>
        <w:tc>
          <w:tcPr>
            <w:tcW w:w="2265" w:type="dxa"/>
          </w:tcPr>
          <w:p w14:paraId="28F9ADAE" w14:textId="77777777" w:rsidR="009018BB" w:rsidRPr="002033E2" w:rsidRDefault="009018BB" w:rsidP="003E3729">
            <w:pPr>
              <w:spacing w:line="276" w:lineRule="auto"/>
              <w:jc w:val="center"/>
              <w:rPr>
                <w:sz w:val="24"/>
                <w:szCs w:val="24"/>
              </w:rPr>
            </w:pPr>
            <w:r w:rsidRPr="002033E2">
              <w:rPr>
                <w:sz w:val="24"/>
                <w:szCs w:val="24"/>
              </w:rPr>
              <w:t>Служба АХЧ</w:t>
            </w:r>
          </w:p>
        </w:tc>
        <w:tc>
          <w:tcPr>
            <w:tcW w:w="5096" w:type="dxa"/>
          </w:tcPr>
          <w:p w14:paraId="0D88B2B9" w14:textId="77777777" w:rsidR="009018BB" w:rsidRPr="002033E2" w:rsidRDefault="009018BB" w:rsidP="003E3729">
            <w:pPr>
              <w:spacing w:line="276" w:lineRule="auto"/>
              <w:jc w:val="both"/>
              <w:rPr>
                <w:sz w:val="24"/>
                <w:szCs w:val="24"/>
              </w:rPr>
            </w:pPr>
            <w:r w:rsidRPr="002033E2">
              <w:rPr>
                <w:sz w:val="24"/>
                <w:szCs w:val="24"/>
              </w:rPr>
              <w:t>Занимается материально-техническим оснащением, обеспечивает функционирование и развитие школы.</w:t>
            </w:r>
          </w:p>
        </w:tc>
      </w:tr>
      <w:tr w:rsidR="009018BB" w:rsidRPr="002033E2" w14:paraId="49336D41" w14:textId="77777777" w:rsidTr="009018BB">
        <w:trPr>
          <w:trHeight w:val="211"/>
        </w:trPr>
        <w:tc>
          <w:tcPr>
            <w:tcW w:w="1988" w:type="dxa"/>
            <w:vMerge/>
          </w:tcPr>
          <w:p w14:paraId="522BEE4A" w14:textId="77777777" w:rsidR="009018BB" w:rsidRPr="002033E2" w:rsidRDefault="009018BB" w:rsidP="003E3729">
            <w:pPr>
              <w:spacing w:line="276" w:lineRule="auto"/>
              <w:jc w:val="both"/>
              <w:rPr>
                <w:sz w:val="24"/>
                <w:szCs w:val="24"/>
              </w:rPr>
            </w:pPr>
          </w:p>
        </w:tc>
        <w:tc>
          <w:tcPr>
            <w:tcW w:w="2265" w:type="dxa"/>
          </w:tcPr>
          <w:p w14:paraId="7A616D89" w14:textId="77777777" w:rsidR="009018BB" w:rsidRPr="002033E2" w:rsidRDefault="009018BB" w:rsidP="003E3729">
            <w:pPr>
              <w:spacing w:line="276" w:lineRule="auto"/>
              <w:jc w:val="center"/>
              <w:rPr>
                <w:sz w:val="24"/>
                <w:szCs w:val="24"/>
              </w:rPr>
            </w:pPr>
            <w:r w:rsidRPr="002033E2">
              <w:rPr>
                <w:sz w:val="24"/>
                <w:szCs w:val="24"/>
              </w:rPr>
              <w:t>Бухгалтерия</w:t>
            </w:r>
          </w:p>
        </w:tc>
        <w:tc>
          <w:tcPr>
            <w:tcW w:w="5096" w:type="dxa"/>
          </w:tcPr>
          <w:p w14:paraId="06B42D1D" w14:textId="77777777" w:rsidR="009018BB" w:rsidRPr="002033E2" w:rsidRDefault="009018BB" w:rsidP="003E3729">
            <w:pPr>
              <w:spacing w:line="276" w:lineRule="auto"/>
              <w:jc w:val="both"/>
              <w:rPr>
                <w:sz w:val="24"/>
                <w:szCs w:val="24"/>
              </w:rPr>
            </w:pPr>
            <w:r w:rsidRPr="002033E2">
              <w:rPr>
                <w:sz w:val="24"/>
                <w:szCs w:val="24"/>
              </w:rPr>
              <w:t xml:space="preserve">Осуществляет финансовый расчет функционирования и развития школы на основе </w:t>
            </w:r>
            <w:proofErr w:type="spellStart"/>
            <w:r w:rsidRPr="002033E2">
              <w:rPr>
                <w:sz w:val="24"/>
                <w:szCs w:val="24"/>
              </w:rPr>
              <w:t>подушевого</w:t>
            </w:r>
            <w:proofErr w:type="spellEnd"/>
            <w:r w:rsidRPr="002033E2">
              <w:rPr>
                <w:sz w:val="24"/>
                <w:szCs w:val="24"/>
              </w:rPr>
              <w:t xml:space="preserve"> финансирования</w:t>
            </w:r>
          </w:p>
        </w:tc>
      </w:tr>
      <w:tr w:rsidR="009018BB" w:rsidRPr="002033E2" w14:paraId="53EA85BC" w14:textId="77777777" w:rsidTr="009018BB">
        <w:trPr>
          <w:trHeight w:val="174"/>
        </w:trPr>
        <w:tc>
          <w:tcPr>
            <w:tcW w:w="1988" w:type="dxa"/>
            <w:vMerge w:val="restart"/>
          </w:tcPr>
          <w:p w14:paraId="54F32789" w14:textId="77777777" w:rsidR="009018BB" w:rsidRPr="002033E2" w:rsidRDefault="009018BB" w:rsidP="003E3729">
            <w:pPr>
              <w:spacing w:line="276" w:lineRule="auto"/>
              <w:jc w:val="both"/>
              <w:rPr>
                <w:sz w:val="24"/>
                <w:szCs w:val="24"/>
              </w:rPr>
            </w:pPr>
            <w:r w:rsidRPr="002033E2">
              <w:rPr>
                <w:sz w:val="24"/>
                <w:szCs w:val="24"/>
              </w:rPr>
              <w:t>Оперативное управление Уровень педагогов, функциональных служб</w:t>
            </w:r>
          </w:p>
        </w:tc>
        <w:tc>
          <w:tcPr>
            <w:tcW w:w="2265" w:type="dxa"/>
          </w:tcPr>
          <w:p w14:paraId="0F409335" w14:textId="77777777" w:rsidR="009018BB" w:rsidRPr="002033E2" w:rsidRDefault="009018BB" w:rsidP="003E3729">
            <w:pPr>
              <w:spacing w:line="276" w:lineRule="auto"/>
              <w:jc w:val="both"/>
              <w:rPr>
                <w:sz w:val="24"/>
                <w:szCs w:val="24"/>
              </w:rPr>
            </w:pPr>
            <w:r w:rsidRPr="002033E2">
              <w:rPr>
                <w:sz w:val="24"/>
                <w:szCs w:val="24"/>
              </w:rPr>
              <w:t>Методические объединения</w:t>
            </w:r>
          </w:p>
        </w:tc>
        <w:tc>
          <w:tcPr>
            <w:tcW w:w="5096" w:type="dxa"/>
          </w:tcPr>
          <w:p w14:paraId="3B5C02F7" w14:textId="77777777" w:rsidR="009018BB" w:rsidRPr="002033E2" w:rsidRDefault="009018BB" w:rsidP="003E3729">
            <w:pPr>
              <w:spacing w:line="276" w:lineRule="auto"/>
              <w:jc w:val="both"/>
              <w:rPr>
                <w:sz w:val="24"/>
                <w:szCs w:val="24"/>
              </w:rPr>
            </w:pPr>
            <w:r w:rsidRPr="002033E2">
              <w:rPr>
                <w:sz w:val="24"/>
                <w:szCs w:val="24"/>
              </w:rPr>
              <w:t>Ведут методическую работу по предметам в режиме функционирования, проводят анализ результативности обучения.</w:t>
            </w:r>
          </w:p>
        </w:tc>
      </w:tr>
      <w:tr w:rsidR="009018BB" w:rsidRPr="002033E2" w14:paraId="478D9112" w14:textId="77777777" w:rsidTr="009018BB">
        <w:trPr>
          <w:trHeight w:val="285"/>
        </w:trPr>
        <w:tc>
          <w:tcPr>
            <w:tcW w:w="1988" w:type="dxa"/>
            <w:vMerge/>
          </w:tcPr>
          <w:p w14:paraId="67196C7D" w14:textId="77777777" w:rsidR="009018BB" w:rsidRPr="002033E2" w:rsidRDefault="009018BB" w:rsidP="003E3729">
            <w:pPr>
              <w:spacing w:line="276" w:lineRule="auto"/>
              <w:jc w:val="both"/>
              <w:rPr>
                <w:sz w:val="24"/>
                <w:szCs w:val="24"/>
              </w:rPr>
            </w:pPr>
          </w:p>
        </w:tc>
        <w:tc>
          <w:tcPr>
            <w:tcW w:w="2265" w:type="dxa"/>
          </w:tcPr>
          <w:p w14:paraId="5563E687" w14:textId="77777777" w:rsidR="009018BB" w:rsidRPr="002033E2" w:rsidRDefault="009018BB" w:rsidP="003E3729">
            <w:pPr>
              <w:spacing w:line="276" w:lineRule="auto"/>
              <w:jc w:val="both"/>
              <w:rPr>
                <w:sz w:val="24"/>
                <w:szCs w:val="24"/>
              </w:rPr>
            </w:pPr>
            <w:r w:rsidRPr="002033E2">
              <w:rPr>
                <w:sz w:val="24"/>
                <w:szCs w:val="24"/>
              </w:rPr>
              <w:t>Проектные команды</w:t>
            </w:r>
          </w:p>
        </w:tc>
        <w:tc>
          <w:tcPr>
            <w:tcW w:w="5096" w:type="dxa"/>
          </w:tcPr>
          <w:p w14:paraId="748FB131" w14:textId="77777777" w:rsidR="009018BB" w:rsidRPr="002033E2" w:rsidRDefault="009018BB" w:rsidP="003E3729">
            <w:pPr>
              <w:spacing w:line="276" w:lineRule="auto"/>
              <w:jc w:val="both"/>
              <w:rPr>
                <w:sz w:val="24"/>
                <w:szCs w:val="24"/>
              </w:rPr>
            </w:pPr>
            <w:r w:rsidRPr="002033E2">
              <w:rPr>
                <w:sz w:val="24"/>
                <w:szCs w:val="24"/>
              </w:rPr>
              <w:t>Разрабатывают и реализуют проекты, обеспечивающие реализацию программы развития</w:t>
            </w:r>
          </w:p>
        </w:tc>
      </w:tr>
      <w:tr w:rsidR="009018BB" w:rsidRPr="002033E2" w14:paraId="6127F390" w14:textId="77777777" w:rsidTr="009018BB">
        <w:trPr>
          <w:trHeight w:val="321"/>
        </w:trPr>
        <w:tc>
          <w:tcPr>
            <w:tcW w:w="1988" w:type="dxa"/>
            <w:vMerge/>
          </w:tcPr>
          <w:p w14:paraId="1D034B83" w14:textId="77777777" w:rsidR="009018BB" w:rsidRPr="002033E2" w:rsidRDefault="009018BB" w:rsidP="003E3729">
            <w:pPr>
              <w:spacing w:line="276" w:lineRule="auto"/>
              <w:jc w:val="both"/>
              <w:rPr>
                <w:sz w:val="24"/>
                <w:szCs w:val="24"/>
              </w:rPr>
            </w:pPr>
          </w:p>
        </w:tc>
        <w:tc>
          <w:tcPr>
            <w:tcW w:w="2265" w:type="dxa"/>
          </w:tcPr>
          <w:p w14:paraId="2274B09E" w14:textId="77777777" w:rsidR="009018BB" w:rsidRPr="002033E2" w:rsidRDefault="009018BB" w:rsidP="003E3729">
            <w:pPr>
              <w:spacing w:line="276" w:lineRule="auto"/>
              <w:jc w:val="both"/>
              <w:rPr>
                <w:sz w:val="24"/>
                <w:szCs w:val="24"/>
              </w:rPr>
            </w:pPr>
            <w:r w:rsidRPr="002033E2">
              <w:rPr>
                <w:sz w:val="24"/>
                <w:szCs w:val="24"/>
              </w:rPr>
              <w:t>Творческие группы педагогов</w:t>
            </w:r>
          </w:p>
        </w:tc>
        <w:tc>
          <w:tcPr>
            <w:tcW w:w="5096" w:type="dxa"/>
          </w:tcPr>
          <w:p w14:paraId="71A85092" w14:textId="77777777" w:rsidR="009018BB" w:rsidRPr="002033E2" w:rsidRDefault="009018BB" w:rsidP="003E3729">
            <w:pPr>
              <w:spacing w:line="276" w:lineRule="auto"/>
              <w:jc w:val="both"/>
              <w:rPr>
                <w:sz w:val="24"/>
                <w:szCs w:val="24"/>
              </w:rPr>
            </w:pPr>
            <w:r w:rsidRPr="002033E2">
              <w:rPr>
                <w:sz w:val="24"/>
                <w:szCs w:val="24"/>
              </w:rPr>
              <w:t>Исследуют и осуществляют поиск решения проблем в реализации целей школы</w:t>
            </w:r>
          </w:p>
        </w:tc>
      </w:tr>
      <w:tr w:rsidR="009018BB" w:rsidRPr="002033E2" w14:paraId="2C479C3E" w14:textId="77777777" w:rsidTr="009018BB">
        <w:trPr>
          <w:trHeight w:val="294"/>
        </w:trPr>
        <w:tc>
          <w:tcPr>
            <w:tcW w:w="1988" w:type="dxa"/>
            <w:vMerge/>
          </w:tcPr>
          <w:p w14:paraId="54B7C556" w14:textId="77777777" w:rsidR="009018BB" w:rsidRPr="002033E2" w:rsidRDefault="009018BB" w:rsidP="003E3729">
            <w:pPr>
              <w:spacing w:line="276" w:lineRule="auto"/>
              <w:jc w:val="both"/>
              <w:rPr>
                <w:sz w:val="24"/>
                <w:szCs w:val="24"/>
              </w:rPr>
            </w:pPr>
          </w:p>
        </w:tc>
        <w:tc>
          <w:tcPr>
            <w:tcW w:w="2265" w:type="dxa"/>
          </w:tcPr>
          <w:p w14:paraId="291A4EE8" w14:textId="77777777" w:rsidR="009018BB" w:rsidRPr="002033E2" w:rsidRDefault="009018BB" w:rsidP="003E3729">
            <w:pPr>
              <w:spacing w:line="276" w:lineRule="auto"/>
              <w:jc w:val="both"/>
              <w:rPr>
                <w:sz w:val="24"/>
                <w:szCs w:val="24"/>
              </w:rPr>
            </w:pPr>
            <w:r w:rsidRPr="002033E2">
              <w:rPr>
                <w:sz w:val="24"/>
                <w:szCs w:val="24"/>
              </w:rPr>
              <w:t>Служба сопровождения</w:t>
            </w:r>
          </w:p>
        </w:tc>
        <w:tc>
          <w:tcPr>
            <w:tcW w:w="5096" w:type="dxa"/>
          </w:tcPr>
          <w:p w14:paraId="7151EBE0" w14:textId="77777777" w:rsidR="009018BB" w:rsidRPr="002033E2" w:rsidRDefault="009018BB" w:rsidP="003E3729">
            <w:pPr>
              <w:spacing w:line="276" w:lineRule="auto"/>
              <w:jc w:val="both"/>
              <w:rPr>
                <w:sz w:val="24"/>
                <w:szCs w:val="24"/>
              </w:rPr>
            </w:pPr>
            <w:r w:rsidRPr="002033E2">
              <w:rPr>
                <w:sz w:val="24"/>
                <w:szCs w:val="24"/>
              </w:rPr>
              <w:t>Проводит психолого-педагогическую диагностику,</w:t>
            </w:r>
          </w:p>
          <w:p w14:paraId="6ED2E928" w14:textId="77777777" w:rsidR="009018BB" w:rsidRPr="002033E2" w:rsidRDefault="009018BB" w:rsidP="003E3729">
            <w:pPr>
              <w:spacing w:line="276" w:lineRule="auto"/>
              <w:jc w:val="both"/>
              <w:rPr>
                <w:sz w:val="24"/>
                <w:szCs w:val="24"/>
              </w:rPr>
            </w:pPr>
            <w:r w:rsidRPr="002033E2">
              <w:rPr>
                <w:sz w:val="24"/>
                <w:szCs w:val="24"/>
              </w:rPr>
              <w:t>обеспечивает консультативную работу с обучающимися и родителями, педагогами</w:t>
            </w:r>
          </w:p>
        </w:tc>
      </w:tr>
      <w:tr w:rsidR="009018BB" w:rsidRPr="002033E2" w14:paraId="7BA9CE7B" w14:textId="77777777" w:rsidTr="009018BB">
        <w:trPr>
          <w:trHeight w:val="248"/>
        </w:trPr>
        <w:tc>
          <w:tcPr>
            <w:tcW w:w="1988" w:type="dxa"/>
            <w:vMerge/>
          </w:tcPr>
          <w:p w14:paraId="5241C1FA" w14:textId="77777777" w:rsidR="009018BB" w:rsidRPr="002033E2" w:rsidRDefault="009018BB" w:rsidP="003E3729">
            <w:pPr>
              <w:spacing w:line="276" w:lineRule="auto"/>
              <w:jc w:val="both"/>
              <w:rPr>
                <w:sz w:val="24"/>
                <w:szCs w:val="24"/>
              </w:rPr>
            </w:pPr>
          </w:p>
        </w:tc>
        <w:tc>
          <w:tcPr>
            <w:tcW w:w="2265" w:type="dxa"/>
          </w:tcPr>
          <w:p w14:paraId="3FBB6A4A" w14:textId="77777777" w:rsidR="009018BB" w:rsidRPr="002033E2" w:rsidRDefault="009018BB" w:rsidP="003E3729">
            <w:pPr>
              <w:spacing w:line="276" w:lineRule="auto"/>
              <w:jc w:val="both"/>
              <w:rPr>
                <w:sz w:val="24"/>
                <w:szCs w:val="24"/>
              </w:rPr>
            </w:pPr>
            <w:r w:rsidRPr="002033E2">
              <w:rPr>
                <w:sz w:val="24"/>
                <w:szCs w:val="24"/>
              </w:rPr>
              <w:t>Медицинское обслуживание</w:t>
            </w:r>
          </w:p>
        </w:tc>
        <w:tc>
          <w:tcPr>
            <w:tcW w:w="5096" w:type="dxa"/>
          </w:tcPr>
          <w:p w14:paraId="13E963E4" w14:textId="77777777" w:rsidR="009018BB" w:rsidRPr="002033E2" w:rsidRDefault="009018BB" w:rsidP="003E3729">
            <w:pPr>
              <w:spacing w:line="276" w:lineRule="auto"/>
              <w:jc w:val="both"/>
              <w:rPr>
                <w:sz w:val="24"/>
                <w:szCs w:val="24"/>
              </w:rPr>
            </w:pPr>
            <w:r w:rsidRPr="002033E2">
              <w:rPr>
                <w:sz w:val="24"/>
                <w:szCs w:val="24"/>
              </w:rPr>
              <w:t>Осуществляет постоянное наблюдение за состоянием здоровья и физическим развитием обучающихся</w:t>
            </w:r>
          </w:p>
        </w:tc>
      </w:tr>
      <w:tr w:rsidR="009018BB" w:rsidRPr="002033E2" w14:paraId="1EA7B0B1" w14:textId="77777777" w:rsidTr="009018BB">
        <w:trPr>
          <w:trHeight w:val="349"/>
        </w:trPr>
        <w:tc>
          <w:tcPr>
            <w:tcW w:w="1988" w:type="dxa"/>
            <w:vMerge/>
          </w:tcPr>
          <w:p w14:paraId="3C634EC7" w14:textId="77777777" w:rsidR="009018BB" w:rsidRPr="002033E2" w:rsidRDefault="009018BB" w:rsidP="003E3729">
            <w:pPr>
              <w:spacing w:line="276" w:lineRule="auto"/>
              <w:jc w:val="both"/>
              <w:rPr>
                <w:sz w:val="24"/>
                <w:szCs w:val="24"/>
              </w:rPr>
            </w:pPr>
          </w:p>
        </w:tc>
        <w:tc>
          <w:tcPr>
            <w:tcW w:w="2265" w:type="dxa"/>
          </w:tcPr>
          <w:p w14:paraId="48D1F924" w14:textId="77777777" w:rsidR="009018BB" w:rsidRPr="002033E2" w:rsidRDefault="009018BB" w:rsidP="003E3729">
            <w:pPr>
              <w:spacing w:line="276" w:lineRule="auto"/>
              <w:jc w:val="both"/>
              <w:rPr>
                <w:sz w:val="24"/>
                <w:szCs w:val="24"/>
              </w:rPr>
            </w:pPr>
            <w:r w:rsidRPr="002033E2">
              <w:rPr>
                <w:sz w:val="24"/>
                <w:szCs w:val="24"/>
              </w:rPr>
              <w:t>Совет коллективных творческих дел «Республики - 29»</w:t>
            </w:r>
          </w:p>
        </w:tc>
        <w:tc>
          <w:tcPr>
            <w:tcW w:w="5096" w:type="dxa"/>
          </w:tcPr>
          <w:p w14:paraId="3A4FB38B" w14:textId="77777777" w:rsidR="009018BB" w:rsidRPr="002033E2" w:rsidRDefault="009018BB" w:rsidP="003E3729">
            <w:pPr>
              <w:spacing w:line="276" w:lineRule="auto"/>
              <w:jc w:val="both"/>
              <w:rPr>
                <w:sz w:val="24"/>
                <w:szCs w:val="24"/>
              </w:rPr>
            </w:pPr>
            <w:r w:rsidRPr="002033E2">
              <w:rPr>
                <w:sz w:val="24"/>
                <w:szCs w:val="24"/>
              </w:rPr>
              <w:t xml:space="preserve">Организует и проводит конкретные мероприятия </w:t>
            </w:r>
          </w:p>
        </w:tc>
      </w:tr>
      <w:tr w:rsidR="009018BB" w:rsidRPr="002033E2" w14:paraId="757F8929" w14:textId="77777777" w:rsidTr="009018BB">
        <w:trPr>
          <w:trHeight w:val="294"/>
        </w:trPr>
        <w:tc>
          <w:tcPr>
            <w:tcW w:w="1988" w:type="dxa"/>
            <w:vMerge/>
          </w:tcPr>
          <w:p w14:paraId="22323DEF" w14:textId="77777777" w:rsidR="009018BB" w:rsidRPr="002033E2" w:rsidRDefault="009018BB" w:rsidP="003E3729">
            <w:pPr>
              <w:spacing w:line="276" w:lineRule="auto"/>
              <w:jc w:val="both"/>
              <w:rPr>
                <w:sz w:val="24"/>
                <w:szCs w:val="24"/>
              </w:rPr>
            </w:pPr>
          </w:p>
        </w:tc>
        <w:tc>
          <w:tcPr>
            <w:tcW w:w="2265" w:type="dxa"/>
          </w:tcPr>
          <w:p w14:paraId="7C7EC62C" w14:textId="77777777" w:rsidR="009018BB" w:rsidRPr="002033E2" w:rsidRDefault="009018BB" w:rsidP="003E3729">
            <w:pPr>
              <w:spacing w:line="276" w:lineRule="auto"/>
              <w:jc w:val="both"/>
              <w:rPr>
                <w:sz w:val="24"/>
                <w:szCs w:val="24"/>
              </w:rPr>
            </w:pPr>
            <w:r w:rsidRPr="002033E2">
              <w:rPr>
                <w:sz w:val="24"/>
                <w:szCs w:val="24"/>
              </w:rPr>
              <w:t>Органы ученического самоуправления</w:t>
            </w:r>
          </w:p>
        </w:tc>
        <w:tc>
          <w:tcPr>
            <w:tcW w:w="5096" w:type="dxa"/>
          </w:tcPr>
          <w:p w14:paraId="268589B6" w14:textId="77777777" w:rsidR="009018BB" w:rsidRPr="002033E2" w:rsidRDefault="009018BB" w:rsidP="003E3729">
            <w:pPr>
              <w:spacing w:line="276" w:lineRule="auto"/>
              <w:jc w:val="both"/>
              <w:rPr>
                <w:sz w:val="24"/>
                <w:szCs w:val="24"/>
              </w:rPr>
            </w:pPr>
            <w:r w:rsidRPr="002033E2">
              <w:rPr>
                <w:sz w:val="24"/>
                <w:szCs w:val="24"/>
              </w:rPr>
              <w:t>Планируют и организуют жизнедеятельность классных коллективов</w:t>
            </w:r>
          </w:p>
          <w:p w14:paraId="6C00CB2E" w14:textId="77777777" w:rsidR="009018BB" w:rsidRPr="002033E2" w:rsidRDefault="009018BB" w:rsidP="003E3729">
            <w:pPr>
              <w:spacing w:line="276" w:lineRule="auto"/>
              <w:jc w:val="both"/>
              <w:rPr>
                <w:sz w:val="24"/>
                <w:szCs w:val="24"/>
              </w:rPr>
            </w:pPr>
            <w:r w:rsidRPr="002033E2">
              <w:rPr>
                <w:sz w:val="24"/>
                <w:szCs w:val="24"/>
              </w:rPr>
              <w:t>Организуют внеурочную деятельность в группах</w:t>
            </w:r>
          </w:p>
        </w:tc>
      </w:tr>
    </w:tbl>
    <w:p w14:paraId="38BDE800" w14:textId="77777777" w:rsidR="009018BB" w:rsidRPr="002033E2" w:rsidRDefault="009018BB" w:rsidP="003E3729">
      <w:pPr>
        <w:spacing w:after="0" w:line="276" w:lineRule="auto"/>
        <w:ind w:firstLine="708"/>
        <w:jc w:val="both"/>
        <w:rPr>
          <w:sz w:val="24"/>
          <w:szCs w:val="24"/>
        </w:rPr>
      </w:pPr>
      <w:r w:rsidRPr="002033E2">
        <w:rPr>
          <w:sz w:val="24"/>
          <w:szCs w:val="24"/>
        </w:rPr>
        <w:t>Вопросы оценки хода выполнения Программы, достижение планируемых результатов принятия решений о завершении отдельных проектов, внесения изменений в реализацию проектов обсуждает научно-методический совет школы по итогам обсуждения решение принимает педагогический совет.</w:t>
      </w:r>
    </w:p>
    <w:p w14:paraId="687A1673" w14:textId="77777777" w:rsidR="009018BB" w:rsidRDefault="009018BB" w:rsidP="003E3729">
      <w:pPr>
        <w:spacing w:after="0" w:line="276" w:lineRule="auto"/>
        <w:ind w:firstLine="708"/>
        <w:jc w:val="both"/>
        <w:rPr>
          <w:sz w:val="24"/>
          <w:szCs w:val="24"/>
        </w:rPr>
      </w:pPr>
      <w:r w:rsidRPr="002033E2">
        <w:rPr>
          <w:sz w:val="24"/>
          <w:szCs w:val="24"/>
        </w:rPr>
        <w:t>Реализация Программы предусматривает ежегодное формирование рабочих документов: планов, проектов, связанных с перечнем первоочередных работ, вытекающих из системы мероприятий Программы, с разграничением функций исполнителей.</w:t>
      </w:r>
    </w:p>
    <w:p w14:paraId="71C365D5" w14:textId="77777777" w:rsidR="009018BB" w:rsidRDefault="009018BB" w:rsidP="003E3729">
      <w:pPr>
        <w:spacing w:after="0" w:line="276" w:lineRule="auto"/>
        <w:ind w:firstLine="708"/>
        <w:jc w:val="both"/>
        <w:rPr>
          <w:sz w:val="24"/>
          <w:szCs w:val="24"/>
        </w:rPr>
      </w:pPr>
    </w:p>
    <w:p w14:paraId="35473694" w14:textId="24CC3528" w:rsidR="009018BB" w:rsidRPr="009018BB" w:rsidRDefault="009018BB" w:rsidP="003E3729">
      <w:pPr>
        <w:spacing w:after="120" w:line="276" w:lineRule="auto"/>
        <w:ind w:firstLine="709"/>
        <w:jc w:val="both"/>
        <w:rPr>
          <w:b/>
          <w:bCs/>
          <w:color w:val="002060"/>
          <w:sz w:val="24"/>
          <w:szCs w:val="24"/>
        </w:rPr>
      </w:pPr>
      <w:r w:rsidRPr="009018BB">
        <w:rPr>
          <w:b/>
          <w:bCs/>
          <w:color w:val="002060"/>
          <w:sz w:val="24"/>
          <w:szCs w:val="24"/>
        </w:rPr>
        <w:t>8. Предполагаемые результаты реализации Программы развития</w:t>
      </w:r>
    </w:p>
    <w:tbl>
      <w:tblPr>
        <w:tblStyle w:val="a3"/>
        <w:tblW w:w="0" w:type="auto"/>
        <w:tblLayout w:type="fixed"/>
        <w:tblLook w:val="04A0" w:firstRow="1" w:lastRow="0" w:firstColumn="1" w:lastColumn="0" w:noHBand="0" w:noVBand="1"/>
      </w:tblPr>
      <w:tblGrid>
        <w:gridCol w:w="1980"/>
        <w:gridCol w:w="7364"/>
      </w:tblGrid>
      <w:tr w:rsidR="009018BB" w:rsidRPr="00AC7A79" w14:paraId="40354AC8" w14:textId="77777777" w:rsidTr="009018BB">
        <w:tc>
          <w:tcPr>
            <w:tcW w:w="1980" w:type="dxa"/>
          </w:tcPr>
          <w:p w14:paraId="08059247" w14:textId="77777777" w:rsidR="009018BB" w:rsidRPr="00AC7A79" w:rsidRDefault="009018BB" w:rsidP="003E3729">
            <w:pPr>
              <w:spacing w:line="276" w:lineRule="auto"/>
              <w:jc w:val="both"/>
              <w:rPr>
                <w:sz w:val="24"/>
                <w:szCs w:val="24"/>
              </w:rPr>
            </w:pPr>
            <w:r w:rsidRPr="00AC7A79">
              <w:rPr>
                <w:sz w:val="24"/>
                <w:szCs w:val="24"/>
              </w:rPr>
              <w:t>Направления и задачи</w:t>
            </w:r>
          </w:p>
        </w:tc>
        <w:tc>
          <w:tcPr>
            <w:tcW w:w="7364" w:type="dxa"/>
          </w:tcPr>
          <w:p w14:paraId="58C95E58" w14:textId="77777777" w:rsidR="009018BB" w:rsidRPr="00AC7A79" w:rsidRDefault="009018BB" w:rsidP="003E3729">
            <w:pPr>
              <w:spacing w:line="276" w:lineRule="auto"/>
              <w:jc w:val="both"/>
              <w:rPr>
                <w:sz w:val="24"/>
                <w:szCs w:val="24"/>
              </w:rPr>
            </w:pPr>
            <w:r w:rsidRPr="00AC7A79">
              <w:rPr>
                <w:sz w:val="24"/>
                <w:szCs w:val="24"/>
              </w:rPr>
              <w:t>Результаты и индикативные показатели</w:t>
            </w:r>
          </w:p>
        </w:tc>
      </w:tr>
      <w:tr w:rsidR="009018BB" w:rsidRPr="00AC7A79" w14:paraId="37682884" w14:textId="77777777" w:rsidTr="009018BB">
        <w:tc>
          <w:tcPr>
            <w:tcW w:w="1980" w:type="dxa"/>
          </w:tcPr>
          <w:p w14:paraId="5782BB50" w14:textId="77777777" w:rsidR="009018BB" w:rsidRPr="00AC7A79" w:rsidRDefault="009018BB" w:rsidP="003E3729">
            <w:pPr>
              <w:spacing w:line="276" w:lineRule="auto"/>
              <w:jc w:val="both"/>
              <w:rPr>
                <w:sz w:val="24"/>
                <w:szCs w:val="24"/>
              </w:rPr>
            </w:pPr>
            <w:r w:rsidRPr="00AC7A79">
              <w:rPr>
                <w:sz w:val="24"/>
                <w:szCs w:val="24"/>
              </w:rPr>
              <w:t xml:space="preserve">Реализация основных </w:t>
            </w:r>
            <w:r w:rsidRPr="00AC7A79">
              <w:rPr>
                <w:sz w:val="24"/>
                <w:szCs w:val="24"/>
              </w:rPr>
              <w:lastRenderedPageBreak/>
              <w:t>образовательных программ на ступенях образования</w:t>
            </w:r>
          </w:p>
        </w:tc>
        <w:tc>
          <w:tcPr>
            <w:tcW w:w="7364" w:type="dxa"/>
          </w:tcPr>
          <w:p w14:paraId="4D58D20A" w14:textId="77777777" w:rsidR="009018BB" w:rsidRPr="00AC7A79" w:rsidRDefault="009018BB" w:rsidP="003E3729">
            <w:pPr>
              <w:spacing w:line="276" w:lineRule="auto"/>
              <w:jc w:val="both"/>
              <w:rPr>
                <w:sz w:val="24"/>
                <w:szCs w:val="24"/>
                <w:u w:val="single"/>
              </w:rPr>
            </w:pPr>
            <w:r w:rsidRPr="00AC7A79">
              <w:rPr>
                <w:sz w:val="24"/>
                <w:szCs w:val="24"/>
                <w:u w:val="single"/>
              </w:rPr>
              <w:lastRenderedPageBreak/>
              <w:t>Планируемый результат:</w:t>
            </w:r>
          </w:p>
          <w:p w14:paraId="088005A9" w14:textId="77777777" w:rsidR="00AB7BDB" w:rsidRDefault="009018BB" w:rsidP="003E3729">
            <w:pPr>
              <w:pStyle w:val="a4"/>
              <w:numPr>
                <w:ilvl w:val="0"/>
                <w:numId w:val="36"/>
              </w:numPr>
              <w:spacing w:line="276" w:lineRule="auto"/>
              <w:ind w:left="360"/>
              <w:jc w:val="both"/>
              <w:rPr>
                <w:sz w:val="24"/>
                <w:szCs w:val="24"/>
              </w:rPr>
            </w:pPr>
            <w:proofErr w:type="gramStart"/>
            <w:r w:rsidRPr="00AB7BDB">
              <w:rPr>
                <w:sz w:val="24"/>
                <w:szCs w:val="24"/>
              </w:rPr>
              <w:lastRenderedPageBreak/>
              <w:t>обеспечение</w:t>
            </w:r>
            <w:proofErr w:type="gramEnd"/>
            <w:r w:rsidRPr="00AB7BDB">
              <w:rPr>
                <w:sz w:val="24"/>
                <w:szCs w:val="24"/>
              </w:rPr>
              <w:t xml:space="preserve"> 100% учащихся доступности образования в соответствии с требованиями федерального государственного образовательного стандарта;</w:t>
            </w:r>
          </w:p>
          <w:p w14:paraId="50FE6B27" w14:textId="77777777" w:rsidR="00AB7BDB" w:rsidRDefault="009018BB" w:rsidP="003E3729">
            <w:pPr>
              <w:pStyle w:val="a4"/>
              <w:numPr>
                <w:ilvl w:val="0"/>
                <w:numId w:val="36"/>
              </w:numPr>
              <w:spacing w:line="276" w:lineRule="auto"/>
              <w:ind w:left="360"/>
              <w:jc w:val="both"/>
              <w:rPr>
                <w:sz w:val="24"/>
                <w:szCs w:val="24"/>
              </w:rPr>
            </w:pPr>
            <w:proofErr w:type="gramStart"/>
            <w:r w:rsidRPr="00AB7BDB">
              <w:rPr>
                <w:sz w:val="24"/>
                <w:szCs w:val="24"/>
              </w:rPr>
              <w:t>повышение</w:t>
            </w:r>
            <w:proofErr w:type="gramEnd"/>
            <w:r w:rsidRPr="00AB7BDB">
              <w:rPr>
                <w:sz w:val="24"/>
                <w:szCs w:val="24"/>
              </w:rPr>
              <w:t xml:space="preserve"> доли учащихся, участвующих в предметных олимпи</w:t>
            </w:r>
            <w:r w:rsidR="00AB7BDB">
              <w:rPr>
                <w:sz w:val="24"/>
                <w:szCs w:val="24"/>
              </w:rPr>
              <w:t>адах, конкурсах и соревнованиях;</w:t>
            </w:r>
          </w:p>
          <w:p w14:paraId="1EE367BE" w14:textId="77777777" w:rsidR="00AB7BDB" w:rsidRDefault="009018BB" w:rsidP="003E3729">
            <w:pPr>
              <w:pStyle w:val="a4"/>
              <w:numPr>
                <w:ilvl w:val="0"/>
                <w:numId w:val="36"/>
              </w:numPr>
              <w:spacing w:line="276" w:lineRule="auto"/>
              <w:ind w:left="360"/>
              <w:jc w:val="both"/>
              <w:rPr>
                <w:sz w:val="24"/>
                <w:szCs w:val="24"/>
              </w:rPr>
            </w:pPr>
            <w:proofErr w:type="gramStart"/>
            <w:r w:rsidRPr="00AB7BDB">
              <w:rPr>
                <w:sz w:val="24"/>
                <w:szCs w:val="24"/>
              </w:rPr>
              <w:t>развитие</w:t>
            </w:r>
            <w:proofErr w:type="gramEnd"/>
            <w:r w:rsidRPr="00AB7BDB">
              <w:rPr>
                <w:sz w:val="24"/>
                <w:szCs w:val="24"/>
              </w:rPr>
              <w:t xml:space="preserve"> системы дополнительного образования как условия развития талантливых детей и социализации всех учащихся;</w:t>
            </w:r>
          </w:p>
          <w:p w14:paraId="532F9A70" w14:textId="77777777" w:rsidR="00AB7BDB" w:rsidRDefault="009018BB" w:rsidP="003E3729">
            <w:pPr>
              <w:pStyle w:val="a4"/>
              <w:numPr>
                <w:ilvl w:val="0"/>
                <w:numId w:val="36"/>
              </w:numPr>
              <w:spacing w:line="276" w:lineRule="auto"/>
              <w:ind w:left="360"/>
              <w:jc w:val="both"/>
              <w:rPr>
                <w:sz w:val="24"/>
                <w:szCs w:val="24"/>
              </w:rPr>
            </w:pPr>
            <w:proofErr w:type="gramStart"/>
            <w:r w:rsidRPr="00AB7BDB">
              <w:rPr>
                <w:sz w:val="24"/>
                <w:szCs w:val="24"/>
              </w:rPr>
              <w:t>ежегодное</w:t>
            </w:r>
            <w:proofErr w:type="gramEnd"/>
            <w:r w:rsidRPr="00AB7BDB">
              <w:rPr>
                <w:sz w:val="24"/>
                <w:szCs w:val="24"/>
              </w:rPr>
              <w:t xml:space="preserve"> участие педагогов в профессиональных конкурсах педагогического мастерства;</w:t>
            </w:r>
          </w:p>
          <w:p w14:paraId="249926B5" w14:textId="64449CC4" w:rsidR="009018BB" w:rsidRPr="00AB7BDB" w:rsidRDefault="009018BB" w:rsidP="003E3729">
            <w:pPr>
              <w:pStyle w:val="a4"/>
              <w:numPr>
                <w:ilvl w:val="0"/>
                <w:numId w:val="36"/>
              </w:numPr>
              <w:spacing w:line="276" w:lineRule="auto"/>
              <w:ind w:left="360"/>
              <w:jc w:val="both"/>
              <w:rPr>
                <w:sz w:val="24"/>
                <w:szCs w:val="24"/>
              </w:rPr>
            </w:pPr>
            <w:proofErr w:type="gramStart"/>
            <w:r w:rsidRPr="00AB7BDB">
              <w:rPr>
                <w:sz w:val="24"/>
                <w:szCs w:val="24"/>
              </w:rPr>
              <w:t>снижение</w:t>
            </w:r>
            <w:proofErr w:type="gramEnd"/>
            <w:r w:rsidRPr="00AB7BDB">
              <w:rPr>
                <w:sz w:val="24"/>
                <w:szCs w:val="24"/>
              </w:rPr>
              <w:t xml:space="preserve"> заболеваемости учащихся; сохранение ситуации отсутствия случаев травматизма, правонарушений со стороны учащихся, нарушения школой законодательства РФ, предписаний со стороны </w:t>
            </w:r>
            <w:proofErr w:type="spellStart"/>
            <w:r w:rsidRPr="00AB7BDB">
              <w:rPr>
                <w:sz w:val="24"/>
                <w:szCs w:val="24"/>
              </w:rPr>
              <w:t>Роспотребнадзора</w:t>
            </w:r>
            <w:proofErr w:type="spellEnd"/>
            <w:r w:rsidRPr="00AB7BDB">
              <w:rPr>
                <w:sz w:val="24"/>
                <w:szCs w:val="24"/>
              </w:rPr>
              <w:t xml:space="preserve"> и отдела надзорной деятельности управления МЧС.</w:t>
            </w:r>
          </w:p>
          <w:p w14:paraId="69906C80" w14:textId="77777777" w:rsidR="00AB7BDB" w:rsidRDefault="009018BB" w:rsidP="003E3729">
            <w:pPr>
              <w:spacing w:line="276" w:lineRule="auto"/>
              <w:jc w:val="both"/>
              <w:rPr>
                <w:sz w:val="24"/>
                <w:szCs w:val="24"/>
              </w:rPr>
            </w:pPr>
            <w:r w:rsidRPr="00AC7A79">
              <w:rPr>
                <w:sz w:val="24"/>
                <w:szCs w:val="24"/>
                <w:u w:val="single"/>
              </w:rPr>
              <w:t>Планируемые индикативные показатели</w:t>
            </w:r>
            <w:r w:rsidR="00AB7BDB">
              <w:rPr>
                <w:sz w:val="24"/>
                <w:szCs w:val="24"/>
              </w:rPr>
              <w:t>:</w:t>
            </w:r>
          </w:p>
          <w:p w14:paraId="5874AEF0"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лиц, сдавших единый государственный экзамен в числе выпускников школы , участвовавших в едином государственном экзамене;</w:t>
            </w:r>
          </w:p>
          <w:p w14:paraId="4DDBD964"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лиц, сдавших государственную (итоговую) аттестацию по предметам, по которым проводится ОГЭ выпускников 9-х классов;</w:t>
            </w:r>
          </w:p>
          <w:p w14:paraId="6F74E4F4"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обучающихся, вовлеченных в проектную-исследовательскую деятельность;</w:t>
            </w:r>
          </w:p>
          <w:p w14:paraId="404D8E42"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обучающихся, охваченных горячим питанием;</w:t>
            </w:r>
          </w:p>
          <w:p w14:paraId="68E3D7EA"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обучающихся, имеющих достаточный уровень воспитанности;</w:t>
            </w:r>
          </w:p>
          <w:p w14:paraId="47B4A8A7"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детей школьного возраста (7-17 лет), охваченных программами профилактики злоупотребления </w:t>
            </w:r>
            <w:proofErr w:type="spellStart"/>
            <w:r w:rsidRPr="00AB7BDB">
              <w:rPr>
                <w:sz w:val="24"/>
                <w:szCs w:val="24"/>
              </w:rPr>
              <w:t>психоактивными</w:t>
            </w:r>
            <w:proofErr w:type="spellEnd"/>
            <w:r w:rsidRPr="00AB7BDB">
              <w:rPr>
                <w:sz w:val="24"/>
                <w:szCs w:val="24"/>
              </w:rPr>
              <w:t xml:space="preserve"> веществами;</w:t>
            </w:r>
          </w:p>
          <w:p w14:paraId="73397349"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детей школьного возраста (7-17 лет), охваченных программами профилактики злоупотребления </w:t>
            </w:r>
            <w:proofErr w:type="spellStart"/>
            <w:r w:rsidRPr="00AB7BDB">
              <w:rPr>
                <w:sz w:val="24"/>
                <w:szCs w:val="24"/>
              </w:rPr>
              <w:t>психоактивными</w:t>
            </w:r>
            <w:proofErr w:type="spellEnd"/>
            <w:r w:rsidRPr="00AB7BDB">
              <w:rPr>
                <w:sz w:val="24"/>
                <w:szCs w:val="24"/>
              </w:rPr>
              <w:t xml:space="preserve"> веществами;</w:t>
            </w:r>
          </w:p>
          <w:p w14:paraId="3EAF5744"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обучающихся, пропускающих занятия по неуважительным причинам;</w:t>
            </w:r>
          </w:p>
          <w:p w14:paraId="3A434969"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обучающихся, состоящих на учете КДН, ОПДН при УВД;</w:t>
            </w:r>
          </w:p>
          <w:p w14:paraId="374AEEE4"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педагогических работников, внедряющих </w:t>
            </w:r>
            <w:proofErr w:type="spellStart"/>
            <w:r w:rsidRPr="00AB7BDB">
              <w:rPr>
                <w:sz w:val="24"/>
                <w:szCs w:val="24"/>
              </w:rPr>
              <w:t>здоровьесберегающие</w:t>
            </w:r>
            <w:proofErr w:type="spellEnd"/>
            <w:r w:rsidRPr="00AB7BDB">
              <w:rPr>
                <w:sz w:val="24"/>
                <w:szCs w:val="24"/>
              </w:rPr>
              <w:t xml:space="preserve"> технологии;</w:t>
            </w:r>
          </w:p>
          <w:p w14:paraId="3E9CDA64"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использования цифровых образовательных ресурсов в общем объеме образовательных программ;</w:t>
            </w:r>
          </w:p>
          <w:p w14:paraId="0402FE98"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педагогов, прошедших аттестацию на присвоение квалификационной категории (первая, высшая), в общем их количестве;</w:t>
            </w:r>
          </w:p>
          <w:p w14:paraId="48ACB9AA"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педагогических работников, прошедших повышение квалификации для работы по ФГОС, от общей численности;</w:t>
            </w:r>
          </w:p>
          <w:p w14:paraId="698117C6" w14:textId="77777777" w:rsid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lastRenderedPageBreak/>
              <w:t>доля</w:t>
            </w:r>
            <w:proofErr w:type="gramEnd"/>
            <w:r w:rsidRPr="00AB7BDB">
              <w:rPr>
                <w:sz w:val="24"/>
                <w:szCs w:val="24"/>
              </w:rPr>
              <w:t xml:space="preserve"> педагогов, представивших опыт работы через мастер-классы, форумы, выставки-презентации разного уровня и др. мероприятия;</w:t>
            </w:r>
          </w:p>
          <w:p w14:paraId="063EEF1F" w14:textId="1879FC7F" w:rsidR="009018BB" w:rsidRPr="00AB7BDB" w:rsidRDefault="009018BB" w:rsidP="003E3729">
            <w:pPr>
              <w:pStyle w:val="a4"/>
              <w:numPr>
                <w:ilvl w:val="0"/>
                <w:numId w:val="37"/>
              </w:numPr>
              <w:spacing w:line="276" w:lineRule="auto"/>
              <w:ind w:left="360"/>
              <w:jc w:val="both"/>
              <w:rPr>
                <w:sz w:val="24"/>
                <w:szCs w:val="24"/>
              </w:rPr>
            </w:pPr>
            <w:proofErr w:type="gramStart"/>
            <w:r w:rsidRPr="00AB7BDB">
              <w:rPr>
                <w:sz w:val="24"/>
                <w:szCs w:val="24"/>
              </w:rPr>
              <w:t>доля</w:t>
            </w:r>
            <w:proofErr w:type="gramEnd"/>
            <w:r w:rsidRPr="00AB7BDB">
              <w:rPr>
                <w:sz w:val="24"/>
                <w:szCs w:val="24"/>
              </w:rPr>
              <w:t xml:space="preserve"> руководителей школы, прошедших целевую подготовку для руководителей по вопросам современного образовательного менеджмента</w:t>
            </w:r>
          </w:p>
        </w:tc>
      </w:tr>
      <w:tr w:rsidR="009018BB" w:rsidRPr="00AC7A79" w14:paraId="44D018A8" w14:textId="77777777" w:rsidTr="009018BB">
        <w:tc>
          <w:tcPr>
            <w:tcW w:w="1980" w:type="dxa"/>
          </w:tcPr>
          <w:p w14:paraId="31E728E5" w14:textId="4B6194E7" w:rsidR="009018BB" w:rsidRPr="00AC7A79" w:rsidRDefault="009018BB" w:rsidP="003E3729">
            <w:pPr>
              <w:spacing w:line="276" w:lineRule="auto"/>
              <w:jc w:val="both"/>
              <w:rPr>
                <w:sz w:val="24"/>
                <w:szCs w:val="24"/>
              </w:rPr>
            </w:pPr>
            <w:r w:rsidRPr="00AC7A79">
              <w:rPr>
                <w:sz w:val="24"/>
                <w:szCs w:val="24"/>
              </w:rPr>
              <w:lastRenderedPageBreak/>
              <w:t>Управление качеством образования</w:t>
            </w:r>
          </w:p>
        </w:tc>
        <w:tc>
          <w:tcPr>
            <w:tcW w:w="7364" w:type="dxa"/>
          </w:tcPr>
          <w:p w14:paraId="0C18A3F9" w14:textId="77777777" w:rsidR="009018BB" w:rsidRPr="00AC7A79" w:rsidRDefault="009018BB" w:rsidP="003E3729">
            <w:pPr>
              <w:spacing w:line="276" w:lineRule="auto"/>
              <w:jc w:val="both"/>
              <w:rPr>
                <w:sz w:val="24"/>
                <w:szCs w:val="24"/>
                <w:u w:val="single"/>
              </w:rPr>
            </w:pPr>
            <w:r w:rsidRPr="00AC7A79">
              <w:rPr>
                <w:sz w:val="24"/>
                <w:szCs w:val="24"/>
                <w:u w:val="single"/>
              </w:rPr>
              <w:t>Планируемый результат:</w:t>
            </w:r>
          </w:p>
          <w:p w14:paraId="28574593" w14:textId="77777777" w:rsidR="009018BB" w:rsidRPr="00AB7BDB" w:rsidRDefault="009018BB" w:rsidP="00AB7BDB">
            <w:pPr>
              <w:pStyle w:val="a4"/>
              <w:numPr>
                <w:ilvl w:val="0"/>
                <w:numId w:val="38"/>
              </w:numPr>
              <w:spacing w:line="276" w:lineRule="auto"/>
              <w:ind w:left="360"/>
              <w:jc w:val="both"/>
              <w:rPr>
                <w:sz w:val="24"/>
                <w:szCs w:val="24"/>
              </w:rPr>
            </w:pPr>
            <w:r w:rsidRPr="00AB7BDB">
              <w:rPr>
                <w:sz w:val="24"/>
                <w:szCs w:val="24"/>
              </w:rPr>
              <w:t>Обеспечение качественного школьного образования в условиях реализации национального проекта «Образование» в соответствии с требованиями Федеральных государственных образовательных стандартов;</w:t>
            </w:r>
          </w:p>
          <w:p w14:paraId="3714E222" w14:textId="77777777" w:rsidR="009018BB" w:rsidRPr="00AC7A79" w:rsidRDefault="009018BB" w:rsidP="003E3729">
            <w:pPr>
              <w:spacing w:line="276" w:lineRule="auto"/>
              <w:jc w:val="both"/>
              <w:rPr>
                <w:sz w:val="24"/>
                <w:szCs w:val="24"/>
                <w:u w:val="single"/>
              </w:rPr>
            </w:pPr>
            <w:r w:rsidRPr="00AC7A79">
              <w:rPr>
                <w:sz w:val="24"/>
                <w:szCs w:val="24"/>
                <w:u w:val="single"/>
              </w:rPr>
              <w:t xml:space="preserve">Планируемые индикативные показатели </w:t>
            </w:r>
          </w:p>
          <w:p w14:paraId="07D8EFE9"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рост</w:t>
            </w:r>
            <w:proofErr w:type="gramEnd"/>
            <w:r w:rsidRPr="00AB7BDB">
              <w:rPr>
                <w:sz w:val="24"/>
                <w:szCs w:val="24"/>
              </w:rPr>
              <w:t xml:space="preserve"> показателей мониторинга качества образовательного процесса;</w:t>
            </w:r>
          </w:p>
          <w:p w14:paraId="01EE530C"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увеличение</w:t>
            </w:r>
            <w:proofErr w:type="gramEnd"/>
            <w:r w:rsidRPr="00AB7BDB">
              <w:rPr>
                <w:sz w:val="24"/>
                <w:szCs w:val="24"/>
              </w:rPr>
              <w:t xml:space="preserve"> количества участников, призеров и победителей соревнований, конкурсов и предметных олимпиад различного уровня;</w:t>
            </w:r>
          </w:p>
          <w:p w14:paraId="74682216"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развитие</w:t>
            </w:r>
            <w:proofErr w:type="gramEnd"/>
            <w:r w:rsidRPr="00AB7BDB">
              <w:rPr>
                <w:sz w:val="24"/>
                <w:szCs w:val="24"/>
              </w:rPr>
              <w:t xml:space="preserve"> школьного музея как инфраструктурного объекта информационно-образовательной среды школы;</w:t>
            </w:r>
          </w:p>
          <w:p w14:paraId="7877D34F"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создание</w:t>
            </w:r>
            <w:proofErr w:type="gramEnd"/>
            <w:r w:rsidRPr="00AB7BDB">
              <w:rPr>
                <w:sz w:val="24"/>
                <w:szCs w:val="24"/>
              </w:rPr>
              <w:t xml:space="preserve"> современной цифровой образовательной среды школы;</w:t>
            </w:r>
          </w:p>
          <w:p w14:paraId="07CD8140"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обеспечения</w:t>
            </w:r>
            <w:proofErr w:type="gramEnd"/>
            <w:r w:rsidRPr="00AB7BDB">
              <w:rPr>
                <w:sz w:val="24"/>
                <w:szCs w:val="24"/>
              </w:rPr>
              <w:t xml:space="preserve"> современных, безопасных условий реализации образовательного процесса, в том числе для обучающихся с ОВЗ;</w:t>
            </w:r>
          </w:p>
          <w:p w14:paraId="3236AADF"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внедрение</w:t>
            </w:r>
            <w:proofErr w:type="gramEnd"/>
            <w:r w:rsidRPr="00AB7BDB">
              <w:rPr>
                <w:sz w:val="24"/>
                <w:szCs w:val="24"/>
              </w:rPr>
              <w:t xml:space="preserve"> в практику работы педагогов школы электронного, дистанционного обучения;</w:t>
            </w:r>
          </w:p>
          <w:p w14:paraId="3BD48DD7"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обеспечение</w:t>
            </w:r>
            <w:proofErr w:type="gramEnd"/>
            <w:r w:rsidRPr="00AB7BDB">
              <w:rPr>
                <w:sz w:val="24"/>
                <w:szCs w:val="24"/>
              </w:rPr>
              <w:t xml:space="preserve"> информационной открытости образовательного процесса для всех участников образовательных отношений;</w:t>
            </w:r>
          </w:p>
          <w:p w14:paraId="7975996C"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использование</w:t>
            </w:r>
            <w:proofErr w:type="gramEnd"/>
            <w:r w:rsidRPr="00AB7BDB">
              <w:rPr>
                <w:sz w:val="24"/>
                <w:szCs w:val="24"/>
              </w:rPr>
              <w:t xml:space="preserve"> современных цифровых технологий в автоматизации управления качеством образования;</w:t>
            </w:r>
          </w:p>
          <w:p w14:paraId="71F511A4"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ежегодное</w:t>
            </w:r>
            <w:proofErr w:type="gramEnd"/>
            <w:r w:rsidRPr="00AB7BDB">
              <w:rPr>
                <w:sz w:val="24"/>
                <w:szCs w:val="24"/>
              </w:rPr>
              <w:t xml:space="preserve"> обновление перечня образовательных услуг дополнительного образования и платных образовательных услуг на 10%, </w:t>
            </w:r>
          </w:p>
          <w:p w14:paraId="76963CDB"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увеличение</w:t>
            </w:r>
            <w:proofErr w:type="gramEnd"/>
            <w:r w:rsidRPr="00AB7BDB">
              <w:rPr>
                <w:sz w:val="24"/>
                <w:szCs w:val="24"/>
              </w:rPr>
              <w:t xml:space="preserve"> количества детей, посещающих школьные кружки и секции, до 90% от общего числа обучающихся;</w:t>
            </w:r>
          </w:p>
          <w:p w14:paraId="42E0A163"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создание</w:t>
            </w:r>
            <w:proofErr w:type="gramEnd"/>
            <w:r w:rsidRPr="00AB7BDB">
              <w:rPr>
                <w:sz w:val="24"/>
                <w:szCs w:val="24"/>
              </w:rPr>
              <w:t xml:space="preserve"> системы ранней профориентации, </w:t>
            </w:r>
            <w:proofErr w:type="spellStart"/>
            <w:r w:rsidRPr="00AB7BDB">
              <w:rPr>
                <w:sz w:val="24"/>
                <w:szCs w:val="24"/>
              </w:rPr>
              <w:t>предпрофильного</w:t>
            </w:r>
            <w:proofErr w:type="spellEnd"/>
            <w:r w:rsidRPr="00AB7BDB">
              <w:rPr>
                <w:sz w:val="24"/>
                <w:szCs w:val="24"/>
              </w:rPr>
              <w:t xml:space="preserve"> и профильного обучения;</w:t>
            </w:r>
          </w:p>
          <w:p w14:paraId="02067ACD"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развитие</w:t>
            </w:r>
            <w:proofErr w:type="gramEnd"/>
            <w:r w:rsidRPr="00AB7BDB">
              <w:rPr>
                <w:sz w:val="24"/>
                <w:szCs w:val="24"/>
              </w:rPr>
              <w:t xml:space="preserve"> сетевого взаимодействия и сотрудничества с образовательными организациями города, других регионов России, в том числе с общественными организациями, средними профессиональными заведениями и вузами;</w:t>
            </w:r>
          </w:p>
          <w:p w14:paraId="0E83EDFD"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отсутствие</w:t>
            </w:r>
            <w:proofErr w:type="gramEnd"/>
            <w:r w:rsidRPr="00AB7BDB">
              <w:rPr>
                <w:sz w:val="24"/>
                <w:szCs w:val="24"/>
              </w:rPr>
              <w:t xml:space="preserve"> случаев травматизма, правонарушений со стороны обучающихся, нарушений образовательной организацией законодательства РФ, предписаний со стороны </w:t>
            </w:r>
            <w:proofErr w:type="spellStart"/>
            <w:r w:rsidRPr="00AB7BDB">
              <w:rPr>
                <w:sz w:val="24"/>
                <w:szCs w:val="24"/>
              </w:rPr>
              <w:t>Роспотребнадзора</w:t>
            </w:r>
            <w:proofErr w:type="spellEnd"/>
            <w:r w:rsidRPr="00AB7BDB">
              <w:rPr>
                <w:sz w:val="24"/>
                <w:szCs w:val="24"/>
              </w:rPr>
              <w:t xml:space="preserve"> и </w:t>
            </w:r>
            <w:proofErr w:type="spellStart"/>
            <w:r w:rsidRPr="00AB7BDB">
              <w:rPr>
                <w:sz w:val="24"/>
                <w:szCs w:val="24"/>
              </w:rPr>
              <w:t>Госпожнадзора;</w:t>
            </w:r>
            <w:proofErr w:type="spellEnd"/>
          </w:p>
          <w:p w14:paraId="72CB66E0"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создание</w:t>
            </w:r>
            <w:proofErr w:type="gramEnd"/>
            <w:r w:rsidRPr="00AB7BDB">
              <w:rPr>
                <w:sz w:val="24"/>
                <w:szCs w:val="24"/>
              </w:rPr>
              <w:t xml:space="preserve"> системы непрерывного профессионального роста учителей;</w:t>
            </w:r>
          </w:p>
          <w:p w14:paraId="065D8DA0"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lastRenderedPageBreak/>
              <w:t>ежегодное</w:t>
            </w:r>
            <w:proofErr w:type="gramEnd"/>
            <w:r w:rsidRPr="00AB7BDB">
              <w:rPr>
                <w:sz w:val="24"/>
                <w:szCs w:val="24"/>
              </w:rPr>
              <w:t xml:space="preserve"> участие педагогов школы в профессиональных конкурсах;</w:t>
            </w:r>
          </w:p>
          <w:p w14:paraId="3F0FCB48" w14:textId="77777777"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увеличение</w:t>
            </w:r>
            <w:proofErr w:type="gramEnd"/>
            <w:r w:rsidRPr="00AB7BDB">
              <w:rPr>
                <w:sz w:val="24"/>
                <w:szCs w:val="24"/>
              </w:rPr>
              <w:t xml:space="preserve"> количества педагогов, аттестованных на первую и высшую квалификационную категорию;</w:t>
            </w:r>
          </w:p>
          <w:p w14:paraId="6ED0C4FA" w14:textId="4ECEA4D3" w:rsid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формирование</w:t>
            </w:r>
            <w:proofErr w:type="gramEnd"/>
            <w:r w:rsidRPr="00AB7BDB">
              <w:rPr>
                <w:sz w:val="24"/>
                <w:szCs w:val="24"/>
              </w:rPr>
              <w:t xml:space="preserve"> социально-активной личности: развитие ученического самоуправления, волонтерского движения, активное участие в социальных акциях и мероприятиях </w:t>
            </w:r>
            <w:r w:rsidR="00AB7BDB">
              <w:rPr>
                <w:sz w:val="24"/>
                <w:szCs w:val="24"/>
              </w:rPr>
              <w:t>городских и российских программ</w:t>
            </w:r>
            <w:r w:rsidRPr="00AB7BDB">
              <w:rPr>
                <w:sz w:val="24"/>
                <w:szCs w:val="24"/>
              </w:rPr>
              <w:t>;</w:t>
            </w:r>
          </w:p>
          <w:p w14:paraId="752FC61C" w14:textId="5A219E6F" w:rsidR="009018BB" w:rsidRPr="00AB7BDB" w:rsidRDefault="009018BB" w:rsidP="00AB7BDB">
            <w:pPr>
              <w:pStyle w:val="a4"/>
              <w:numPr>
                <w:ilvl w:val="0"/>
                <w:numId w:val="38"/>
              </w:numPr>
              <w:spacing w:line="276" w:lineRule="auto"/>
              <w:ind w:left="360"/>
              <w:jc w:val="both"/>
              <w:rPr>
                <w:sz w:val="24"/>
                <w:szCs w:val="24"/>
              </w:rPr>
            </w:pPr>
            <w:proofErr w:type="gramStart"/>
            <w:r w:rsidRPr="00AB7BDB">
              <w:rPr>
                <w:sz w:val="24"/>
                <w:szCs w:val="24"/>
              </w:rPr>
              <w:t>увеличение</w:t>
            </w:r>
            <w:proofErr w:type="gramEnd"/>
            <w:r w:rsidRPr="00AB7BDB">
              <w:rPr>
                <w:sz w:val="24"/>
                <w:szCs w:val="24"/>
              </w:rPr>
              <w:t xml:space="preserve"> количества открытых мероприятий и публикаций, рассказывающих о педагогическом опыте школы.</w:t>
            </w:r>
          </w:p>
        </w:tc>
      </w:tr>
      <w:tr w:rsidR="009018BB" w:rsidRPr="00AC7A79" w14:paraId="750C316F" w14:textId="77777777" w:rsidTr="009018BB">
        <w:tc>
          <w:tcPr>
            <w:tcW w:w="1980" w:type="dxa"/>
          </w:tcPr>
          <w:p w14:paraId="7E4EC1DD" w14:textId="77777777" w:rsidR="009018BB" w:rsidRPr="00AC7A79" w:rsidRDefault="009018BB" w:rsidP="003E3729">
            <w:pPr>
              <w:spacing w:line="276" w:lineRule="auto"/>
              <w:jc w:val="both"/>
              <w:rPr>
                <w:sz w:val="24"/>
                <w:szCs w:val="24"/>
              </w:rPr>
            </w:pPr>
            <w:r w:rsidRPr="00AC7A79">
              <w:rPr>
                <w:sz w:val="24"/>
                <w:szCs w:val="24"/>
              </w:rPr>
              <w:lastRenderedPageBreak/>
              <w:t>Развитие воспитательной среды</w:t>
            </w:r>
          </w:p>
        </w:tc>
        <w:tc>
          <w:tcPr>
            <w:tcW w:w="7364" w:type="dxa"/>
          </w:tcPr>
          <w:p w14:paraId="2E703D83" w14:textId="77777777" w:rsidR="009018BB" w:rsidRPr="00AC7A79" w:rsidRDefault="009018BB" w:rsidP="003E3729">
            <w:pPr>
              <w:spacing w:line="276" w:lineRule="auto"/>
              <w:jc w:val="both"/>
              <w:rPr>
                <w:sz w:val="24"/>
                <w:szCs w:val="24"/>
                <w:u w:val="single"/>
              </w:rPr>
            </w:pPr>
            <w:r w:rsidRPr="00AC7A79">
              <w:rPr>
                <w:sz w:val="24"/>
                <w:szCs w:val="24"/>
                <w:u w:val="single"/>
              </w:rPr>
              <w:t>Планируемый результат</w:t>
            </w:r>
          </w:p>
          <w:p w14:paraId="22F498BE" w14:textId="77777777" w:rsidR="009018BB" w:rsidRPr="00AC7A79" w:rsidRDefault="009018BB" w:rsidP="003E3729">
            <w:pPr>
              <w:spacing w:line="276" w:lineRule="auto"/>
              <w:jc w:val="both"/>
              <w:rPr>
                <w:sz w:val="24"/>
                <w:szCs w:val="24"/>
              </w:rPr>
            </w:pPr>
            <w:r w:rsidRPr="00AC7A79">
              <w:rPr>
                <w:sz w:val="24"/>
                <w:szCs w:val="24"/>
              </w:rPr>
              <w:t xml:space="preserve">Формирование социально-активной личности: развитие ученического самоуправления, волонтерского движения; активное участие в социальных акциях и мероприятиях городских и российских </w:t>
            </w:r>
            <w:proofErr w:type="gramStart"/>
            <w:r w:rsidRPr="00AC7A79">
              <w:rPr>
                <w:sz w:val="24"/>
                <w:szCs w:val="24"/>
              </w:rPr>
              <w:t>программ ;</w:t>
            </w:r>
            <w:proofErr w:type="gramEnd"/>
          </w:p>
          <w:p w14:paraId="1C9475CF" w14:textId="77777777" w:rsidR="009018BB" w:rsidRPr="00AC7A79" w:rsidRDefault="009018BB" w:rsidP="003E3729">
            <w:pPr>
              <w:spacing w:line="276" w:lineRule="auto"/>
              <w:jc w:val="both"/>
              <w:rPr>
                <w:sz w:val="24"/>
                <w:szCs w:val="24"/>
                <w:u w:val="single"/>
              </w:rPr>
            </w:pPr>
            <w:r w:rsidRPr="00AC7A79">
              <w:rPr>
                <w:sz w:val="24"/>
                <w:szCs w:val="24"/>
                <w:u w:val="single"/>
              </w:rPr>
              <w:t>Планируемые индикаторы:</w:t>
            </w:r>
          </w:p>
          <w:p w14:paraId="2D59AABB" w14:textId="77777777" w:rsidR="00AB7BDB" w:rsidRDefault="009018BB" w:rsidP="003E3729">
            <w:pPr>
              <w:pStyle w:val="a4"/>
              <w:numPr>
                <w:ilvl w:val="0"/>
                <w:numId w:val="39"/>
              </w:numPr>
              <w:spacing w:line="276" w:lineRule="auto"/>
              <w:ind w:left="360"/>
              <w:jc w:val="both"/>
              <w:rPr>
                <w:sz w:val="24"/>
                <w:szCs w:val="24"/>
              </w:rPr>
            </w:pPr>
            <w:proofErr w:type="gramStart"/>
            <w:r w:rsidRPr="00AB7BDB">
              <w:rPr>
                <w:sz w:val="24"/>
                <w:szCs w:val="24"/>
              </w:rPr>
              <w:t>увеличение</w:t>
            </w:r>
            <w:proofErr w:type="gramEnd"/>
            <w:r w:rsidRPr="00AB7BDB">
              <w:rPr>
                <w:sz w:val="24"/>
                <w:szCs w:val="24"/>
              </w:rPr>
              <w:t xml:space="preserve"> количества детей, посещающих школьные кружки и секции, до 90% от общего числа обучающихся;</w:t>
            </w:r>
          </w:p>
          <w:p w14:paraId="1E3855C7" w14:textId="06EBB302" w:rsidR="00AB7BDB" w:rsidRDefault="009018BB" w:rsidP="003E3729">
            <w:pPr>
              <w:pStyle w:val="a4"/>
              <w:numPr>
                <w:ilvl w:val="0"/>
                <w:numId w:val="39"/>
              </w:numPr>
              <w:spacing w:line="276" w:lineRule="auto"/>
              <w:ind w:left="360"/>
              <w:jc w:val="both"/>
              <w:rPr>
                <w:sz w:val="24"/>
                <w:szCs w:val="24"/>
              </w:rPr>
            </w:pPr>
            <w:proofErr w:type="gramStart"/>
            <w:r w:rsidRPr="00AB7BDB">
              <w:rPr>
                <w:sz w:val="24"/>
                <w:szCs w:val="24"/>
              </w:rPr>
              <w:t>развитие</w:t>
            </w:r>
            <w:proofErr w:type="gramEnd"/>
            <w:r w:rsidRPr="00AB7BDB">
              <w:rPr>
                <w:sz w:val="24"/>
                <w:szCs w:val="24"/>
              </w:rPr>
              <w:t xml:space="preserve"> школьного музея как инфраструктурного объекта информационно-образовательной среды школы</w:t>
            </w:r>
            <w:r w:rsidR="00AB7BDB">
              <w:rPr>
                <w:sz w:val="24"/>
                <w:szCs w:val="24"/>
              </w:rPr>
              <w:t>;</w:t>
            </w:r>
          </w:p>
          <w:p w14:paraId="22F390F1" w14:textId="723F7155" w:rsidR="009018BB" w:rsidRPr="00AB7BDB" w:rsidRDefault="009018BB" w:rsidP="003E3729">
            <w:pPr>
              <w:pStyle w:val="a4"/>
              <w:numPr>
                <w:ilvl w:val="0"/>
                <w:numId w:val="39"/>
              </w:numPr>
              <w:spacing w:line="276" w:lineRule="auto"/>
              <w:ind w:left="360"/>
              <w:jc w:val="both"/>
              <w:rPr>
                <w:sz w:val="24"/>
                <w:szCs w:val="24"/>
              </w:rPr>
            </w:pPr>
            <w:proofErr w:type="gramStart"/>
            <w:r w:rsidRPr="00AB7BDB">
              <w:rPr>
                <w:sz w:val="24"/>
                <w:szCs w:val="24"/>
              </w:rPr>
              <w:t>развитие</w:t>
            </w:r>
            <w:proofErr w:type="gramEnd"/>
            <w:r w:rsidRPr="00AB7BDB">
              <w:rPr>
                <w:sz w:val="24"/>
                <w:szCs w:val="24"/>
              </w:rPr>
              <w:t xml:space="preserve"> детских общественных объединений, клубов, самоуправления</w:t>
            </w:r>
          </w:p>
        </w:tc>
      </w:tr>
      <w:tr w:rsidR="009018BB" w:rsidRPr="00AC7A79" w14:paraId="72190A24" w14:textId="77777777" w:rsidTr="009018BB">
        <w:tc>
          <w:tcPr>
            <w:tcW w:w="1980" w:type="dxa"/>
          </w:tcPr>
          <w:p w14:paraId="6FD15EE4" w14:textId="77777777" w:rsidR="009018BB" w:rsidRPr="00AC7A79" w:rsidRDefault="009018BB" w:rsidP="003E3729">
            <w:pPr>
              <w:spacing w:line="276" w:lineRule="auto"/>
              <w:jc w:val="both"/>
              <w:rPr>
                <w:sz w:val="24"/>
                <w:szCs w:val="24"/>
              </w:rPr>
            </w:pPr>
            <w:r w:rsidRPr="00AC7A79">
              <w:rPr>
                <w:sz w:val="24"/>
                <w:szCs w:val="24"/>
              </w:rPr>
              <w:t>Повышение профессиональных компетенций педагогов и работников управления</w:t>
            </w:r>
          </w:p>
        </w:tc>
        <w:tc>
          <w:tcPr>
            <w:tcW w:w="7364" w:type="dxa"/>
          </w:tcPr>
          <w:p w14:paraId="4E323C80" w14:textId="77777777" w:rsidR="009018BB" w:rsidRPr="00AC7A79" w:rsidRDefault="009018BB" w:rsidP="003E3729">
            <w:pPr>
              <w:spacing w:line="276" w:lineRule="auto"/>
              <w:jc w:val="both"/>
              <w:rPr>
                <w:sz w:val="24"/>
                <w:szCs w:val="24"/>
                <w:u w:val="single"/>
              </w:rPr>
            </w:pPr>
            <w:r w:rsidRPr="00AC7A79">
              <w:rPr>
                <w:sz w:val="24"/>
                <w:szCs w:val="24"/>
                <w:u w:val="single"/>
              </w:rPr>
              <w:t>Планируемый результат:</w:t>
            </w:r>
          </w:p>
          <w:p w14:paraId="7847D516" w14:textId="77777777" w:rsidR="009018BB" w:rsidRPr="00AC7A79" w:rsidRDefault="009018BB" w:rsidP="003E3729">
            <w:pPr>
              <w:spacing w:line="276" w:lineRule="auto"/>
              <w:jc w:val="both"/>
              <w:rPr>
                <w:sz w:val="24"/>
                <w:szCs w:val="24"/>
              </w:rPr>
            </w:pPr>
            <w:r w:rsidRPr="00AC7A79">
              <w:rPr>
                <w:sz w:val="24"/>
                <w:szCs w:val="24"/>
              </w:rPr>
              <w:t>Содержание и формы методической работы обеспечивают профессиональный рост педагогов</w:t>
            </w:r>
          </w:p>
          <w:p w14:paraId="306D8173" w14:textId="77777777" w:rsidR="00AB7BDB" w:rsidRDefault="00AB7BDB" w:rsidP="003E3729">
            <w:pPr>
              <w:spacing w:line="276" w:lineRule="auto"/>
              <w:jc w:val="both"/>
              <w:rPr>
                <w:sz w:val="24"/>
                <w:szCs w:val="24"/>
                <w:u w:val="single"/>
              </w:rPr>
            </w:pPr>
            <w:r>
              <w:rPr>
                <w:sz w:val="24"/>
                <w:szCs w:val="24"/>
                <w:u w:val="single"/>
              </w:rPr>
              <w:t>Планируемые индикаторы:</w:t>
            </w:r>
          </w:p>
          <w:p w14:paraId="3329A153" w14:textId="77777777" w:rsidR="00AB7BDB" w:rsidRPr="00AB7BDB" w:rsidRDefault="009018BB" w:rsidP="003E3729">
            <w:pPr>
              <w:pStyle w:val="a4"/>
              <w:numPr>
                <w:ilvl w:val="0"/>
                <w:numId w:val="40"/>
              </w:numPr>
              <w:spacing w:line="276" w:lineRule="auto"/>
              <w:ind w:left="360"/>
              <w:jc w:val="both"/>
              <w:rPr>
                <w:sz w:val="24"/>
                <w:szCs w:val="24"/>
                <w:u w:val="single"/>
              </w:rPr>
            </w:pPr>
            <w:proofErr w:type="gramStart"/>
            <w:r w:rsidRPr="00AB7BDB">
              <w:rPr>
                <w:sz w:val="24"/>
                <w:szCs w:val="24"/>
              </w:rPr>
              <w:t>ежегодное</w:t>
            </w:r>
            <w:proofErr w:type="gramEnd"/>
            <w:r w:rsidRPr="00AB7BDB">
              <w:rPr>
                <w:sz w:val="24"/>
                <w:szCs w:val="24"/>
              </w:rPr>
              <w:t xml:space="preserve"> участие педагогов шко</w:t>
            </w:r>
            <w:r w:rsidR="00AB7BDB">
              <w:rPr>
                <w:sz w:val="24"/>
                <w:szCs w:val="24"/>
              </w:rPr>
              <w:t>лы в профессиональных конкурсах;</w:t>
            </w:r>
          </w:p>
          <w:p w14:paraId="2CCC9E9C" w14:textId="77777777" w:rsidR="00AB7BDB" w:rsidRPr="00AB7BDB" w:rsidRDefault="009018BB" w:rsidP="003E3729">
            <w:pPr>
              <w:pStyle w:val="a4"/>
              <w:numPr>
                <w:ilvl w:val="0"/>
                <w:numId w:val="40"/>
              </w:numPr>
              <w:spacing w:line="276" w:lineRule="auto"/>
              <w:ind w:left="360"/>
              <w:jc w:val="both"/>
              <w:rPr>
                <w:sz w:val="24"/>
                <w:szCs w:val="24"/>
                <w:u w:val="single"/>
              </w:rPr>
            </w:pPr>
            <w:proofErr w:type="gramStart"/>
            <w:r w:rsidRPr="00AB7BDB">
              <w:rPr>
                <w:sz w:val="24"/>
                <w:szCs w:val="24"/>
              </w:rPr>
              <w:t>увеличение</w:t>
            </w:r>
            <w:proofErr w:type="gramEnd"/>
            <w:r w:rsidRPr="00AB7BDB">
              <w:rPr>
                <w:sz w:val="24"/>
                <w:szCs w:val="24"/>
              </w:rPr>
              <w:t xml:space="preserve"> количества педагогов, аттестованных на первую и высшую квалификационную категорию;</w:t>
            </w:r>
          </w:p>
          <w:p w14:paraId="11556514" w14:textId="77777777" w:rsidR="00AB7BDB" w:rsidRPr="00AB7BDB" w:rsidRDefault="009018BB" w:rsidP="00AB7BDB">
            <w:pPr>
              <w:pStyle w:val="a4"/>
              <w:numPr>
                <w:ilvl w:val="0"/>
                <w:numId w:val="40"/>
              </w:numPr>
              <w:spacing w:line="276" w:lineRule="auto"/>
              <w:ind w:left="360"/>
              <w:jc w:val="both"/>
              <w:rPr>
                <w:sz w:val="24"/>
                <w:szCs w:val="24"/>
                <w:u w:val="single"/>
              </w:rPr>
            </w:pPr>
            <w:proofErr w:type="gramStart"/>
            <w:r w:rsidRPr="00AB7BDB">
              <w:rPr>
                <w:sz w:val="24"/>
                <w:szCs w:val="24"/>
              </w:rPr>
              <w:t>увеличение</w:t>
            </w:r>
            <w:proofErr w:type="gramEnd"/>
            <w:r w:rsidRPr="00AB7BDB">
              <w:rPr>
                <w:sz w:val="24"/>
                <w:szCs w:val="24"/>
              </w:rPr>
              <w:t xml:space="preserve"> количества открытых мероприятий и публикаций, рассказывающ</w:t>
            </w:r>
            <w:r w:rsidR="00AB7BDB">
              <w:rPr>
                <w:sz w:val="24"/>
                <w:szCs w:val="24"/>
              </w:rPr>
              <w:t>их о педагогическом опыте школы;</w:t>
            </w:r>
          </w:p>
          <w:p w14:paraId="569E46F7" w14:textId="77777777" w:rsidR="00AB7BDB" w:rsidRPr="00AB7BDB" w:rsidRDefault="009018BB" w:rsidP="003E3729">
            <w:pPr>
              <w:pStyle w:val="a4"/>
              <w:numPr>
                <w:ilvl w:val="0"/>
                <w:numId w:val="40"/>
              </w:numPr>
              <w:spacing w:line="276" w:lineRule="auto"/>
              <w:ind w:left="360"/>
              <w:jc w:val="both"/>
              <w:rPr>
                <w:sz w:val="24"/>
                <w:szCs w:val="24"/>
                <w:u w:val="single"/>
              </w:rPr>
            </w:pPr>
            <w:r w:rsidRPr="00AB7BDB">
              <w:rPr>
                <w:sz w:val="24"/>
                <w:szCs w:val="24"/>
              </w:rPr>
              <w:t>100% педагогов работают с Программой профессионального саморазвития на 3 года</w:t>
            </w:r>
            <w:r w:rsidR="00AB7BDB">
              <w:rPr>
                <w:sz w:val="24"/>
                <w:szCs w:val="24"/>
              </w:rPr>
              <w:t>;</w:t>
            </w:r>
          </w:p>
          <w:p w14:paraId="3EAC467D" w14:textId="5A7BB366" w:rsidR="009018BB" w:rsidRPr="00AB7BDB" w:rsidRDefault="009018BB" w:rsidP="003E3729">
            <w:pPr>
              <w:pStyle w:val="a4"/>
              <w:numPr>
                <w:ilvl w:val="0"/>
                <w:numId w:val="40"/>
              </w:numPr>
              <w:spacing w:line="276" w:lineRule="auto"/>
              <w:ind w:left="360"/>
              <w:jc w:val="both"/>
              <w:rPr>
                <w:sz w:val="24"/>
                <w:szCs w:val="24"/>
                <w:u w:val="single"/>
              </w:rPr>
            </w:pPr>
            <w:r w:rsidRPr="00AB7BDB">
              <w:rPr>
                <w:sz w:val="24"/>
                <w:szCs w:val="24"/>
              </w:rPr>
              <w:t>Системная работа Команд педагогов на классе по выстроенному графику</w:t>
            </w:r>
          </w:p>
        </w:tc>
      </w:tr>
      <w:tr w:rsidR="009018BB" w:rsidRPr="00AC7A79" w14:paraId="11C097E2" w14:textId="77777777" w:rsidTr="009018BB">
        <w:tc>
          <w:tcPr>
            <w:tcW w:w="1980" w:type="dxa"/>
          </w:tcPr>
          <w:p w14:paraId="45A6F406" w14:textId="111555B0" w:rsidR="009018BB" w:rsidRPr="00AC7A79" w:rsidRDefault="009018BB" w:rsidP="003E3729">
            <w:pPr>
              <w:spacing w:line="276" w:lineRule="auto"/>
              <w:jc w:val="both"/>
              <w:rPr>
                <w:sz w:val="24"/>
                <w:szCs w:val="24"/>
              </w:rPr>
            </w:pPr>
            <w:r w:rsidRPr="00AC7A79">
              <w:rPr>
                <w:sz w:val="24"/>
                <w:szCs w:val="24"/>
              </w:rPr>
              <w:t>Развитие инфраструктуры образовательно-воспитательной деятельности</w:t>
            </w:r>
          </w:p>
        </w:tc>
        <w:tc>
          <w:tcPr>
            <w:tcW w:w="7364" w:type="dxa"/>
          </w:tcPr>
          <w:p w14:paraId="30EC6837" w14:textId="77777777" w:rsidR="009018BB" w:rsidRPr="00AC7A79" w:rsidRDefault="009018BB" w:rsidP="003E3729">
            <w:pPr>
              <w:spacing w:line="276" w:lineRule="auto"/>
              <w:jc w:val="both"/>
              <w:rPr>
                <w:sz w:val="24"/>
                <w:szCs w:val="24"/>
                <w:u w:val="single"/>
              </w:rPr>
            </w:pPr>
            <w:r w:rsidRPr="00AC7A79">
              <w:rPr>
                <w:sz w:val="24"/>
                <w:szCs w:val="24"/>
                <w:u w:val="single"/>
              </w:rPr>
              <w:t xml:space="preserve">Планируемый результат: </w:t>
            </w:r>
          </w:p>
          <w:p w14:paraId="7866DE3E" w14:textId="77777777" w:rsidR="009018BB" w:rsidRPr="00AC7A79" w:rsidRDefault="009018BB" w:rsidP="003E3729">
            <w:pPr>
              <w:spacing w:line="276" w:lineRule="auto"/>
              <w:jc w:val="both"/>
              <w:rPr>
                <w:sz w:val="24"/>
                <w:szCs w:val="24"/>
              </w:rPr>
            </w:pPr>
            <w:r w:rsidRPr="00AC7A79">
              <w:rPr>
                <w:sz w:val="24"/>
                <w:szCs w:val="24"/>
              </w:rPr>
              <w:t>Инфраструктура образовательно-воспитательной деятельности соответствует требованиям законодательства Российской Федерации в области общего образования</w:t>
            </w:r>
          </w:p>
          <w:p w14:paraId="1D68EFAE" w14:textId="77777777" w:rsidR="009018BB" w:rsidRPr="00AC7A79" w:rsidRDefault="009018BB" w:rsidP="003E3729">
            <w:pPr>
              <w:spacing w:line="276" w:lineRule="auto"/>
              <w:jc w:val="both"/>
              <w:rPr>
                <w:sz w:val="24"/>
                <w:szCs w:val="24"/>
                <w:u w:val="single"/>
              </w:rPr>
            </w:pPr>
            <w:r w:rsidRPr="00AC7A79">
              <w:rPr>
                <w:sz w:val="24"/>
                <w:szCs w:val="24"/>
                <w:u w:val="single"/>
              </w:rPr>
              <w:t>Планируемые индикаторы:</w:t>
            </w:r>
          </w:p>
          <w:p w14:paraId="4CEEF28E" w14:textId="77777777" w:rsidR="00AB7BDB" w:rsidRDefault="009018BB" w:rsidP="003E3729">
            <w:pPr>
              <w:pStyle w:val="a4"/>
              <w:numPr>
                <w:ilvl w:val="0"/>
                <w:numId w:val="41"/>
              </w:numPr>
              <w:spacing w:line="276" w:lineRule="auto"/>
              <w:ind w:left="360"/>
              <w:jc w:val="both"/>
              <w:rPr>
                <w:sz w:val="24"/>
                <w:szCs w:val="24"/>
              </w:rPr>
            </w:pPr>
            <w:proofErr w:type="gramStart"/>
            <w:r w:rsidRPr="00AB7BDB">
              <w:rPr>
                <w:sz w:val="24"/>
                <w:szCs w:val="24"/>
              </w:rPr>
              <w:t>отсутствие</w:t>
            </w:r>
            <w:proofErr w:type="gramEnd"/>
            <w:r w:rsidRPr="00AB7BDB">
              <w:rPr>
                <w:sz w:val="24"/>
                <w:szCs w:val="24"/>
              </w:rPr>
              <w:t xml:space="preserve"> случаев травматизма, правонарушений со стороны обучающихся, нарушений образовательной организацией законодательства РФ, предписаний со стороны </w:t>
            </w:r>
            <w:proofErr w:type="spellStart"/>
            <w:r w:rsidRPr="00AB7BDB">
              <w:rPr>
                <w:sz w:val="24"/>
                <w:szCs w:val="24"/>
              </w:rPr>
              <w:t>Роспотребнадзора</w:t>
            </w:r>
            <w:proofErr w:type="spellEnd"/>
            <w:r w:rsidRPr="00AB7BDB">
              <w:rPr>
                <w:sz w:val="24"/>
                <w:szCs w:val="24"/>
              </w:rPr>
              <w:t xml:space="preserve"> и </w:t>
            </w:r>
            <w:proofErr w:type="spellStart"/>
            <w:r w:rsidRPr="00AB7BDB">
              <w:rPr>
                <w:sz w:val="24"/>
                <w:szCs w:val="24"/>
              </w:rPr>
              <w:t>Госпожнадзора;</w:t>
            </w:r>
            <w:proofErr w:type="spellEnd"/>
          </w:p>
          <w:p w14:paraId="1EEBD7C3" w14:textId="77777777" w:rsidR="001C234E" w:rsidRDefault="009018BB" w:rsidP="003E3729">
            <w:pPr>
              <w:pStyle w:val="a4"/>
              <w:numPr>
                <w:ilvl w:val="0"/>
                <w:numId w:val="41"/>
              </w:numPr>
              <w:spacing w:line="276" w:lineRule="auto"/>
              <w:ind w:left="360"/>
              <w:jc w:val="both"/>
              <w:rPr>
                <w:sz w:val="24"/>
                <w:szCs w:val="24"/>
              </w:rPr>
            </w:pPr>
            <w:proofErr w:type="gramStart"/>
            <w:r w:rsidRPr="00AB7BDB">
              <w:rPr>
                <w:sz w:val="24"/>
                <w:szCs w:val="24"/>
              </w:rPr>
              <w:lastRenderedPageBreak/>
              <w:t>развитие</w:t>
            </w:r>
            <w:proofErr w:type="gramEnd"/>
            <w:r w:rsidRPr="00AB7BDB">
              <w:rPr>
                <w:sz w:val="24"/>
                <w:szCs w:val="24"/>
              </w:rPr>
              <w:t xml:space="preserve"> сетевого взаимодействия и сотрудничества с образовательными организациями города, других регионов России, в том числе с общественными организациями, производствами, средними професс</w:t>
            </w:r>
            <w:r w:rsidR="001C234E">
              <w:rPr>
                <w:sz w:val="24"/>
                <w:szCs w:val="24"/>
              </w:rPr>
              <w:t>иональными заведениями и вузами;</w:t>
            </w:r>
          </w:p>
          <w:p w14:paraId="669C3596" w14:textId="4C124537" w:rsidR="009018BB" w:rsidRPr="001C234E" w:rsidRDefault="009018BB" w:rsidP="003E3729">
            <w:pPr>
              <w:pStyle w:val="a4"/>
              <w:numPr>
                <w:ilvl w:val="0"/>
                <w:numId w:val="41"/>
              </w:numPr>
              <w:spacing w:line="276" w:lineRule="auto"/>
              <w:ind w:left="360"/>
              <w:jc w:val="both"/>
              <w:rPr>
                <w:sz w:val="24"/>
                <w:szCs w:val="24"/>
              </w:rPr>
            </w:pPr>
            <w:proofErr w:type="gramStart"/>
            <w:r w:rsidRPr="001C234E">
              <w:rPr>
                <w:sz w:val="24"/>
                <w:szCs w:val="24"/>
              </w:rPr>
              <w:t>создание</w:t>
            </w:r>
            <w:proofErr w:type="gramEnd"/>
            <w:r w:rsidRPr="001C234E">
              <w:rPr>
                <w:sz w:val="24"/>
                <w:szCs w:val="24"/>
              </w:rPr>
              <w:t xml:space="preserve"> системы ранней профориентации, </w:t>
            </w:r>
            <w:proofErr w:type="spellStart"/>
            <w:r w:rsidRPr="001C234E">
              <w:rPr>
                <w:sz w:val="24"/>
                <w:szCs w:val="24"/>
              </w:rPr>
              <w:t>предпрофильного</w:t>
            </w:r>
            <w:proofErr w:type="spellEnd"/>
            <w:r w:rsidRPr="001C234E">
              <w:rPr>
                <w:sz w:val="24"/>
                <w:szCs w:val="24"/>
              </w:rPr>
              <w:t xml:space="preserve"> обучения;</w:t>
            </w:r>
            <w:bookmarkStart w:id="1" w:name="_GoBack"/>
            <w:bookmarkEnd w:id="1"/>
          </w:p>
        </w:tc>
      </w:tr>
    </w:tbl>
    <w:p w14:paraId="248F6B28" w14:textId="58C1218A" w:rsidR="009018BB" w:rsidRPr="00AC7A79" w:rsidRDefault="009018BB" w:rsidP="003E3729">
      <w:pPr>
        <w:spacing w:after="0" w:line="276" w:lineRule="auto"/>
        <w:ind w:firstLine="709"/>
        <w:jc w:val="both"/>
        <w:rPr>
          <w:sz w:val="24"/>
          <w:szCs w:val="24"/>
        </w:rPr>
      </w:pPr>
    </w:p>
    <w:p w14:paraId="2D0E9DE5" w14:textId="77777777" w:rsidR="009018BB" w:rsidRPr="00AC7A79" w:rsidRDefault="009018BB" w:rsidP="003E3729">
      <w:pPr>
        <w:spacing w:after="0" w:line="276" w:lineRule="auto"/>
        <w:ind w:firstLine="709"/>
        <w:jc w:val="both"/>
        <w:rPr>
          <w:sz w:val="24"/>
          <w:szCs w:val="24"/>
        </w:rPr>
      </w:pPr>
    </w:p>
    <w:p w14:paraId="29B5B32D" w14:textId="4435A772" w:rsidR="009018BB" w:rsidRPr="009018BB" w:rsidRDefault="009018BB" w:rsidP="003E3729">
      <w:pPr>
        <w:spacing w:after="120" w:line="276" w:lineRule="auto"/>
        <w:ind w:firstLine="709"/>
        <w:jc w:val="center"/>
        <w:rPr>
          <w:b/>
          <w:bCs/>
          <w:color w:val="002060"/>
          <w:sz w:val="24"/>
          <w:szCs w:val="24"/>
        </w:rPr>
      </w:pPr>
      <w:r w:rsidRPr="009018BB">
        <w:rPr>
          <w:b/>
          <w:bCs/>
          <w:color w:val="002060"/>
          <w:sz w:val="24"/>
          <w:szCs w:val="24"/>
        </w:rPr>
        <w:t>9. Критерии эффективности реализации Программы развития</w:t>
      </w:r>
    </w:p>
    <w:p w14:paraId="76205536" w14:textId="77777777" w:rsidR="009018BB" w:rsidRDefault="009018BB" w:rsidP="00317358">
      <w:pPr>
        <w:pStyle w:val="a4"/>
        <w:numPr>
          <w:ilvl w:val="0"/>
          <w:numId w:val="11"/>
        </w:numPr>
        <w:spacing w:after="0" w:line="276" w:lineRule="auto"/>
        <w:jc w:val="both"/>
        <w:rPr>
          <w:sz w:val="24"/>
          <w:szCs w:val="24"/>
        </w:rPr>
      </w:pPr>
      <w:r w:rsidRPr="009018BB">
        <w:rPr>
          <w:sz w:val="24"/>
          <w:szCs w:val="24"/>
        </w:rPr>
        <w:t>Рост удовлетворенности субъектов образования результатами работы МБОУ «СОШ № 29»;</w:t>
      </w:r>
    </w:p>
    <w:p w14:paraId="3072FB24" w14:textId="77777777" w:rsidR="009018BB" w:rsidRDefault="009018BB" w:rsidP="00317358">
      <w:pPr>
        <w:pStyle w:val="a4"/>
        <w:numPr>
          <w:ilvl w:val="0"/>
          <w:numId w:val="11"/>
        </w:numPr>
        <w:spacing w:after="0" w:line="276" w:lineRule="auto"/>
        <w:jc w:val="both"/>
        <w:rPr>
          <w:sz w:val="24"/>
          <w:szCs w:val="24"/>
        </w:rPr>
      </w:pPr>
      <w:r w:rsidRPr="009018BB">
        <w:rPr>
          <w:sz w:val="24"/>
          <w:szCs w:val="24"/>
        </w:rPr>
        <w:t>Устойчивое развитие МБОУ «СОШ № 29»;</w:t>
      </w:r>
    </w:p>
    <w:p w14:paraId="3240B3DC" w14:textId="46195890" w:rsidR="009018BB" w:rsidRPr="009018BB" w:rsidRDefault="009018BB" w:rsidP="00317358">
      <w:pPr>
        <w:pStyle w:val="a4"/>
        <w:numPr>
          <w:ilvl w:val="0"/>
          <w:numId w:val="11"/>
        </w:numPr>
        <w:spacing w:after="0" w:line="276" w:lineRule="auto"/>
        <w:jc w:val="both"/>
        <w:rPr>
          <w:sz w:val="24"/>
          <w:szCs w:val="24"/>
        </w:rPr>
      </w:pPr>
      <w:r w:rsidRPr="009018BB">
        <w:rPr>
          <w:sz w:val="24"/>
          <w:szCs w:val="24"/>
        </w:rPr>
        <w:t>Позитивный имидж МБОУ «СОШ № 29» в образовательном пространстве города Костромы.</w:t>
      </w:r>
    </w:p>
    <w:p w14:paraId="7740BA43" w14:textId="77777777" w:rsidR="009018BB" w:rsidRPr="009018BB" w:rsidRDefault="009018BB" w:rsidP="003E3729">
      <w:pPr>
        <w:spacing w:after="0" w:line="276" w:lineRule="auto"/>
        <w:ind w:firstLine="709"/>
        <w:jc w:val="both"/>
        <w:rPr>
          <w:sz w:val="24"/>
          <w:szCs w:val="24"/>
        </w:rPr>
      </w:pPr>
    </w:p>
    <w:p w14:paraId="09369727" w14:textId="77777777" w:rsidR="009018BB" w:rsidRDefault="009018BB" w:rsidP="003E3729">
      <w:pPr>
        <w:spacing w:after="0" w:line="276" w:lineRule="auto"/>
        <w:ind w:firstLine="709"/>
        <w:jc w:val="both"/>
      </w:pPr>
    </w:p>
    <w:p w14:paraId="70269576" w14:textId="77777777" w:rsidR="009018BB" w:rsidRPr="002033E2" w:rsidRDefault="009018BB" w:rsidP="003E3729">
      <w:pPr>
        <w:spacing w:after="0" w:line="276" w:lineRule="auto"/>
        <w:ind w:firstLine="708"/>
        <w:jc w:val="both"/>
        <w:rPr>
          <w:sz w:val="24"/>
          <w:szCs w:val="24"/>
        </w:rPr>
      </w:pPr>
    </w:p>
    <w:p w14:paraId="4A68C20C" w14:textId="77777777" w:rsidR="009018BB" w:rsidRPr="00850EE5" w:rsidRDefault="009018BB" w:rsidP="003E3729">
      <w:pPr>
        <w:spacing w:after="0" w:line="276" w:lineRule="auto"/>
        <w:ind w:firstLine="709"/>
        <w:jc w:val="both"/>
        <w:rPr>
          <w:sz w:val="24"/>
          <w:szCs w:val="24"/>
        </w:rPr>
      </w:pPr>
    </w:p>
    <w:p w14:paraId="2A7DF950" w14:textId="77777777" w:rsidR="0097383B" w:rsidRPr="00850EE5" w:rsidRDefault="0097383B" w:rsidP="003E3729">
      <w:pPr>
        <w:spacing w:after="0" w:line="276" w:lineRule="auto"/>
        <w:ind w:firstLine="709"/>
        <w:jc w:val="both"/>
        <w:rPr>
          <w:b/>
          <w:bCs/>
          <w:sz w:val="24"/>
          <w:szCs w:val="24"/>
        </w:rPr>
      </w:pPr>
    </w:p>
    <w:p w14:paraId="3DD232A7" w14:textId="77777777" w:rsidR="0097383B" w:rsidRPr="00850EE5" w:rsidRDefault="0097383B" w:rsidP="003E3729">
      <w:pPr>
        <w:spacing w:after="0" w:line="276" w:lineRule="auto"/>
        <w:ind w:firstLine="709"/>
        <w:jc w:val="both"/>
        <w:rPr>
          <w:b/>
          <w:bCs/>
          <w:sz w:val="24"/>
          <w:szCs w:val="24"/>
        </w:rPr>
      </w:pPr>
    </w:p>
    <w:p w14:paraId="47F7B7DD" w14:textId="77777777" w:rsidR="0097383B" w:rsidRPr="0097383B" w:rsidRDefault="0097383B" w:rsidP="003E3729">
      <w:pPr>
        <w:spacing w:after="0" w:line="276" w:lineRule="auto"/>
        <w:ind w:firstLine="709"/>
        <w:jc w:val="both"/>
        <w:rPr>
          <w:sz w:val="24"/>
          <w:szCs w:val="24"/>
        </w:rPr>
      </w:pPr>
    </w:p>
    <w:p w14:paraId="0DF92F59" w14:textId="5A63176F" w:rsidR="0097383B" w:rsidRPr="0097383B" w:rsidRDefault="0097383B" w:rsidP="003E3729">
      <w:pPr>
        <w:spacing w:after="0" w:line="276" w:lineRule="auto"/>
        <w:ind w:firstLine="709"/>
        <w:jc w:val="center"/>
        <w:rPr>
          <w:sz w:val="24"/>
          <w:szCs w:val="24"/>
        </w:rPr>
      </w:pPr>
    </w:p>
    <w:sectPr w:rsidR="0097383B" w:rsidRPr="0097383B" w:rsidSect="0097383B">
      <w:headerReference w:type="default" r:id="rId42"/>
      <w:footerReference w:type="default" r:id="rId43"/>
      <w:pgSz w:w="11906" w:h="16838" w:code="9"/>
      <w:pgMar w:top="1134" w:right="850" w:bottom="1134" w:left="1701" w:header="709" w:footer="709" w:gutter="0"/>
      <w:cols w:space="708"/>
      <w:docGrid w:linePitch="381"/>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19F8D752" w14:textId="77777777" w:rsidR="00B06D39" w:rsidRDefault="00B06D39" w:rsidP="0097383B">
      <w:pPr>
        <w:spacing w:after="0"/>
      </w:pPr>
      <w:r>
        <w:separator/>
      </w:r>
    </w:p>
  </w:endnote>
  <w:endnote w:type="continuationSeparator" w:id="0">
    <w:p w14:paraId="2FB1B966" w14:textId="77777777" w:rsidR="00B06D39" w:rsidRDefault="00B06D39" w:rsidP="0097383B">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Wingdings">
    <w:panose1 w:val="05000000000000000000"/>
    <w:charset w:val="02"/>
    <w:family w:val="auto"/>
    <w:pitch w:val="variable"/>
    <w:sig w:usb0="00000000" w:usb1="10000000" w:usb2="00000000" w:usb3="00000000" w:csb0="80000000" w:csb1="00000000"/>
  </w:font>
  <w:font w:name="Times New Roman">
    <w:panose1 w:val="02020603050405020304"/>
    <w:charset w:val="CC"/>
    <w:family w:val="roman"/>
    <w:pitch w:val="variable"/>
    <w:sig w:usb0="E0002EFF" w:usb1="C0007843" w:usb2="00000009" w:usb3="00000000" w:csb0="000001FF" w:csb1="00000000"/>
  </w:font>
  <w:font w:name="Courier New">
    <w:panose1 w:val="02070309020205020404"/>
    <w:charset w:val="CC"/>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CC"/>
    <w:family w:val="swiss"/>
    <w:pitch w:val="variable"/>
    <w:sig w:usb0="E00002FF" w:usb1="4000ACFF" w:usb2="00000001" w:usb3="00000000" w:csb0="0000019F" w:csb1="00000000"/>
  </w:font>
  <w:font w:name="Calibri Light">
    <w:panose1 w:val="020F0302020204030204"/>
    <w:charset w:val="CC"/>
    <w:family w:val="swiss"/>
    <w:pitch w:val="variable"/>
    <w:sig w:usb0="A00002EF" w:usb1="4000207B" w:usb2="00000000" w:usb3="00000000" w:csb0="0000019F" w:csb1="00000000"/>
  </w:font>
  <w:font w:name="Arial">
    <w:panose1 w:val="020B0604020202020204"/>
    <w:charset w:val="CC"/>
    <w:family w:val="swiss"/>
    <w:pitch w:val="variable"/>
    <w:sig w:usb0="E0002AFF" w:usb1="C0007843" w:usb2="00000009" w:usb3="00000000" w:csb0="000001FF" w:csb1="00000000"/>
  </w:font>
  <w:font w:name="Segoe UI Symbol">
    <w:panose1 w:val="020B0502040204020203"/>
    <w:charset w:val="00"/>
    <w:family w:val="swiss"/>
    <w:pitch w:val="variable"/>
    <w:sig w:usb0="800001E3" w:usb1="1200FFEF" w:usb2="0064C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DFC2231" w14:textId="75A2DBAE" w:rsidR="00B06D39" w:rsidRDefault="00B06D39">
    <w:pPr>
      <w:pStyle w:val="a9"/>
      <w:spacing w:line="14" w:lineRule="auto"/>
      <w:rPr>
        <w:sz w:val="20"/>
      </w:rPr>
    </w:pPr>
    <w:r w:rsidRPr="003B2977">
      <w:rPr>
        <w:noProof/>
        <w:sz w:val="20"/>
        <w:lang w:eastAsia="ru-RU"/>
      </w:rPr>
      <mc:AlternateContent>
        <mc:Choice Requires="wpg">
          <w:drawing>
            <wp:anchor distT="0" distB="0" distL="114300" distR="114300" simplePos="0" relativeHeight="251675648" behindDoc="0" locked="0" layoutInCell="1" allowOverlap="1" wp14:anchorId="03D28CC3" wp14:editId="3F6ED3B4">
              <wp:simplePos x="0" y="0"/>
              <wp:positionH relativeFrom="rightMargin">
                <wp:align>left</wp:align>
              </wp:positionH>
              <wp:positionV relativeFrom="page">
                <wp:align>bottom</wp:align>
              </wp:positionV>
              <wp:extent cx="73152" cy="699247"/>
              <wp:effectExtent l="0" t="0" r="22225" b="10795"/>
              <wp:wrapNone/>
              <wp:docPr id="5" name="Группа 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3152" cy="699247"/>
                        <a:chOff x="2820" y="4935"/>
                        <a:chExt cx="120" cy="1320"/>
                      </a:xfrm>
                    </wpg:grpSpPr>
                    <wps:wsp>
                      <wps:cNvPr id="6" name="Автофигура 2"/>
                      <wps:cNvCnPr>
                        <a:cxnSpLocks noChangeShapeType="1"/>
                      </wps:cNvCnPr>
                      <wps:spPr bwMode="auto">
                        <a:xfrm>
                          <a:off x="282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s:wsp>
                      <wps:cNvPr id="7" name="Автофигура 3"/>
                      <wps:cNvCnPr>
                        <a:cxnSpLocks noChangeShapeType="1"/>
                      </wps:cNvCnPr>
                      <wps:spPr bwMode="auto">
                        <a:xfrm>
                          <a:off x="288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s:wsp>
                      <wps:cNvPr id="8" name="Автофигура 4"/>
                      <wps:cNvCnPr>
                        <a:cxnSpLocks noChangeShapeType="1"/>
                      </wps:cNvCnPr>
                      <wps:spPr bwMode="auto">
                        <a:xfrm>
                          <a:off x="294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bottomMargin">
                <wp14:pctHeight>78000</wp14:pctHeight>
              </wp14:sizeRelV>
            </wp:anchor>
          </w:drawing>
        </mc:Choice>
        <mc:Fallback>
          <w:pict>
            <v:group w14:anchorId="011C44C0" id="Группа 5" o:spid="_x0000_s1026" style="position:absolute;margin-left:0;margin-top:0;width:5.75pt;height:55.05pt;z-index:251675648;mso-height-percent:780;mso-position-horizontal:left;mso-position-horizontal-relative:right-margin-area;mso-position-vertical:bottom;mso-position-vertical-relative:page;mso-height-percent:780;mso-height-relative:bottom-margin-area" coordorigin="2820,4935" coordsize="120,13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QstdBQMAANgLAAAOAAAAZHJzL2Uyb0RvYy54bWzsVt1u0zAUvkfiHazcd2nS9C9aOqH+7GbA&#10;pI0H8BznRyR2ZLtNK4Q0MR4AiRdBcMMVvEL7RhzbacfK+NEQu2GblDo+Psff+c7nEx8eLcsCLaiQ&#10;OWeR4x20HUQZ4XHO0sh5cT5rDRwkFWYxLjijkbOi0jkaPX50WFch9XnGi5gKBEGYDOsqcjKlqtB1&#10;JcloieUBrygDY8JFiRW8itSNBa4helm4frvdc2su4kpwQqWE2Yk1OiMTP0koUc+TRFKFisgBbMo8&#10;hXle6Kc7OsRhKnCV5aSBge+AosQ5g013oSZYYTQX+Q+hypwILnmiDggvXZ4kOaEmB8jGa+9lcyz4&#10;vDK5pGGdVjuagNo9nu4cljxbnAqUx5HTdRDDJZRo/X5zublaf4X/D6irGaqrNISFx6I6q06FTROG&#10;J5y8lGB29+36PbWL0UX9lMcQFc8VNwwtE1HqEJA7WppCrHaFoEuFCEz2O17XdxABS2849IO+rRPJ&#10;oJjayR/4UEywBsOOQYhDkk0bZ0/btKvXgZHGh0O7qQHaANNZgeTkNavy71g9y3BFTbGkJqthtbdj&#10;9d364+bN+svm7frz+tPmanMJ7PqWXeMwZpZasmQNtYjxcYZZSk3o81UFNHomIQ0d9rAu+kVCXX5L&#10;9S2sbQn/GWM4rIRUx5SXSA8iRyqB8zRTY84YHC4uPFNUvDiRylK9ddA1ZnyWFwXM47BgqAb43UG/&#10;azwkL/JYW7XRHHc6LgRaYDiomBDKVM+sK+YlCMjO99rwZ6UA01oLZnmwnYZC7yKZst/YBA4Tiw2W&#10;jOJ42owVzgs7Bu+CaTRACmTTjOwpfjVsD6eD6SBoBX5v2grak0nryWwctHozr9+ddCbj8cR7rQF7&#10;QZjlcUyZzm3bUbzgz7TV9DbbC3Y9ZceiezO6SRHAbn8NaNC4lYMV+AWPV6dCV6aR+z3pvv9L3Xfu&#10;WfeD/W7xoPsH3f+Tfg/XneYrelu/D+5X98PgQfe6jf/f/d7ceuD6aD4TzVVX30+/fzffh+sL+egb&#10;AAAA//8DAFBLAwQUAAYACAAAACEA1aq9/9wAAAAEAQAADwAAAGRycy9kb3ducmV2LnhtbEyPzU7D&#10;MBCE70h9B2srcUHUCYIKhThVxc+BXmhLLty28TaJiNdR7LamT4/DhV52tJrVzLf5IphOHGlwrWUF&#10;6SwBQVxZ3XKtoPx8u30E4Tyyxs4yKfghB4ticpVjpu2JN3Tc+lrEEHYZKmi87zMpXdWQQTezPXH0&#10;9nYw6OM61FIPeIrhppN3STKXBluODQ329NxQ9b09GAXr1ev7/ctmeS5DuQr7mw+NX2ev1PU0LJ9A&#10;eAr+/xhG/IgORWTa2QNrJzoF8RH/N0cvfQCxGzVJQRa5vIQvfgEAAP//AwBQSwECLQAUAAYACAAA&#10;ACEAtoM4kv4AAADhAQAAEwAAAAAAAAAAAAAAAAAAAAAAW0NvbnRlbnRfVHlwZXNdLnhtbFBLAQIt&#10;ABQABgAIAAAAIQA4/SH/1gAAAJQBAAALAAAAAAAAAAAAAAAAAC8BAABfcmVscy8ucmVsc1BLAQIt&#10;ABQABgAIAAAAIQAhQstdBQMAANgLAAAOAAAAAAAAAAAAAAAAAC4CAABkcnMvZTJvRG9jLnhtbFBL&#10;AQItABQABgAIAAAAIQDVqr3/3AAAAAQBAAAPAAAAAAAAAAAAAAAAAF8FAABkcnMvZG93bnJldi54&#10;bWxQSwUGAAAAAAQABADzAAAAaAYAAAAA&#10;">
              <v:shapetype id="_x0000_t32" coordsize="21600,21600" o:spt="32" o:oned="t" path="m,l21600,21600e" filled="f">
                <v:path arrowok="t" fillok="f" o:connecttype="none"/>
                <o:lock v:ext="edit" shapetype="t"/>
              </v:shapetype>
              <v:shape id="Автофигура 2" o:spid="_x0000_s1027" type="#_x0000_t32" style="position:absolute;left:282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n+GPD8MAAADaAAAADwAAAGRycy9kb3ducmV2LnhtbESPQWsCMRSE7wX/Q3iCt5pdD9JujVKU&#10;FS+2VD14fGxed5cmL0sS3fXfG0HocZiZb5jFarBGXMmH1rGCfJqBIK6cbrlWcDqWr28gQkTWaByT&#10;ghsFWC1HLwsstOv5h66HWIsE4VCggibGrpAyVA1ZDFPXESfv13mLMUlfS+2xT3Br5CzL5tJiy2mh&#10;wY7WDVV/h4tV4L9Kfc6N3V22373J32ebcrs/KjUZD58fICIN8T/8bO+0gjk8rqQbIJd3AAAA//8D&#10;AFBLAQItABQABgAIAAAAIQD+JeulAAEAAOoBAAATAAAAAAAAAAAAAAAAAAAAAABbQ29udGVudF9U&#10;eXBlc10ueG1sUEsBAi0AFAAGAAgAAAAhAJYFM1jUAAAAlwEAAAsAAAAAAAAAAAAAAAAAMQEAAF9y&#10;ZWxzLy5yZWxzUEsBAi0AFAAGAAgAAAAhADMvBZ5BAAAAOQAAABQAAAAAAAAAAAAAAAAALgIAAGRy&#10;cy9jb25uZWN0b3J4bWwueG1sUEsBAi0AFAAGAAgAAAAhAJ/hjw/DAAAA2gAAAA8AAAAAAAAAAAAA&#10;AAAAoQIAAGRycy9kb3ducmV2LnhtbFBLBQYAAAAABAAEAPkAAACRAwAAAAA=&#10;" strokecolor="#a8d08d [1945]" strokeweight="1.25pt"/>
              <v:shape id="Автофигура 3" o:spid="_x0000_s1028" type="#_x0000_t32" style="position:absolute;left:288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8K0qlMMAAADaAAAADwAAAGRycy9kb3ducmV2LnhtbESPQWsCMRSE74X+h/AK3mp2Pdh2NYoo&#10;K15qqfbQ42Pz3F1MXpYkutt/3wiCx2FmvmHmy8EacSUfWscK8nEGgrhyuuVawc+xfH0HESKyRuOY&#10;FPxRgOXi+WmOhXY9f9P1EGuRIBwKVNDE2BVShqohi2HsOuLknZy3GJP0tdQe+wS3Rk6ybCottpwW&#10;Guxo3VB1PlysAr8v9W9u7O6y/epN/jHZlNvPo1Kjl2E1AxFpiI/wvb3TCt7gdiXdALn4BwAA//8D&#10;AFBLAQItABQABgAIAAAAIQD+JeulAAEAAOoBAAATAAAAAAAAAAAAAAAAAAAAAABbQ29udGVudF9U&#10;eXBlc10ueG1sUEsBAi0AFAAGAAgAAAAhAJYFM1jUAAAAlwEAAAsAAAAAAAAAAAAAAAAAMQEAAF9y&#10;ZWxzLy5yZWxzUEsBAi0AFAAGAAgAAAAhADMvBZ5BAAAAOQAAABQAAAAAAAAAAAAAAAAALgIAAGRy&#10;cy9jb25uZWN0b3J4bWwueG1sUEsBAi0AFAAGAAgAAAAhAPCtKpTDAAAA2gAAAA8AAAAAAAAAAAAA&#10;AAAAoQIAAGRycy9kb3ducmV2LnhtbFBLBQYAAAAABAAEAPkAAACRAwAAAAA=&#10;" strokecolor="#a8d08d [1945]" strokeweight="1.25pt"/>
              <v:shape id="Автофигура 4" o:spid="_x0000_s1029" type="#_x0000_t32" style="position:absolute;left:294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gTK+5r8AAADaAAAADwAAAGRycy9kb3ducmV2LnhtbERPPW/CMBDdK/EfrENiK04YUBswCIGC&#10;WGhVYGA8xUcSYZ8j25Dw7+uhUsen971cD9aIJ/nQOlaQTzMQxJXTLdcKLufy/QNEiMgajWNS8KIA&#10;69XobYmFdj3/0PMUa5FCOBSooImxK6QMVUMWw9R1xIm7OW8xJuhrqT32KdwaOcuyubTYcmposKNt&#10;Q9X99LAK/Fepr7mxh8f+uzf552xX7o9npSbjYbMAEWmI/+I/90ErSFvTlXQD5OoXAAD//wMAUEsB&#10;Ai0AFAAGAAgAAAAhAP4l66UAAQAA6gEAABMAAAAAAAAAAAAAAAAAAAAAAFtDb250ZW50X1R5cGVz&#10;XS54bWxQSwECLQAUAAYACAAAACEAlgUzWNQAAACXAQAACwAAAAAAAAAAAAAAAAAxAQAAX3JlbHMv&#10;LnJlbHNQSwECLQAUAAYACAAAACEAMy8FnkEAAAA5AAAAFAAAAAAAAAAAAAAAAAAuAgAAZHJzL2Nv&#10;bm5lY3RvcnhtbC54bWxQSwECLQAUAAYACAAAACEAgTK+5r8AAADaAAAADwAAAAAAAAAAAAAAAACh&#10;AgAAZHJzL2Rvd25yZXYueG1sUEsFBgAAAAAEAAQA+QAAAI0DAAAAAA==&#10;" strokecolor="#a8d08d [1945]" strokeweight="1.25pt"/>
              <w10:wrap anchorx="margin" anchory="page"/>
            </v:group>
          </w:pict>
        </mc:Fallback>
      </mc:AlternateContent>
    </w:r>
    <w:r w:rsidRPr="003B2977">
      <w:rPr>
        <w:noProof/>
        <w:sz w:val="20"/>
        <w:lang w:eastAsia="ru-RU"/>
      </w:rPr>
      <mc:AlternateContent>
        <mc:Choice Requires="wps">
          <w:drawing>
            <wp:anchor distT="0" distB="0" distL="114300" distR="114300" simplePos="0" relativeHeight="251674624" behindDoc="0" locked="0" layoutInCell="1" allowOverlap="1" wp14:anchorId="19BC8971" wp14:editId="70F180DA">
              <wp:simplePos x="0" y="0"/>
              <wp:positionH relativeFrom="margin">
                <wp:align>center</wp:align>
              </wp:positionH>
              <wp:positionV relativeFrom="page">
                <wp:align>bottom</wp:align>
              </wp:positionV>
              <wp:extent cx="5939155" cy="740410"/>
              <wp:effectExtent l="0" t="0" r="4445" b="0"/>
              <wp:wrapNone/>
              <wp:docPr id="9" name="Прямоугольник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39155" cy="740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rPr>
                              <w:sz w:val="20"/>
                              <w:szCs w:val="20"/>
                            </w:rPr>
                            <w:alias w:val="Дата"/>
                            <w:id w:val="92366735"/>
                            <w:dataBinding w:prefixMappings="xmlns:ns0='http://schemas.microsoft.com/office/2006/coverPageProps'" w:xpath="/ns0:CoverPageProperties[1]/ns0:PublishDate[1]" w:storeItemID="{55AF091B-3C7A-41E3-B477-F2FDAA23CFDA}"/>
                            <w:date>
                              <w:dateFormat w:val="d MMMM yyyy г."/>
                              <w:lid w:val="ru-RU"/>
                              <w:storeMappedDataAs w:val="dateTime"/>
                              <w:calendar w:val="gregorian"/>
                            </w:date>
                          </w:sdtPr>
                          <w:sdtContent>
                            <w:p w14:paraId="1E81D3B0" w14:textId="367E4FEA" w:rsidR="00B06D39" w:rsidRPr="003B2977" w:rsidRDefault="00B06D39">
                              <w:pPr>
                                <w:jc w:val="right"/>
                                <w:rPr>
                                  <w:sz w:val="20"/>
                                  <w:szCs w:val="20"/>
                                </w:rPr>
                              </w:pPr>
                              <w:r w:rsidRPr="003B2977">
                                <w:rPr>
                                  <w:sz w:val="20"/>
                                  <w:szCs w:val="20"/>
                                </w:rPr>
                                <w:t>Средняя общеобразовательная школа № 29 города Костромы</w:t>
                              </w:r>
                            </w:p>
                          </w:sdtContent>
                        </w:sdt>
                      </w:txbxContent>
                    </wps:txbx>
                    <wps:bodyPr rot="0" vert="horz" wrap="square" lIns="91440" tIns="0" rIns="91440" bIns="45720" anchor="t" anchorCtr="0" upright="1">
                      <a:noAutofit/>
                    </wps:bodyPr>
                  </wps:wsp>
                </a:graphicData>
              </a:graphic>
              <wp14:sizeRelH relativeFrom="margin">
                <wp14:pctWidth>100000</wp14:pctWidth>
              </wp14:sizeRelH>
              <wp14:sizeRelV relativeFrom="bottomMargin">
                <wp14:pctHeight>81000</wp14:pctHeight>
              </wp14:sizeRelV>
            </wp:anchor>
          </w:drawing>
        </mc:Choice>
        <mc:Fallback>
          <w:pict>
            <v:rect w14:anchorId="19BC8971" id="Прямоугольник 9" o:spid="_x0000_s1028" style="position:absolute;margin-left:0;margin-top:0;width:467.65pt;height:58.3pt;z-index:251674624;visibility:visible;mso-wrap-style:square;mso-width-percent:1000;mso-height-percent:810;mso-wrap-distance-left:9pt;mso-wrap-distance-top:0;mso-wrap-distance-right:9pt;mso-wrap-distance-bottom:0;mso-position-horizontal:center;mso-position-horizontal-relative:margin;mso-position-vertical:bottom;mso-position-vertical-relative:page;mso-width-percent:1000;mso-height-percent:810;mso-width-relative:margin;mso-height-relative:bottom-margin-area;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hvWI3QIAAMQFAAAOAAAAZHJzL2Uyb0RvYy54bWysVNtu1DAQfUfiHyy/p7k0e0nUbNVudhFS&#10;gUqFD/AmzsYisYPtbbYgJCRekfgEPoIXxKXfkP0jxt5Ld9sXBOQhsj3jmXNmjufkdFlX6JpKxQRP&#10;sH/kYUR5JnLG5wl+9XLqDDFSmvCcVILTBN9QhU9Hjx+dtE1MA1GKKqcSQRCu4rZJcKl1E7uuykpa&#10;E3UkGsrBWAhZEw1bOXdzSVqIXldu4Hl9txUyb6TIqFJwmq6NeGTjFwXN9IuiUFSjKsGATdu/tP+Z&#10;+bujExLPJWlKlm1gkL9AURPGIekuVEo0QQvJHoSqWSaFEoU+ykTtiqJgGbUcgI3v3WNzVZKGWi5Q&#10;HNXsyqT+X9js+fWlRCxPcIQRJzW0qPuy+rD63P3sblcfu6/dbfdj9an71X3rvqPI1KttVAzXrppL&#10;aRir5kJkrxXiYlwSPqdnUoq2pCQHlL7xdw8umI2Cq2jWPhM5pCMLLWzploWsTUAoClraDt3sOkSX&#10;GmVw2IuOI7/XwygD2yD0Qt+20CXx9nYjlX5CRY3MIsESFGCjk+sLpQ0aEm9dTDIupqyqrAoqfnAA&#10;jusTyA1Xjc2gsE19F3nRZDgZhk4Y9CdO6KWpczYdh05/6g966XE6Hqf+e5PXD+OS5TnlJs1WYH74&#10;Zw3cSH0tjZ3ElKhYbsIZSErOZ+NKomsCAp/az9YcLHdu7iEMWwTgco+SH4TeeRA50/5w4ITTsOdE&#10;A2/oeH50HvW9MArT6SGlC8bpv1NCLWivF/Rsl/ZA3+Pm2e8hNxLXTMMIqVid4OHOicRGghOe29Zq&#10;wqr1eq8UBv5dKaDd20ZbwRqNrrWul7OlfSHBVv0zkd+AgqUAgcFQgfEHi1LItxi1MEoSrN4siKQY&#10;VU85vILID0Mze+wGFnL/dGY3YW8QgIXwDMIkWG+XY72eVYtGsnkJWXxbJi7O4NUUzAravKg1os1b&#10;g1FheW3GmplF+3vrdTd8R78BAAD//wMAUEsDBBQABgAIAAAAIQADpwB+2AAAAAUBAAAPAAAAZHJz&#10;L2Rvd25yZXYueG1sTI/BTsMwEETvSPyDtUjcqFMqIghxKhSBxLUtiOs2XhKDvY5itw1/z8IFLiOt&#10;ZjTztl7PwasjTclFNrBcFKCIu2gd9wZedk9Xt6BSRrboI5OBL0qwbs7PaqxsPPGGjtvcKynhVKGB&#10;Ieex0jp1AwVMizgSi/cep4BZzqnXdsKTlAevr4ui1AEdy8KAI7UDdZ/bQzCgY+ue+9fo2x06v3lL&#10;9oMfszGXF/PDPahMc/4Lww++oEMjTPt4YJuUNyCP5F8V7251swK1l9CyLEE3tf5P33wDAAD//wMA&#10;UEsBAi0AFAAGAAgAAAAhALaDOJL+AAAA4QEAABMAAAAAAAAAAAAAAAAAAAAAAFtDb250ZW50X1R5&#10;cGVzXS54bWxQSwECLQAUAAYACAAAACEAOP0h/9YAAACUAQAACwAAAAAAAAAAAAAAAAAvAQAAX3Jl&#10;bHMvLnJlbHNQSwECLQAUAAYACAAAACEAiob1iN0CAADEBQAADgAAAAAAAAAAAAAAAAAuAgAAZHJz&#10;L2Uyb0RvYy54bWxQSwECLQAUAAYACAAAACEAA6cAftgAAAAFAQAADwAAAAAAAAAAAAAAAAA3BQAA&#10;ZHJzL2Rvd25yZXYueG1sUEsFBgAAAAAEAAQA8wAAADwGAAAAAA==&#10;" filled="f" stroked="f">
              <v:textbox inset=",0">
                <w:txbxContent>
                  <w:sdt>
                    <w:sdtPr>
                      <w:rPr>
                        <w:sz w:val="20"/>
                        <w:szCs w:val="20"/>
                      </w:rPr>
                      <w:alias w:val="Дата"/>
                      <w:id w:val="92366735"/>
                      <w:dataBinding w:prefixMappings="xmlns:ns0='http://schemas.microsoft.com/office/2006/coverPageProps'" w:xpath="/ns0:CoverPageProperties[1]/ns0:PublishDate[1]" w:storeItemID="{55AF091B-3C7A-41E3-B477-F2FDAA23CFDA}"/>
                      <w:date>
                        <w:dateFormat w:val="d MMMM yyyy г."/>
                        <w:lid w:val="ru-RU"/>
                        <w:storeMappedDataAs w:val="dateTime"/>
                        <w:calendar w:val="gregorian"/>
                      </w:date>
                    </w:sdtPr>
                    <w:sdtContent>
                      <w:p w14:paraId="1E81D3B0" w14:textId="367E4FEA" w:rsidR="00B06D39" w:rsidRPr="003B2977" w:rsidRDefault="00B06D39">
                        <w:pPr>
                          <w:jc w:val="right"/>
                          <w:rPr>
                            <w:sz w:val="20"/>
                            <w:szCs w:val="20"/>
                          </w:rPr>
                        </w:pPr>
                        <w:r w:rsidRPr="003B2977">
                          <w:rPr>
                            <w:sz w:val="20"/>
                            <w:szCs w:val="20"/>
                          </w:rPr>
                          <w:t>Средняя общеобразовательная школа № 29 города Костромы</w:t>
                        </w:r>
                      </w:p>
                    </w:sdtContent>
                  </w:sdt>
                </w:txbxContent>
              </v:textbox>
              <w10:wrap anchorx="margin" anchory="page"/>
            </v:rect>
          </w:pict>
        </mc:Fallback>
      </mc:AlternateConten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BFA2D44" w14:textId="77777777" w:rsidR="00B06D39" w:rsidRDefault="00B06D39">
    <w:pPr>
      <w:pStyle w:val="a9"/>
      <w:spacing w:line="14" w:lineRule="auto"/>
      <w:rPr>
        <w:sz w:val="20"/>
      </w:rPr>
    </w:pPr>
    <w:r>
      <w:rPr>
        <w:noProof/>
        <w:lang w:eastAsia="ru-RU"/>
      </w:rPr>
      <mc:AlternateContent>
        <mc:Choice Requires="wps">
          <w:drawing>
            <wp:anchor distT="0" distB="0" distL="114300" distR="114300" simplePos="0" relativeHeight="251668480" behindDoc="1" locked="0" layoutInCell="1" allowOverlap="1" wp14:anchorId="67EFC87E" wp14:editId="74EB8879">
              <wp:simplePos x="0" y="0"/>
              <wp:positionH relativeFrom="page">
                <wp:posOffset>6831965</wp:posOffset>
              </wp:positionH>
              <wp:positionV relativeFrom="page">
                <wp:posOffset>9884410</wp:posOffset>
              </wp:positionV>
              <wp:extent cx="228600" cy="194310"/>
              <wp:effectExtent l="2540" t="0" r="0" b="0"/>
              <wp:wrapNone/>
              <wp:docPr id="318" name="Надпись 3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8600" cy="194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F28392" w14:textId="77777777" w:rsidR="00B06D39" w:rsidRDefault="00B06D39">
                          <w:pPr>
                            <w:pStyle w:val="a9"/>
                            <w:spacing w:before="10"/>
                            <w:ind w:left="60"/>
                          </w:pPr>
                          <w:r>
                            <w:fldChar w:fldCharType="begin"/>
                          </w:r>
                          <w:r>
                            <w:instrText xml:space="preserve"> PAGE </w:instrText>
                          </w:r>
                          <w:r>
                            <w:fldChar w:fldCharType="separate"/>
                          </w:r>
                          <w:r w:rsidR="00AB7BDB">
                            <w:rPr>
                              <w:noProof/>
                            </w:rPr>
                            <w:t>29</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7EFC87E" id="_x0000_t202" coordsize="21600,21600" o:spt="202" path="m,l,21600r21600,l21600,xe">
              <v:stroke joinstyle="miter"/>
              <v:path gradientshapeok="t" o:connecttype="rect"/>
            </v:shapetype>
            <v:shape id="Надпись 318" o:spid="_x0000_s1030" type="#_x0000_t202" style="position:absolute;margin-left:537.95pt;margin-top:778.3pt;width:18pt;height:15.3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reokywIAALkFAAAOAAAAZHJzL2Uyb0RvYy54bWysVM2O0zAQviPxDpbv2fxs2k2iTdFu0yCk&#10;5UdaeAA3cRqLxA6223RBHLjzCrwDBw7ceIXuGzF2mnZ/LgjIwZp4PN/8fTPnz7ZtgzZUKiZ4iv0T&#10;DyPKC1Eyvkrxu7e5E2GkNOElaQSnKb6hCj+bPX1y3ncJDUQtmpJKBCBcJX2X4lrrLnFdVdS0JepE&#10;dJSDshKyJRp+5cotJekBvW3cwPOmbi9k2UlRUKXgNhuUeGbxq4oW+nVVKapRk2KITdtT2nNpTnd2&#10;TpKVJF3Nin0Y5C+iaAnj4PQAlRFN0FqyR1AtK6RQotInhWhdUVWsoDYHyMb3HmRzXZOO2lygOKo7&#10;lEn9P9ji1eaNRKxM8akPreKkhSbtvu2+737sfu1+3n65/YqMBurUdyqB59cdGOjtpdhCv23OqrsS&#10;xXuFuJjXhK/ohZSirykpIU7fWLp3TAccZUCW/UtRgjuy1sICbSvZmiJCWRCgQ79uDj2iW40KuAyC&#10;aOqBpgCVH4envu2hS5LRuJNKP6eiRUZIsQQKWHCyuVLaBEOS8YnxxUXOmsbSoOH3LuDhcAOuwdTo&#10;TBC2q59iL15Eiyh0wmC6cEIvy5yLfB4609w/m2Sn2Xye+Z+NXz9MalaWlBs3I8P88M86uOf6wI0D&#10;x5RoWGngTEhKrpbzRqINAYbn9rMlB83xmXs/DFsEyOVBSn4QepdB7OTT6MwJ83DixGde5Hh+fBlP&#10;vTAOs/x+SleM039PCfUpjifBZODSMegHuXn2e5wbSVqmYYc0rE1xdHhEEsPABS9tazVhzSDfKYUJ&#10;/1gKaPfYaMtXQ9GBrHq73NoRCccxWIryBggsBRAMuAj7D4RayI8Y9bBLUqw+rImkGDUvOAyBWTyj&#10;IEdhOQqEF2CaYo3RIM71sKDWnWSrGpCHMePiAgalYpbEZqKGKPbjBfvB5rLfZWYB3f23r44bd/Yb&#10;AAD//wMAUEsDBBQABgAIAAAAIQAtVE8v4AAAAA8BAAAPAAAAZHJzL2Rvd25yZXYueG1sTE9BTsMw&#10;ELwj8QdrK3GjdislbUOcqkJwQkKk4cDRid3EarwOsduG37M5wZ52Zkczs/l+cj27mjFYjxJWSwHM&#10;YOO1xVbCZ/X6uAUWokKteo9Gwo8JsC/u73KVaX/D0lyPsWVkgiFTEroYh4zz0HTGqbD0g0G6nfzo&#10;VCQ4tlyP6kbmrudrIVLulEVK6NRgnjvTnI8XJ+HwheWL/X6vP8pTaatqJ/AtPUv5sJgOT8CimeKf&#10;GOb6VB0K6lT7C+rAesJik+xIS1uSpCmwWUNDXD1z280aeJHz/38UvwAAAP//AwBQSwECLQAUAAYA&#10;CAAAACEAtoM4kv4AAADhAQAAEwAAAAAAAAAAAAAAAAAAAAAAW0NvbnRlbnRfVHlwZXNdLnhtbFBL&#10;AQItABQABgAIAAAAIQA4/SH/1gAAAJQBAAALAAAAAAAAAAAAAAAAAC8BAABfcmVscy8ucmVsc1BL&#10;AQItABQABgAIAAAAIQAYreokywIAALkFAAAOAAAAAAAAAAAAAAAAAC4CAABkcnMvZTJvRG9jLnht&#10;bFBLAQItABQABgAIAAAAIQAtVE8v4AAAAA8BAAAPAAAAAAAAAAAAAAAAACUFAABkcnMvZG93bnJl&#10;di54bWxQSwUGAAAAAAQABADzAAAAMgYAAAAA&#10;" filled="f" stroked="f">
              <v:textbox inset="0,0,0,0">
                <w:txbxContent>
                  <w:p w14:paraId="39F28392" w14:textId="77777777" w:rsidR="00B06D39" w:rsidRDefault="00B06D39">
                    <w:pPr>
                      <w:pStyle w:val="a9"/>
                      <w:spacing w:before="10"/>
                      <w:ind w:left="60"/>
                    </w:pPr>
                    <w:r>
                      <w:fldChar w:fldCharType="begin"/>
                    </w:r>
                    <w:r>
                      <w:instrText xml:space="preserve"> PAGE </w:instrText>
                    </w:r>
                    <w:r>
                      <w:fldChar w:fldCharType="separate"/>
                    </w:r>
                    <w:r w:rsidR="00AB7BDB">
                      <w:rPr>
                        <w:noProof/>
                      </w:rPr>
                      <w:t>29</w:t>
                    </w:r>
                    <w:r>
                      <w:fldChar w:fldCharType="end"/>
                    </w:r>
                  </w:p>
                </w:txbxContent>
              </v:textbox>
              <w10:wrap anchorx="page" anchory="page"/>
            </v:shape>
          </w:pict>
        </mc:Fallback>
      </mc:AlternateContent>
    </w: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04F5618" w14:textId="77777777" w:rsidR="00B06D39" w:rsidRDefault="00B06D39">
    <w:pPr>
      <w:pStyle w:val="a9"/>
      <w:spacing w:line="14" w:lineRule="auto"/>
      <w:rPr>
        <w:sz w:val="20"/>
      </w:rPr>
    </w:pPr>
    <w:r>
      <w:rPr>
        <w:noProof/>
        <w:lang w:eastAsia="ru-RU"/>
      </w:rPr>
      <mc:AlternateContent>
        <mc:Choice Requires="wps">
          <w:drawing>
            <wp:anchor distT="0" distB="0" distL="114300" distR="114300" simplePos="0" relativeHeight="251669504" behindDoc="1" locked="0" layoutInCell="1" allowOverlap="1" wp14:anchorId="0ADF9015" wp14:editId="3DA72E80">
              <wp:simplePos x="0" y="0"/>
              <wp:positionH relativeFrom="page">
                <wp:posOffset>6831965</wp:posOffset>
              </wp:positionH>
              <wp:positionV relativeFrom="page">
                <wp:posOffset>9884410</wp:posOffset>
              </wp:positionV>
              <wp:extent cx="228600" cy="194310"/>
              <wp:effectExtent l="2540" t="0" r="0" b="0"/>
              <wp:wrapNone/>
              <wp:docPr id="315" name="Надпись 3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8600" cy="194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B6A261" w14:textId="77777777" w:rsidR="00B06D39" w:rsidRDefault="00B06D39">
                          <w:pPr>
                            <w:pStyle w:val="a9"/>
                            <w:spacing w:before="10"/>
                            <w:ind w:left="60"/>
                          </w:pPr>
                          <w:r>
                            <w:fldChar w:fldCharType="begin"/>
                          </w:r>
                          <w:r>
                            <w:instrText xml:space="preserve"> PAGE </w:instrText>
                          </w:r>
                          <w:r>
                            <w:fldChar w:fldCharType="separate"/>
                          </w:r>
                          <w:r w:rsidR="00AB7BDB">
                            <w:rPr>
                              <w:noProof/>
                            </w:rPr>
                            <w:t>30</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ADF9015" id="_x0000_t202" coordsize="21600,21600" o:spt="202" path="m,l,21600r21600,l21600,xe">
              <v:stroke joinstyle="miter"/>
              <v:path gradientshapeok="t" o:connecttype="rect"/>
            </v:shapetype>
            <v:shape id="Надпись 315" o:spid="_x0000_s1031" type="#_x0000_t202" style="position:absolute;margin-left:537.95pt;margin-top:778.3pt;width:18pt;height:15.3pt;z-index:-2516469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2stywIAALkFAAAOAAAAZHJzL2Uyb0RvYy54bWysVM2O0zAQviPxDpbv2fxs2k2iTdFu0yCk&#10;5UdaeAA3cRqLxA6223RBHLjzCrwDBw7ceIXuGzF2mnZ/LgjIwZp4PN/8fTPnz7ZtgzZUKiZ4iv0T&#10;DyPKC1Eyvkrxu7e5E2GkNOElaQSnKb6hCj+bPX1y3ncJDUQtmpJKBCBcJX2X4lrrLnFdVdS0JepE&#10;dJSDshKyJRp+5cotJekBvW3cwPOmbi9k2UlRUKXgNhuUeGbxq4oW+nVVKapRk2KITdtT2nNpTnd2&#10;TpKVJF3Nin0Y5C+iaAnj4PQAlRFN0FqyR1AtK6RQotInhWhdUVWsoDYHyMb3HmRzXZOO2lygOKo7&#10;lEn9P9ji1eaNRKxM8ak/wYiTFpq0+7b7vvux+7X7efvl9isyGqhT36kEnl93YKC3l2IL/bY5q+5K&#10;FO8V4mJeE76iF1KKvqakhDh9Y+neMR1wlAFZ9i9FCe7IWgsLtK1ka4oIZUGADv26OfSIbjUq4DII&#10;oqkHmgJUfhye+raHLklG404q/ZyKFhkhxRIoYMHJ5kppEwxJxifGFxc5axpLg4bfu4CHww24BlOj&#10;M0HYrn6KvXgRLaLQCYPpwgm9LHMu8nnoTHP/bJKdZvN55n82fv0wqVlZUm7cjAzzwz/r4J7rAzcO&#10;HFOiYaWBMyEpuVrOG4k2BBie28+WHDTHZ+79MGwRIJcHKflB6F0GsZNPozMnzMOJE595keP58WU8&#10;9cI4zPL7KV0xTv89JdSnOJ4Ek4FLx6Af5ObZ73FuJGmZhh3SsDbF0eERSQwDF7y0rdWENYN8pxQm&#10;/GMpoN1joy1fDUUHsurtcmtH5DAGS1HeAIGlAIIBF2H/gVAL+RGjHnZJitWHNZEUo+YFhyEwi2cU&#10;5CgsR4HwAkxTrDEaxLkeFtS6k2xVA/IwZlxcwKBUzJLYTNQQxX68YD/YXPa7zCygu//21XHjzn4D&#10;AAD//wMAUEsDBBQABgAIAAAAIQAtVE8v4AAAAA8BAAAPAAAAZHJzL2Rvd25yZXYueG1sTE9BTsMw&#10;ELwj8QdrK3GjdislbUOcqkJwQkKk4cDRid3EarwOsduG37M5wZ52Zkczs/l+cj27mjFYjxJWSwHM&#10;YOO1xVbCZ/X6uAUWokKteo9Gwo8JsC/u73KVaX/D0lyPsWVkgiFTEroYh4zz0HTGqbD0g0G6nfzo&#10;VCQ4tlyP6kbmrudrIVLulEVK6NRgnjvTnI8XJ+HwheWL/X6vP8pTaatqJ/AtPUv5sJgOT8CimeKf&#10;GOb6VB0K6lT7C+rAesJik+xIS1uSpCmwWUNDXD1z280aeJHz/38UvwAAAP//AwBQSwECLQAUAAYA&#10;CAAAACEAtoM4kv4AAADhAQAAEwAAAAAAAAAAAAAAAAAAAAAAW0NvbnRlbnRfVHlwZXNdLnhtbFBL&#10;AQItABQABgAIAAAAIQA4/SH/1gAAAJQBAAALAAAAAAAAAAAAAAAAAC8BAABfcmVscy8ucmVsc1BL&#10;AQItABQABgAIAAAAIQAyh2stywIAALkFAAAOAAAAAAAAAAAAAAAAAC4CAABkcnMvZTJvRG9jLnht&#10;bFBLAQItABQABgAIAAAAIQAtVE8v4AAAAA8BAAAPAAAAAAAAAAAAAAAAACUFAABkcnMvZG93bnJl&#10;di54bWxQSwUGAAAAAAQABADzAAAAMgYAAAAA&#10;" filled="f" stroked="f">
              <v:textbox inset="0,0,0,0">
                <w:txbxContent>
                  <w:p w14:paraId="61B6A261" w14:textId="77777777" w:rsidR="00B06D39" w:rsidRDefault="00B06D39">
                    <w:pPr>
                      <w:pStyle w:val="a9"/>
                      <w:spacing w:before="10"/>
                      <w:ind w:left="60"/>
                    </w:pPr>
                    <w:r>
                      <w:fldChar w:fldCharType="begin"/>
                    </w:r>
                    <w:r>
                      <w:instrText xml:space="preserve"> PAGE </w:instrText>
                    </w:r>
                    <w:r>
                      <w:fldChar w:fldCharType="separate"/>
                    </w:r>
                    <w:r w:rsidR="00AB7BDB">
                      <w:rPr>
                        <w:noProof/>
                      </w:rPr>
                      <w:t>30</w:t>
                    </w:r>
                    <w:r>
                      <w:fldChar w:fldCharType="end"/>
                    </w:r>
                  </w:p>
                </w:txbxContent>
              </v:textbox>
              <w10:wrap anchorx="page" anchory="page"/>
            </v:shape>
          </w:pict>
        </mc:Fallback>
      </mc:AlternateContent>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4FF7F98" w14:textId="201F7999" w:rsidR="00B06D39" w:rsidRDefault="00B06D39">
    <w:pPr>
      <w:pStyle w:val="a7"/>
    </w:pPr>
    <w:r>
      <w:rPr>
        <w:noProof/>
        <w:lang w:eastAsia="ru-RU"/>
      </w:rPr>
      <mc:AlternateContent>
        <mc:Choice Requires="wpg">
          <w:drawing>
            <wp:anchor distT="0" distB="0" distL="114300" distR="114300" simplePos="0" relativeHeight="251663360" behindDoc="0" locked="0" layoutInCell="1" allowOverlap="1" wp14:anchorId="7288B753" wp14:editId="01EDD5B4">
              <wp:simplePos x="0" y="0"/>
              <wp:positionH relativeFrom="rightMargin">
                <wp:align>left</wp:align>
              </wp:positionH>
              <wp:positionV relativeFrom="page">
                <wp:align>bottom</wp:align>
              </wp:positionV>
              <wp:extent cx="73152" cy="699247"/>
              <wp:effectExtent l="0" t="0" r="22225" b="10795"/>
              <wp:wrapNone/>
              <wp:docPr id="223" name="Группа 2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3152" cy="699247"/>
                        <a:chOff x="2820" y="4935"/>
                        <a:chExt cx="120" cy="1320"/>
                      </a:xfrm>
                    </wpg:grpSpPr>
                    <wps:wsp>
                      <wps:cNvPr id="448" name="Автофигура 2"/>
                      <wps:cNvCnPr>
                        <a:cxnSpLocks noChangeShapeType="1"/>
                      </wps:cNvCnPr>
                      <wps:spPr bwMode="auto">
                        <a:xfrm>
                          <a:off x="282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s:wsp>
                      <wps:cNvPr id="449" name="Автофигура 3"/>
                      <wps:cNvCnPr>
                        <a:cxnSpLocks noChangeShapeType="1"/>
                      </wps:cNvCnPr>
                      <wps:spPr bwMode="auto">
                        <a:xfrm>
                          <a:off x="288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s:wsp>
                      <wps:cNvPr id="450" name="Автофигура 4"/>
                      <wps:cNvCnPr>
                        <a:cxnSpLocks noChangeShapeType="1"/>
                      </wps:cNvCnPr>
                      <wps:spPr bwMode="auto">
                        <a:xfrm>
                          <a:off x="2940" y="4935"/>
                          <a:ext cx="0" cy="1320"/>
                        </a:xfrm>
                        <a:prstGeom prst="straightConnector1">
                          <a:avLst/>
                        </a:prstGeom>
                        <a:noFill/>
                        <a:ln w="15875">
                          <a:solidFill>
                            <a:schemeClr val="accent6">
                              <a:lumMod val="60000"/>
                              <a:lumOff val="40000"/>
                            </a:schemeClr>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bottomMargin">
                <wp14:pctHeight>78000</wp14:pctHeight>
              </wp14:sizeRelV>
            </wp:anchor>
          </w:drawing>
        </mc:Choice>
        <mc:Fallback>
          <w:pict>
            <v:group w14:anchorId="2F95BF60" id="Группа 223" o:spid="_x0000_s1026" style="position:absolute;margin-left:0;margin-top:0;width:5.75pt;height:55.05pt;z-index:251663360;mso-height-percent:780;mso-position-horizontal:left;mso-position-horizontal-relative:right-margin-area;mso-position-vertical:bottom;mso-position-vertical-relative:page;mso-height-percent:780;mso-height-relative:bottom-margin-area" coordorigin="2820,4935" coordsize="120,13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9gWICgMAAOILAAAOAAAAZHJzL2Uyb0RvYy54bWzsVt1u0zAUvkfiHazcd2nS9C9aO6H+7GZA&#10;pY0H8BznRyR2ZLtNK4Q0MR4AiRdBcMMVvEL7RhzbabcVGGhou2GtlNjn+Byf853PJz48WhY5WlAh&#10;M84GjnfQdBBlhEcZSwbOq7Npo+cgqTCLcM4ZHTgrKp2j4dMnh1UZUp+nPI+oQOCEybAqB06qVBm6&#10;riQpLbA84CVloIy5KLCCqUjcSOAKvBe56zebHbfiIioFJ1RKkI6t0hka/3FMiXoZx5IqlA8ciE2Z&#10;pzDPc/10h4c4TAQu04zUYeA7RFHgjMGmO1djrDCai+wnV0VGBJc8VgeEFy6P44xQkwNk4zX3sjkW&#10;fF6aXJKwSsodTADtHk53dkteLGYCZdHA8f2WgxguoEjrj5uLzeX6O/w/IS0HlKoyCWHxsShPy5mw&#10;qcLwhJPXEtTuvl7PE7sYnVfPeQR+8Vxxg9IyFoV2AfmjpSnGalcMulSIgLDb8tq+gwhoOv2+H3Rt&#10;rUgKBdVGfs+HgoI26LfaW92kNva0Tpt6LRjp+HBoNzWB1oHprIB28gpZ+W/Inqa4pKZgUoNVIxsE&#10;cAhqZD+sP2/erb9t3q+/rr9sLjcXGmGLrzEZMQsuWbIaXMT4KMUsocb52aoEID2Tkg4edrEmeiKh&#10;Mn8E+xe4bSH/HWY4LIVUx5QXSA8GjlQCZ0mqRpwxOGJceKaseHEilQV7a6CrzPg0y3OQ4zBnqILw&#10;271u21hInmeR1mqlOfR0lAu0wHBcMSGUqY5Zl88LoJCVd5rwswUHsWaDWR5sxVDqnSdT+BubwJFi&#10;kYklpTia1GOFs9yOwTpnOhoABbKpR/Ysv+k3+5PepBc0Ar8zaQTN8bjxbDoKGp2p122PW+PRaOy9&#10;1QF7QZhmUUSZzm3bV7zg79hVdzjbEXadZYeie9O7SRGC3b5N0MBySwdL8XMerWZCV6Ym/IMxv38r&#10;8+vOco3GOLxP5vf2O8Yj8x+Zfz89vw1Uu6XnBw/b8/vBI/N1K/+/e765+8BF0nwq6kuvvqlen5tv&#10;xNXVfPgDAAD//wMAUEsDBBQABgAIAAAAIQDVqr3/3AAAAAQBAAAPAAAAZHJzL2Rvd25yZXYueG1s&#10;TI/NTsMwEITvSH0HaytxQdQJggqFOFXFz4FeaEsu3LbxNomI11HstqZPj8OFXna0mtXMt/kimE4c&#10;aXCtZQXpLAFBXFndcq2g/Hy7fQThPLLGzjIp+CEHi2JylWOm7Yk3dNz6WsQQdhkqaLzvMyld1ZBB&#10;N7M9cfT2djDo4zrUUg94iuGmk3dJMpcGW44NDfb03FD1vT0YBevV6/v9y2Z5LkO5CvubD41fZ6/U&#10;9TQsn0B4Cv7/GEb8iA5FZNrZA2snOgXxEf83Ry99ALEbNUlBFrm8hC9+AQAA//8DAFBLAQItABQA&#10;BgAIAAAAIQC2gziS/gAAAOEBAAATAAAAAAAAAAAAAAAAAAAAAABbQ29udGVudF9UeXBlc10ueG1s&#10;UEsBAi0AFAAGAAgAAAAhADj9If/WAAAAlAEAAAsAAAAAAAAAAAAAAAAALwEAAF9yZWxzLy5yZWxz&#10;UEsBAi0AFAAGAAgAAAAhAKr2BYgKAwAA4gsAAA4AAAAAAAAAAAAAAAAALgIAAGRycy9lMm9Eb2Mu&#10;eG1sUEsBAi0AFAAGAAgAAAAhANWqvf/cAAAABAEAAA8AAAAAAAAAAAAAAAAAZAUAAGRycy9kb3du&#10;cmV2LnhtbFBLBQYAAAAABAAEAPMAAABtBgAAAAA=&#10;">
              <v:shapetype id="_x0000_t32" coordsize="21600,21600" o:spt="32" o:oned="t" path="m,l21600,21600e" filled="f">
                <v:path arrowok="t" fillok="f" o:connecttype="none"/>
                <o:lock v:ext="edit" shapetype="t"/>
              </v:shapetype>
              <v:shape id="Автофигура 2" o:spid="_x0000_s1027" type="#_x0000_t32" style="position:absolute;left:282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bNLe1sIAAADcAAAADwAAAGRycy9kb3ducmV2LnhtbERPTWvCMBi+D/wP4RW8zbQiY3ZGGUrF&#10;ixt+HDy+NO/asuRNSaKt/94cBjs+PN/L9WCNuJMPrWMF+TQDQVw53XKt4HIuX99BhIis0TgmBQ8K&#10;sF6NXpZYaNfzke6nWIsUwqFABU2MXSFlqBqyGKauI07cj/MWY4K+ltpjn8KtkbMse5MWW04NDXa0&#10;aaj6Pd2sAv9V6mtu7P62++5Nvphty93hrNRkPHx+gIg0xH/xn3uvFcznaW06k46AXD0BAAD//wMA&#10;UEsBAi0AFAAGAAgAAAAhAP4l66UAAQAA6gEAABMAAAAAAAAAAAAAAAAAAAAAAFtDb250ZW50X1R5&#10;cGVzXS54bWxQSwECLQAUAAYACAAAACEAlgUzWNQAAACXAQAACwAAAAAAAAAAAAAAAAAxAQAAX3Jl&#10;bHMvLnJlbHNQSwECLQAUAAYACAAAACEAMy8FnkEAAAA5AAAAFAAAAAAAAAAAAAAAAAAuAgAAZHJz&#10;L2Nvbm5lY3RvcnhtbC54bWxQSwECLQAUAAYACAAAACEAbNLe1sIAAADcAAAADwAAAAAAAAAAAAAA&#10;AAChAgAAZHJzL2Rvd25yZXYueG1sUEsFBgAAAAAEAAQA+QAAAJADAAAAAA==&#10;" strokecolor="#a8d08d [1945]" strokeweight="1.25pt"/>
              <v:shape id="Автофигура 3" o:spid="_x0000_s1028" type="#_x0000_t32" style="position:absolute;left:288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A557TcUAAADcAAAADwAAAGRycy9kb3ducmV2LnhtbESPQWsCMRSE70L/Q3iF3jS7IqJbo5SW&#10;FS8q1R56fGyeu4vJy5JEd/vvG6HQ4zAz3zCrzWCNuJMPrWMF+SQDQVw53XKt4OtcjhcgQkTWaByT&#10;gh8KsFk/jVZYaNfzJ91PsRYJwqFABU2MXSFlqBqyGCauI07exXmLMUlfS+2xT3Br5DTL5tJiy2mh&#10;wY7eG6qup5tV4A+l/s6N3d22x97ky+lHud2flXp5Ht5eQUQa4n/4r73TCmazJTzOpCMg178AAAD/&#10;/wMAUEsBAi0AFAAGAAgAAAAhAP4l66UAAQAA6gEAABMAAAAAAAAAAAAAAAAAAAAAAFtDb250ZW50&#10;X1R5cGVzXS54bWxQSwECLQAUAAYACAAAACEAlgUzWNQAAACXAQAACwAAAAAAAAAAAAAAAAAxAQAA&#10;X3JlbHMvLnJlbHNQSwECLQAUAAYACAAAACEAMy8FnkEAAAA5AAAAFAAAAAAAAAAAAAAAAAAuAgAA&#10;ZHJzL2Nvbm5lY3RvcnhtbC54bWxQSwECLQAUAAYACAAAACEAA557TcUAAADcAAAADwAAAAAAAAAA&#10;AAAAAAChAgAAZHJzL2Rvd25yZXYueG1sUEsFBgAAAAAEAAQA+QAAAJMDAAAAAA==&#10;" strokecolor="#a8d08d [1945]" strokeweight="1.25pt"/>
              <v:shape id="Автофигура 4" o:spid="_x0000_s1029" type="#_x0000_t32" style="position:absolute;left:2940;top:4935;width:0;height:1320;visibility:visible;mso-wrap-style:square"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F31EDcIAAADcAAAADwAAAGRycy9kb3ducmV2LnhtbERPz2vCMBS+D/wfwhO8zbSiQzujyEbF&#10;ixvTHXZ8NG9tMXkpSbT1vzeHwY4f3+/1drBG3MiH1rGCfJqBIK6cbrlW8H0un5cgQkTWaByTgjsF&#10;2G5GT2sstOv5i26nWIsUwqFABU2MXSFlqBqyGKauI07cr/MWY4K+ltpjn8KtkbMse5EWW04NDXb0&#10;1lB1OV2tAv9R6p/c2MN1/9mbfDV7L/fHs1KT8bB7BRFpiP/iP/dBK5gv0vx0Jh0BuXkAAAD//wMA&#10;UEsBAi0AFAAGAAgAAAAhAP4l66UAAQAA6gEAABMAAAAAAAAAAAAAAAAAAAAAAFtDb250ZW50X1R5&#10;cGVzXS54bWxQSwECLQAUAAYACAAAACEAlgUzWNQAAACXAQAACwAAAAAAAAAAAAAAAAAxAQAAX3Jl&#10;bHMvLnJlbHNQSwECLQAUAAYACAAAACEAMy8FnkEAAAA5AAAAFAAAAAAAAAAAAAAAAAAuAgAAZHJz&#10;L2Nvbm5lY3RvcnhtbC54bWxQSwECLQAUAAYACAAAACEAF31EDcIAAADcAAAADwAAAAAAAAAAAAAA&#10;AAChAgAAZHJzL2Rvd25yZXYueG1sUEsFBgAAAAAEAAQA+QAAAJADAAAAAA==&#10;" strokecolor="#a8d08d [1945]" strokeweight="1.25pt"/>
              <w10:wrap anchorx="margin" anchory="page"/>
            </v:group>
          </w:pict>
        </mc:Fallback>
      </mc:AlternateContent>
    </w:r>
    <w:r>
      <w:rPr>
        <w:noProof/>
        <w:lang w:eastAsia="ru-RU"/>
      </w:rPr>
      <mc:AlternateContent>
        <mc:Choice Requires="wps">
          <w:drawing>
            <wp:anchor distT="0" distB="0" distL="114300" distR="114300" simplePos="0" relativeHeight="251662336" behindDoc="0" locked="0" layoutInCell="1" allowOverlap="1" wp14:anchorId="1C2C1942" wp14:editId="62D1BBAA">
              <wp:simplePos x="0" y="0"/>
              <wp:positionH relativeFrom="margin">
                <wp:align>center</wp:align>
              </wp:positionH>
              <wp:positionV relativeFrom="page">
                <wp:align>bottom</wp:align>
              </wp:positionV>
              <wp:extent cx="5939155" cy="740410"/>
              <wp:effectExtent l="0" t="0" r="4445" b="0"/>
              <wp:wrapNone/>
              <wp:docPr id="451" name="Прямоугольник 45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39155" cy="740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rPr>
                              <w:sz w:val="20"/>
                              <w:szCs w:val="20"/>
                            </w:rPr>
                            <w:alias w:val="Дата"/>
                            <w:id w:val="77476837"/>
                            <w:dataBinding w:prefixMappings="xmlns:ns0='http://schemas.microsoft.com/office/2006/coverPageProps'" w:xpath="/ns0:CoverPageProperties[1]/ns0:PublishDate[1]" w:storeItemID="{55AF091B-3C7A-41E3-B477-F2FDAA23CFDA}"/>
                            <w:date>
                              <w:dateFormat w:val="d MMMM yyyy г."/>
                              <w:lid w:val="ru-RU"/>
                              <w:storeMappedDataAs w:val="dateTime"/>
                              <w:calendar w:val="gregorian"/>
                            </w:date>
                          </w:sdtPr>
                          <w:sdtContent>
                            <w:p w14:paraId="5343829F" w14:textId="21E01AEE" w:rsidR="00B06D39" w:rsidRPr="0097383B" w:rsidRDefault="00B06D39">
                              <w:pPr>
                                <w:jc w:val="right"/>
                                <w:rPr>
                                  <w:sz w:val="20"/>
                                  <w:szCs w:val="20"/>
                                </w:rPr>
                              </w:pPr>
                              <w:r w:rsidRPr="0097383B">
                                <w:rPr>
                                  <w:sz w:val="20"/>
                                  <w:szCs w:val="20"/>
                                </w:rPr>
                                <w:t>Средняя общеобразовательная школа № 29 города Костромы</w:t>
                              </w:r>
                            </w:p>
                          </w:sdtContent>
                        </w:sdt>
                      </w:txbxContent>
                    </wps:txbx>
                    <wps:bodyPr rot="0" vert="horz" wrap="square" lIns="91440" tIns="0" rIns="91440" bIns="45720" anchor="t" anchorCtr="0" upright="1">
                      <a:noAutofit/>
                    </wps:bodyPr>
                  </wps:wsp>
                </a:graphicData>
              </a:graphic>
              <wp14:sizeRelH relativeFrom="margin">
                <wp14:pctWidth>100000</wp14:pctWidth>
              </wp14:sizeRelH>
              <wp14:sizeRelV relativeFrom="bottomMargin">
                <wp14:pctHeight>81000</wp14:pctHeight>
              </wp14:sizeRelV>
            </wp:anchor>
          </w:drawing>
        </mc:Choice>
        <mc:Fallback>
          <w:pict>
            <v:rect w14:anchorId="1C2C1942" id="Прямоугольник 451" o:spid="_x0000_s1034" style="position:absolute;margin-left:0;margin-top:0;width:467.65pt;height:58.3pt;z-index:251662336;visibility:visible;mso-wrap-style:square;mso-width-percent:1000;mso-height-percent:810;mso-wrap-distance-left:9pt;mso-wrap-distance-top:0;mso-wrap-distance-right:9pt;mso-wrap-distance-bottom:0;mso-position-horizontal:center;mso-position-horizontal-relative:margin;mso-position-vertical:bottom;mso-position-vertical-relative:page;mso-width-percent:1000;mso-height-percent:810;mso-width-relative:margin;mso-height-relative:bottom-margin-area;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DMzG3wIAAMgFAAAOAAAAZHJzL2Uyb0RvYy54bWysVN1u0zAUvkfiHSzfZ0k6p22ipdPWH4Q0&#10;YNLgAdzEaSwSO9je0oGQkLhF4hF4CG4QP3uG9I04dteu3W4QkIvIxz4+5/vO+XyOjpd1ha6Y0lyK&#10;FIcHAUZMZDLnYpHiVy9n3hAjbajIaSUFS/E10/h49PjRUdskrCdLWeVMIQgidNI2KS6NaRLf11nJ&#10;aqoPZMMEHBZS1dSAqRZ+rmgL0evK7wVB32+lyhslM6Y17E7Wh3jk4hcFy8yLotDMoCrFgM24v3L/&#10;uf37oyOaLBRtSp7dwqB/gaKmXEDSbagJNRRdKv4gVM0zJbUszEEma18WBc+Y4wBswuAem4uSNsxx&#10;geLoZlsm/f/CZs+vzhXieYpJFGIkaA1N6r6sPqw+dz+7m9XH7mt30/1Yfep+dd+678h6Qc3aRidw&#10;9aI5V5a1bs5k9lojIcclFQt2opRsS0ZzQOr8/b0L1tBwFc3bZzKHhPTSSFe+ZaFqGxAKg5auS9fb&#10;LrGlQRlsRvFhHEYRRhmcDUhAQtdGnyab243S5gmTNbKLFCtQgYtOr860AfTgunGxyYSc8apySqjE&#10;3gY4rncgN1y1ZxaFa+y7OIinw+mQeKTXn3okmEy8k9mYeP1ZOIgmh5PxeBK+t3lDkpQ8z5mwaTYi&#10;C8mfNfFW7mt5bGWmZcVzG85C0moxH1cKXVEQ+cx9tkcAfsfN34fhjoHLPUphjwSnvdib9YcDj8xI&#10;5MWDYOgFYXwa9wMSk8lsn9IZF+zfKaE2xXHUi1yXdkDf4xa47yE3mtTcwBipeJ3i4daJJlaCU5G7&#10;1hrKq/V6pxQW/l0poGKbRjvBWo2utW6W86V7JcON+ucyvwYFKwkCg8ECIxAWpVRvMWphnKRYv7mk&#10;imFUPRXwCuKQEDt/nAELtbs7dwaJBj04oSKDMCk2m+XYrOfVZaP4ooQsoSuTkCfwagruBG1f1BoR&#10;sLEGjAvH63a02Xm0azuvuwE8+g0AAP//AwBQSwMEFAAGAAgAAAAhAAOnAH7YAAAABQEAAA8AAABk&#10;cnMvZG93bnJldi54bWxMj8FOwzAQRO9I/IO1SNyoUyoiCHEqFIHEtS2I6zZeEoO9jmK3DX/PwgUu&#10;I61mNPO2Xs/BqyNNyUU2sFwUoIi7aB33Bl52T1e3oFJGtugjk4EvSrBuzs9qrGw88YaO29wrKeFU&#10;oYEh57HSOnUDBUyLOBKL9x6ngFnOqdd2wpOUB6+vi6LUAR3LwoAjtQN1n9tDMKBj65771+jbHTq/&#10;eUv2gx+zMZcX88M9qExz/gvDD76gQyNM+3hgm5Q3II/kXxXvbnWzArWX0LIsQTe1/k/ffAMAAP//&#10;AwBQSwECLQAUAAYACAAAACEAtoM4kv4AAADhAQAAEwAAAAAAAAAAAAAAAAAAAAAAW0NvbnRlbnRf&#10;VHlwZXNdLnhtbFBLAQItABQABgAIAAAAIQA4/SH/1gAAAJQBAAALAAAAAAAAAAAAAAAAAC8BAABf&#10;cmVscy8ucmVsc1BLAQItABQABgAIAAAAIQDPDMzG3wIAAMgFAAAOAAAAAAAAAAAAAAAAAC4CAABk&#10;cnMvZTJvRG9jLnhtbFBLAQItABQABgAIAAAAIQADpwB+2AAAAAUBAAAPAAAAAAAAAAAAAAAAADkF&#10;AABkcnMvZG93bnJldi54bWxQSwUGAAAAAAQABADzAAAAPgYAAAAA&#10;" filled="f" stroked="f">
              <v:textbox inset=",0">
                <w:txbxContent>
                  <w:sdt>
                    <w:sdtPr>
                      <w:rPr>
                        <w:sz w:val="20"/>
                        <w:szCs w:val="20"/>
                      </w:rPr>
                      <w:alias w:val="Дата"/>
                      <w:id w:val="77476837"/>
                      <w:dataBinding w:prefixMappings="xmlns:ns0='http://schemas.microsoft.com/office/2006/coverPageProps'" w:xpath="/ns0:CoverPageProperties[1]/ns0:PublishDate[1]" w:storeItemID="{55AF091B-3C7A-41E3-B477-F2FDAA23CFDA}"/>
                      <w:date>
                        <w:dateFormat w:val="d MMMM yyyy г."/>
                        <w:lid w:val="ru-RU"/>
                        <w:storeMappedDataAs w:val="dateTime"/>
                        <w:calendar w:val="gregorian"/>
                      </w:date>
                    </w:sdtPr>
                    <w:sdtContent>
                      <w:p w14:paraId="5343829F" w14:textId="21E01AEE" w:rsidR="00B06D39" w:rsidRPr="0097383B" w:rsidRDefault="00B06D39">
                        <w:pPr>
                          <w:jc w:val="right"/>
                          <w:rPr>
                            <w:sz w:val="20"/>
                            <w:szCs w:val="20"/>
                          </w:rPr>
                        </w:pPr>
                        <w:r w:rsidRPr="0097383B">
                          <w:rPr>
                            <w:sz w:val="20"/>
                            <w:szCs w:val="20"/>
                          </w:rPr>
                          <w:t>Средняя общеобразовательная школа № 29 города Костромы</w:t>
                        </w:r>
                      </w:p>
                    </w:sdtContent>
                  </w:sdt>
                </w:txbxContent>
              </v:textbox>
              <w10:wrap anchorx="margin" anchory="page"/>
            </v:rect>
          </w:pict>
        </mc:Fallback>
      </mc:AlternateConten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0E82DD22" w14:textId="77777777" w:rsidR="00B06D39" w:rsidRDefault="00B06D39" w:rsidP="0097383B">
      <w:pPr>
        <w:spacing w:after="0"/>
      </w:pPr>
      <w:r>
        <w:separator/>
      </w:r>
    </w:p>
  </w:footnote>
  <w:footnote w:type="continuationSeparator" w:id="0">
    <w:p w14:paraId="7C87F9D6" w14:textId="77777777" w:rsidR="00B06D39" w:rsidRDefault="00B06D39" w:rsidP="0097383B">
      <w:pPr>
        <w:spacing w:after="0"/>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3A5180D" w14:textId="74144255" w:rsidR="00B06D39" w:rsidRDefault="00B06D39">
    <w:pPr>
      <w:pStyle w:val="a9"/>
      <w:spacing w:line="14" w:lineRule="auto"/>
      <w:rPr>
        <w:sz w:val="20"/>
      </w:rPr>
    </w:pPr>
    <w:r w:rsidRPr="003B2977">
      <w:rPr>
        <w:noProof/>
        <w:sz w:val="20"/>
        <w:lang w:eastAsia="ru-RU"/>
      </w:rPr>
      <mc:AlternateContent>
        <mc:Choice Requires="wps">
          <w:drawing>
            <wp:anchor distT="0" distB="0" distL="114300" distR="114300" simplePos="0" relativeHeight="251672576" behindDoc="0" locked="0" layoutInCell="0" allowOverlap="1" wp14:anchorId="4841B415" wp14:editId="1BA6778D">
              <wp:simplePos x="0" y="0"/>
              <wp:positionH relativeFrom="margin">
                <wp:align>left</wp:align>
              </wp:positionH>
              <wp:positionV relativeFrom="topMargin">
                <wp:align>center</wp:align>
              </wp:positionV>
              <wp:extent cx="5943600" cy="173736"/>
              <wp:effectExtent l="0" t="0" r="0" b="635"/>
              <wp:wrapNone/>
              <wp:docPr id="3" name="Текстовое поле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3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86A5B1" w14:textId="36F8483B" w:rsidR="00B06D39" w:rsidRPr="003B2977" w:rsidRDefault="00B06D39" w:rsidP="003B2977">
                          <w:pPr>
                            <w:spacing w:after="0"/>
                            <w:jc w:val="center"/>
                            <w:rPr>
                              <w:sz w:val="22"/>
                            </w:rPr>
                          </w:pPr>
                          <w:r w:rsidRPr="003B2977">
                            <w:rPr>
                              <w:sz w:val="22"/>
                            </w:rPr>
                            <w:t>Программа развития на период 2023-2028 годы</w:t>
                          </w:r>
                        </w:p>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4841B415" id="_x0000_t202" coordsize="21600,21600" o:spt="202" path="m,l,21600r21600,l21600,xe">
              <v:stroke joinstyle="miter"/>
              <v:path gradientshapeok="t" o:connecttype="rect"/>
            </v:shapetype>
            <v:shape id="Текстовое поле 220" o:spid="_x0000_s1026" type="#_x0000_t202" style="position:absolute;margin-left:0;margin-top:0;width:468pt;height:13.7pt;z-index:251672576;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1HB21gIAAMgFAAAOAAAAZHJzL2Uyb0RvYy54bWysVNuO0zAQfUfiHyy/Z3Npekm0KdptGoS0&#10;XKSFD3ATp7FI7GC7TRfEA3wKn4C0LyDBL3T/iLHTdru7QkJApLr22D4zZ+Z4Tp9smhqtqVRM8AT7&#10;Jx5GlOeiYHyZ4DevM2eCkdKEF6QWnCb4iir8ZPr40WnXxjQQlagLKhGAcBV3bYIrrdvYdVVe0Yao&#10;E9FSDpulkA3RsJRLt5CkA/SmdgPPG7mdkEUrRU6VAmvab+KpxS9LmuuXZamoRnWCITZtR2nHhRnd&#10;6SmJl5K0Fct3YZC/iKIhjIPTA1RKNEEryR5ANSyXQolSn+SicUVZspxaDsDG9+6xuaxISy0XSI5q&#10;D2lS/w82f7F+JRErEjzAiJMGSrT9sr3efrv5dPN5+2P7FX7XaPsT/r7DJAhsyrpWxXDzsoW7enMu&#10;NlB6S1+1FyJ/qxAXs4rwJT2TUnQVJQWE7Jtku0dXTZFUrAzIonsuCvBNVlpYoE0pG5NPyBACdCjd&#10;1aFcdKNRDsZhFA5GHmzlsOePB+PByLog8f52K5V+SkWDzCTBEuRg0cn6QmkTDYn3R4wzLjJW11YS&#10;Nb9jgIO9BXzDVbNnorAV/hB50Xwyn4ROGIzmTuilqXOWzUJnlPnjYTpIZ7PU/2j8+mFcsaKg3LjZ&#10;q80P/6yaO933OjnoTYmaFQbOhKTkcjGrJVoTUHtmv11Cjo65d8OwSQAu9yj5QeidB5GTjSZjJ8zC&#10;oRONvYnj+dF5NPLCKEyzu5QuGKf/Tgl1CY6GwbAX02+5efZ7yI3EDdPQT2rWJHhyOERiI8E5L2xp&#10;NWF1Pz9KhQn/NhVQ7n2hrWCNRnu16s1iAyhGuAtRXIF0pQBlgQihCcKkEvI9Rh00lASrdysiKUb1&#10;Mw7yj/wwNB3ILmAij62LvZXwHCASnGuJUb+Y6b5frVrJlhX42D+1M3gsGbM6vo1n98SgXVg6u9Zm&#10;+tHx2p66bcDTXwAAAP//AwBQSwMEFAAGAAgAAAAhACVnuW3bAAAABAEAAA8AAABkcnMvZG93bnJl&#10;di54bWxMj0FLw0AQhe+C/2EZwZvdWENtYzZFBD1IrZiKXqfZMQlmZ2N226b/3tGLXgYeb3jve/ly&#10;dJ3a0xBazwYuJwko4srblmsDr5v7izmoEJEtdp7JwJECLIvTkxwz6w/8Qvsy1kpCOGRooImxz7QO&#10;VUMOw8T3xOJ9+MFhFDnU2g54kHDX6WmSzLTDlqWhwZ7uGqo+y52TkrcnPK6TlXuuHr8WD++rukzT&#10;2pjzs/H2BlSkMf49ww++oEMhTFu/YxtUZ0CGxN8r3uJqJnJrYHqdgi5y/R+++AYAAP//AwBQSwEC&#10;LQAUAAYACAAAACEAtoM4kv4AAADhAQAAEwAAAAAAAAAAAAAAAAAAAAAAW0NvbnRlbnRfVHlwZXNd&#10;LnhtbFBLAQItABQABgAIAAAAIQA4/SH/1gAAAJQBAAALAAAAAAAAAAAAAAAAAC8BAABfcmVscy8u&#10;cmVsc1BLAQItABQABgAIAAAAIQCw1HB21gIAAMgFAAAOAAAAAAAAAAAAAAAAAC4CAABkcnMvZTJv&#10;RG9jLnhtbFBLAQItABQABgAIAAAAIQAlZ7lt2wAAAAQBAAAPAAAAAAAAAAAAAAAAADAFAABkcnMv&#10;ZG93bnJldi54bWxQSwUGAAAAAAQABADzAAAAOAYAAAAA&#10;" o:allowincell="f" filled="f" stroked="f">
              <v:textbox style="mso-fit-shape-to-text:t" inset=",0,,0">
                <w:txbxContent>
                  <w:p w14:paraId="3686A5B1" w14:textId="36F8483B" w:rsidR="00B06D39" w:rsidRPr="003B2977" w:rsidRDefault="00B06D39" w:rsidP="003B2977">
                    <w:pPr>
                      <w:spacing w:after="0"/>
                      <w:jc w:val="center"/>
                      <w:rPr>
                        <w:sz w:val="22"/>
                      </w:rPr>
                    </w:pPr>
                    <w:r w:rsidRPr="003B2977">
                      <w:rPr>
                        <w:sz w:val="22"/>
                      </w:rPr>
                      <w:t>Программа развития на период 2023-2028 годы</w:t>
                    </w:r>
                  </w:p>
                </w:txbxContent>
              </v:textbox>
              <w10:wrap anchorx="margin" anchory="margin"/>
            </v:shape>
          </w:pict>
        </mc:Fallback>
      </mc:AlternateContent>
    </w:r>
    <w:r w:rsidRPr="003B2977">
      <w:rPr>
        <w:noProof/>
        <w:sz w:val="20"/>
        <w:lang w:eastAsia="ru-RU"/>
      </w:rPr>
      <mc:AlternateContent>
        <mc:Choice Requires="wps">
          <w:drawing>
            <wp:anchor distT="0" distB="0" distL="114300" distR="114300" simplePos="0" relativeHeight="251671552" behindDoc="0" locked="0" layoutInCell="0" allowOverlap="1" wp14:anchorId="5C45219B" wp14:editId="632718CA">
              <wp:simplePos x="0" y="0"/>
              <wp:positionH relativeFrom="page">
                <wp:align>right</wp:align>
              </wp:positionH>
              <wp:positionV relativeFrom="topMargin">
                <wp:align>center</wp:align>
              </wp:positionV>
              <wp:extent cx="911860" cy="170815"/>
              <wp:effectExtent l="0" t="0" r="0" b="635"/>
              <wp:wrapNone/>
              <wp:docPr id="4" name="Текстовое поле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1860" cy="170815"/>
                      </a:xfrm>
                      <a:prstGeom prst="rect">
                        <a:avLst/>
                      </a:prstGeom>
                      <a:solidFill>
                        <a:schemeClr val="accent6">
                          <a:lumMod val="60000"/>
                          <a:lumOff val="40000"/>
                        </a:schemeClr>
                      </a:solidFill>
                      <a:ln>
                        <a:noFill/>
                      </a:ln>
                    </wps:spPr>
                    <wps:txbx>
                      <w:txbxContent>
                        <w:p w14:paraId="241A18E3" w14:textId="77777777" w:rsidR="00B06D39" w:rsidRPr="003B2977" w:rsidRDefault="00B06D39">
                          <w:pPr>
                            <w:spacing w:after="0"/>
                            <w:rPr>
                              <w:color w:val="833C0B" w:themeColor="accent2" w:themeShade="80"/>
                            </w:rPr>
                          </w:pPr>
                          <w:r w:rsidRPr="003B2977">
                            <w:rPr>
                              <w:color w:val="833C0B" w:themeColor="accent2" w:themeShade="80"/>
                            </w:rPr>
                            <w:fldChar w:fldCharType="begin"/>
                          </w:r>
                          <w:r w:rsidRPr="003B2977">
                            <w:rPr>
                              <w:color w:val="833C0B" w:themeColor="accent2" w:themeShade="80"/>
                            </w:rPr>
                            <w:instrText>PAGE   \* MERGEFORMAT</w:instrText>
                          </w:r>
                          <w:r w:rsidRPr="003B2977">
                            <w:rPr>
                              <w:color w:val="833C0B" w:themeColor="accent2" w:themeShade="80"/>
                            </w:rPr>
                            <w:fldChar w:fldCharType="separate"/>
                          </w:r>
                          <w:r w:rsidR="00AB7BDB">
                            <w:rPr>
                              <w:noProof/>
                              <w:color w:val="833C0B" w:themeColor="accent2" w:themeShade="80"/>
                            </w:rPr>
                            <w:t>28</w:t>
                          </w:r>
                          <w:r w:rsidRPr="003B2977">
                            <w:rPr>
                              <w:color w:val="833C0B" w:themeColor="accent2" w:themeShade="80"/>
                            </w:rPr>
                            <w:fldChar w:fldCharType="end"/>
                          </w:r>
                        </w:p>
                      </w:txbxContent>
                    </wps:txbx>
                    <wps:bodyPr rot="0" vert="horz" wrap="square" lIns="91440" tIns="0" rIns="91440" bIns="0" anchor="ctr" anchorCtr="0" upright="1">
                      <a:spAutoFit/>
                    </wps:bodyPr>
                  </wps:wsp>
                </a:graphicData>
              </a:graphic>
              <wp14:sizeRelH relativeFrom="rightMargin">
                <wp14:pctWidth>100000</wp14:pctWidth>
              </wp14:sizeRelH>
              <wp14:sizeRelV relativeFrom="page">
                <wp14:pctHeight>0</wp14:pctHeight>
              </wp14:sizeRelV>
            </wp:anchor>
          </w:drawing>
        </mc:Choice>
        <mc:Fallback>
          <w:pict>
            <v:shape w14:anchorId="5C45219B" id="Текстовое поле 221" o:spid="_x0000_s1027" type="#_x0000_t202" style="position:absolute;margin-left:20.6pt;margin-top:0;width:71.8pt;height:13.45pt;z-index:251671552;visibility:visible;mso-wrap-style:square;mso-width-percent:1000;mso-height-percent:0;mso-wrap-distance-left:9pt;mso-wrap-distance-top:0;mso-wrap-distance-right:9pt;mso-wrap-distance-bottom:0;mso-position-horizontal:right;mso-position-horizontal-relative:page;mso-position-vertical:center;mso-position-vertical-relative:top-margin-area;mso-width-percent:1000;mso-height-percent:0;mso-width-relative:righ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sUQQIAAEIEAAAOAAAAZHJzL2Uyb0RvYy54bWysU12O0zAQfkfiDpbfaZKqlG7UdLV0VYS0&#10;/EgLB3Adp7FIPMZ2m5Q3OApHQNoXkOAK2RsxtttS4A1RqY499nzzzTcz88u+bchOGCtBFTQbpZQI&#10;xaGUalPQt29Wj2aUWMdUyRpQoqB7Yenl4uGDeadzMYYamlIYgiDK5p0uaO2czpPE8lq0zI5AC4WX&#10;FZiWOTyaTVIa1iF62yTjNJ0mHZhSG+DCWrRex0u6CPhVJbh7VVVWONIUFLm5sJqwrv2aLOYs3xim&#10;a8kPNNg/sGiZVBj0BHXNHCNbI/+CaiU3YKFyIw5tAlUluQg5YDZZ+kc2tzXTIuSC4lh9ksn+P1j+&#10;cvfaEFkWdEKJYi2WaPg83A1f7z/efxq+D1/wf0eGH/j5hpvxOPOSddrm6Hmr0df1T6HH0of0rb4B&#10;/s4SBcuaqY24Mga6WrASKQfP5Mw14lgPsu5eQImx2dZBAOor03o9USGC6Fi6/alconeEo/Eiy2ZT&#10;vOF4lT1JZ9ljzy1h+dFZG+ueCWiJ3xTUYDcEcLa7sS4+PT7xsSw0slzJpgkH34Fi2RiyY9g7jHOh&#10;3DS4N9sW2Ub7NMVf7CI0Y69F8+RoRjahlz1S4PZbkEb5UAp80MjHW4JGXpYokOvXfajQSfo1lHsU&#10;zUBsZxw/3NRgPlDSYSsX1L7fMiMoaZ4rFP4im0x874cDbsy5dX20MsURoqDcGUriYenipGy1kZsa&#10;YxyLfIVlWskgoa9n5HMgjo0aEj0MlZ+E83N49Wv0Fz8BAAD//wMAUEsDBBQABgAIAAAAIQDU32SA&#10;3AAAAAQBAAAPAAAAZHJzL2Rvd25yZXYueG1sTI9BS8NAEIXvQv/DMgVvdtMoocZMiggqipdGW/C2&#10;zU6T1Oxsmt028d+79aKXgcd7vPdNthxNK07Uu8YywnwWgSAurW64Qvh4f7xagHBesVatZUL4JgfL&#10;fHKRqVTbgVd0KnwlQgm7VCHU3neplK6sySg3sx1x8Ha2N8oH2VdS92oI5aaVcRQl0qiGw0KtOnqo&#10;qfwqjgbhlTdmiBdPz7uX0a3f9vJQfPoD4uV0vL8D4Wn0f2E44wd0yAPT1h5ZO9EihEf87z17N9cJ&#10;iC1CnNyCzDP5Hz7/AQAA//8DAFBLAQItABQABgAIAAAAIQC2gziS/gAAAOEBAAATAAAAAAAAAAAA&#10;AAAAAAAAAABbQ29udGVudF9UeXBlc10ueG1sUEsBAi0AFAAGAAgAAAAhADj9If/WAAAAlAEAAAsA&#10;AAAAAAAAAAAAAAAALwEAAF9yZWxzLy5yZWxzUEsBAi0AFAAGAAgAAAAhAAv+exRBAgAAQgQAAA4A&#10;AAAAAAAAAAAAAAAALgIAAGRycy9lMm9Eb2MueG1sUEsBAi0AFAAGAAgAAAAhANTfZIDcAAAABAEA&#10;AA8AAAAAAAAAAAAAAAAAmwQAAGRycy9kb3ducmV2LnhtbFBLBQYAAAAABAAEAPMAAACkBQAAAAA=&#10;" o:allowincell="f" fillcolor="#a8d08d [1945]" stroked="f">
              <v:textbox style="mso-fit-shape-to-text:t" inset=",0,,0">
                <w:txbxContent>
                  <w:p w14:paraId="241A18E3" w14:textId="77777777" w:rsidR="00B06D39" w:rsidRPr="003B2977" w:rsidRDefault="00B06D39">
                    <w:pPr>
                      <w:spacing w:after="0"/>
                      <w:rPr>
                        <w:color w:val="833C0B" w:themeColor="accent2" w:themeShade="80"/>
                      </w:rPr>
                    </w:pPr>
                    <w:r w:rsidRPr="003B2977">
                      <w:rPr>
                        <w:color w:val="833C0B" w:themeColor="accent2" w:themeShade="80"/>
                      </w:rPr>
                      <w:fldChar w:fldCharType="begin"/>
                    </w:r>
                    <w:r w:rsidRPr="003B2977">
                      <w:rPr>
                        <w:color w:val="833C0B" w:themeColor="accent2" w:themeShade="80"/>
                      </w:rPr>
                      <w:instrText>PAGE   \* MERGEFORMAT</w:instrText>
                    </w:r>
                    <w:r w:rsidRPr="003B2977">
                      <w:rPr>
                        <w:color w:val="833C0B" w:themeColor="accent2" w:themeShade="80"/>
                      </w:rPr>
                      <w:fldChar w:fldCharType="separate"/>
                    </w:r>
                    <w:r w:rsidR="00AB7BDB">
                      <w:rPr>
                        <w:noProof/>
                        <w:color w:val="833C0B" w:themeColor="accent2" w:themeShade="80"/>
                      </w:rPr>
                      <w:t>28</w:t>
                    </w:r>
                    <w:r w:rsidRPr="003B2977">
                      <w:rPr>
                        <w:color w:val="833C0B" w:themeColor="accent2" w:themeShade="80"/>
                      </w:rPr>
                      <w:fldChar w:fldCharType="end"/>
                    </w:r>
                  </w:p>
                </w:txbxContent>
              </v:textbox>
              <w10:wrap anchorx="page" anchory="margin"/>
            </v:shape>
          </w:pict>
        </mc:Fallback>
      </mc:AlternateConten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D7613E7" w14:textId="77777777" w:rsidR="00B06D39" w:rsidRDefault="00B06D39">
    <w:pPr>
      <w:pStyle w:val="a9"/>
      <w:spacing w:line="14" w:lineRule="auto"/>
      <w:rPr>
        <w:sz w:val="20"/>
      </w:rPr>
    </w:pPr>
    <w:r>
      <w:rPr>
        <w:noProof/>
        <w:lang w:eastAsia="ru-RU"/>
      </w:rPr>
      <mc:AlternateContent>
        <mc:Choice Requires="wps">
          <w:drawing>
            <wp:anchor distT="0" distB="0" distL="114300" distR="114300" simplePos="0" relativeHeight="251666432" behindDoc="1" locked="0" layoutInCell="1" allowOverlap="1" wp14:anchorId="0E836DB7" wp14:editId="6314BBF4">
              <wp:simplePos x="0" y="0"/>
              <wp:positionH relativeFrom="page">
                <wp:posOffset>1061720</wp:posOffset>
              </wp:positionH>
              <wp:positionV relativeFrom="page">
                <wp:posOffset>662940</wp:posOffset>
              </wp:positionV>
              <wp:extent cx="5978525" cy="5080"/>
              <wp:effectExtent l="4445" t="0" r="0" b="0"/>
              <wp:wrapNone/>
              <wp:docPr id="320" name="Прямоугольник 32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978525" cy="5080"/>
                      </a:xfrm>
                      <a:prstGeom prst="rect">
                        <a:avLst/>
                      </a:prstGeom>
                      <a:solidFill>
                        <a:srgbClr val="4F81BC"/>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B633804" id="Прямоугольник 320" o:spid="_x0000_s1026" style="position:absolute;margin-left:83.6pt;margin-top:52.2pt;width:470.75pt;height:.4pt;z-index:-2516500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PP59pQIAAA4FAAAOAAAAZHJzL2Uyb0RvYy54bWysVM2O0zAQviPxDpbv3SQl3SbRpiu2SxHS&#10;AistPICbOI2FYxvbbbogJCSuSDwCD8EF8bPPkL4RY6ctXeCAEDk4tmc8/uabb3xyum44WlFtmBQ5&#10;jo5CjKgoZMnEIsfPn80GCUbGElESLgXN8TU1+HRy985JqzI6lLXkJdUIggiTtSrHtbUqCwJT1LQh&#10;5kgqKsBYSd0QC0u9CEpNWoje8GAYhsdBK3WptCyoMbB73hvxxMevKlrYp1VlqEU8x4DN+lH7ce7G&#10;YHJCsoUmqmbFFgb5BxQNYQIu3Yc6J5agpWa/hWpYoaWRlT0qZBPIqmIF9TlANlH4SzZXNVHU5wLk&#10;GLWnyfy/sMWT1aVGrMzxvSHwI0gDReo+bt5uPnTfupvNu+5Td9N93bzvvnefuy/IeQFnrTIZHL1S&#10;l9plbdSFLF4YJOS0JmJB72st25qSEpBGzj+4dcAtDBxF8/axLOFCsrTS07eudOMCAjFo7at0va8S&#10;XVtUwOYoHSej4QijAmyjMPGAApLtzipt7EMqG+QmOdagAR+brC6MdVhItnPx2CVn5Yxx7hd6MZ9y&#10;jVYE9BLPkuhs6uFDioduXDhnId2xPmK/AxDhDmdzYH39X6fRMA7PhulgdpyMB/EsHg3ScZgMwig9&#10;S4/DOI3PZ28cwCjOalaWVFwwQXdajOK/q/W2K3oVeTWiNsep48nndYjeHCYZ+u9PSTbMQmty1uQ4&#10;2TuRzJX1gSghbZJZwng/D27D9ywDB7u/Z8WLwNW9189cltegAS2hSCA9eERgUkv9CqMWGjLH5uWS&#10;aIoRfyRAR2kUx66D/SIejZ1c9aFlfmghooBQObYY9dOp7bt+qTRb1HBT5IkR8j5or2JeGE6XPaqt&#10;YqHpfAbbB8J19eHae/18xiY/AAAA//8DAFBLAwQUAAYACAAAACEABms4GOAAAAAMAQAADwAAAGRy&#10;cy9kb3ducmV2LnhtbEyPQU+EMBCF7yb+h2ZMvLktZAWClI0hMZp4clcTj11agV06JbTLwr93OOlt&#10;3szLm+8Vu9n2bDKj7xxKiDYCmMHa6Q4bCZ+Hl4cMmA8KteodGgmL8bArb28KlWt3xQ8z7UPDKAR9&#10;riS0IQw5575ujVV+4waDdPtxo1WB5NhwPaorhduex0Ik3KoO6UOrBlO1pj7vL1bCW3aqqy+7vKdZ&#10;e3r9jqYqcedFyvu7+fkJWDBz+DPDik/oUBLT0V1Qe9aTTtKYrDSI7RbY6ohElgI7rqvHGHhZ8P8l&#10;yl8AAAD//wMAUEsBAi0AFAAGAAgAAAAhALaDOJL+AAAA4QEAABMAAAAAAAAAAAAAAAAAAAAAAFtD&#10;b250ZW50X1R5cGVzXS54bWxQSwECLQAUAAYACAAAACEAOP0h/9YAAACUAQAACwAAAAAAAAAAAAAA&#10;AAAvAQAAX3JlbHMvLnJlbHNQSwECLQAUAAYACAAAACEAHTz+faUCAAAOBQAADgAAAAAAAAAAAAAA&#10;AAAuAgAAZHJzL2Uyb0RvYy54bWxQSwECLQAUAAYACAAAACEABms4GOAAAAAMAQAADwAAAAAAAAAA&#10;AAAAAAD/BAAAZHJzL2Rvd25yZXYueG1sUEsFBgAAAAAEAAQA8wAAAAwGAAAAAA==&#10;" fillcolor="#4f81bc" stroked="f">
              <w10:wrap anchorx="page" anchory="page"/>
            </v:rect>
          </w:pict>
        </mc:Fallback>
      </mc:AlternateContent>
    </w:r>
    <w:r>
      <w:rPr>
        <w:noProof/>
        <w:lang w:eastAsia="ru-RU"/>
      </w:rPr>
      <mc:AlternateContent>
        <mc:Choice Requires="wps">
          <w:drawing>
            <wp:anchor distT="0" distB="0" distL="114300" distR="114300" simplePos="0" relativeHeight="251667456" behindDoc="1" locked="0" layoutInCell="1" allowOverlap="1" wp14:anchorId="2D7B5B81" wp14:editId="707231DC">
              <wp:simplePos x="0" y="0"/>
              <wp:positionH relativeFrom="page">
                <wp:posOffset>2502535</wp:posOffset>
              </wp:positionH>
              <wp:positionV relativeFrom="page">
                <wp:posOffset>440690</wp:posOffset>
              </wp:positionV>
              <wp:extent cx="3100705" cy="194310"/>
              <wp:effectExtent l="0" t="2540" r="0" b="3175"/>
              <wp:wrapNone/>
              <wp:docPr id="319" name="Надпись 3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00705" cy="194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B877B0" w14:textId="77777777" w:rsidR="00B06D39" w:rsidRDefault="00B06D39">
                          <w:pPr>
                            <w:pStyle w:val="a9"/>
                            <w:spacing w:before="10"/>
                            <w:ind w:left="20"/>
                          </w:pPr>
                          <w:r>
                            <w:t>Программа</w:t>
                          </w:r>
                          <w:r>
                            <w:rPr>
                              <w:spacing w:val="-5"/>
                            </w:rPr>
                            <w:t xml:space="preserve"> </w:t>
                          </w:r>
                          <w:r>
                            <w:t>развития</w:t>
                          </w:r>
                          <w:r>
                            <w:rPr>
                              <w:spacing w:val="-6"/>
                            </w:rPr>
                            <w:t xml:space="preserve"> </w:t>
                          </w:r>
                          <w:r>
                            <w:t>на</w:t>
                          </w:r>
                          <w:r>
                            <w:rPr>
                              <w:spacing w:val="-6"/>
                            </w:rPr>
                            <w:t xml:space="preserve"> </w:t>
                          </w:r>
                          <w:r>
                            <w:t>период</w:t>
                          </w:r>
                          <w:r>
                            <w:rPr>
                              <w:spacing w:val="-4"/>
                            </w:rPr>
                            <w:t xml:space="preserve"> </w:t>
                          </w:r>
                          <w:r>
                            <w:t>2018-2023</w:t>
                          </w:r>
                          <w:r>
                            <w:rPr>
                              <w:spacing w:val="-6"/>
                            </w:rPr>
                            <w:t xml:space="preserve"> </w:t>
                          </w:r>
                          <w:r>
                            <w:t>годы</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D7B5B81" id="_x0000_t202" coordsize="21600,21600" o:spt="202" path="m,l,21600r21600,l21600,xe">
              <v:stroke joinstyle="miter"/>
              <v:path gradientshapeok="t" o:connecttype="rect"/>
            </v:shapetype>
            <v:shape id="Надпись 319" o:spid="_x0000_s1029" type="#_x0000_t202" style="position:absolute;margin-left:197.05pt;margin-top:34.7pt;width:244.15pt;height:15.3pt;z-index:-2516490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wblEygIAALoFAAAOAAAAZHJzL2Uyb0RvYy54bWysVEtu2zAQ3RfoHQjuFUmO/JEQOUgsqyiQ&#10;foC0B6AlyiIqkSpJW0qLLrrvFXqHLrrorldwbtQhZTlOggJFWy2E4WfezJt5nLPzrq7QlkrFBI+x&#10;f+JhRHkmcsbXMX77JnVmGClNeE4qwWmMb6jC5/OnT87aJqIjUYoqpxIBCFdR28S41LqJXFdlJa2J&#10;OhEN5XBYCFkTDUu5dnNJWkCvK3fkeRO3FTJvpMioUrCb9Id4bvGLgmb6VVEoqlEVY8hN27+0/5X5&#10;u/MzEq0laUqW7dMgf5FFTRiHoAeohGiCNpI9gqpZJoUShT7JRO2KomAZtRyAje89YHNdkoZaLlAc&#10;1RzKpP4fbPZy+1oilsf41A8x4qSGJu2+7r7tvu9+7n7cfr79gswJ1KltVATXrxtw0N2l6KDflrNq&#10;rkT2TiEuFiXha3ohpWhLSnLI0zee7pFrj6MMyKp9IXIIRzZaWKCukLUpIpQFATr06+bQI9pplMHm&#10;qe95U2+MUQZnfhjA2oYg0eDdSKWfUVEjY8RYggYsOtleKW2yIdFwxQTjImVVZXVQ8XsbcLHfgdjg&#10;as5MFratH0MvXM6Ws8AJRpOlE3hJ4lyki8CZpP50nJwmi0XifzJx/SAqWZ5TbsIMEvODP2vhXuy9&#10;OA4iU6JiuYEzKSm5Xi0qibYEJJ7ab1+Qo2vu/TRsEYDLA0r+KPAuR6GTTmZTJ0iDsRNOvZnj+eFl&#10;OPGCMEjS+5SuGKf/Tgm1MQ7Ho3Evpt9y8+z3mBuJaqZhiFSsjvHscIlERoJLntvWasKq3j4qhUn/&#10;rhTQ7qHRVrBGo71adbfq+jdiohsxr0R+AwqWAgQGMoUBCEYp5AeMWhgmMVbvN0RSjKrnHF6BmTyD&#10;IQdjNRiEZ+AaY41Rby50P6E2jWTrEpD7d8bFBbyUglkR32Wxf18wICyX/TAzE+h4bW/djdz5LwAA&#10;AP//AwBQSwMEFAAGAAgAAAAhALUA3XzfAAAACgEAAA8AAABkcnMvZG93bnJldi54bWxMj8FOwzAM&#10;hu9Ie4fISNxYsjFVbWk6TQhOSIiuHDimTdZGa5yuybby9pgTu9nyp9/fX2xnN7CLmYL1KGG1FMAM&#10;tl5b7CR81W+PKbAQFWo1eDQSfkyAbbm4K1Su/RUrc9nHjlEIhlxJ6GMcc85D2xunwtKPBul28JNT&#10;kdap43pSVwp3A18LkXCnLNKHXo3mpTftcX92EnbfWL3a00fzWR0qW9eZwPfkKOXD/bx7BhbNHP9h&#10;+NMndSjJqfFn1IENEp6yzYpQCUm2AUZAmq5paIgUQgAvC35bofwFAAD//wMAUEsBAi0AFAAGAAgA&#10;AAAhALaDOJL+AAAA4QEAABMAAAAAAAAAAAAAAAAAAAAAAFtDb250ZW50X1R5cGVzXS54bWxQSwEC&#10;LQAUAAYACAAAACEAOP0h/9YAAACUAQAACwAAAAAAAAAAAAAAAAAvAQAAX3JlbHMvLnJlbHNQSwEC&#10;LQAUAAYACAAAACEALMG5RMoCAAC6BQAADgAAAAAAAAAAAAAAAAAuAgAAZHJzL2Uyb0RvYy54bWxQ&#10;SwECLQAUAAYACAAAACEAtQDdfN8AAAAKAQAADwAAAAAAAAAAAAAAAAAkBQAAZHJzL2Rvd25yZXYu&#10;eG1sUEsFBgAAAAAEAAQA8wAAADAGAAAAAA==&#10;" filled="f" stroked="f">
              <v:textbox inset="0,0,0,0">
                <w:txbxContent>
                  <w:p w14:paraId="3DB877B0" w14:textId="77777777" w:rsidR="00B06D39" w:rsidRDefault="00B06D39">
                    <w:pPr>
                      <w:pStyle w:val="a9"/>
                      <w:spacing w:before="10"/>
                      <w:ind w:left="20"/>
                    </w:pPr>
                    <w:r>
                      <w:t>Программа</w:t>
                    </w:r>
                    <w:r>
                      <w:rPr>
                        <w:spacing w:val="-5"/>
                      </w:rPr>
                      <w:t xml:space="preserve"> </w:t>
                    </w:r>
                    <w:r>
                      <w:t>развития</w:t>
                    </w:r>
                    <w:r>
                      <w:rPr>
                        <w:spacing w:val="-6"/>
                      </w:rPr>
                      <w:t xml:space="preserve"> </w:t>
                    </w:r>
                    <w:r>
                      <w:t>на</w:t>
                    </w:r>
                    <w:r>
                      <w:rPr>
                        <w:spacing w:val="-6"/>
                      </w:rPr>
                      <w:t xml:space="preserve"> </w:t>
                    </w:r>
                    <w:r>
                      <w:t>период</w:t>
                    </w:r>
                    <w:r>
                      <w:rPr>
                        <w:spacing w:val="-4"/>
                      </w:rPr>
                      <w:t xml:space="preserve"> </w:t>
                    </w:r>
                    <w:r>
                      <w:t>2018-2023</w:t>
                    </w:r>
                    <w:r>
                      <w:rPr>
                        <w:spacing w:val="-6"/>
                      </w:rPr>
                      <w:t xml:space="preserve"> </w:t>
                    </w:r>
                    <w:r>
                      <w:t>годы</w:t>
                    </w:r>
                  </w:p>
                </w:txbxContent>
              </v:textbox>
              <w10:wrap anchorx="page" anchory="page"/>
            </v:shape>
          </w:pict>
        </mc:Fallback>
      </mc:AlternateContent>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FE40C4D" w14:textId="77777777" w:rsidR="00B06D39" w:rsidRDefault="00B06D39">
    <w:pPr>
      <w:pStyle w:val="a9"/>
      <w:spacing w:line="14" w:lineRule="auto"/>
      <w:rPr>
        <w:sz w:val="20"/>
      </w:rPr>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15F636C" w14:textId="222C115D" w:rsidR="00B06D39" w:rsidRDefault="00B06D39" w:rsidP="0097383B">
    <w:pPr>
      <w:pStyle w:val="a5"/>
    </w:pPr>
    <w:r>
      <w:rPr>
        <w:noProof/>
        <w:lang w:eastAsia="ru-RU"/>
      </w:rPr>
      <mc:AlternateContent>
        <mc:Choice Requires="wps">
          <w:drawing>
            <wp:anchor distT="0" distB="0" distL="114300" distR="114300" simplePos="0" relativeHeight="251660288" behindDoc="0" locked="0" layoutInCell="0" allowOverlap="1" wp14:anchorId="0FA2EA30" wp14:editId="77FEFF43">
              <wp:simplePos x="0" y="0"/>
              <wp:positionH relativeFrom="margin">
                <wp:align>left</wp:align>
              </wp:positionH>
              <wp:positionV relativeFrom="topMargin">
                <wp:align>center</wp:align>
              </wp:positionV>
              <wp:extent cx="5943600" cy="173736"/>
              <wp:effectExtent l="0" t="0" r="0" b="635"/>
              <wp:wrapNone/>
              <wp:docPr id="220" name="Текстовое поле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3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6BAC0E" w14:textId="27769E42" w:rsidR="00B06D39" w:rsidRPr="0097383B" w:rsidRDefault="00B06D39" w:rsidP="0097383B">
                          <w:pPr>
                            <w:spacing w:after="0"/>
                            <w:jc w:val="center"/>
                            <w:rPr>
                              <w:sz w:val="22"/>
                            </w:rPr>
                          </w:pPr>
                          <w:r>
                            <w:rPr>
                              <w:sz w:val="22"/>
                            </w:rPr>
                            <w:t>Программа развития на период 2023-2028 годы</w:t>
                          </w:r>
                        </w:p>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0FA2EA30" id="_x0000_t202" coordsize="21600,21600" o:spt="202" path="m,l,21600r21600,l21600,xe">
              <v:stroke joinstyle="miter"/>
              <v:path gradientshapeok="t" o:connecttype="rect"/>
            </v:shapetype>
            <v:shape id="_x0000_s1032" type="#_x0000_t202" style="position:absolute;margin-left:0;margin-top:0;width:468pt;height:13.7pt;z-index:251660288;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OsLN1wIAANEFAAAOAAAAZHJzL2Uyb0RvYy54bWysVOtu0zAU/o/EO1j+n+XS9JJoKdqaBiGN&#10;izR4ADdxGovEDrbbdCB+wKPwCEj7AxK8QvdGHDtt121CQkCkuvbxOd+5fT6nTzZNjdZUKiZ4gv0T&#10;DyPKc1Ewvkzwm9eZM8FIacILUgtOE3xFFX4yffzotGtjGohK1AWVCEC4irs2wZXWbey6Kq9oQ9SJ&#10;aCmHy1LIhmg4yqVbSNIBelO7geeN3E7IopUip0qBNO0v8dTilyXN9cuyVFSjOsEQm7artOvCrO70&#10;lMRLSdqK5bswyF9E0RDGwekBKiWaoJVkD6AalkuhRKlPctG4oixZTm0OkI3v3cvmsiIttblAcVR7&#10;KJP6f7D5i/UriViR4CCA+nDSQJO2X7bX2283n24+b39sv8LvGm1/wt932Bg1KFrXqhhsL1uw1ptz&#10;sYHm2wKo9kLkbxXiYlYRvqRnUoquoqSAoH1j6R6Z9jjKgCy656IA32SlhQXalLIxFYUaIUCH4K4O&#10;DaMbjXIQDqNwMPLgKoc7fzwYD0bWBYn31q1U+ikVDTKbBEsghEUn6wulTTQk3qsYZ1xkrK4tKWp+&#10;RwCKvQR8g6m5M1HYHn+IvGg+mU9CJwxGcyf00tQ5y2ahM8r88TAdpLNZ6n80fv0wrlhRUG7c7Pnm&#10;h3/Wzx3ze6YcGKdEzQoDZ0JScrmY1RKtCfA9s9+uIEdq7t0wbBEgl3sp+UHonQeRk40mYyfMwqET&#10;jb2J4/nReTTywihMs7spXTBO/z0l1CU4GgbDnky/zc2z38PcSNwwDROlZk2CJwclEhsKznlhW6sJ&#10;q/v9USlM+LelgHbvG20Jazjas1VvFhv7YCzVDJkXorgCBksBBAMuwjSETSXke4w6mCwJVu9WRFKM&#10;6mccXkHkhyGoaXuAjTyWLvZSwnOASHCuJUb9Yab7wbVqJVtW4GP/4s7gzWTM0vk2nt1Lg7lhs9rN&#10;ODOYjs9W63YST38BAAD//wMAUEsDBBQABgAIAAAAIQAlZ7lt2wAAAAQBAAAPAAAAZHJzL2Rvd25y&#10;ZXYueG1sTI9BS8NAEIXvgv9hGcGb3VhDbWM2RQQ9SK2Yil6n2TEJZmdjdtum/97Ri14GHm9473v5&#10;cnSd2tMQWs8GLicJKOLK25ZrA6+b+4s5qBCRLXaeycCRAiyL05McM+sP/EL7MtZKQjhkaKCJsc+0&#10;DlVDDsPE98TiffjBYRQ51NoOeJBw1+lpksy0w5alocGe7hqqPsudk5K3Jzyuk5V7rh6/Fg/vq7pM&#10;09qY87Px9gZUpDH+PcMPvqBDIUxbv2MbVGdAhsTfK97iaiZya2B6nYIucv0fvvgGAAD//wMAUEsB&#10;Ai0AFAAGAAgAAAAhALaDOJL+AAAA4QEAABMAAAAAAAAAAAAAAAAAAAAAAFtDb250ZW50X1R5cGVz&#10;XS54bWxQSwECLQAUAAYACAAAACEAOP0h/9YAAACUAQAACwAAAAAAAAAAAAAAAAAvAQAAX3JlbHMv&#10;LnJlbHNQSwECLQAUAAYACAAAACEA8TrCzdcCAADRBQAADgAAAAAAAAAAAAAAAAAuAgAAZHJzL2Uy&#10;b0RvYy54bWxQSwECLQAUAAYACAAAACEAJWe5bdsAAAAEAQAADwAAAAAAAAAAAAAAAAAxBQAAZHJz&#10;L2Rvd25yZXYueG1sUEsFBgAAAAAEAAQA8wAAADkGAAAAAA==&#10;" o:allowincell="f" filled="f" stroked="f">
              <v:textbox style="mso-fit-shape-to-text:t" inset=",0,,0">
                <w:txbxContent>
                  <w:p w14:paraId="1E6BAC0E" w14:textId="27769E42" w:rsidR="00B06D39" w:rsidRPr="0097383B" w:rsidRDefault="00B06D39" w:rsidP="0097383B">
                    <w:pPr>
                      <w:spacing w:after="0"/>
                      <w:jc w:val="center"/>
                      <w:rPr>
                        <w:sz w:val="22"/>
                      </w:rPr>
                    </w:pPr>
                    <w:r>
                      <w:rPr>
                        <w:sz w:val="22"/>
                      </w:rPr>
                      <w:t>Программа развития на период 2023-2028 годы</w:t>
                    </w:r>
                  </w:p>
                </w:txbxContent>
              </v:textbox>
              <w10:wrap anchorx="margin" anchory="margin"/>
            </v:shape>
          </w:pict>
        </mc:Fallback>
      </mc:AlternateContent>
    </w:r>
    <w:r>
      <w:rPr>
        <w:noProof/>
        <w:lang w:eastAsia="ru-RU"/>
      </w:rPr>
      <mc:AlternateContent>
        <mc:Choice Requires="wps">
          <w:drawing>
            <wp:anchor distT="0" distB="0" distL="114300" distR="114300" simplePos="0" relativeHeight="251659264" behindDoc="0" locked="0" layoutInCell="0" allowOverlap="1" wp14:anchorId="0C93A6A7" wp14:editId="176D0B25">
              <wp:simplePos x="0" y="0"/>
              <wp:positionH relativeFrom="page">
                <wp:align>right</wp:align>
              </wp:positionH>
              <wp:positionV relativeFrom="topMargin">
                <wp:align>center</wp:align>
              </wp:positionV>
              <wp:extent cx="911860" cy="170815"/>
              <wp:effectExtent l="0" t="0" r="0" b="635"/>
              <wp:wrapNone/>
              <wp:docPr id="221" name="Текстовое поле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1860" cy="170815"/>
                      </a:xfrm>
                      <a:prstGeom prst="rect">
                        <a:avLst/>
                      </a:prstGeom>
                      <a:solidFill>
                        <a:schemeClr val="accent6">
                          <a:lumMod val="60000"/>
                          <a:lumOff val="40000"/>
                        </a:schemeClr>
                      </a:solidFill>
                      <a:ln>
                        <a:noFill/>
                      </a:ln>
                    </wps:spPr>
                    <wps:txbx>
                      <w:txbxContent>
                        <w:p w14:paraId="56EBC700" w14:textId="77777777" w:rsidR="00B06D39" w:rsidRPr="0097383B" w:rsidRDefault="00B06D39">
                          <w:pPr>
                            <w:spacing w:after="0"/>
                            <w:rPr>
                              <w:color w:val="833C0B" w:themeColor="accent2" w:themeShade="80"/>
                            </w:rPr>
                          </w:pPr>
                          <w:r w:rsidRPr="0097383B">
                            <w:rPr>
                              <w:color w:val="833C0B" w:themeColor="accent2" w:themeShade="80"/>
                            </w:rPr>
                            <w:fldChar w:fldCharType="begin"/>
                          </w:r>
                          <w:r w:rsidRPr="0097383B">
                            <w:rPr>
                              <w:color w:val="833C0B" w:themeColor="accent2" w:themeShade="80"/>
                            </w:rPr>
                            <w:instrText>PAGE   \* MERGEFORMAT</w:instrText>
                          </w:r>
                          <w:r w:rsidRPr="0097383B">
                            <w:rPr>
                              <w:color w:val="833C0B" w:themeColor="accent2" w:themeShade="80"/>
                            </w:rPr>
                            <w:fldChar w:fldCharType="separate"/>
                          </w:r>
                          <w:r w:rsidR="001C234E">
                            <w:rPr>
                              <w:noProof/>
                              <w:color w:val="833C0B" w:themeColor="accent2" w:themeShade="80"/>
                            </w:rPr>
                            <w:t>52</w:t>
                          </w:r>
                          <w:r w:rsidRPr="0097383B">
                            <w:rPr>
                              <w:color w:val="833C0B" w:themeColor="accent2" w:themeShade="80"/>
                            </w:rPr>
                            <w:fldChar w:fldCharType="end"/>
                          </w:r>
                        </w:p>
                      </w:txbxContent>
                    </wps:txbx>
                    <wps:bodyPr rot="0" vert="horz" wrap="square" lIns="91440" tIns="0" rIns="91440" bIns="0" anchor="ctr" anchorCtr="0" upright="1">
                      <a:spAutoFit/>
                    </wps:bodyPr>
                  </wps:wsp>
                </a:graphicData>
              </a:graphic>
              <wp14:sizeRelH relativeFrom="rightMargin">
                <wp14:pctWidth>100000</wp14:pctWidth>
              </wp14:sizeRelH>
              <wp14:sizeRelV relativeFrom="page">
                <wp14:pctHeight>0</wp14:pctHeight>
              </wp14:sizeRelV>
            </wp:anchor>
          </w:drawing>
        </mc:Choice>
        <mc:Fallback>
          <w:pict>
            <v:shape w14:anchorId="0C93A6A7" id="_x0000_s1033" type="#_x0000_t202" style="position:absolute;margin-left:20.6pt;margin-top:0;width:71.8pt;height:13.45pt;z-index:251659264;visibility:visible;mso-wrap-style:square;mso-width-percent:1000;mso-height-percent:0;mso-wrap-distance-left:9pt;mso-wrap-distance-top:0;mso-wrap-distance-right:9pt;mso-wrap-distance-bottom:0;mso-position-horizontal:right;mso-position-horizontal-relative:page;mso-position-vertical:center;mso-position-vertical-relative:top-margin-area;mso-width-percent:1000;mso-height-percent:0;mso-width-relative:righ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X8QwIAAEQEAAAOAAAAZHJzL2Uyb0RvYy54bWysU12O0zAQfkfiDpbfaZKqdHejpqulqyKk&#10;5UdaOIDrOE2E4zG226S8wVH2CEj7AhJcoXsjxnZTCrwhKtXxjD3ffP5mZnbZt5JshbENqIJmo5QS&#10;oTiUjVoX9N3b5ZNzSqxjqmQSlCjoTlh6OX/8aNbpXIyhBlkKQxBE2bzTBa2d03mSWF6LltkRaKHw&#10;sALTMoemWSelYR2itzIZp+k06cCU2gAX1qL3Oh7SecCvKsHd66qywhFZUOTmwmrCuvJrMp+xfG2Y&#10;rht+oMH+gUXLGoVJj1DXzDGyMc1fUG3DDVio3IhDm0BVNVyEN+BrsvSP19zWTIvwFhTH6qNM9v/B&#10;8lfbN4Y0ZUHH44wSxVos0v5uf7//+vDp4fP++/4L/u/J/gd+vuHGX0PROm1zjL3VGO36Z9Bj8YMA&#10;Vt8Af2+JgkXN1FpcGQNdLViJpENkchIacawHWXUvocTcbOMgAPWVab2iqBFBdCze7lgw0TvC0XmR&#10;ZedTPOF4lJ2l59lTzy1h+RCsjXXPBbTEbwpqsB8CONveWBevDld8LguyKZeNlMHwPSgW0pAtw+5h&#10;nAvlpiFcblpkG/3TFH+xj9CN3Rbdk8GNbEI3e6TA7bckUvlUCnzSyMd7gkZeliiQ61d9qNHZIP0K&#10;yh2KZiA2NA4gbmowHynpsJkLaj9smBGUyBcKhb/IJhPf/cHAjTn1rgYvUxwhCsqdoSQaCxdnZaNN&#10;s64xx1DkKyzTsgkS+npGPgfi2KrhoYex8rNwaodbv4Z//hMAAP//AwBQSwMEFAAGAAgAAAAhANTf&#10;ZIDcAAAABAEAAA8AAABkcnMvZG93bnJldi54bWxMj0FLw0AQhe9C/8MyBW920yihxkyKCCqKl0Zb&#10;8LbNTpPU7Gya3Tbx37v1opeBx3u89022HE0rTtS7xjLCfBaBIC6tbrhC+Hh/vFqAcF6xVq1lQvgm&#10;B8t8cpGpVNuBV3QqfCVCCbtUIdTed6mUrqzJKDezHXHwdrY3ygfZV1L3agjlppVxFCXSqIbDQq06&#10;eqip/CqOBuGVN2aIF0/Pu5fRrd/28lB8+gPi5XS8vwPhafR/YTjjB3TIA9PWHlk70SKER/zvPXs3&#10;1wmILUKc3ILMM/kfPv8BAAD//wMAUEsBAi0AFAAGAAgAAAAhALaDOJL+AAAA4QEAABMAAAAAAAAA&#10;AAAAAAAAAAAAAFtDb250ZW50X1R5cGVzXS54bWxQSwECLQAUAAYACAAAACEAOP0h/9YAAACUAQAA&#10;CwAAAAAAAAAAAAAAAAAvAQAAX3JlbHMvLnJlbHNQSwECLQAUAAYACAAAACEAhvsV/EMCAABEBAAA&#10;DgAAAAAAAAAAAAAAAAAuAgAAZHJzL2Uyb0RvYy54bWxQSwECLQAUAAYACAAAACEA1N9kgNwAAAAE&#10;AQAADwAAAAAAAAAAAAAAAACdBAAAZHJzL2Rvd25yZXYueG1sUEsFBgAAAAAEAAQA8wAAAKYFAAAA&#10;AA==&#10;" o:allowincell="f" fillcolor="#a8d08d [1945]" stroked="f">
              <v:textbox style="mso-fit-shape-to-text:t" inset=",0,,0">
                <w:txbxContent>
                  <w:p w14:paraId="56EBC700" w14:textId="77777777" w:rsidR="00B06D39" w:rsidRPr="0097383B" w:rsidRDefault="00B06D39">
                    <w:pPr>
                      <w:spacing w:after="0"/>
                      <w:rPr>
                        <w:color w:val="833C0B" w:themeColor="accent2" w:themeShade="80"/>
                      </w:rPr>
                    </w:pPr>
                    <w:r w:rsidRPr="0097383B">
                      <w:rPr>
                        <w:color w:val="833C0B" w:themeColor="accent2" w:themeShade="80"/>
                      </w:rPr>
                      <w:fldChar w:fldCharType="begin"/>
                    </w:r>
                    <w:r w:rsidRPr="0097383B">
                      <w:rPr>
                        <w:color w:val="833C0B" w:themeColor="accent2" w:themeShade="80"/>
                      </w:rPr>
                      <w:instrText>PAGE   \* MERGEFORMAT</w:instrText>
                    </w:r>
                    <w:r w:rsidRPr="0097383B">
                      <w:rPr>
                        <w:color w:val="833C0B" w:themeColor="accent2" w:themeShade="80"/>
                      </w:rPr>
                      <w:fldChar w:fldCharType="separate"/>
                    </w:r>
                    <w:r w:rsidR="001C234E">
                      <w:rPr>
                        <w:noProof/>
                        <w:color w:val="833C0B" w:themeColor="accent2" w:themeShade="80"/>
                      </w:rPr>
                      <w:t>52</w:t>
                    </w:r>
                    <w:r w:rsidRPr="0097383B">
                      <w:rPr>
                        <w:color w:val="833C0B" w:themeColor="accent2" w:themeShade="80"/>
                      </w:rPr>
                      <w:fldChar w:fldCharType="end"/>
                    </w:r>
                  </w:p>
                </w:txbxContent>
              </v:textbox>
              <w10:wrap anchorx="page" anchory="margin"/>
            </v:shape>
          </w:pict>
        </mc:Fallback>
      </mc:AlternateConten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60758D0"/>
    <w:multiLevelType w:val="hybridMultilevel"/>
    <w:tmpl w:val="B4CC8D74"/>
    <w:lvl w:ilvl="0" w:tplc="0419000D">
      <w:start w:val="1"/>
      <w:numFmt w:val="bullet"/>
      <w:lvlText w:val=""/>
      <w:lvlJc w:val="left"/>
      <w:pPr>
        <w:ind w:left="720" w:hanging="360"/>
      </w:pPr>
      <w:rPr>
        <w:rFonts w:ascii="Wingdings" w:hAnsi="Wingdings"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
    <w:nsid w:val="061A4619"/>
    <w:multiLevelType w:val="hybridMultilevel"/>
    <w:tmpl w:val="DD3A7694"/>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
    <w:nsid w:val="07767519"/>
    <w:multiLevelType w:val="hybridMultilevel"/>
    <w:tmpl w:val="81C6005E"/>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
    <w:nsid w:val="0B846582"/>
    <w:multiLevelType w:val="hybridMultilevel"/>
    <w:tmpl w:val="D3001EB8"/>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4">
    <w:nsid w:val="0BF4335B"/>
    <w:multiLevelType w:val="hybridMultilevel"/>
    <w:tmpl w:val="9BCEC5D4"/>
    <w:lvl w:ilvl="0" w:tplc="2E6C6F9E">
      <w:start w:val="1"/>
      <w:numFmt w:val="bullet"/>
      <w:lvlText w:val=""/>
      <w:lvlJc w:val="left"/>
      <w:pPr>
        <w:ind w:left="720" w:hanging="360"/>
      </w:pPr>
      <w:rPr>
        <w:rFonts w:ascii="Symbol" w:hAnsi="Symbol" w:hint="default"/>
        <w:sz w:val="18"/>
        <w:szCs w:val="18"/>
        <w:lang w:val="ru-RU" w:eastAsia="en-US" w:bidi="ar-SA"/>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5">
    <w:nsid w:val="0C8203B9"/>
    <w:multiLevelType w:val="hybridMultilevel"/>
    <w:tmpl w:val="0B24B7A0"/>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6">
    <w:nsid w:val="11EF3A41"/>
    <w:multiLevelType w:val="hybridMultilevel"/>
    <w:tmpl w:val="71E26B8C"/>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7">
    <w:nsid w:val="131A6D97"/>
    <w:multiLevelType w:val="hybridMultilevel"/>
    <w:tmpl w:val="151C3ADE"/>
    <w:lvl w:ilvl="0" w:tplc="A40014A2">
      <w:numFmt w:val="bullet"/>
      <w:lvlText w:val="-"/>
      <w:lvlJc w:val="left"/>
      <w:pPr>
        <w:ind w:left="609" w:hanging="183"/>
      </w:pPr>
      <w:rPr>
        <w:rFonts w:hint="default"/>
        <w:w w:val="99"/>
        <w:lang w:val="ru-RU" w:eastAsia="en-US" w:bidi="ar-SA"/>
      </w:rPr>
    </w:lvl>
    <w:lvl w:ilvl="1" w:tplc="E73EB8CE">
      <w:numFmt w:val="bullet"/>
      <w:lvlText w:val=""/>
      <w:lvlJc w:val="left"/>
      <w:pPr>
        <w:ind w:left="780" w:hanging="706"/>
      </w:pPr>
      <w:rPr>
        <w:rFonts w:ascii="Symbol" w:eastAsia="Symbol" w:hAnsi="Symbol" w:cs="Symbol" w:hint="default"/>
        <w:w w:val="100"/>
        <w:sz w:val="24"/>
        <w:szCs w:val="24"/>
        <w:lang w:val="ru-RU" w:eastAsia="en-US" w:bidi="ar-SA"/>
      </w:rPr>
    </w:lvl>
    <w:lvl w:ilvl="2" w:tplc="6B68DD8A">
      <w:numFmt w:val="bullet"/>
      <w:lvlText w:val="•"/>
      <w:lvlJc w:val="left"/>
      <w:pPr>
        <w:ind w:left="2744" w:hanging="706"/>
      </w:pPr>
      <w:rPr>
        <w:rFonts w:hint="default"/>
        <w:lang w:val="ru-RU" w:eastAsia="en-US" w:bidi="ar-SA"/>
      </w:rPr>
    </w:lvl>
    <w:lvl w:ilvl="3" w:tplc="A4FE0F52">
      <w:numFmt w:val="bullet"/>
      <w:lvlText w:val="•"/>
      <w:lvlJc w:val="left"/>
      <w:pPr>
        <w:ind w:left="3727" w:hanging="706"/>
      </w:pPr>
      <w:rPr>
        <w:rFonts w:hint="default"/>
        <w:lang w:val="ru-RU" w:eastAsia="en-US" w:bidi="ar-SA"/>
      </w:rPr>
    </w:lvl>
    <w:lvl w:ilvl="4" w:tplc="372869B2">
      <w:numFmt w:val="bullet"/>
      <w:lvlText w:val="•"/>
      <w:lvlJc w:val="left"/>
      <w:pPr>
        <w:ind w:left="4709" w:hanging="706"/>
      </w:pPr>
      <w:rPr>
        <w:rFonts w:hint="default"/>
        <w:lang w:val="ru-RU" w:eastAsia="en-US" w:bidi="ar-SA"/>
      </w:rPr>
    </w:lvl>
    <w:lvl w:ilvl="5" w:tplc="4F76DD38">
      <w:numFmt w:val="bullet"/>
      <w:lvlText w:val="•"/>
      <w:lvlJc w:val="left"/>
      <w:pPr>
        <w:ind w:left="5692" w:hanging="706"/>
      </w:pPr>
      <w:rPr>
        <w:rFonts w:hint="default"/>
        <w:lang w:val="ru-RU" w:eastAsia="en-US" w:bidi="ar-SA"/>
      </w:rPr>
    </w:lvl>
    <w:lvl w:ilvl="6" w:tplc="6778D01E">
      <w:numFmt w:val="bullet"/>
      <w:lvlText w:val="•"/>
      <w:lvlJc w:val="left"/>
      <w:pPr>
        <w:ind w:left="6674" w:hanging="706"/>
      </w:pPr>
      <w:rPr>
        <w:rFonts w:hint="default"/>
        <w:lang w:val="ru-RU" w:eastAsia="en-US" w:bidi="ar-SA"/>
      </w:rPr>
    </w:lvl>
    <w:lvl w:ilvl="7" w:tplc="CA301F1E">
      <w:numFmt w:val="bullet"/>
      <w:lvlText w:val="•"/>
      <w:lvlJc w:val="left"/>
      <w:pPr>
        <w:ind w:left="7656" w:hanging="706"/>
      </w:pPr>
      <w:rPr>
        <w:rFonts w:hint="default"/>
        <w:lang w:val="ru-RU" w:eastAsia="en-US" w:bidi="ar-SA"/>
      </w:rPr>
    </w:lvl>
    <w:lvl w:ilvl="8" w:tplc="21C621CE">
      <w:numFmt w:val="bullet"/>
      <w:lvlText w:val="•"/>
      <w:lvlJc w:val="left"/>
      <w:pPr>
        <w:ind w:left="8639" w:hanging="706"/>
      </w:pPr>
      <w:rPr>
        <w:rFonts w:hint="default"/>
        <w:lang w:val="ru-RU" w:eastAsia="en-US" w:bidi="ar-SA"/>
      </w:rPr>
    </w:lvl>
  </w:abstractNum>
  <w:abstractNum w:abstractNumId="8">
    <w:nsid w:val="176533CB"/>
    <w:multiLevelType w:val="hybridMultilevel"/>
    <w:tmpl w:val="F306DEC0"/>
    <w:lvl w:ilvl="0" w:tplc="175C87C4">
      <w:start w:val="1"/>
      <w:numFmt w:val="bullet"/>
      <w:lvlText w:val=""/>
      <w:lvlJc w:val="left"/>
      <w:pPr>
        <w:ind w:left="820" w:hanging="360"/>
      </w:pPr>
      <w:rPr>
        <w:rFonts w:ascii="Wingdings" w:hAnsi="Wingdings" w:hint="default"/>
        <w:w w:val="100"/>
        <w:sz w:val="20"/>
        <w:szCs w:val="20"/>
        <w:lang w:val="ru-RU" w:eastAsia="en-US" w:bidi="ar-SA"/>
      </w:rPr>
    </w:lvl>
    <w:lvl w:ilvl="1" w:tplc="CFB28B62">
      <w:numFmt w:val="bullet"/>
      <w:lvlText w:val="•"/>
      <w:lvlJc w:val="left"/>
      <w:pPr>
        <w:ind w:left="1826" w:hanging="360"/>
      </w:pPr>
      <w:rPr>
        <w:rFonts w:hint="default"/>
        <w:lang w:val="ru-RU" w:eastAsia="en-US" w:bidi="ar-SA"/>
      </w:rPr>
    </w:lvl>
    <w:lvl w:ilvl="2" w:tplc="C658CB80">
      <w:numFmt w:val="bullet"/>
      <w:lvlText w:val="•"/>
      <w:lvlJc w:val="left"/>
      <w:pPr>
        <w:ind w:left="2833" w:hanging="360"/>
      </w:pPr>
      <w:rPr>
        <w:rFonts w:hint="default"/>
        <w:lang w:val="ru-RU" w:eastAsia="en-US" w:bidi="ar-SA"/>
      </w:rPr>
    </w:lvl>
    <w:lvl w:ilvl="3" w:tplc="750CE29A">
      <w:numFmt w:val="bullet"/>
      <w:lvlText w:val="•"/>
      <w:lvlJc w:val="left"/>
      <w:pPr>
        <w:ind w:left="3840" w:hanging="360"/>
      </w:pPr>
      <w:rPr>
        <w:rFonts w:hint="default"/>
        <w:lang w:val="ru-RU" w:eastAsia="en-US" w:bidi="ar-SA"/>
      </w:rPr>
    </w:lvl>
    <w:lvl w:ilvl="4" w:tplc="CB5407C8">
      <w:numFmt w:val="bullet"/>
      <w:lvlText w:val="•"/>
      <w:lvlJc w:val="left"/>
      <w:pPr>
        <w:ind w:left="4847" w:hanging="360"/>
      </w:pPr>
      <w:rPr>
        <w:rFonts w:hint="default"/>
        <w:lang w:val="ru-RU" w:eastAsia="en-US" w:bidi="ar-SA"/>
      </w:rPr>
    </w:lvl>
    <w:lvl w:ilvl="5" w:tplc="CFCAF180">
      <w:numFmt w:val="bullet"/>
      <w:lvlText w:val="•"/>
      <w:lvlJc w:val="left"/>
      <w:pPr>
        <w:ind w:left="5854" w:hanging="360"/>
      </w:pPr>
      <w:rPr>
        <w:rFonts w:hint="default"/>
        <w:lang w:val="ru-RU" w:eastAsia="en-US" w:bidi="ar-SA"/>
      </w:rPr>
    </w:lvl>
    <w:lvl w:ilvl="6" w:tplc="5ECC535E">
      <w:numFmt w:val="bullet"/>
      <w:lvlText w:val="•"/>
      <w:lvlJc w:val="left"/>
      <w:pPr>
        <w:ind w:left="6860" w:hanging="360"/>
      </w:pPr>
      <w:rPr>
        <w:rFonts w:hint="default"/>
        <w:lang w:val="ru-RU" w:eastAsia="en-US" w:bidi="ar-SA"/>
      </w:rPr>
    </w:lvl>
    <w:lvl w:ilvl="7" w:tplc="97BEDEDA">
      <w:numFmt w:val="bullet"/>
      <w:lvlText w:val="•"/>
      <w:lvlJc w:val="left"/>
      <w:pPr>
        <w:ind w:left="7867" w:hanging="360"/>
      </w:pPr>
      <w:rPr>
        <w:rFonts w:hint="default"/>
        <w:lang w:val="ru-RU" w:eastAsia="en-US" w:bidi="ar-SA"/>
      </w:rPr>
    </w:lvl>
    <w:lvl w:ilvl="8" w:tplc="0A4EAE86">
      <w:numFmt w:val="bullet"/>
      <w:lvlText w:val="•"/>
      <w:lvlJc w:val="left"/>
      <w:pPr>
        <w:ind w:left="8874" w:hanging="360"/>
      </w:pPr>
      <w:rPr>
        <w:rFonts w:hint="default"/>
        <w:lang w:val="ru-RU" w:eastAsia="en-US" w:bidi="ar-SA"/>
      </w:rPr>
    </w:lvl>
  </w:abstractNum>
  <w:abstractNum w:abstractNumId="9">
    <w:nsid w:val="193D6B0C"/>
    <w:multiLevelType w:val="hybridMultilevel"/>
    <w:tmpl w:val="9178184C"/>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0">
    <w:nsid w:val="19D12EBA"/>
    <w:multiLevelType w:val="hybridMultilevel"/>
    <w:tmpl w:val="9E90A206"/>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1">
    <w:nsid w:val="1E264C8C"/>
    <w:multiLevelType w:val="hybridMultilevel"/>
    <w:tmpl w:val="E6A00F5A"/>
    <w:lvl w:ilvl="0" w:tplc="6916F03E">
      <w:start w:val="1"/>
      <w:numFmt w:val="decimal"/>
      <w:lvlText w:val="%1."/>
      <w:lvlJc w:val="left"/>
      <w:pPr>
        <w:ind w:left="1429" w:hanging="360"/>
      </w:pPr>
      <w:rPr>
        <w:rFonts w:ascii="Times New Roman" w:eastAsiaTheme="minorHAnsi" w:hAnsi="Times New Roman" w:cstheme="minorBidi"/>
        <w:b w:val="0"/>
      </w:rPr>
    </w:lvl>
    <w:lvl w:ilvl="1" w:tplc="04190019">
      <w:start w:val="1"/>
      <w:numFmt w:val="lowerLetter"/>
      <w:lvlText w:val="%2."/>
      <w:lvlJc w:val="left"/>
      <w:pPr>
        <w:ind w:left="2149" w:hanging="360"/>
      </w:pPr>
    </w:lvl>
    <w:lvl w:ilvl="2" w:tplc="0419001B">
      <w:start w:val="1"/>
      <w:numFmt w:val="lowerRoman"/>
      <w:lvlText w:val="%3."/>
      <w:lvlJc w:val="right"/>
      <w:pPr>
        <w:ind w:left="2869" w:hanging="180"/>
      </w:pPr>
    </w:lvl>
    <w:lvl w:ilvl="3" w:tplc="0419000F">
      <w:start w:val="1"/>
      <w:numFmt w:val="decimal"/>
      <w:lvlText w:val="%4."/>
      <w:lvlJc w:val="left"/>
      <w:pPr>
        <w:ind w:left="3589" w:hanging="360"/>
      </w:pPr>
    </w:lvl>
    <w:lvl w:ilvl="4" w:tplc="04190019">
      <w:start w:val="1"/>
      <w:numFmt w:val="lowerLetter"/>
      <w:lvlText w:val="%5."/>
      <w:lvlJc w:val="left"/>
      <w:pPr>
        <w:ind w:left="4309" w:hanging="360"/>
      </w:pPr>
    </w:lvl>
    <w:lvl w:ilvl="5" w:tplc="0419001B">
      <w:start w:val="1"/>
      <w:numFmt w:val="lowerRoman"/>
      <w:lvlText w:val="%6."/>
      <w:lvlJc w:val="right"/>
      <w:pPr>
        <w:ind w:left="5029" w:hanging="180"/>
      </w:pPr>
    </w:lvl>
    <w:lvl w:ilvl="6" w:tplc="0419000F">
      <w:start w:val="1"/>
      <w:numFmt w:val="decimal"/>
      <w:lvlText w:val="%7."/>
      <w:lvlJc w:val="left"/>
      <w:pPr>
        <w:ind w:left="5749" w:hanging="360"/>
      </w:pPr>
    </w:lvl>
    <w:lvl w:ilvl="7" w:tplc="04190019">
      <w:start w:val="1"/>
      <w:numFmt w:val="lowerLetter"/>
      <w:lvlText w:val="%8."/>
      <w:lvlJc w:val="left"/>
      <w:pPr>
        <w:ind w:left="6469" w:hanging="360"/>
      </w:pPr>
    </w:lvl>
    <w:lvl w:ilvl="8" w:tplc="0419001B">
      <w:start w:val="1"/>
      <w:numFmt w:val="lowerRoman"/>
      <w:lvlText w:val="%9."/>
      <w:lvlJc w:val="right"/>
      <w:pPr>
        <w:ind w:left="7189" w:hanging="180"/>
      </w:pPr>
    </w:lvl>
  </w:abstractNum>
  <w:abstractNum w:abstractNumId="12">
    <w:nsid w:val="1F0B2A68"/>
    <w:multiLevelType w:val="hybridMultilevel"/>
    <w:tmpl w:val="1F9019CC"/>
    <w:lvl w:ilvl="0" w:tplc="0419000D">
      <w:start w:val="1"/>
      <w:numFmt w:val="bullet"/>
      <w:lvlText w:val=""/>
      <w:lvlJc w:val="left"/>
      <w:pPr>
        <w:ind w:left="720" w:hanging="360"/>
      </w:pPr>
      <w:rPr>
        <w:rFonts w:ascii="Wingdings" w:hAnsi="Wingdings"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3">
    <w:nsid w:val="22664EF0"/>
    <w:multiLevelType w:val="hybridMultilevel"/>
    <w:tmpl w:val="277C4050"/>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4">
    <w:nsid w:val="28EF010E"/>
    <w:multiLevelType w:val="hybridMultilevel"/>
    <w:tmpl w:val="416A0E26"/>
    <w:lvl w:ilvl="0" w:tplc="0419000D">
      <w:start w:val="1"/>
      <w:numFmt w:val="bullet"/>
      <w:lvlText w:val=""/>
      <w:lvlJc w:val="left"/>
      <w:pPr>
        <w:ind w:left="720" w:hanging="360"/>
      </w:pPr>
      <w:rPr>
        <w:rFonts w:ascii="Wingdings" w:hAnsi="Wingdings"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5">
    <w:nsid w:val="2B935C37"/>
    <w:multiLevelType w:val="hybridMultilevel"/>
    <w:tmpl w:val="0088DCD8"/>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6">
    <w:nsid w:val="39680A82"/>
    <w:multiLevelType w:val="hybridMultilevel"/>
    <w:tmpl w:val="8A14BA9A"/>
    <w:lvl w:ilvl="0" w:tplc="04190001">
      <w:start w:val="1"/>
      <w:numFmt w:val="bullet"/>
      <w:lvlText w:val=""/>
      <w:lvlJc w:val="left"/>
      <w:pPr>
        <w:ind w:left="1429"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17">
    <w:nsid w:val="3A761345"/>
    <w:multiLevelType w:val="hybridMultilevel"/>
    <w:tmpl w:val="CFF44D68"/>
    <w:lvl w:ilvl="0" w:tplc="1E9C8916">
      <w:numFmt w:val="bullet"/>
      <w:lvlText w:val=""/>
      <w:lvlJc w:val="left"/>
      <w:pPr>
        <w:ind w:left="139" w:hanging="676"/>
      </w:pPr>
      <w:rPr>
        <w:rFonts w:ascii="Symbol" w:eastAsia="Symbol" w:hAnsi="Symbol" w:cs="Symbol" w:hint="default"/>
        <w:w w:val="100"/>
        <w:sz w:val="24"/>
        <w:szCs w:val="24"/>
        <w:lang w:val="ru-RU" w:eastAsia="en-US" w:bidi="ar-SA"/>
      </w:rPr>
    </w:lvl>
    <w:lvl w:ilvl="1" w:tplc="9FAAE23A">
      <w:numFmt w:val="bullet"/>
      <w:lvlText w:val="•"/>
      <w:lvlJc w:val="left"/>
      <w:pPr>
        <w:ind w:left="844" w:hanging="676"/>
      </w:pPr>
      <w:rPr>
        <w:rFonts w:hint="default"/>
        <w:lang w:val="ru-RU" w:eastAsia="en-US" w:bidi="ar-SA"/>
      </w:rPr>
    </w:lvl>
    <w:lvl w:ilvl="2" w:tplc="57604FA0">
      <w:numFmt w:val="bullet"/>
      <w:lvlText w:val="•"/>
      <w:lvlJc w:val="left"/>
      <w:pPr>
        <w:ind w:left="1549" w:hanging="676"/>
      </w:pPr>
      <w:rPr>
        <w:rFonts w:hint="default"/>
        <w:lang w:val="ru-RU" w:eastAsia="en-US" w:bidi="ar-SA"/>
      </w:rPr>
    </w:lvl>
    <w:lvl w:ilvl="3" w:tplc="1B805DC2">
      <w:numFmt w:val="bullet"/>
      <w:lvlText w:val="•"/>
      <w:lvlJc w:val="left"/>
      <w:pPr>
        <w:ind w:left="2254" w:hanging="676"/>
      </w:pPr>
      <w:rPr>
        <w:rFonts w:hint="default"/>
        <w:lang w:val="ru-RU" w:eastAsia="en-US" w:bidi="ar-SA"/>
      </w:rPr>
    </w:lvl>
    <w:lvl w:ilvl="4" w:tplc="33BC1940">
      <w:numFmt w:val="bullet"/>
      <w:lvlText w:val="•"/>
      <w:lvlJc w:val="left"/>
      <w:pPr>
        <w:ind w:left="2959" w:hanging="676"/>
      </w:pPr>
      <w:rPr>
        <w:rFonts w:hint="default"/>
        <w:lang w:val="ru-RU" w:eastAsia="en-US" w:bidi="ar-SA"/>
      </w:rPr>
    </w:lvl>
    <w:lvl w:ilvl="5" w:tplc="FDF41138">
      <w:numFmt w:val="bullet"/>
      <w:lvlText w:val="•"/>
      <w:lvlJc w:val="left"/>
      <w:pPr>
        <w:ind w:left="3664" w:hanging="676"/>
      </w:pPr>
      <w:rPr>
        <w:rFonts w:hint="default"/>
        <w:lang w:val="ru-RU" w:eastAsia="en-US" w:bidi="ar-SA"/>
      </w:rPr>
    </w:lvl>
    <w:lvl w:ilvl="6" w:tplc="CF64AD9A">
      <w:numFmt w:val="bullet"/>
      <w:lvlText w:val="•"/>
      <w:lvlJc w:val="left"/>
      <w:pPr>
        <w:ind w:left="4369" w:hanging="676"/>
      </w:pPr>
      <w:rPr>
        <w:rFonts w:hint="default"/>
        <w:lang w:val="ru-RU" w:eastAsia="en-US" w:bidi="ar-SA"/>
      </w:rPr>
    </w:lvl>
    <w:lvl w:ilvl="7" w:tplc="683EA3A4">
      <w:numFmt w:val="bullet"/>
      <w:lvlText w:val="•"/>
      <w:lvlJc w:val="left"/>
      <w:pPr>
        <w:ind w:left="5074" w:hanging="676"/>
      </w:pPr>
      <w:rPr>
        <w:rFonts w:hint="default"/>
        <w:lang w:val="ru-RU" w:eastAsia="en-US" w:bidi="ar-SA"/>
      </w:rPr>
    </w:lvl>
    <w:lvl w:ilvl="8" w:tplc="6DFCDA42">
      <w:numFmt w:val="bullet"/>
      <w:lvlText w:val="•"/>
      <w:lvlJc w:val="left"/>
      <w:pPr>
        <w:ind w:left="5779" w:hanging="676"/>
      </w:pPr>
      <w:rPr>
        <w:rFonts w:hint="default"/>
        <w:lang w:val="ru-RU" w:eastAsia="en-US" w:bidi="ar-SA"/>
      </w:rPr>
    </w:lvl>
  </w:abstractNum>
  <w:abstractNum w:abstractNumId="18">
    <w:nsid w:val="3FEB6C1A"/>
    <w:multiLevelType w:val="hybridMultilevel"/>
    <w:tmpl w:val="E14CA608"/>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9">
    <w:nsid w:val="3FF716B6"/>
    <w:multiLevelType w:val="hybridMultilevel"/>
    <w:tmpl w:val="FD20628E"/>
    <w:lvl w:ilvl="0" w:tplc="0419000F">
      <w:start w:val="1"/>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0">
    <w:nsid w:val="504060A1"/>
    <w:multiLevelType w:val="hybridMultilevel"/>
    <w:tmpl w:val="9CAE3492"/>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1">
    <w:nsid w:val="50581692"/>
    <w:multiLevelType w:val="hybridMultilevel"/>
    <w:tmpl w:val="E9A02538"/>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2">
    <w:nsid w:val="5472522C"/>
    <w:multiLevelType w:val="hybridMultilevel"/>
    <w:tmpl w:val="2F28626C"/>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3">
    <w:nsid w:val="55393BFE"/>
    <w:multiLevelType w:val="hybridMultilevel"/>
    <w:tmpl w:val="8AFEA63A"/>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4">
    <w:nsid w:val="574B0FD7"/>
    <w:multiLevelType w:val="hybridMultilevel"/>
    <w:tmpl w:val="C072727C"/>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5">
    <w:nsid w:val="57AC394A"/>
    <w:multiLevelType w:val="hybridMultilevel"/>
    <w:tmpl w:val="D5F016F2"/>
    <w:lvl w:ilvl="0" w:tplc="B82264A4">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6">
    <w:nsid w:val="5962425F"/>
    <w:multiLevelType w:val="hybridMultilevel"/>
    <w:tmpl w:val="E168E432"/>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7">
    <w:nsid w:val="5B662D35"/>
    <w:multiLevelType w:val="hybridMultilevel"/>
    <w:tmpl w:val="1C60DD74"/>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8">
    <w:nsid w:val="5D5D00CF"/>
    <w:multiLevelType w:val="hybridMultilevel"/>
    <w:tmpl w:val="6FFCA5AC"/>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9">
    <w:nsid w:val="5F1E4FB8"/>
    <w:multiLevelType w:val="hybridMultilevel"/>
    <w:tmpl w:val="F1ECA888"/>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0">
    <w:nsid w:val="62051449"/>
    <w:multiLevelType w:val="hybridMultilevel"/>
    <w:tmpl w:val="F5463A64"/>
    <w:lvl w:ilvl="0" w:tplc="04190001">
      <w:start w:val="1"/>
      <w:numFmt w:val="bullet"/>
      <w:lvlText w:val=""/>
      <w:lvlJc w:val="left"/>
      <w:pPr>
        <w:ind w:left="720" w:hanging="360"/>
      </w:pPr>
      <w:rPr>
        <w:rFonts w:ascii="Symbol" w:hAnsi="Symbol"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1">
    <w:nsid w:val="62633B88"/>
    <w:multiLevelType w:val="hybridMultilevel"/>
    <w:tmpl w:val="4184F940"/>
    <w:lvl w:ilvl="0" w:tplc="0419000D">
      <w:start w:val="1"/>
      <w:numFmt w:val="bullet"/>
      <w:lvlText w:val=""/>
      <w:lvlJc w:val="left"/>
      <w:pPr>
        <w:ind w:left="720" w:hanging="360"/>
      </w:pPr>
      <w:rPr>
        <w:rFonts w:ascii="Wingdings" w:hAnsi="Wingdings"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2">
    <w:nsid w:val="6B892BC7"/>
    <w:multiLevelType w:val="hybridMultilevel"/>
    <w:tmpl w:val="D6AC1C3A"/>
    <w:lvl w:ilvl="0" w:tplc="DC703EDC">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33">
    <w:nsid w:val="6BE87E6D"/>
    <w:multiLevelType w:val="hybridMultilevel"/>
    <w:tmpl w:val="C56419C6"/>
    <w:lvl w:ilvl="0" w:tplc="0419000D">
      <w:start w:val="1"/>
      <w:numFmt w:val="bullet"/>
      <w:lvlText w:val=""/>
      <w:lvlJc w:val="left"/>
      <w:pPr>
        <w:ind w:left="720" w:hanging="360"/>
      </w:pPr>
      <w:rPr>
        <w:rFonts w:ascii="Wingdings" w:hAnsi="Wingdings"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4">
    <w:nsid w:val="6DAA587C"/>
    <w:multiLevelType w:val="hybridMultilevel"/>
    <w:tmpl w:val="71C2A854"/>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5">
    <w:nsid w:val="6FCB0A3E"/>
    <w:multiLevelType w:val="hybridMultilevel"/>
    <w:tmpl w:val="8124CA94"/>
    <w:lvl w:ilvl="0" w:tplc="04190011">
      <w:start w:val="1"/>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6">
    <w:nsid w:val="709838C3"/>
    <w:multiLevelType w:val="hybridMultilevel"/>
    <w:tmpl w:val="C5DAD65C"/>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7">
    <w:nsid w:val="72707684"/>
    <w:multiLevelType w:val="hybridMultilevel"/>
    <w:tmpl w:val="0E342EFC"/>
    <w:lvl w:ilvl="0" w:tplc="DD7EE15C">
      <w:start w:val="1"/>
      <w:numFmt w:val="bullet"/>
      <w:lvlText w:val=""/>
      <w:lvlJc w:val="left"/>
      <w:pPr>
        <w:ind w:left="720" w:hanging="360"/>
      </w:pPr>
      <w:rPr>
        <w:rFonts w:ascii="Symbol" w:hAnsi="Symbol" w:hint="default"/>
        <w:sz w:val="20"/>
        <w:szCs w:val="20"/>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8">
    <w:nsid w:val="7E375C11"/>
    <w:multiLevelType w:val="hybridMultilevel"/>
    <w:tmpl w:val="6F766B44"/>
    <w:lvl w:ilvl="0" w:tplc="DD7EE15C">
      <w:start w:val="1"/>
      <w:numFmt w:val="bullet"/>
      <w:lvlText w:val=""/>
      <w:lvlJc w:val="left"/>
      <w:pPr>
        <w:ind w:left="1080" w:hanging="360"/>
      </w:pPr>
      <w:rPr>
        <w:rFonts w:ascii="Symbol" w:hAnsi="Symbol" w:hint="default"/>
        <w:sz w:val="20"/>
        <w:szCs w:val="20"/>
      </w:rPr>
    </w:lvl>
    <w:lvl w:ilvl="1" w:tplc="04190003" w:tentative="1">
      <w:start w:val="1"/>
      <w:numFmt w:val="bullet"/>
      <w:lvlText w:val="o"/>
      <w:lvlJc w:val="left"/>
      <w:pPr>
        <w:ind w:left="1800" w:hanging="360"/>
      </w:pPr>
      <w:rPr>
        <w:rFonts w:ascii="Courier New" w:hAnsi="Courier New" w:cs="Courier New" w:hint="default"/>
      </w:rPr>
    </w:lvl>
    <w:lvl w:ilvl="2" w:tplc="04190005" w:tentative="1">
      <w:start w:val="1"/>
      <w:numFmt w:val="bullet"/>
      <w:lvlText w:val=""/>
      <w:lvlJc w:val="left"/>
      <w:pPr>
        <w:ind w:left="2520" w:hanging="360"/>
      </w:pPr>
      <w:rPr>
        <w:rFonts w:ascii="Wingdings" w:hAnsi="Wingdings" w:hint="default"/>
      </w:rPr>
    </w:lvl>
    <w:lvl w:ilvl="3" w:tplc="04190001" w:tentative="1">
      <w:start w:val="1"/>
      <w:numFmt w:val="bullet"/>
      <w:lvlText w:val=""/>
      <w:lvlJc w:val="left"/>
      <w:pPr>
        <w:ind w:left="3240" w:hanging="360"/>
      </w:pPr>
      <w:rPr>
        <w:rFonts w:ascii="Symbol" w:hAnsi="Symbol" w:hint="default"/>
      </w:rPr>
    </w:lvl>
    <w:lvl w:ilvl="4" w:tplc="04190003" w:tentative="1">
      <w:start w:val="1"/>
      <w:numFmt w:val="bullet"/>
      <w:lvlText w:val="o"/>
      <w:lvlJc w:val="left"/>
      <w:pPr>
        <w:ind w:left="3960" w:hanging="360"/>
      </w:pPr>
      <w:rPr>
        <w:rFonts w:ascii="Courier New" w:hAnsi="Courier New" w:cs="Courier New" w:hint="default"/>
      </w:rPr>
    </w:lvl>
    <w:lvl w:ilvl="5" w:tplc="04190005" w:tentative="1">
      <w:start w:val="1"/>
      <w:numFmt w:val="bullet"/>
      <w:lvlText w:val=""/>
      <w:lvlJc w:val="left"/>
      <w:pPr>
        <w:ind w:left="4680" w:hanging="360"/>
      </w:pPr>
      <w:rPr>
        <w:rFonts w:ascii="Wingdings" w:hAnsi="Wingdings" w:hint="default"/>
      </w:rPr>
    </w:lvl>
    <w:lvl w:ilvl="6" w:tplc="04190001" w:tentative="1">
      <w:start w:val="1"/>
      <w:numFmt w:val="bullet"/>
      <w:lvlText w:val=""/>
      <w:lvlJc w:val="left"/>
      <w:pPr>
        <w:ind w:left="5400" w:hanging="360"/>
      </w:pPr>
      <w:rPr>
        <w:rFonts w:ascii="Symbol" w:hAnsi="Symbol" w:hint="default"/>
      </w:rPr>
    </w:lvl>
    <w:lvl w:ilvl="7" w:tplc="04190003" w:tentative="1">
      <w:start w:val="1"/>
      <w:numFmt w:val="bullet"/>
      <w:lvlText w:val="o"/>
      <w:lvlJc w:val="left"/>
      <w:pPr>
        <w:ind w:left="6120" w:hanging="360"/>
      </w:pPr>
      <w:rPr>
        <w:rFonts w:ascii="Courier New" w:hAnsi="Courier New" w:cs="Courier New" w:hint="default"/>
      </w:rPr>
    </w:lvl>
    <w:lvl w:ilvl="8" w:tplc="04190005" w:tentative="1">
      <w:start w:val="1"/>
      <w:numFmt w:val="bullet"/>
      <w:lvlText w:val=""/>
      <w:lvlJc w:val="left"/>
      <w:pPr>
        <w:ind w:left="6840" w:hanging="360"/>
      </w:pPr>
      <w:rPr>
        <w:rFonts w:ascii="Wingdings" w:hAnsi="Wingdings" w:hint="default"/>
      </w:rPr>
    </w:lvl>
  </w:abstractNum>
  <w:abstractNum w:abstractNumId="39">
    <w:nsid w:val="7E445842"/>
    <w:multiLevelType w:val="hybridMultilevel"/>
    <w:tmpl w:val="F864DEA0"/>
    <w:lvl w:ilvl="0" w:tplc="2E6C6F9E">
      <w:start w:val="1"/>
      <w:numFmt w:val="bullet"/>
      <w:lvlText w:val=""/>
      <w:lvlJc w:val="left"/>
      <w:pPr>
        <w:ind w:left="720" w:hanging="360"/>
      </w:pPr>
      <w:rPr>
        <w:rFonts w:ascii="Symbol" w:hAnsi="Symbol" w:hint="default"/>
        <w:sz w:val="18"/>
        <w:szCs w:val="18"/>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num w:numId="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abstractNumId w:val="16"/>
  </w:num>
  <w:num w:numId="3">
    <w:abstractNumId w:val="25"/>
  </w:num>
  <w:num w:numId="4">
    <w:abstractNumId w:val="32"/>
  </w:num>
  <w:num w:numId="5">
    <w:abstractNumId w:val="19"/>
  </w:num>
  <w:num w:numId="6">
    <w:abstractNumId w:val="31"/>
  </w:num>
  <w:num w:numId="7">
    <w:abstractNumId w:val="0"/>
  </w:num>
  <w:num w:numId="8">
    <w:abstractNumId w:val="12"/>
  </w:num>
  <w:num w:numId="9">
    <w:abstractNumId w:val="14"/>
  </w:num>
  <w:num w:numId="10">
    <w:abstractNumId w:val="30"/>
  </w:num>
  <w:num w:numId="11">
    <w:abstractNumId w:val="33"/>
  </w:num>
  <w:num w:numId="12">
    <w:abstractNumId w:val="17"/>
  </w:num>
  <w:num w:numId="13">
    <w:abstractNumId w:val="7"/>
  </w:num>
  <w:num w:numId="14">
    <w:abstractNumId w:val="4"/>
  </w:num>
  <w:num w:numId="15">
    <w:abstractNumId w:val="8"/>
  </w:num>
  <w:num w:numId="16">
    <w:abstractNumId w:val="39"/>
  </w:num>
  <w:num w:numId="17">
    <w:abstractNumId w:val="18"/>
  </w:num>
  <w:num w:numId="18">
    <w:abstractNumId w:val="1"/>
  </w:num>
  <w:num w:numId="19">
    <w:abstractNumId w:val="22"/>
  </w:num>
  <w:num w:numId="20">
    <w:abstractNumId w:val="10"/>
  </w:num>
  <w:num w:numId="21">
    <w:abstractNumId w:val="13"/>
  </w:num>
  <w:num w:numId="22">
    <w:abstractNumId w:val="24"/>
  </w:num>
  <w:num w:numId="23">
    <w:abstractNumId w:val="21"/>
  </w:num>
  <w:num w:numId="24">
    <w:abstractNumId w:val="2"/>
  </w:num>
  <w:num w:numId="25">
    <w:abstractNumId w:val="34"/>
  </w:num>
  <w:num w:numId="26">
    <w:abstractNumId w:val="6"/>
  </w:num>
  <w:num w:numId="27">
    <w:abstractNumId w:val="11"/>
  </w:num>
  <w:num w:numId="28">
    <w:abstractNumId w:val="37"/>
  </w:num>
  <w:num w:numId="29">
    <w:abstractNumId w:val="23"/>
  </w:num>
  <w:num w:numId="30">
    <w:abstractNumId w:val="35"/>
  </w:num>
  <w:num w:numId="31">
    <w:abstractNumId w:val="3"/>
  </w:num>
  <w:num w:numId="32">
    <w:abstractNumId w:val="38"/>
  </w:num>
  <w:num w:numId="33">
    <w:abstractNumId w:val="28"/>
  </w:num>
  <w:num w:numId="34">
    <w:abstractNumId w:val="15"/>
  </w:num>
  <w:num w:numId="35">
    <w:abstractNumId w:val="5"/>
  </w:num>
  <w:num w:numId="36">
    <w:abstractNumId w:val="36"/>
  </w:num>
  <w:num w:numId="37">
    <w:abstractNumId w:val="20"/>
  </w:num>
  <w:num w:numId="38">
    <w:abstractNumId w:val="9"/>
  </w:num>
  <w:num w:numId="39">
    <w:abstractNumId w:val="29"/>
  </w:num>
  <w:num w:numId="40">
    <w:abstractNumId w:val="26"/>
  </w:num>
  <w:num w:numId="41">
    <w:abstractNumId w:val="27"/>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proofState w:spelling="clean" w:grammar="clean"/>
  <w:defaultTabStop w:val="708"/>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74DE9"/>
    <w:rsid w:val="000C4794"/>
    <w:rsid w:val="00103FA6"/>
    <w:rsid w:val="001A4AD6"/>
    <w:rsid w:val="001C234E"/>
    <w:rsid w:val="00205794"/>
    <w:rsid w:val="002D67B1"/>
    <w:rsid w:val="0030663C"/>
    <w:rsid w:val="00317358"/>
    <w:rsid w:val="003B2977"/>
    <w:rsid w:val="003E3729"/>
    <w:rsid w:val="003E4AD1"/>
    <w:rsid w:val="0047099B"/>
    <w:rsid w:val="004F2CDE"/>
    <w:rsid w:val="00566008"/>
    <w:rsid w:val="005849DF"/>
    <w:rsid w:val="005A4C39"/>
    <w:rsid w:val="005B1E3D"/>
    <w:rsid w:val="005C5327"/>
    <w:rsid w:val="006C0B77"/>
    <w:rsid w:val="006F32DC"/>
    <w:rsid w:val="007874C3"/>
    <w:rsid w:val="007D55BF"/>
    <w:rsid w:val="008242FF"/>
    <w:rsid w:val="00870751"/>
    <w:rsid w:val="008B3A66"/>
    <w:rsid w:val="008B7491"/>
    <w:rsid w:val="00900026"/>
    <w:rsid w:val="009018BB"/>
    <w:rsid w:val="00910E57"/>
    <w:rsid w:val="00922C48"/>
    <w:rsid w:val="0097383B"/>
    <w:rsid w:val="00A0133E"/>
    <w:rsid w:val="00A37C1F"/>
    <w:rsid w:val="00A93AEF"/>
    <w:rsid w:val="00AB7BDB"/>
    <w:rsid w:val="00B06D39"/>
    <w:rsid w:val="00B915B7"/>
    <w:rsid w:val="00BF3AE7"/>
    <w:rsid w:val="00CC6D4E"/>
    <w:rsid w:val="00D021FF"/>
    <w:rsid w:val="00D53CDF"/>
    <w:rsid w:val="00D76AAB"/>
    <w:rsid w:val="00E60341"/>
    <w:rsid w:val="00E736F4"/>
    <w:rsid w:val="00EA59DF"/>
    <w:rsid w:val="00EE4070"/>
    <w:rsid w:val="00F039A9"/>
    <w:rsid w:val="00F12C76"/>
    <w:rsid w:val="00F47D52"/>
    <w:rsid w:val="00F74DE9"/>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761F754E"/>
  <w15:chartTrackingRefBased/>
  <w15:docId w15:val="{91890BCB-EB66-47F8-808F-061FBC0F43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ru-RU"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1" w:qFormat="1"/>
    <w:lsdException w:name="heading 2" w:semiHidden="1" w:uiPriority="1"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1"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sid w:val="00F74DE9"/>
    <w:pPr>
      <w:spacing w:line="240" w:lineRule="auto"/>
    </w:pPr>
    <w:rPr>
      <w:rFonts w:ascii="Times New Roman" w:hAnsi="Times New Roman"/>
      <w:sz w:val="28"/>
    </w:rPr>
  </w:style>
  <w:style w:type="paragraph" w:styleId="1">
    <w:name w:val="heading 1"/>
    <w:basedOn w:val="a"/>
    <w:next w:val="a"/>
    <w:link w:val="10"/>
    <w:uiPriority w:val="1"/>
    <w:qFormat/>
    <w:rsid w:val="00D76AAB"/>
    <w:pPr>
      <w:keepNext/>
      <w:keepLines/>
      <w:spacing w:before="240" w:after="0" w:line="259" w:lineRule="auto"/>
      <w:outlineLvl w:val="0"/>
    </w:pPr>
    <w:rPr>
      <w:rFonts w:asciiTheme="majorHAnsi" w:eastAsiaTheme="majorEastAsia" w:hAnsiTheme="majorHAnsi" w:cstheme="majorBidi"/>
      <w:color w:val="2F5496" w:themeColor="accent1" w:themeShade="BF"/>
      <w:sz w:val="32"/>
      <w:szCs w:val="32"/>
    </w:rPr>
  </w:style>
  <w:style w:type="paragraph" w:styleId="2">
    <w:name w:val="heading 2"/>
    <w:basedOn w:val="a"/>
    <w:link w:val="20"/>
    <w:uiPriority w:val="1"/>
    <w:qFormat/>
    <w:rsid w:val="00D76AAB"/>
    <w:pPr>
      <w:widowControl w:val="0"/>
      <w:autoSpaceDE w:val="0"/>
      <w:autoSpaceDN w:val="0"/>
      <w:spacing w:before="144" w:after="0"/>
      <w:ind w:left="392"/>
      <w:outlineLvl w:val="1"/>
    </w:pPr>
    <w:rPr>
      <w:rFonts w:eastAsia="Times New Roman" w:cs="Times New Roman"/>
      <w:b/>
      <w:bCs/>
      <w:i/>
      <w:iCs/>
      <w:sz w:val="24"/>
      <w:szCs w:val="24"/>
    </w:rPr>
  </w:style>
  <w:style w:type="character" w:default="1" w:styleId="a0">
    <w:name w:val="Default Paragraph Font"/>
    <w:uiPriority w:val="1"/>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table" w:styleId="a3">
    <w:name w:val="Table Grid"/>
    <w:basedOn w:val="a1"/>
    <w:uiPriority w:val="39"/>
    <w:rsid w:val="00F74DE9"/>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Default">
    <w:name w:val="Default"/>
    <w:rsid w:val="008B7491"/>
    <w:pPr>
      <w:autoSpaceDE w:val="0"/>
      <w:autoSpaceDN w:val="0"/>
      <w:adjustRightInd w:val="0"/>
      <w:spacing w:after="0" w:line="240" w:lineRule="auto"/>
    </w:pPr>
    <w:rPr>
      <w:rFonts w:ascii="Wingdings" w:hAnsi="Wingdings" w:cs="Wingdings"/>
      <w:color w:val="000000"/>
      <w:sz w:val="24"/>
      <w:szCs w:val="24"/>
    </w:rPr>
  </w:style>
  <w:style w:type="paragraph" w:styleId="a4">
    <w:name w:val="List Paragraph"/>
    <w:basedOn w:val="a"/>
    <w:uiPriority w:val="34"/>
    <w:qFormat/>
    <w:rsid w:val="008B3A66"/>
    <w:pPr>
      <w:ind w:left="720"/>
      <w:contextualSpacing/>
    </w:pPr>
  </w:style>
  <w:style w:type="paragraph" w:styleId="a5">
    <w:name w:val="header"/>
    <w:basedOn w:val="a"/>
    <w:link w:val="a6"/>
    <w:uiPriority w:val="99"/>
    <w:unhideWhenUsed/>
    <w:rsid w:val="0097383B"/>
    <w:pPr>
      <w:tabs>
        <w:tab w:val="center" w:pos="4677"/>
        <w:tab w:val="right" w:pos="9355"/>
      </w:tabs>
      <w:spacing w:after="0"/>
    </w:pPr>
  </w:style>
  <w:style w:type="character" w:customStyle="1" w:styleId="a6">
    <w:name w:val="Верхний колонтитул Знак"/>
    <w:basedOn w:val="a0"/>
    <w:link w:val="a5"/>
    <w:uiPriority w:val="99"/>
    <w:rsid w:val="0097383B"/>
    <w:rPr>
      <w:rFonts w:ascii="Times New Roman" w:hAnsi="Times New Roman"/>
      <w:sz w:val="28"/>
    </w:rPr>
  </w:style>
  <w:style w:type="paragraph" w:styleId="a7">
    <w:name w:val="footer"/>
    <w:basedOn w:val="a"/>
    <w:link w:val="a8"/>
    <w:uiPriority w:val="99"/>
    <w:unhideWhenUsed/>
    <w:rsid w:val="0097383B"/>
    <w:pPr>
      <w:tabs>
        <w:tab w:val="center" w:pos="4677"/>
        <w:tab w:val="right" w:pos="9355"/>
      </w:tabs>
      <w:spacing w:after="0"/>
    </w:pPr>
  </w:style>
  <w:style w:type="character" w:customStyle="1" w:styleId="a8">
    <w:name w:val="Нижний колонтитул Знак"/>
    <w:basedOn w:val="a0"/>
    <w:link w:val="a7"/>
    <w:uiPriority w:val="99"/>
    <w:rsid w:val="0097383B"/>
    <w:rPr>
      <w:rFonts w:ascii="Times New Roman" w:hAnsi="Times New Roman"/>
      <w:sz w:val="28"/>
    </w:rPr>
  </w:style>
  <w:style w:type="character" w:customStyle="1" w:styleId="10">
    <w:name w:val="Заголовок 1 Знак"/>
    <w:basedOn w:val="a0"/>
    <w:link w:val="1"/>
    <w:uiPriority w:val="1"/>
    <w:rsid w:val="00D76AAB"/>
    <w:rPr>
      <w:rFonts w:asciiTheme="majorHAnsi" w:eastAsiaTheme="majorEastAsia" w:hAnsiTheme="majorHAnsi" w:cstheme="majorBidi"/>
      <w:color w:val="2F5496" w:themeColor="accent1" w:themeShade="BF"/>
      <w:sz w:val="32"/>
      <w:szCs w:val="32"/>
    </w:rPr>
  </w:style>
  <w:style w:type="character" w:customStyle="1" w:styleId="20">
    <w:name w:val="Заголовок 2 Знак"/>
    <w:basedOn w:val="a0"/>
    <w:link w:val="2"/>
    <w:uiPriority w:val="1"/>
    <w:rsid w:val="00D76AAB"/>
    <w:rPr>
      <w:rFonts w:ascii="Times New Roman" w:eastAsia="Times New Roman" w:hAnsi="Times New Roman" w:cs="Times New Roman"/>
      <w:b/>
      <w:bCs/>
      <w:i/>
      <w:iCs/>
      <w:sz w:val="24"/>
      <w:szCs w:val="24"/>
    </w:rPr>
  </w:style>
  <w:style w:type="paragraph" w:styleId="a9">
    <w:name w:val="Body Text"/>
    <w:basedOn w:val="a"/>
    <w:link w:val="aa"/>
    <w:uiPriority w:val="1"/>
    <w:qFormat/>
    <w:rsid w:val="00D76AAB"/>
    <w:pPr>
      <w:widowControl w:val="0"/>
      <w:autoSpaceDE w:val="0"/>
      <w:autoSpaceDN w:val="0"/>
      <w:spacing w:after="0"/>
    </w:pPr>
    <w:rPr>
      <w:rFonts w:eastAsia="Times New Roman" w:cs="Times New Roman"/>
      <w:sz w:val="24"/>
      <w:szCs w:val="24"/>
    </w:rPr>
  </w:style>
  <w:style w:type="character" w:customStyle="1" w:styleId="aa">
    <w:name w:val="Основной текст Знак"/>
    <w:basedOn w:val="a0"/>
    <w:link w:val="a9"/>
    <w:uiPriority w:val="1"/>
    <w:rsid w:val="00D76AAB"/>
    <w:rPr>
      <w:rFonts w:ascii="Times New Roman" w:eastAsia="Times New Roman" w:hAnsi="Times New Roman" w:cs="Times New Roman"/>
      <w:sz w:val="24"/>
      <w:szCs w:val="24"/>
    </w:rPr>
  </w:style>
  <w:style w:type="table" w:customStyle="1" w:styleId="TableNormal">
    <w:name w:val="Table Normal"/>
    <w:uiPriority w:val="2"/>
    <w:semiHidden/>
    <w:unhideWhenUsed/>
    <w:qFormat/>
    <w:rsid w:val="00D76AAB"/>
    <w:pPr>
      <w:widowControl w:val="0"/>
      <w:autoSpaceDE w:val="0"/>
      <w:autoSpaceDN w:val="0"/>
      <w:spacing w:after="0" w:line="240" w:lineRule="auto"/>
    </w:pPr>
    <w:rPr>
      <w:lang w:val="en-US"/>
    </w:rPr>
    <w:tblPr>
      <w:tblInd w:w="0" w:type="dxa"/>
      <w:tblCellMar>
        <w:top w:w="0" w:type="dxa"/>
        <w:left w:w="0" w:type="dxa"/>
        <w:bottom w:w="0" w:type="dxa"/>
        <w:right w:w="0" w:type="dxa"/>
      </w:tblCellMar>
    </w:tblPr>
  </w:style>
  <w:style w:type="paragraph" w:customStyle="1" w:styleId="TableParagraph">
    <w:name w:val="Table Paragraph"/>
    <w:basedOn w:val="a"/>
    <w:uiPriority w:val="1"/>
    <w:qFormat/>
    <w:rsid w:val="00D76AAB"/>
    <w:pPr>
      <w:widowControl w:val="0"/>
      <w:autoSpaceDE w:val="0"/>
      <w:autoSpaceDN w:val="0"/>
      <w:spacing w:after="0"/>
      <w:ind w:left="107"/>
    </w:pPr>
    <w:rPr>
      <w:rFonts w:eastAsia="Times New Roman" w:cs="Times New Roman"/>
      <w:sz w:val="22"/>
    </w:rPr>
  </w:style>
  <w:style w:type="paragraph" w:styleId="11">
    <w:name w:val="toc 1"/>
    <w:basedOn w:val="a"/>
    <w:uiPriority w:val="1"/>
    <w:qFormat/>
    <w:rsid w:val="00D76AAB"/>
    <w:pPr>
      <w:widowControl w:val="0"/>
      <w:autoSpaceDE w:val="0"/>
      <w:autoSpaceDN w:val="0"/>
      <w:spacing w:before="136" w:after="0"/>
      <w:ind w:left="1180" w:hanging="361"/>
    </w:pPr>
    <w:rPr>
      <w:rFonts w:eastAsia="Times New Roman" w:cs="Times New Roman"/>
      <w:sz w:val="24"/>
      <w:szCs w:val="24"/>
    </w:rPr>
  </w:style>
  <w:style w:type="character" w:customStyle="1" w:styleId="s110">
    <w:name w:val="s110"/>
    <w:rsid w:val="00D76AAB"/>
    <w:rPr>
      <w:b/>
      <w:bCs w:val="0"/>
    </w:rPr>
  </w:style>
  <w:style w:type="paragraph" w:styleId="ab">
    <w:name w:val="No Spacing"/>
    <w:uiPriority w:val="1"/>
    <w:qFormat/>
    <w:rsid w:val="00D76AAB"/>
    <w:pPr>
      <w:spacing w:after="0" w:line="240" w:lineRule="auto"/>
    </w:pPr>
    <w:rPr>
      <w:rFonts w:ascii="Calibri" w:eastAsia="Times New Roman" w:hAnsi="Calibri" w:cs="Times New Roman"/>
    </w:rPr>
  </w:style>
  <w:style w:type="paragraph" w:styleId="ac">
    <w:name w:val="Normal (Web)"/>
    <w:basedOn w:val="a"/>
    <w:uiPriority w:val="99"/>
    <w:unhideWhenUsed/>
    <w:rsid w:val="00D76AAB"/>
    <w:pPr>
      <w:spacing w:before="100" w:beforeAutospacing="1" w:after="100" w:afterAutospacing="1"/>
    </w:pPr>
    <w:rPr>
      <w:rFonts w:ascii="Arial" w:eastAsia="Times New Roman" w:hAnsi="Arial" w:cs="Arial"/>
      <w:sz w:val="20"/>
      <w:szCs w:val="20"/>
      <w:lang w:eastAsia="ru-RU"/>
    </w:rPr>
  </w:style>
  <w:style w:type="character" w:styleId="ad">
    <w:name w:val="Hyperlink"/>
    <w:uiPriority w:val="99"/>
    <w:unhideWhenUsed/>
    <w:rsid w:val="00D76AAB"/>
    <w:rPr>
      <w:color w:val="0000FF"/>
      <w:u w:val="single"/>
    </w:rPr>
  </w:style>
  <w:style w:type="character" w:styleId="ae">
    <w:name w:val="Strong"/>
    <w:uiPriority w:val="22"/>
    <w:qFormat/>
    <w:rsid w:val="00D76AAB"/>
    <w:rPr>
      <w:b/>
      <w:bCs/>
    </w:rPr>
  </w:style>
  <w:style w:type="paragraph" w:customStyle="1" w:styleId="paragraph">
    <w:name w:val="paragraph"/>
    <w:basedOn w:val="a"/>
    <w:rsid w:val="00D76AAB"/>
    <w:pPr>
      <w:spacing w:before="100" w:beforeAutospacing="1" w:after="100" w:afterAutospacing="1"/>
    </w:pPr>
    <w:rPr>
      <w:rFonts w:eastAsia="Times New Roman" w:cs="Times New Roman"/>
      <w:sz w:val="24"/>
      <w:szCs w:val="24"/>
      <w:lang w:eastAsia="ru-RU"/>
    </w:rPr>
  </w:style>
  <w:style w:type="paragraph" w:customStyle="1" w:styleId="12">
    <w:name w:val="Обычный1"/>
    <w:rsid w:val="003E3729"/>
    <w:pPr>
      <w:pBdr>
        <w:top w:val="nil"/>
        <w:left w:val="nil"/>
        <w:bottom w:val="nil"/>
        <w:right w:val="nil"/>
        <w:between w:val="nil"/>
      </w:pBdr>
      <w:spacing w:after="0" w:line="276" w:lineRule="auto"/>
    </w:pPr>
    <w:rPr>
      <w:rFonts w:ascii="Arial" w:eastAsia="Arial" w:hAnsi="Arial" w:cs="Arial"/>
      <w:color w:val="000000"/>
      <w:lang w:eastAsia="ru-R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62526482">
      <w:bodyDiv w:val="1"/>
      <w:marLeft w:val="0"/>
      <w:marRight w:val="0"/>
      <w:marTop w:val="0"/>
      <w:marBottom w:val="0"/>
      <w:divBdr>
        <w:top w:val="none" w:sz="0" w:space="0" w:color="auto"/>
        <w:left w:val="none" w:sz="0" w:space="0" w:color="auto"/>
        <w:bottom w:val="none" w:sz="0" w:space="0" w:color="auto"/>
        <w:right w:val="none" w:sz="0" w:space="0" w:color="auto"/>
      </w:divBdr>
    </w:div>
    <w:div w:id="987050017">
      <w:bodyDiv w:val="1"/>
      <w:marLeft w:val="0"/>
      <w:marRight w:val="0"/>
      <w:marTop w:val="0"/>
      <w:marBottom w:val="0"/>
      <w:divBdr>
        <w:top w:val="none" w:sz="0" w:space="0" w:color="auto"/>
        <w:left w:val="none" w:sz="0" w:space="0" w:color="auto"/>
        <w:bottom w:val="none" w:sz="0" w:space="0" w:color="auto"/>
        <w:right w:val="none" w:sz="0" w:space="0" w:color="auto"/>
      </w:divBdr>
    </w:div>
    <w:div w:id="1323461514">
      <w:bodyDiv w:val="1"/>
      <w:marLeft w:val="0"/>
      <w:marRight w:val="0"/>
      <w:marTop w:val="0"/>
      <w:marBottom w:val="0"/>
      <w:divBdr>
        <w:top w:val="none" w:sz="0" w:space="0" w:color="auto"/>
        <w:left w:val="none" w:sz="0" w:space="0" w:color="auto"/>
        <w:bottom w:val="none" w:sz="0" w:space="0" w:color="auto"/>
        <w:right w:val="none" w:sz="0" w:space="0" w:color="auto"/>
      </w:divBdr>
    </w:div>
    <w:div w:id="1736318682">
      <w:bodyDiv w:val="1"/>
      <w:marLeft w:val="0"/>
      <w:marRight w:val="0"/>
      <w:marTop w:val="0"/>
      <w:marBottom w:val="0"/>
      <w:divBdr>
        <w:top w:val="none" w:sz="0" w:space="0" w:color="auto"/>
        <w:left w:val="none" w:sz="0" w:space="0" w:color="auto"/>
        <w:bottom w:val="none" w:sz="0" w:space="0" w:color="auto"/>
        <w:right w:val="none" w:sz="0" w:space="0" w:color="auto"/>
      </w:divBdr>
      <w:divsChild>
        <w:div w:id="1896625675">
          <w:marLeft w:val="144"/>
          <w:marRight w:val="0"/>
          <w:marTop w:val="240"/>
          <w:marBottom w:val="4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file:///F:/&#1048;&#1088;&#1080;&#1085;&#1072;/Downloads/index.php?idw=reg1&amp;id=diag&amp;sch=25&amp;subj=6&amp;year=19&amp;wave=" TargetMode="External"/><Relationship Id="rId18" Type="http://schemas.openxmlformats.org/officeDocument/2006/relationships/hyperlink" Target="file:///F:/&#1048;&#1088;&#1080;&#1085;&#1072;/Downloads/index.php?idw=reg1&amp;id=diag&amp;sch=25&amp;subj=3&amp;year=19&amp;wave=" TargetMode="External"/><Relationship Id="rId26" Type="http://schemas.openxmlformats.org/officeDocument/2006/relationships/chart" Target="charts/chart7.xml"/><Relationship Id="rId39" Type="http://schemas.openxmlformats.org/officeDocument/2006/relationships/chart" Target="charts/chart12.xml"/><Relationship Id="rId21" Type="http://schemas.openxmlformats.org/officeDocument/2006/relationships/chart" Target="charts/chart2.xml"/><Relationship Id="rId34" Type="http://schemas.openxmlformats.org/officeDocument/2006/relationships/footer" Target="footer2.xml"/><Relationship Id="rId42" Type="http://schemas.openxmlformats.org/officeDocument/2006/relationships/header" Target="header4.xml"/><Relationship Id="rId47"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file:///F:/&#1048;&#1088;&#1080;&#1085;&#1072;/Downloads/index.php?idw=reg1&amp;id=diag&amp;sch=25&amp;subj=2&amp;year=19&amp;wave=" TargetMode="External"/><Relationship Id="rId29" Type="http://schemas.openxmlformats.org/officeDocument/2006/relationships/chart" Target="charts/chart10.xml"/><Relationship Id="rId11" Type="http://schemas.openxmlformats.org/officeDocument/2006/relationships/hyperlink" Target="file:///F:/&#1048;&#1088;&#1080;&#1085;&#1072;/Downloads/index.php?idw=reg1&amp;id=diag&amp;sch=25&amp;subj=2&amp;year=19&amp;wave=" TargetMode="External"/><Relationship Id="rId24" Type="http://schemas.openxmlformats.org/officeDocument/2006/relationships/chart" Target="charts/chart5.xml"/><Relationship Id="rId32" Type="http://schemas.openxmlformats.org/officeDocument/2006/relationships/image" Target="media/image3.png"/><Relationship Id="rId37" Type="http://schemas.openxmlformats.org/officeDocument/2006/relationships/image" Target="media/image4.png"/><Relationship Id="rId40" Type="http://schemas.openxmlformats.org/officeDocument/2006/relationships/chart" Target="charts/chart13.xml"/><Relationship Id="rId45"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yperlink" Target="file:///F:/&#1048;&#1088;&#1080;&#1085;&#1072;/Downloads/index.php?idw=reg1&amp;id=diag&amp;sch=25&amp;subj=7&amp;year=19&amp;wave=" TargetMode="External"/><Relationship Id="rId23" Type="http://schemas.openxmlformats.org/officeDocument/2006/relationships/chart" Target="charts/chart4.xml"/><Relationship Id="rId28" Type="http://schemas.openxmlformats.org/officeDocument/2006/relationships/chart" Target="charts/chart9.xml"/><Relationship Id="rId36" Type="http://schemas.openxmlformats.org/officeDocument/2006/relationships/footer" Target="footer3.xml"/><Relationship Id="rId49" Type="http://schemas.openxmlformats.org/officeDocument/2006/relationships/customXml" Target="../customXml/item5.xml"/><Relationship Id="rId10" Type="http://schemas.openxmlformats.org/officeDocument/2006/relationships/hyperlink" Target="file:///F:/&#1048;&#1088;&#1080;&#1085;&#1072;/Downloads/index.php?idw=reg1&amp;id=diag&amp;sch=25&amp;subj=6&amp;year=19&amp;wave=" TargetMode="External"/><Relationship Id="rId19" Type="http://schemas.openxmlformats.org/officeDocument/2006/relationships/hyperlink" Target="file:///F:/&#1048;&#1088;&#1080;&#1085;&#1072;/Downloads/index.php?idw=reg1&amp;id=diag&amp;sch=25&amp;subj=4&amp;year=19&amp;wave=" TargetMode="External"/><Relationship Id="rId31" Type="http://schemas.openxmlformats.org/officeDocument/2006/relationships/footer" Target="footer1.xml"/><Relationship Id="rId44"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hyperlink" Target="file:///F:/&#1048;&#1088;&#1080;&#1085;&#1072;/Downloads/index.php?idw=reg1&amp;id=diag&amp;sch=25&amp;subj=5&amp;year=19&amp;wave=" TargetMode="External"/><Relationship Id="rId22" Type="http://schemas.openxmlformats.org/officeDocument/2006/relationships/chart" Target="charts/chart3.xml"/><Relationship Id="rId27" Type="http://schemas.openxmlformats.org/officeDocument/2006/relationships/chart" Target="charts/chart8.xml"/><Relationship Id="rId30" Type="http://schemas.openxmlformats.org/officeDocument/2006/relationships/header" Target="header1.xml"/><Relationship Id="rId35" Type="http://schemas.openxmlformats.org/officeDocument/2006/relationships/header" Target="header3.xml"/><Relationship Id="rId43" Type="http://schemas.openxmlformats.org/officeDocument/2006/relationships/footer" Target="footer4.xml"/><Relationship Id="rId48" Type="http://schemas.openxmlformats.org/officeDocument/2006/relationships/customXml" Target="../customXml/item4.xml"/><Relationship Id="rId8" Type="http://schemas.openxmlformats.org/officeDocument/2006/relationships/image" Target="media/image1.png"/><Relationship Id="rId3" Type="http://schemas.openxmlformats.org/officeDocument/2006/relationships/styles" Target="styles.xml"/><Relationship Id="rId12" Type="http://schemas.openxmlformats.org/officeDocument/2006/relationships/hyperlink" Target="file:///F:/&#1048;&#1088;&#1080;&#1085;&#1072;/Downloads/index.php" TargetMode="External"/><Relationship Id="rId17" Type="http://schemas.openxmlformats.org/officeDocument/2006/relationships/hyperlink" Target="file:///F:/&#1048;&#1088;&#1080;&#1085;&#1072;/Downloads/index.php?idw=reg1&amp;id=diag&amp;sch=25&amp;subj=12&amp;year=19&amp;wave=" TargetMode="External"/><Relationship Id="rId25" Type="http://schemas.openxmlformats.org/officeDocument/2006/relationships/chart" Target="charts/chart6.xml"/><Relationship Id="rId33" Type="http://schemas.openxmlformats.org/officeDocument/2006/relationships/header" Target="header2.xml"/><Relationship Id="rId38" Type="http://schemas.openxmlformats.org/officeDocument/2006/relationships/chart" Target="charts/chart11.xml"/><Relationship Id="rId46" Type="http://schemas.openxmlformats.org/officeDocument/2006/relationships/customXml" Target="../customXml/item2.xml"/><Relationship Id="rId20" Type="http://schemas.openxmlformats.org/officeDocument/2006/relationships/chart" Target="charts/chart1.xml"/><Relationship Id="rId41" Type="http://schemas.openxmlformats.org/officeDocument/2006/relationships/chart" Target="charts/chart14.xml"/><Relationship Id="rId1" Type="http://schemas.openxmlformats.org/officeDocument/2006/relationships/customXml" Target="../customXml/item1.xml"/><Relationship Id="rId6" Type="http://schemas.openxmlformats.org/officeDocument/2006/relationships/footnotes" Target="footnotes.xml"/></Relationships>
</file>

<file path=word/charts/_rels/chart1.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1050;&#1085;&#1080;&#1075;&#1072;1" TargetMode="Externa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1050;&#1085;&#1080;&#1075;&#1072;1" TargetMode="External"/></Relationships>
</file>

<file path=word/charts/_rels/chart4.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1050;&#1085;&#1080;&#1075;&#1072;1" TargetMode="Externa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1050;&#1085;&#1080;&#1075;&#1072;1" TargetMode="External"/></Relationships>
</file>

<file path=word/charts/_rels/chart8.xml.rels><?xml version="1.0" encoding="UTF-8" standalone="yes"?>
<Relationships xmlns="http://schemas.openxmlformats.org/package/2006/relationships"><Relationship Id="rId3" Type="http://schemas.openxmlformats.org/officeDocument/2006/relationships/package" Target="../embeddings/_____Microsoft_Excel1.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1050;&#1085;&#1080;&#1075;&#1072;1" TargetMode="External"/><Relationship Id="rId2" Type="http://schemas.microsoft.com/office/2011/relationships/chartColorStyle" Target="colors14.xml"/><Relationship Id="rId1" Type="http://schemas.microsoft.com/office/2011/relationships/chartStyle" Target="style14.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Лист1!$B$1</c:f>
              <c:strCache>
                <c:ptCount val="1"/>
                <c:pt idx="0">
                  <c:v>СОШ 29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Лист1!$A$2:$A$11</c:f>
              <c:strCache>
                <c:ptCount val="10"/>
                <c:pt idx="0">
                  <c:v>Русский язык</c:v>
                </c:pt>
                <c:pt idx="1">
                  <c:v>Математика</c:v>
                </c:pt>
                <c:pt idx="2">
                  <c:v>Физика</c:v>
                </c:pt>
                <c:pt idx="3">
                  <c:v>Химия</c:v>
                </c:pt>
                <c:pt idx="4">
                  <c:v>Информатика</c:v>
                </c:pt>
                <c:pt idx="5">
                  <c:v>Биология</c:v>
                </c:pt>
                <c:pt idx="6">
                  <c:v>История</c:v>
                </c:pt>
                <c:pt idx="7">
                  <c:v>Английский язык</c:v>
                </c:pt>
                <c:pt idx="8">
                  <c:v>Обществознание</c:v>
                </c:pt>
                <c:pt idx="9">
                  <c:v>Литература</c:v>
                </c:pt>
              </c:strCache>
            </c:strRef>
          </c:cat>
          <c:val>
            <c:numRef>
              <c:f>Лист1!$B$2:$B$11</c:f>
              <c:numCache>
                <c:formatCode>0.00%</c:formatCode>
                <c:ptCount val="10"/>
                <c:pt idx="0">
                  <c:v>0.67800000000000005</c:v>
                </c:pt>
                <c:pt idx="1">
                  <c:v>0.55200000000000005</c:v>
                </c:pt>
                <c:pt idx="2">
                  <c:v>0.56299999999999994</c:v>
                </c:pt>
                <c:pt idx="3">
                  <c:v>0.53300000000000003</c:v>
                </c:pt>
                <c:pt idx="4">
                  <c:v>0.57899999999999996</c:v>
                </c:pt>
                <c:pt idx="5">
                  <c:v>0.624</c:v>
                </c:pt>
                <c:pt idx="6">
                  <c:v>0.63500000000000001</c:v>
                </c:pt>
                <c:pt idx="7" formatCode="0%">
                  <c:v>0.65</c:v>
                </c:pt>
                <c:pt idx="8">
                  <c:v>0.622</c:v>
                </c:pt>
                <c:pt idx="9" formatCode="0%">
                  <c:v>0.73</c:v>
                </c:pt>
              </c:numCache>
            </c:numRef>
          </c:val>
          <c:extLst xmlns:c16r2="http://schemas.microsoft.com/office/drawing/2015/06/chart">
            <c:ext xmlns:c16="http://schemas.microsoft.com/office/drawing/2014/chart" uri="{C3380CC4-5D6E-409C-BE32-E72D297353CC}">
              <c16:uniqueId val="{00000000-0720-4172-BD8B-88D3D4A916CD}"/>
            </c:ext>
          </c:extLst>
        </c:ser>
        <c:ser>
          <c:idx val="1"/>
          <c:order val="1"/>
          <c:tx>
            <c:strRef>
              <c:f>Лист1!$C$1</c:f>
              <c:strCache>
                <c:ptCount val="1"/>
                <c:pt idx="0">
                  <c:v>Кострома</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Лист1!$A$2:$A$11</c:f>
              <c:strCache>
                <c:ptCount val="10"/>
                <c:pt idx="0">
                  <c:v>Русский язык</c:v>
                </c:pt>
                <c:pt idx="1">
                  <c:v>Математика</c:v>
                </c:pt>
                <c:pt idx="2">
                  <c:v>Физика</c:v>
                </c:pt>
                <c:pt idx="3">
                  <c:v>Химия</c:v>
                </c:pt>
                <c:pt idx="4">
                  <c:v>Информатика</c:v>
                </c:pt>
                <c:pt idx="5">
                  <c:v>Биология</c:v>
                </c:pt>
                <c:pt idx="6">
                  <c:v>История</c:v>
                </c:pt>
                <c:pt idx="7">
                  <c:v>Английский язык</c:v>
                </c:pt>
                <c:pt idx="8">
                  <c:v>Обществознание</c:v>
                </c:pt>
                <c:pt idx="9">
                  <c:v>Литература</c:v>
                </c:pt>
              </c:strCache>
            </c:strRef>
          </c:cat>
          <c:val>
            <c:numRef>
              <c:f>Лист1!$C$2:$C$11</c:f>
              <c:numCache>
                <c:formatCode>0.00%</c:formatCode>
                <c:ptCount val="10"/>
                <c:pt idx="0">
                  <c:v>0.70169999999999999</c:v>
                </c:pt>
                <c:pt idx="1">
                  <c:v>0.59019999999999995</c:v>
                </c:pt>
                <c:pt idx="2">
                  <c:v>0.52270000000000005</c:v>
                </c:pt>
                <c:pt idx="3">
                  <c:v>0.58360000000000001</c:v>
                </c:pt>
                <c:pt idx="4">
                  <c:v>0.63070000000000004</c:v>
                </c:pt>
                <c:pt idx="5">
                  <c:v>0.53690000000000004</c:v>
                </c:pt>
                <c:pt idx="6">
                  <c:v>0.58489999999999998</c:v>
                </c:pt>
                <c:pt idx="7">
                  <c:v>0.71599999999999997</c:v>
                </c:pt>
                <c:pt idx="8">
                  <c:v>0.61699999999999999</c:v>
                </c:pt>
                <c:pt idx="9">
                  <c:v>0.57010000000000005</c:v>
                </c:pt>
              </c:numCache>
            </c:numRef>
          </c:val>
          <c:extLst xmlns:c16r2="http://schemas.microsoft.com/office/drawing/2015/06/chart">
            <c:ext xmlns:c16="http://schemas.microsoft.com/office/drawing/2014/chart" uri="{C3380CC4-5D6E-409C-BE32-E72D297353CC}">
              <c16:uniqueId val="{00000001-0720-4172-BD8B-88D3D4A916CD}"/>
            </c:ext>
          </c:extLst>
        </c:ser>
        <c:dLbls>
          <c:showLegendKey val="0"/>
          <c:showVal val="0"/>
          <c:showCatName val="0"/>
          <c:showSerName val="0"/>
          <c:showPercent val="0"/>
          <c:showBubbleSize val="0"/>
        </c:dLbls>
        <c:gapWidth val="219"/>
        <c:overlap val="-27"/>
        <c:axId val="200880776"/>
        <c:axId val="200878816"/>
      </c:barChart>
      <c:catAx>
        <c:axId val="200880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ru-RU"/>
          </a:p>
        </c:txPr>
        <c:crossAx val="200878816"/>
        <c:crosses val="autoZero"/>
        <c:auto val="1"/>
        <c:lblAlgn val="ctr"/>
        <c:lblOffset val="100"/>
        <c:noMultiLvlLbl val="0"/>
      </c:catAx>
      <c:valAx>
        <c:axId val="20087881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0088077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Лист1!$A$7:$A$12</c:f>
              <c:strCache>
                <c:ptCount val="6"/>
                <c:pt idx="0">
                  <c:v>до 25 лет</c:v>
                </c:pt>
                <c:pt idx="1">
                  <c:v>25-30 лет</c:v>
                </c:pt>
                <c:pt idx="2">
                  <c:v>30-40 лет</c:v>
                </c:pt>
                <c:pt idx="3">
                  <c:v>40-50 лет</c:v>
                </c:pt>
                <c:pt idx="4">
                  <c:v>50-60 лет</c:v>
                </c:pt>
                <c:pt idx="5">
                  <c:v>более 60 лет</c:v>
                </c:pt>
              </c:strCache>
            </c:strRef>
          </c:cat>
          <c:val>
            <c:numRef>
              <c:f>Лист1!$B$7:$B$12</c:f>
              <c:numCache>
                <c:formatCode>0.00%</c:formatCode>
                <c:ptCount val="6"/>
                <c:pt idx="0">
                  <c:v>0.22900000000000001</c:v>
                </c:pt>
                <c:pt idx="1">
                  <c:v>0.22900000000000001</c:v>
                </c:pt>
                <c:pt idx="2" formatCode="0%">
                  <c:v>0.19</c:v>
                </c:pt>
                <c:pt idx="3">
                  <c:v>8.2000000000000003E-2</c:v>
                </c:pt>
                <c:pt idx="4">
                  <c:v>0.125</c:v>
                </c:pt>
                <c:pt idx="5">
                  <c:v>0.14499999999999999</c:v>
                </c:pt>
              </c:numCache>
            </c:numRef>
          </c:val>
          <c:extLst xmlns:c16r2="http://schemas.microsoft.com/office/drawing/2015/06/chart">
            <c:ext xmlns:c16="http://schemas.microsoft.com/office/drawing/2014/chart" uri="{C3380CC4-5D6E-409C-BE32-E72D297353CC}">
              <c16:uniqueId val="{00000000-E9BF-4783-8861-973005801216}"/>
            </c:ext>
          </c:extLst>
        </c:ser>
        <c:dLbls>
          <c:showLegendKey val="0"/>
          <c:showVal val="0"/>
          <c:showCatName val="0"/>
          <c:showSerName val="0"/>
          <c:showPercent val="0"/>
          <c:showBubbleSize val="0"/>
        </c:dLbls>
        <c:gapWidth val="219"/>
        <c:overlap val="-27"/>
        <c:axId val="200879600"/>
        <c:axId val="246777008"/>
      </c:barChart>
      <c:catAx>
        <c:axId val="200879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7008"/>
        <c:crosses val="autoZero"/>
        <c:auto val="1"/>
        <c:lblAlgn val="ctr"/>
        <c:lblOffset val="100"/>
        <c:noMultiLvlLbl val="0"/>
      </c:catAx>
      <c:valAx>
        <c:axId val="246777008"/>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0087960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Лист2!$A$1:$A$4</c:f>
              <c:strCache>
                <c:ptCount val="4"/>
                <c:pt idx="0">
                  <c:v>до 5 лет</c:v>
                </c:pt>
                <c:pt idx="1">
                  <c:v>5-10 лет</c:v>
                </c:pt>
                <c:pt idx="2">
                  <c:v>10-30 лет</c:v>
                </c:pt>
                <c:pt idx="3">
                  <c:v>более 30 лет</c:v>
                </c:pt>
              </c:strCache>
            </c:strRef>
          </c:cat>
          <c:val>
            <c:numRef>
              <c:f>Лист2!$B$1:$B$4</c:f>
              <c:numCache>
                <c:formatCode>0.00%</c:formatCode>
                <c:ptCount val="4"/>
                <c:pt idx="0">
                  <c:v>0.376</c:v>
                </c:pt>
                <c:pt idx="1">
                  <c:v>0.16600000000000001</c:v>
                </c:pt>
                <c:pt idx="2" formatCode="0%">
                  <c:v>0.27</c:v>
                </c:pt>
                <c:pt idx="3">
                  <c:v>0.188</c:v>
                </c:pt>
              </c:numCache>
            </c:numRef>
          </c:val>
          <c:extLst xmlns:c16r2="http://schemas.microsoft.com/office/drawing/2015/06/chart">
            <c:ext xmlns:c16="http://schemas.microsoft.com/office/drawing/2014/chart" uri="{C3380CC4-5D6E-409C-BE32-E72D297353CC}">
              <c16:uniqueId val="{00000000-3596-4CCB-BE45-20857C695530}"/>
            </c:ext>
          </c:extLst>
        </c:ser>
        <c:dLbls>
          <c:showLegendKey val="0"/>
          <c:showVal val="0"/>
          <c:showCatName val="0"/>
          <c:showSerName val="0"/>
          <c:showPercent val="0"/>
          <c:showBubbleSize val="0"/>
        </c:dLbls>
        <c:gapWidth val="219"/>
        <c:overlap val="-27"/>
        <c:axId val="246780536"/>
        <c:axId val="246782104"/>
      </c:barChart>
      <c:catAx>
        <c:axId val="246780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82104"/>
        <c:crosses val="autoZero"/>
        <c:auto val="1"/>
        <c:lblAlgn val="ctr"/>
        <c:lblOffset val="100"/>
        <c:noMultiLvlLbl val="0"/>
      </c:catAx>
      <c:valAx>
        <c:axId val="24678210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8053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Лист1!$B$1</c:f>
              <c:strCache>
                <c:ptCount val="1"/>
                <c:pt idx="0">
                  <c:v>2020</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Лист1!$A$2:$A$5</c:f>
              <c:strCache>
                <c:ptCount val="4"/>
                <c:pt idx="0">
                  <c:v>высшая </c:v>
                </c:pt>
                <c:pt idx="1">
                  <c:v>первая</c:v>
                </c:pt>
                <c:pt idx="2">
                  <c:v>СЗД</c:v>
                </c:pt>
                <c:pt idx="3">
                  <c:v>молодой специалист</c:v>
                </c:pt>
              </c:strCache>
            </c:strRef>
          </c:cat>
          <c:val>
            <c:numRef>
              <c:f>Лист1!$B$2:$B$5</c:f>
              <c:numCache>
                <c:formatCode>0%</c:formatCode>
                <c:ptCount val="4"/>
                <c:pt idx="0">
                  <c:v>0.33</c:v>
                </c:pt>
                <c:pt idx="1">
                  <c:v>0.21</c:v>
                </c:pt>
                <c:pt idx="2">
                  <c:v>0.4</c:v>
                </c:pt>
                <c:pt idx="3">
                  <c:v>0.06</c:v>
                </c:pt>
              </c:numCache>
            </c:numRef>
          </c:val>
          <c:extLst xmlns:c16r2="http://schemas.microsoft.com/office/drawing/2015/06/chart">
            <c:ext xmlns:c16="http://schemas.microsoft.com/office/drawing/2014/chart" uri="{C3380CC4-5D6E-409C-BE32-E72D297353CC}">
              <c16:uniqueId val="{00000000-EE16-4E37-BB1C-7C3B79236271}"/>
            </c:ext>
          </c:extLst>
        </c:ser>
        <c:ser>
          <c:idx val="1"/>
          <c:order val="1"/>
          <c:tx>
            <c:strRef>
              <c:f>Лист1!$C$1</c:f>
              <c:strCache>
                <c:ptCount val="1"/>
                <c:pt idx="0">
                  <c:v>2021</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Лист1!$A$2:$A$5</c:f>
              <c:strCache>
                <c:ptCount val="4"/>
                <c:pt idx="0">
                  <c:v>высшая </c:v>
                </c:pt>
                <c:pt idx="1">
                  <c:v>первая</c:v>
                </c:pt>
                <c:pt idx="2">
                  <c:v>СЗД</c:v>
                </c:pt>
                <c:pt idx="3">
                  <c:v>молодой специалист</c:v>
                </c:pt>
              </c:strCache>
            </c:strRef>
          </c:cat>
          <c:val>
            <c:numRef>
              <c:f>Лист1!$C$2:$C$5</c:f>
              <c:numCache>
                <c:formatCode>0%</c:formatCode>
                <c:ptCount val="4"/>
                <c:pt idx="0" formatCode="0.00%">
                  <c:v>0.375</c:v>
                </c:pt>
                <c:pt idx="1">
                  <c:v>0.19</c:v>
                </c:pt>
                <c:pt idx="2">
                  <c:v>0.33</c:v>
                </c:pt>
                <c:pt idx="3">
                  <c:v>0.1</c:v>
                </c:pt>
              </c:numCache>
            </c:numRef>
          </c:val>
          <c:extLst xmlns:c16r2="http://schemas.microsoft.com/office/drawing/2015/06/chart">
            <c:ext xmlns:c16="http://schemas.microsoft.com/office/drawing/2014/chart" uri="{C3380CC4-5D6E-409C-BE32-E72D297353CC}">
              <c16:uniqueId val="{00000001-EE16-4E37-BB1C-7C3B79236271}"/>
            </c:ext>
          </c:extLst>
        </c:ser>
        <c:ser>
          <c:idx val="2"/>
          <c:order val="2"/>
          <c:tx>
            <c:strRef>
              <c:f>Лист1!$D$1</c:f>
              <c:strCache>
                <c:ptCount val="1"/>
                <c:pt idx="0">
                  <c:v>2022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Лист1!$A$2:$A$5</c:f>
              <c:strCache>
                <c:ptCount val="4"/>
                <c:pt idx="0">
                  <c:v>высшая </c:v>
                </c:pt>
                <c:pt idx="1">
                  <c:v>первая</c:v>
                </c:pt>
                <c:pt idx="2">
                  <c:v>СЗД</c:v>
                </c:pt>
                <c:pt idx="3">
                  <c:v>молодой специалист</c:v>
                </c:pt>
              </c:strCache>
            </c:strRef>
          </c:cat>
          <c:val>
            <c:numRef>
              <c:f>Лист1!$D$2:$D$5</c:f>
              <c:numCache>
                <c:formatCode>0%</c:formatCode>
                <c:ptCount val="4"/>
                <c:pt idx="0">
                  <c:v>0.32</c:v>
                </c:pt>
                <c:pt idx="1">
                  <c:v>0.14000000000000001</c:v>
                </c:pt>
                <c:pt idx="2">
                  <c:v>0.4</c:v>
                </c:pt>
                <c:pt idx="3">
                  <c:v>0.14000000000000001</c:v>
                </c:pt>
              </c:numCache>
            </c:numRef>
          </c:val>
          <c:extLst xmlns:c16r2="http://schemas.microsoft.com/office/drawing/2015/06/chart">
            <c:ext xmlns:c16="http://schemas.microsoft.com/office/drawing/2014/chart" uri="{C3380CC4-5D6E-409C-BE32-E72D297353CC}">
              <c16:uniqueId val="{00000002-EE16-4E37-BB1C-7C3B79236271}"/>
            </c:ext>
          </c:extLst>
        </c:ser>
        <c:dLbls>
          <c:showLegendKey val="0"/>
          <c:showVal val="0"/>
          <c:showCatName val="0"/>
          <c:showSerName val="0"/>
          <c:showPercent val="0"/>
          <c:showBubbleSize val="0"/>
        </c:dLbls>
        <c:gapWidth val="219"/>
        <c:overlap val="-27"/>
        <c:axId val="246776616"/>
        <c:axId val="246782888"/>
      </c:barChart>
      <c:catAx>
        <c:axId val="246776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82888"/>
        <c:crosses val="autoZero"/>
        <c:auto val="1"/>
        <c:lblAlgn val="ctr"/>
        <c:lblOffset val="100"/>
        <c:noMultiLvlLbl val="0"/>
      </c:catAx>
      <c:valAx>
        <c:axId val="24678288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661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Лист1!$B$5</c:f>
              <c:strCache>
                <c:ptCount val="1"/>
                <c:pt idx="0">
                  <c:v>У</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Лист1!$A$6:$A$8</c:f>
              <c:numCache>
                <c:formatCode>General</c:formatCode>
                <c:ptCount val="3"/>
                <c:pt idx="0">
                  <c:v>2020</c:v>
                </c:pt>
                <c:pt idx="1">
                  <c:v>2021</c:v>
                </c:pt>
                <c:pt idx="2">
                  <c:v>2022</c:v>
                </c:pt>
              </c:numCache>
            </c:numRef>
          </c:cat>
          <c:val>
            <c:numRef>
              <c:f>Лист1!$B$6:$B$8</c:f>
              <c:numCache>
                <c:formatCode>0%</c:formatCode>
                <c:ptCount val="3"/>
                <c:pt idx="0">
                  <c:v>0.8</c:v>
                </c:pt>
                <c:pt idx="1">
                  <c:v>0.87</c:v>
                </c:pt>
                <c:pt idx="2">
                  <c:v>0.68</c:v>
                </c:pt>
              </c:numCache>
            </c:numRef>
          </c:val>
          <c:extLst xmlns:c16r2="http://schemas.microsoft.com/office/drawing/2015/06/chart">
            <c:ext xmlns:c16="http://schemas.microsoft.com/office/drawing/2014/chart" uri="{C3380CC4-5D6E-409C-BE32-E72D297353CC}">
              <c16:uniqueId val="{00000000-F846-4681-978E-1631E8535DD8}"/>
            </c:ext>
          </c:extLst>
        </c:ser>
        <c:dLbls>
          <c:showLegendKey val="0"/>
          <c:showVal val="0"/>
          <c:showCatName val="0"/>
          <c:showSerName val="0"/>
          <c:showPercent val="0"/>
          <c:showBubbleSize val="0"/>
        </c:dLbls>
        <c:gapWidth val="219"/>
        <c:overlap val="-27"/>
        <c:axId val="246776224"/>
        <c:axId val="246777792"/>
      </c:barChart>
      <c:catAx>
        <c:axId val="2467762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7792"/>
        <c:crosses val="autoZero"/>
        <c:auto val="1"/>
        <c:lblAlgn val="ctr"/>
        <c:lblOffset val="100"/>
        <c:noMultiLvlLbl val="0"/>
      </c:catAx>
      <c:valAx>
        <c:axId val="24677779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622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Лист4!$A$1:$A$4</c:f>
              <c:strCache>
                <c:ptCount val="4"/>
                <c:pt idx="0">
                  <c:v>Предметные КПК</c:v>
                </c:pt>
                <c:pt idx="1">
                  <c:v>КПК  проф.. Развития</c:v>
                </c:pt>
                <c:pt idx="2">
                  <c:v>КПК ИКТ-компетенции</c:v>
                </c:pt>
                <c:pt idx="3">
                  <c:v>КПК по работе с детьми с ОВЗ</c:v>
                </c:pt>
              </c:strCache>
            </c:strRef>
          </c:cat>
          <c:val>
            <c:numRef>
              <c:f>Лист4!$B$1:$B$4</c:f>
              <c:numCache>
                <c:formatCode>0%</c:formatCode>
                <c:ptCount val="4"/>
                <c:pt idx="0">
                  <c:v>0.51</c:v>
                </c:pt>
                <c:pt idx="1">
                  <c:v>0.52</c:v>
                </c:pt>
                <c:pt idx="2">
                  <c:v>0.81</c:v>
                </c:pt>
                <c:pt idx="3">
                  <c:v>0.41</c:v>
                </c:pt>
              </c:numCache>
            </c:numRef>
          </c:val>
          <c:extLst xmlns:c16r2="http://schemas.microsoft.com/office/drawing/2015/06/chart">
            <c:ext xmlns:c16="http://schemas.microsoft.com/office/drawing/2014/chart" uri="{C3380CC4-5D6E-409C-BE32-E72D297353CC}">
              <c16:uniqueId val="{00000000-38AE-45CA-9784-06AD067B39E9}"/>
            </c:ext>
          </c:extLst>
        </c:ser>
        <c:dLbls>
          <c:showLegendKey val="0"/>
          <c:showVal val="0"/>
          <c:showCatName val="0"/>
          <c:showSerName val="0"/>
          <c:showPercent val="0"/>
          <c:showBubbleSize val="0"/>
        </c:dLbls>
        <c:gapWidth val="219"/>
        <c:overlap val="-27"/>
        <c:axId val="246783672"/>
        <c:axId val="246777400"/>
      </c:barChart>
      <c:catAx>
        <c:axId val="2467836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7400"/>
        <c:crosses val="autoZero"/>
        <c:auto val="1"/>
        <c:lblAlgn val="ctr"/>
        <c:lblOffset val="100"/>
        <c:noMultiLvlLbl val="0"/>
      </c:catAx>
      <c:valAx>
        <c:axId val="24677740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836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Лист5!$B$1</c:f>
              <c:strCache>
                <c:ptCount val="1"/>
                <c:pt idx="0">
                  <c:v>2020</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Лист5!$A$2:$A$4</c:f>
              <c:strCache>
                <c:ptCount val="3"/>
                <c:pt idx="0">
                  <c:v>Муниципальный уровень</c:v>
                </c:pt>
                <c:pt idx="1">
                  <c:v>Региональный уровень</c:v>
                </c:pt>
                <c:pt idx="2">
                  <c:v>Федеральный уровень</c:v>
                </c:pt>
              </c:strCache>
            </c:strRef>
          </c:cat>
          <c:val>
            <c:numRef>
              <c:f>Лист5!$B$2:$B$4</c:f>
              <c:numCache>
                <c:formatCode>0%</c:formatCode>
                <c:ptCount val="3"/>
                <c:pt idx="0">
                  <c:v>0.41</c:v>
                </c:pt>
                <c:pt idx="1">
                  <c:v>0.31</c:v>
                </c:pt>
                <c:pt idx="2">
                  <c:v>0.12</c:v>
                </c:pt>
              </c:numCache>
            </c:numRef>
          </c:val>
          <c:extLst xmlns:c16r2="http://schemas.microsoft.com/office/drawing/2015/06/chart">
            <c:ext xmlns:c16="http://schemas.microsoft.com/office/drawing/2014/chart" uri="{C3380CC4-5D6E-409C-BE32-E72D297353CC}">
              <c16:uniqueId val="{00000000-ED2C-42C2-B3E5-F02B793CEA67}"/>
            </c:ext>
          </c:extLst>
        </c:ser>
        <c:ser>
          <c:idx val="1"/>
          <c:order val="1"/>
          <c:tx>
            <c:strRef>
              <c:f>Лист5!$C$1</c:f>
              <c:strCache>
                <c:ptCount val="1"/>
                <c:pt idx="0">
                  <c:v>2021</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Лист5!$A$2:$A$4</c:f>
              <c:strCache>
                <c:ptCount val="3"/>
                <c:pt idx="0">
                  <c:v>Муниципальный уровень</c:v>
                </c:pt>
                <c:pt idx="1">
                  <c:v>Региональный уровень</c:v>
                </c:pt>
                <c:pt idx="2">
                  <c:v>Федеральный уровень</c:v>
                </c:pt>
              </c:strCache>
            </c:strRef>
          </c:cat>
          <c:val>
            <c:numRef>
              <c:f>Лист5!$C$2:$C$4</c:f>
              <c:numCache>
                <c:formatCode>0.00%</c:formatCode>
                <c:ptCount val="3"/>
                <c:pt idx="0" formatCode="0%">
                  <c:v>0.55000000000000004</c:v>
                </c:pt>
                <c:pt idx="1">
                  <c:v>0.28499999999999998</c:v>
                </c:pt>
                <c:pt idx="2" formatCode="0%">
                  <c:v>0.45</c:v>
                </c:pt>
              </c:numCache>
            </c:numRef>
          </c:val>
          <c:extLst xmlns:c16r2="http://schemas.microsoft.com/office/drawing/2015/06/chart">
            <c:ext xmlns:c16="http://schemas.microsoft.com/office/drawing/2014/chart" uri="{C3380CC4-5D6E-409C-BE32-E72D297353CC}">
              <c16:uniqueId val="{00000001-ED2C-42C2-B3E5-F02B793CEA67}"/>
            </c:ext>
          </c:extLst>
        </c:ser>
        <c:dLbls>
          <c:showLegendKey val="0"/>
          <c:showVal val="0"/>
          <c:showCatName val="0"/>
          <c:showSerName val="0"/>
          <c:showPercent val="0"/>
          <c:showBubbleSize val="0"/>
        </c:dLbls>
        <c:gapWidth val="219"/>
        <c:overlap val="-27"/>
        <c:axId val="246778576"/>
        <c:axId val="246778968"/>
      </c:barChart>
      <c:catAx>
        <c:axId val="246778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8968"/>
        <c:crosses val="autoZero"/>
        <c:auto val="1"/>
        <c:lblAlgn val="ctr"/>
        <c:lblOffset val="100"/>
        <c:noMultiLvlLbl val="0"/>
      </c:catAx>
      <c:valAx>
        <c:axId val="2467789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677857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Лист1!$B$1</c:f>
              <c:strCache>
                <c:ptCount val="1"/>
                <c:pt idx="0">
                  <c:v>Ряд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ru-RU"/>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Лист1!$A$2:$A$5</c:f>
              <c:strCache>
                <c:ptCount val="3"/>
                <c:pt idx="0">
                  <c:v>2018-2019 год</c:v>
                </c:pt>
                <c:pt idx="1">
                  <c:v>2019-2020 год</c:v>
                </c:pt>
                <c:pt idx="2">
                  <c:v>2020-2021 год</c:v>
                </c:pt>
              </c:strCache>
            </c:strRef>
          </c:cat>
          <c:val>
            <c:numRef>
              <c:f>Лист1!$B$2:$B$5</c:f>
              <c:numCache>
                <c:formatCode>0.00%</c:formatCode>
                <c:ptCount val="4"/>
                <c:pt idx="0">
                  <c:v>1.8499999999999999E-2</c:v>
                </c:pt>
                <c:pt idx="1">
                  <c:v>8.1600000000000006E-2</c:v>
                </c:pt>
                <c:pt idx="2">
                  <c:v>8.3299999999999999E-2</c:v>
                </c:pt>
              </c:numCache>
            </c:numRef>
          </c:val>
        </c:ser>
        <c:dLbls>
          <c:dLblPos val="outEnd"/>
          <c:showLegendKey val="0"/>
          <c:showVal val="1"/>
          <c:showCatName val="0"/>
          <c:showSerName val="0"/>
          <c:showPercent val="0"/>
          <c:showBubbleSize val="0"/>
        </c:dLbls>
        <c:gapWidth val="219"/>
        <c:overlap val="-27"/>
        <c:axId val="246780144"/>
        <c:axId val="246780928"/>
      </c:barChart>
      <c:catAx>
        <c:axId val="246780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ru-RU"/>
          </a:p>
        </c:txPr>
        <c:crossAx val="246780928"/>
        <c:crosses val="autoZero"/>
        <c:auto val="1"/>
        <c:lblAlgn val="ctr"/>
        <c:lblOffset val="100"/>
        <c:noMultiLvlLbl val="0"/>
      </c:catAx>
      <c:valAx>
        <c:axId val="246780928"/>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ru-RU"/>
          </a:p>
        </c:txPr>
        <c:crossAx val="2467801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Лист1!$H$6</c:f>
              <c:strCache>
                <c:ptCount val="1"/>
                <c:pt idx="0">
                  <c:v>2020</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Лист1!$I$5:$K$5</c:f>
              <c:strCache>
                <c:ptCount val="3"/>
                <c:pt idx="0">
                  <c:v>Муниципальный уровень</c:v>
                </c:pt>
                <c:pt idx="1">
                  <c:v>Региональный уровень</c:v>
                </c:pt>
                <c:pt idx="2">
                  <c:v>Всероссийский уровень</c:v>
                </c:pt>
              </c:strCache>
            </c:strRef>
          </c:cat>
          <c:val>
            <c:numRef>
              <c:f>Лист1!$I$6:$K$6</c:f>
              <c:numCache>
                <c:formatCode>General</c:formatCode>
                <c:ptCount val="3"/>
                <c:pt idx="0">
                  <c:v>21</c:v>
                </c:pt>
                <c:pt idx="1">
                  <c:v>2</c:v>
                </c:pt>
                <c:pt idx="2">
                  <c:v>0</c:v>
                </c:pt>
              </c:numCache>
            </c:numRef>
          </c:val>
          <c:extLst xmlns:c16r2="http://schemas.microsoft.com/office/drawing/2015/06/chart">
            <c:ext xmlns:c16="http://schemas.microsoft.com/office/drawing/2014/chart" uri="{C3380CC4-5D6E-409C-BE32-E72D297353CC}">
              <c16:uniqueId val="{00000000-C742-4B82-8806-0D7094ADC2F5}"/>
            </c:ext>
          </c:extLst>
        </c:ser>
        <c:ser>
          <c:idx val="1"/>
          <c:order val="1"/>
          <c:tx>
            <c:strRef>
              <c:f>Лист1!$H$7</c:f>
              <c:strCache>
                <c:ptCount val="1"/>
                <c:pt idx="0">
                  <c:v>2021</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Лист1!$I$5:$K$5</c:f>
              <c:strCache>
                <c:ptCount val="3"/>
                <c:pt idx="0">
                  <c:v>Муниципальный уровень</c:v>
                </c:pt>
                <c:pt idx="1">
                  <c:v>Региональный уровень</c:v>
                </c:pt>
                <c:pt idx="2">
                  <c:v>Всероссийский уровень</c:v>
                </c:pt>
              </c:strCache>
            </c:strRef>
          </c:cat>
          <c:val>
            <c:numRef>
              <c:f>Лист1!$I$7:$K$7</c:f>
              <c:numCache>
                <c:formatCode>General</c:formatCode>
                <c:ptCount val="3"/>
                <c:pt idx="0">
                  <c:v>17</c:v>
                </c:pt>
                <c:pt idx="1">
                  <c:v>3</c:v>
                </c:pt>
                <c:pt idx="2">
                  <c:v>0</c:v>
                </c:pt>
              </c:numCache>
            </c:numRef>
          </c:val>
          <c:extLst xmlns:c16r2="http://schemas.microsoft.com/office/drawing/2015/06/chart">
            <c:ext xmlns:c16="http://schemas.microsoft.com/office/drawing/2014/chart" uri="{C3380CC4-5D6E-409C-BE32-E72D297353CC}">
              <c16:uniqueId val="{00000001-C742-4B82-8806-0D7094ADC2F5}"/>
            </c:ext>
          </c:extLst>
        </c:ser>
        <c:ser>
          <c:idx val="2"/>
          <c:order val="2"/>
          <c:tx>
            <c:strRef>
              <c:f>Лист1!$H$8</c:f>
              <c:strCache>
                <c:ptCount val="1"/>
                <c:pt idx="0">
                  <c:v>2022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Лист1!$I$5:$K$5</c:f>
              <c:strCache>
                <c:ptCount val="3"/>
                <c:pt idx="0">
                  <c:v>Муниципальный уровень</c:v>
                </c:pt>
                <c:pt idx="1">
                  <c:v>Региональный уровень</c:v>
                </c:pt>
                <c:pt idx="2">
                  <c:v>Всероссийский уровень</c:v>
                </c:pt>
              </c:strCache>
            </c:strRef>
          </c:cat>
          <c:val>
            <c:numRef>
              <c:f>Лист1!$I$8:$K$8</c:f>
              <c:numCache>
                <c:formatCode>General</c:formatCode>
                <c:ptCount val="3"/>
                <c:pt idx="0">
                  <c:v>9</c:v>
                </c:pt>
                <c:pt idx="1">
                  <c:v>5</c:v>
                </c:pt>
                <c:pt idx="2">
                  <c:v>1</c:v>
                </c:pt>
              </c:numCache>
            </c:numRef>
          </c:val>
          <c:extLst xmlns:c16r2="http://schemas.microsoft.com/office/drawing/2015/06/chart">
            <c:ext xmlns:c16="http://schemas.microsoft.com/office/drawing/2014/chart" uri="{C3380CC4-5D6E-409C-BE32-E72D297353CC}">
              <c16:uniqueId val="{00000002-C742-4B82-8806-0D7094ADC2F5}"/>
            </c:ext>
          </c:extLst>
        </c:ser>
        <c:dLbls>
          <c:showLegendKey val="0"/>
          <c:showVal val="0"/>
          <c:showCatName val="0"/>
          <c:showSerName val="0"/>
          <c:showPercent val="0"/>
          <c:showBubbleSize val="0"/>
        </c:dLbls>
        <c:gapWidth val="219"/>
        <c:overlap val="-27"/>
        <c:axId val="247911656"/>
        <c:axId val="247904600"/>
      </c:barChart>
      <c:catAx>
        <c:axId val="247911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4600"/>
        <c:crosses val="autoZero"/>
        <c:auto val="1"/>
        <c:lblAlgn val="ctr"/>
        <c:lblOffset val="100"/>
        <c:noMultiLvlLbl val="0"/>
      </c:catAx>
      <c:valAx>
        <c:axId val="2479046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1165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Лист1!$E$14</c:f>
              <c:strCache>
                <c:ptCount val="1"/>
                <c:pt idx="0">
                  <c:v>Муниципальный уровень</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Лист1!$D$15:$D$17</c:f>
              <c:numCache>
                <c:formatCode>General</c:formatCode>
                <c:ptCount val="3"/>
                <c:pt idx="0">
                  <c:v>2020</c:v>
                </c:pt>
                <c:pt idx="1">
                  <c:v>2021</c:v>
                </c:pt>
                <c:pt idx="2">
                  <c:v>2022</c:v>
                </c:pt>
              </c:numCache>
            </c:numRef>
          </c:cat>
          <c:val>
            <c:numRef>
              <c:f>Лист1!$E$15:$E$17</c:f>
              <c:numCache>
                <c:formatCode>General</c:formatCode>
                <c:ptCount val="3"/>
                <c:pt idx="0">
                  <c:v>12</c:v>
                </c:pt>
                <c:pt idx="1">
                  <c:v>14</c:v>
                </c:pt>
                <c:pt idx="2">
                  <c:v>9</c:v>
                </c:pt>
              </c:numCache>
            </c:numRef>
          </c:val>
          <c:extLst xmlns:c16r2="http://schemas.microsoft.com/office/drawing/2015/06/chart">
            <c:ext xmlns:c16="http://schemas.microsoft.com/office/drawing/2014/chart" uri="{C3380CC4-5D6E-409C-BE32-E72D297353CC}">
              <c16:uniqueId val="{00000000-2FDD-4FE1-8CD4-9357D2DB9368}"/>
            </c:ext>
          </c:extLst>
        </c:ser>
        <c:ser>
          <c:idx val="1"/>
          <c:order val="1"/>
          <c:tx>
            <c:strRef>
              <c:f>Лист1!$F$14</c:f>
              <c:strCache>
                <c:ptCount val="1"/>
                <c:pt idx="0">
                  <c:v>Региональный уровень</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Лист1!$D$15:$D$17</c:f>
              <c:numCache>
                <c:formatCode>General</c:formatCode>
                <c:ptCount val="3"/>
                <c:pt idx="0">
                  <c:v>2020</c:v>
                </c:pt>
                <c:pt idx="1">
                  <c:v>2021</c:v>
                </c:pt>
                <c:pt idx="2">
                  <c:v>2022</c:v>
                </c:pt>
              </c:numCache>
            </c:numRef>
          </c:cat>
          <c:val>
            <c:numRef>
              <c:f>Лист1!$F$15:$F$17</c:f>
              <c:numCache>
                <c:formatCode>General</c:formatCode>
                <c:ptCount val="3"/>
                <c:pt idx="0">
                  <c:v>2</c:v>
                </c:pt>
                <c:pt idx="1">
                  <c:v>2</c:v>
                </c:pt>
                <c:pt idx="2">
                  <c:v>5</c:v>
                </c:pt>
              </c:numCache>
            </c:numRef>
          </c:val>
          <c:extLst xmlns:c16r2="http://schemas.microsoft.com/office/drawing/2015/06/chart">
            <c:ext xmlns:c16="http://schemas.microsoft.com/office/drawing/2014/chart" uri="{C3380CC4-5D6E-409C-BE32-E72D297353CC}">
              <c16:uniqueId val="{00000001-2FDD-4FE1-8CD4-9357D2DB9368}"/>
            </c:ext>
          </c:extLst>
        </c:ser>
        <c:dLbls>
          <c:showLegendKey val="0"/>
          <c:showVal val="0"/>
          <c:showCatName val="0"/>
          <c:showSerName val="0"/>
          <c:showPercent val="0"/>
          <c:showBubbleSize val="0"/>
        </c:dLbls>
        <c:gapWidth val="219"/>
        <c:overlap val="-27"/>
        <c:axId val="247906168"/>
        <c:axId val="247910872"/>
      </c:barChart>
      <c:catAx>
        <c:axId val="247906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10872"/>
        <c:crosses val="autoZero"/>
        <c:auto val="1"/>
        <c:lblAlgn val="ctr"/>
        <c:lblOffset val="100"/>
        <c:noMultiLvlLbl val="0"/>
      </c:catAx>
      <c:valAx>
        <c:axId val="2479108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616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Лист2!$A$2</c:f>
              <c:strCache>
                <c:ptCount val="1"/>
                <c:pt idx="0">
                  <c:v>СОШ 29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Лист2!$B$1:$D$1</c:f>
              <c:strCache>
                <c:ptCount val="3"/>
                <c:pt idx="0">
                  <c:v>Соответствие информации о деятельности организации</c:v>
                </c:pt>
                <c:pt idx="1">
                  <c:v>Наличие на официальном сайте организации информации о дистанционных способах обратной связи</c:v>
                </c:pt>
                <c:pt idx="2">
                  <c:v>Доля получателей услуг, удовлетворенных открытостью</c:v>
                </c:pt>
              </c:strCache>
            </c:strRef>
          </c:cat>
          <c:val>
            <c:numRef>
              <c:f>Лист2!$B$2:$D$2</c:f>
              <c:numCache>
                <c:formatCode>0%</c:formatCode>
                <c:ptCount val="3"/>
                <c:pt idx="0">
                  <c:v>1</c:v>
                </c:pt>
                <c:pt idx="1">
                  <c:v>1</c:v>
                </c:pt>
                <c:pt idx="2">
                  <c:v>0.93</c:v>
                </c:pt>
              </c:numCache>
            </c:numRef>
          </c:val>
          <c:extLst xmlns:c16r2="http://schemas.microsoft.com/office/drawing/2015/06/chart">
            <c:ext xmlns:c16="http://schemas.microsoft.com/office/drawing/2014/chart" uri="{C3380CC4-5D6E-409C-BE32-E72D297353CC}">
              <c16:uniqueId val="{00000000-D727-4F62-AE62-EC95DD612AAA}"/>
            </c:ext>
          </c:extLst>
        </c:ser>
        <c:ser>
          <c:idx val="1"/>
          <c:order val="1"/>
          <c:tx>
            <c:strRef>
              <c:f>Лист2!$A$3</c:f>
              <c:strCache>
                <c:ptCount val="1"/>
                <c:pt idx="0">
                  <c:v>Среднее значение по городу</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Лист2!$B$1:$D$1</c:f>
              <c:strCache>
                <c:ptCount val="3"/>
                <c:pt idx="0">
                  <c:v>Соответствие информации о деятельности организации</c:v>
                </c:pt>
                <c:pt idx="1">
                  <c:v>Наличие на официальном сайте организации информации о дистанционных способах обратной связи</c:v>
                </c:pt>
                <c:pt idx="2">
                  <c:v>Доля получателей услуг, удовлетворенных открытостью</c:v>
                </c:pt>
              </c:strCache>
            </c:strRef>
          </c:cat>
          <c:val>
            <c:numRef>
              <c:f>Лист2!$B$3:$D$3</c:f>
              <c:numCache>
                <c:formatCode>0%</c:formatCode>
                <c:ptCount val="3"/>
                <c:pt idx="0" formatCode="0.00%">
                  <c:v>0.96499999999999997</c:v>
                </c:pt>
                <c:pt idx="1">
                  <c:v>1</c:v>
                </c:pt>
                <c:pt idx="2" formatCode="0.00%">
                  <c:v>0.96699999999999997</c:v>
                </c:pt>
              </c:numCache>
            </c:numRef>
          </c:val>
          <c:extLst xmlns:c16r2="http://schemas.microsoft.com/office/drawing/2015/06/chart">
            <c:ext xmlns:c16="http://schemas.microsoft.com/office/drawing/2014/chart" uri="{C3380CC4-5D6E-409C-BE32-E72D297353CC}">
              <c16:uniqueId val="{00000001-D727-4F62-AE62-EC95DD612AAA}"/>
            </c:ext>
          </c:extLst>
        </c:ser>
        <c:dLbls>
          <c:showLegendKey val="0"/>
          <c:showVal val="0"/>
          <c:showCatName val="0"/>
          <c:showSerName val="0"/>
          <c:showPercent val="0"/>
          <c:showBubbleSize val="0"/>
        </c:dLbls>
        <c:gapWidth val="219"/>
        <c:overlap val="-27"/>
        <c:axId val="247905776"/>
        <c:axId val="247911264"/>
      </c:barChart>
      <c:catAx>
        <c:axId val="247905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ru-RU"/>
          </a:p>
        </c:txPr>
        <c:crossAx val="247911264"/>
        <c:crosses val="autoZero"/>
        <c:auto val="1"/>
        <c:lblAlgn val="ctr"/>
        <c:lblOffset val="100"/>
        <c:noMultiLvlLbl val="0"/>
      </c:catAx>
      <c:valAx>
        <c:axId val="24791126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577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Лист3!$A$2</c:f>
              <c:strCache>
                <c:ptCount val="1"/>
                <c:pt idx="0">
                  <c:v>СОШ 29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Лист3!$B$1:$C$1</c:f>
              <c:strCache>
                <c:ptCount val="2"/>
                <c:pt idx="0">
                  <c:v>Обеспечение в организации комфортных условий предоставления услуг </c:v>
                </c:pt>
                <c:pt idx="1">
                  <c:v>Доля получателей услуг, удовлетворенных комфортностью предоставления услуг </c:v>
                </c:pt>
              </c:strCache>
            </c:strRef>
          </c:cat>
          <c:val>
            <c:numRef>
              <c:f>Лист3!$B$2:$C$2</c:f>
              <c:numCache>
                <c:formatCode>0%</c:formatCode>
                <c:ptCount val="2"/>
                <c:pt idx="0">
                  <c:v>0.88</c:v>
                </c:pt>
                <c:pt idx="1">
                  <c:v>0.74</c:v>
                </c:pt>
              </c:numCache>
            </c:numRef>
          </c:val>
          <c:extLst xmlns:c16r2="http://schemas.microsoft.com/office/drawing/2015/06/chart">
            <c:ext xmlns:c16="http://schemas.microsoft.com/office/drawing/2014/chart" uri="{C3380CC4-5D6E-409C-BE32-E72D297353CC}">
              <c16:uniqueId val="{00000000-4EA9-4BD5-837C-0F1229757B58}"/>
            </c:ext>
          </c:extLst>
        </c:ser>
        <c:ser>
          <c:idx val="1"/>
          <c:order val="1"/>
          <c:tx>
            <c:strRef>
              <c:f>Лист3!$A$3</c:f>
              <c:strCache>
                <c:ptCount val="1"/>
                <c:pt idx="0">
                  <c:v>Среднее значение по городу</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Лист3!$B$1:$C$1</c:f>
              <c:strCache>
                <c:ptCount val="2"/>
                <c:pt idx="0">
                  <c:v>Обеспечение в организации комфортных условий предоставления услуг </c:v>
                </c:pt>
                <c:pt idx="1">
                  <c:v>Доля получателей услуг, удовлетворенных комфортностью предоставления услуг </c:v>
                </c:pt>
              </c:strCache>
            </c:strRef>
          </c:cat>
          <c:val>
            <c:numRef>
              <c:f>Лист3!$B$3:$C$3</c:f>
              <c:numCache>
                <c:formatCode>0.00%</c:formatCode>
                <c:ptCount val="2"/>
                <c:pt idx="0">
                  <c:v>0.95199999999999996</c:v>
                </c:pt>
                <c:pt idx="1">
                  <c:v>0.89600000000000002</c:v>
                </c:pt>
              </c:numCache>
            </c:numRef>
          </c:val>
          <c:extLst xmlns:c16r2="http://schemas.microsoft.com/office/drawing/2015/06/chart">
            <c:ext xmlns:c16="http://schemas.microsoft.com/office/drawing/2014/chart" uri="{C3380CC4-5D6E-409C-BE32-E72D297353CC}">
              <c16:uniqueId val="{00000001-4EA9-4BD5-837C-0F1229757B58}"/>
            </c:ext>
          </c:extLst>
        </c:ser>
        <c:dLbls>
          <c:showLegendKey val="0"/>
          <c:showVal val="0"/>
          <c:showCatName val="0"/>
          <c:showSerName val="0"/>
          <c:showPercent val="0"/>
          <c:showBubbleSize val="0"/>
        </c:dLbls>
        <c:gapWidth val="219"/>
        <c:overlap val="-27"/>
        <c:axId val="247907736"/>
        <c:axId val="247906560"/>
      </c:barChart>
      <c:catAx>
        <c:axId val="247907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ru-RU"/>
          </a:p>
        </c:txPr>
        <c:crossAx val="247906560"/>
        <c:crosses val="autoZero"/>
        <c:auto val="1"/>
        <c:lblAlgn val="ctr"/>
        <c:lblOffset val="100"/>
        <c:noMultiLvlLbl val="0"/>
      </c:catAx>
      <c:valAx>
        <c:axId val="2479065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773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Лист4!$A$2</c:f>
              <c:strCache>
                <c:ptCount val="1"/>
                <c:pt idx="0">
                  <c:v>СОШ 29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Лист4!$B$1:$D$1</c:f>
              <c:strCache>
                <c:ptCount val="3"/>
                <c:pt idx="0">
                  <c:v>Доля получателей услуг, удовлетворенных доброжелательностью, вежливостью работников организации, обеспечивающих первичный контакт и информирование получателя услуги при непосредственном обращении в организацию</c:v>
                </c:pt>
                <c:pt idx="1">
                  <c:v>Доля получателей услуг, удовлетворенных доброжелательностью, вежливостью работников организации, обеспечивающих непосредственное оказание услуги при обращении в организацию </c:v>
                </c:pt>
                <c:pt idx="2">
                  <c:v>Доля получателей услуг, удовлетворенных доброжелательностью, вежливостью работников организации при использовании дистанционных форм взаимодействия</c:v>
                </c:pt>
              </c:strCache>
            </c:strRef>
          </c:cat>
          <c:val>
            <c:numRef>
              <c:f>Лист4!$B$2:$D$2</c:f>
              <c:numCache>
                <c:formatCode>0%</c:formatCode>
                <c:ptCount val="3"/>
                <c:pt idx="0">
                  <c:v>0.89</c:v>
                </c:pt>
                <c:pt idx="1">
                  <c:v>0.91</c:v>
                </c:pt>
                <c:pt idx="2">
                  <c:v>0.96</c:v>
                </c:pt>
              </c:numCache>
            </c:numRef>
          </c:val>
          <c:extLst xmlns:c16r2="http://schemas.microsoft.com/office/drawing/2015/06/chart">
            <c:ext xmlns:c16="http://schemas.microsoft.com/office/drawing/2014/chart" uri="{C3380CC4-5D6E-409C-BE32-E72D297353CC}">
              <c16:uniqueId val="{00000000-32C4-45D1-B54B-6C7C23CC2DD4}"/>
            </c:ext>
          </c:extLst>
        </c:ser>
        <c:ser>
          <c:idx val="1"/>
          <c:order val="1"/>
          <c:tx>
            <c:strRef>
              <c:f>Лист4!$A$3</c:f>
              <c:strCache>
                <c:ptCount val="1"/>
                <c:pt idx="0">
                  <c:v>Среднее значение по городу</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Лист4!$B$1:$D$1</c:f>
              <c:strCache>
                <c:ptCount val="3"/>
                <c:pt idx="0">
                  <c:v>Доля получателей услуг, удовлетворенных доброжелательностью, вежливостью работников организации, обеспечивающих первичный контакт и информирование получателя услуги при непосредственном обращении в организацию</c:v>
                </c:pt>
                <c:pt idx="1">
                  <c:v>Доля получателей услуг, удовлетворенных доброжелательностью, вежливостью работников организации, обеспечивающих непосредственное оказание услуги при обращении в организацию </c:v>
                </c:pt>
                <c:pt idx="2">
                  <c:v>Доля получателей услуг, удовлетворенных доброжелательностью, вежливостью работников организации при использовании дистанционных форм взаимодействия</c:v>
                </c:pt>
              </c:strCache>
            </c:strRef>
          </c:cat>
          <c:val>
            <c:numRef>
              <c:f>Лист4!$B$3:$D$3</c:f>
              <c:numCache>
                <c:formatCode>0.00%</c:formatCode>
                <c:ptCount val="3"/>
                <c:pt idx="0">
                  <c:v>0.94599999999999995</c:v>
                </c:pt>
                <c:pt idx="1">
                  <c:v>0.95799999999999996</c:v>
                </c:pt>
                <c:pt idx="2">
                  <c:v>0.97799999999999998</c:v>
                </c:pt>
              </c:numCache>
            </c:numRef>
          </c:val>
          <c:extLst xmlns:c16r2="http://schemas.microsoft.com/office/drawing/2015/06/chart">
            <c:ext xmlns:c16="http://schemas.microsoft.com/office/drawing/2014/chart" uri="{C3380CC4-5D6E-409C-BE32-E72D297353CC}">
              <c16:uniqueId val="{00000001-32C4-45D1-B54B-6C7C23CC2DD4}"/>
            </c:ext>
          </c:extLst>
        </c:ser>
        <c:dLbls>
          <c:showLegendKey val="0"/>
          <c:showVal val="0"/>
          <c:showCatName val="0"/>
          <c:showSerName val="0"/>
          <c:showPercent val="0"/>
          <c:showBubbleSize val="0"/>
        </c:dLbls>
        <c:gapWidth val="219"/>
        <c:overlap val="-27"/>
        <c:axId val="247908912"/>
        <c:axId val="247910088"/>
      </c:barChart>
      <c:catAx>
        <c:axId val="247908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mn-lt"/>
                <a:ea typeface="+mn-ea"/>
                <a:cs typeface="+mn-cs"/>
              </a:defRPr>
            </a:pPr>
            <a:endParaRPr lang="ru-RU"/>
          </a:p>
        </c:txPr>
        <c:crossAx val="247910088"/>
        <c:crosses val="autoZero"/>
        <c:auto val="1"/>
        <c:lblAlgn val="ctr"/>
        <c:lblOffset val="100"/>
        <c:noMultiLvlLbl val="0"/>
      </c:catAx>
      <c:valAx>
        <c:axId val="24791008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891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Лист5!$A$2</c:f>
              <c:strCache>
                <c:ptCount val="1"/>
                <c:pt idx="0">
                  <c:v>СОШ 29</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Лист5!$B$1:$D$1</c:f>
              <c:strCache>
                <c:ptCount val="3"/>
                <c:pt idx="0">
                  <c:v>Доля получателей услуг, которые готовы рекомендовать организацию родственникам и знакомым</c:v>
                </c:pt>
                <c:pt idx="1">
                  <c:v>Доля получателей услуг, удовлетворенных организационными условиями предоставления услуг </c:v>
                </c:pt>
                <c:pt idx="2">
                  <c:v>Доля получателей услуг, удовлетворенных в целом условиями оказания услуг в организации </c:v>
                </c:pt>
              </c:strCache>
            </c:strRef>
          </c:cat>
          <c:val>
            <c:numRef>
              <c:f>Лист5!$B$2:$D$2</c:f>
              <c:numCache>
                <c:formatCode>0%</c:formatCode>
                <c:ptCount val="3"/>
                <c:pt idx="0">
                  <c:v>0.84</c:v>
                </c:pt>
                <c:pt idx="1">
                  <c:v>0.87</c:v>
                </c:pt>
                <c:pt idx="2">
                  <c:v>0.87</c:v>
                </c:pt>
              </c:numCache>
            </c:numRef>
          </c:val>
          <c:extLst xmlns:c16r2="http://schemas.microsoft.com/office/drawing/2015/06/chart">
            <c:ext xmlns:c16="http://schemas.microsoft.com/office/drawing/2014/chart" uri="{C3380CC4-5D6E-409C-BE32-E72D297353CC}">
              <c16:uniqueId val="{00000000-9393-467E-8D0C-C0E0644FDD48}"/>
            </c:ext>
          </c:extLst>
        </c:ser>
        <c:ser>
          <c:idx val="1"/>
          <c:order val="1"/>
          <c:tx>
            <c:strRef>
              <c:f>Лист5!$A$3</c:f>
              <c:strCache>
                <c:ptCount val="1"/>
                <c:pt idx="0">
                  <c:v>Среднее значение по городу</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ru-RU"/>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Лист5!$B$1:$D$1</c:f>
              <c:strCache>
                <c:ptCount val="3"/>
                <c:pt idx="0">
                  <c:v>Доля получателей услуг, которые готовы рекомендовать организацию родственникам и знакомым</c:v>
                </c:pt>
                <c:pt idx="1">
                  <c:v>Доля получателей услуг, удовлетворенных организационными условиями предоставления услуг </c:v>
                </c:pt>
                <c:pt idx="2">
                  <c:v>Доля получателей услуг, удовлетворенных в целом условиями оказания услуг в организации </c:v>
                </c:pt>
              </c:strCache>
            </c:strRef>
          </c:cat>
          <c:val>
            <c:numRef>
              <c:f>Лист5!$B$3:$D$3</c:f>
              <c:numCache>
                <c:formatCode>0.00%</c:formatCode>
                <c:ptCount val="3"/>
                <c:pt idx="0">
                  <c:v>0.93700000000000006</c:v>
                </c:pt>
                <c:pt idx="1">
                  <c:v>0.94099999999999995</c:v>
                </c:pt>
                <c:pt idx="2">
                  <c:v>0.94799999999999995</c:v>
                </c:pt>
              </c:numCache>
            </c:numRef>
          </c:val>
          <c:extLst xmlns:c16r2="http://schemas.microsoft.com/office/drawing/2015/06/chart">
            <c:ext xmlns:c16="http://schemas.microsoft.com/office/drawing/2014/chart" uri="{C3380CC4-5D6E-409C-BE32-E72D297353CC}">
              <c16:uniqueId val="{00000001-9393-467E-8D0C-C0E0644FDD48}"/>
            </c:ext>
          </c:extLst>
        </c:ser>
        <c:dLbls>
          <c:showLegendKey val="0"/>
          <c:showVal val="0"/>
          <c:showCatName val="0"/>
          <c:showSerName val="0"/>
          <c:showPercent val="0"/>
          <c:showBubbleSize val="0"/>
        </c:dLbls>
        <c:gapWidth val="219"/>
        <c:overlap val="-27"/>
        <c:axId val="247909696"/>
        <c:axId val="247910480"/>
      </c:barChart>
      <c:catAx>
        <c:axId val="2479096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ru-RU"/>
          </a:p>
        </c:txPr>
        <c:crossAx val="247910480"/>
        <c:crosses val="autoZero"/>
        <c:auto val="1"/>
        <c:lblAlgn val="ctr"/>
        <c:lblOffset val="100"/>
        <c:noMultiLvlLbl val="0"/>
      </c:catAx>
      <c:valAx>
        <c:axId val="2479104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crossAx val="24790969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u-RU"/>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ru-RU"/>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Документ" ma:contentTypeID="0x010100E7A85887BC00AB4B902C95D0D0122006" ma:contentTypeVersion="49" ma:contentTypeDescription="Создание документа." ma:contentTypeScope="" ma:versionID="e1beba7d97727391086f3c76e5681afa">
  <xsd:schema xmlns:xsd="http://www.w3.org/2001/XMLSchema" xmlns:xs="http://www.w3.org/2001/XMLSchema" xmlns:p="http://schemas.microsoft.com/office/2006/metadata/properties" xmlns:ns2="4a252ca3-5a62-4c1c-90a6-29f4710e47f8" targetNamespace="http://schemas.microsoft.com/office/2006/metadata/properties" ma:root="true" ma:fieldsID="644226da6f114a0b9638dd6372d57a13" ns2:_="">
    <xsd:import namespace="4a252ca3-5a62-4c1c-90a6-29f4710e47f8"/>
    <xsd:element name="properties">
      <xsd:complexType>
        <xsd:sequence>
          <xsd:element name="documentManagement">
            <xsd:complexType>
              <xsd:all>
                <xsd:element ref="ns2:SharedWithUser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252ca3-5a62-4c1c-90a6-29f4710e47f8" elementFormDefault="qualified">
    <xsd:import namespace="http://schemas.microsoft.com/office/2006/documentManagement/types"/>
    <xsd:import namespace="http://schemas.microsoft.com/office/infopath/2007/PartnerControls"/>
    <xsd:element name="SharedWithUsers" ma:index="8"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overPageProperties xmlns="http://schemas.microsoft.com/office/2006/coverPageProps">
  <PublishDate>Средняя общеобразовательная школа № 29 города Костромы</PublishDate>
  <Abstract/>
  <CompanyAddress/>
  <CompanyPhone/>
  <CompanyFax/>
  <CompanyEmail/>
</CoverPageProperties>
</file>

<file path=customXml/item3.xml><?xml version="1.0" encoding="utf-8"?>
<?mso-contentType ?>
<spe:Receivers xmlns:spe="http://schemas.microsoft.com/sharepoint/event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74F701-B6F2-46E4-AE10-D8ABBCBA0D47}"/>
</file>

<file path=customXml/itemProps2.xml><?xml version="1.0" encoding="utf-8"?>
<ds:datastoreItem xmlns:ds="http://schemas.openxmlformats.org/officeDocument/2006/customXml" ds:itemID="{55AF091B-3C7A-41E3-B477-F2FDAA23CFDA}"/>
</file>

<file path=customXml/itemProps3.xml><?xml version="1.0" encoding="utf-8"?>
<ds:datastoreItem xmlns:ds="http://schemas.openxmlformats.org/officeDocument/2006/customXml" ds:itemID="{C974704C-03A3-4F43-95BB-E7A8DE932BC8}"/>
</file>

<file path=customXml/itemProps4.xml><?xml version="1.0" encoding="utf-8"?>
<ds:datastoreItem xmlns:ds="http://schemas.openxmlformats.org/officeDocument/2006/customXml" ds:itemID="{FC5B9E0F-21C3-45DB-800F-26879D09A9FE}"/>
</file>

<file path=customXml/itemProps5.xml><?xml version="1.0" encoding="utf-8"?>
<ds:datastoreItem xmlns:ds="http://schemas.openxmlformats.org/officeDocument/2006/customXml" ds:itemID="{18A91FE2-9B31-4FB3-8C2F-8C81C102A8D9}"/>
</file>

<file path=docProps/app.xml><?xml version="1.0" encoding="utf-8"?>
<Properties xmlns="http://schemas.openxmlformats.org/officeDocument/2006/extended-properties" xmlns:vt="http://schemas.openxmlformats.org/officeDocument/2006/docPropsVTypes">
  <Template>Normal</Template>
  <TotalTime>221</TotalTime>
  <Pages>52</Pages>
  <Words>14867</Words>
  <Characters>84744</Characters>
  <Application>Microsoft Office Word</Application>
  <DocSecurity>0</DocSecurity>
  <Lines>706</Lines>
  <Paragraphs>198</Paragraphs>
  <ScaleCrop>false</ScaleCrop>
  <HeadingPairs>
    <vt:vector size="2" baseType="variant">
      <vt:variant>
        <vt:lpstr>Название</vt:lpstr>
      </vt:variant>
      <vt:variant>
        <vt:i4>1</vt:i4>
      </vt:variant>
    </vt:vector>
  </HeadingPairs>
  <TitlesOfParts>
    <vt:vector size="1" baseType="lpstr">
      <vt:lpstr/>
    </vt:vector>
  </TitlesOfParts>
  <Company/>
  <LinksUpToDate>false</LinksUpToDate>
  <CharactersWithSpaces>99413</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Пользователь</dc:creator>
  <cp:keywords/>
  <dc:description/>
  <cp:lastModifiedBy>User</cp:lastModifiedBy>
  <cp:revision>8</cp:revision>
  <dcterms:created xsi:type="dcterms:W3CDTF">2023-03-30T05:47:00Z</dcterms:created>
  <dcterms:modified xsi:type="dcterms:W3CDTF">2023-03-31T09:38:00Z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0x010100E7A85887BC00AB4B902C95D0D0122006</vt:lpwstr>
  </property>
</Properties>
</file>