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русский</c:v>
                </c:pt>
                <c:pt idx="1">
                  <c:v>математика</c:v>
                </c:pt>
                <c:pt idx="2">
                  <c:v>чтение</c:v>
                </c:pt>
                <c:pt idx="3">
                  <c:v>окр.мир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</c:v>
                </c:pt>
                <c:pt idx="1">
                  <c:v>69</c:v>
                </c:pt>
                <c:pt idx="2">
                  <c:v>75</c:v>
                </c:pt>
                <c:pt idx="3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русский</c:v>
                </c:pt>
                <c:pt idx="1">
                  <c:v>математика</c:v>
                </c:pt>
                <c:pt idx="2">
                  <c:v>чтение</c:v>
                </c:pt>
                <c:pt idx="3">
                  <c:v>окр.мир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60</c:v>
                </c:pt>
                <c:pt idx="1">
                  <c:v>62</c:v>
                </c:pt>
                <c:pt idx="2">
                  <c:v>77</c:v>
                </c:pt>
                <c:pt idx="3">
                  <c:v>81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русский</c:v>
                </c:pt>
                <c:pt idx="1">
                  <c:v>математика</c:v>
                </c:pt>
                <c:pt idx="2">
                  <c:v>чтение</c:v>
                </c:pt>
                <c:pt idx="3">
                  <c:v>окр.мир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61</c:v>
                </c:pt>
                <c:pt idx="1">
                  <c:v>63</c:v>
                </c:pt>
                <c:pt idx="2">
                  <c:v>73</c:v>
                </c:pt>
                <c:pt idx="3">
                  <c:v>80</c:v>
                </c:pt>
              </c:numCache>
            </c:numRef>
          </c:val>
        </c:ser>
        <c:axId val="62377984"/>
        <c:axId val="62379520"/>
      </c:barChart>
      <c:catAx>
        <c:axId val="62377984"/>
        <c:scaling>
          <c:orientation val="minMax"/>
        </c:scaling>
        <c:axPos val="b"/>
        <c:tickLblPos val="nextTo"/>
        <c:txPr>
          <a:bodyPr/>
          <a:lstStyle/>
          <a:p>
            <a:pPr>
              <a:defRPr sz="1350" baseline="0"/>
            </a:pPr>
            <a:endParaRPr lang="ru-RU"/>
          </a:p>
        </c:txPr>
        <c:crossAx val="62379520"/>
        <c:crosses val="autoZero"/>
        <c:auto val="1"/>
        <c:lblAlgn val="ctr"/>
        <c:lblOffset val="100"/>
      </c:catAx>
      <c:valAx>
        <c:axId val="62379520"/>
        <c:scaling>
          <c:orientation val="minMax"/>
        </c:scaling>
        <c:axPos val="l"/>
        <c:majorGridlines/>
        <c:numFmt formatCode="General" sourceLinked="1"/>
        <c:tickLblPos val="nextTo"/>
        <c:crossAx val="623779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350" baseline="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русский</c:v>
                </c:pt>
                <c:pt idx="1">
                  <c:v>математика</c:v>
                </c:pt>
                <c:pt idx="2">
                  <c:v>чтение</c:v>
                </c:pt>
                <c:pt idx="3">
                  <c:v>окр.мир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0.58000000000000007</c:v>
                </c:pt>
                <c:pt idx="1">
                  <c:v>0.68</c:v>
                </c:pt>
                <c:pt idx="2">
                  <c:v>0.67000000000000104</c:v>
                </c:pt>
                <c:pt idx="3">
                  <c:v>0.65000000000000102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русский</c:v>
                </c:pt>
                <c:pt idx="1">
                  <c:v>математика</c:v>
                </c:pt>
                <c:pt idx="2">
                  <c:v>чтение</c:v>
                </c:pt>
                <c:pt idx="3">
                  <c:v>окр.мир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0.56000000000000005</c:v>
                </c:pt>
                <c:pt idx="1">
                  <c:v>0.56999999999999995</c:v>
                </c:pt>
                <c:pt idx="2">
                  <c:v>0.70000000000000062</c:v>
                </c:pt>
                <c:pt idx="3">
                  <c:v>0.69000000000000061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русский</c:v>
                </c:pt>
                <c:pt idx="1">
                  <c:v>математика</c:v>
                </c:pt>
                <c:pt idx="2">
                  <c:v>чтение</c:v>
                </c:pt>
                <c:pt idx="3">
                  <c:v>окр.мир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0.55000000000000004</c:v>
                </c:pt>
                <c:pt idx="1">
                  <c:v>0.56999999999999995</c:v>
                </c:pt>
                <c:pt idx="2">
                  <c:v>0.68</c:v>
                </c:pt>
                <c:pt idx="3">
                  <c:v>0.67000000000000104</c:v>
                </c:pt>
              </c:numCache>
            </c:numRef>
          </c:val>
        </c:ser>
        <c:axId val="63741952"/>
        <c:axId val="63743488"/>
      </c:barChart>
      <c:catAx>
        <c:axId val="63741952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ru-RU"/>
          </a:p>
        </c:txPr>
        <c:crossAx val="63743488"/>
        <c:crosses val="autoZero"/>
        <c:auto val="1"/>
        <c:lblAlgn val="ctr"/>
        <c:lblOffset val="100"/>
      </c:catAx>
      <c:valAx>
        <c:axId val="63743488"/>
        <c:scaling>
          <c:orientation val="minMax"/>
        </c:scaling>
        <c:axPos val="l"/>
        <c:majorGridlines/>
        <c:numFmt formatCode="General" sourceLinked="1"/>
        <c:tickLblPos val="nextTo"/>
        <c:crossAx val="637419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300" baseline="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2012-2013</c:v>
                </c:pt>
              </c:strCache>
            </c:strRef>
          </c:tx>
          <c:dLbls>
            <c:txPr>
              <a:bodyPr/>
              <a:lstStyle/>
              <a:p>
                <a:pPr>
                  <a:defRPr sz="798"/>
                </a:pPr>
                <a:endParaRPr lang="ru-RU"/>
              </a:p>
            </c:txPr>
            <c:showVal val="1"/>
          </c:dLbls>
          <c:cat>
            <c:strRef>
              <c:f>Лист1!$A$2:$A$13</c:f>
              <c:strCache>
                <c:ptCount val="12"/>
                <c:pt idx="0">
                  <c:v>родное слово</c:v>
                </c:pt>
                <c:pt idx="1">
                  <c:v>мир знаний</c:v>
                </c:pt>
                <c:pt idx="2">
                  <c:v>русский медвежонок</c:v>
                </c:pt>
                <c:pt idx="3">
                  <c:v>кенгуру</c:v>
                </c:pt>
                <c:pt idx="4">
                  <c:v>весенний олимп</c:v>
                </c:pt>
                <c:pt idx="5">
                  <c:v>человек и природа</c:v>
                </c:pt>
                <c:pt idx="6">
                  <c:v>всероссийская предметная олимпиада</c:v>
                </c:pt>
                <c:pt idx="7">
                  <c:v>кириллица</c:v>
                </c:pt>
                <c:pt idx="8">
                  <c:v>зелёная математика</c:v>
                </c:pt>
                <c:pt idx="9">
                  <c:v>ПОНИ</c:v>
                </c:pt>
                <c:pt idx="10">
                  <c:v>олимпиада по светской этике</c:v>
                </c:pt>
                <c:pt idx="11">
                  <c:v>молодёжное движение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18</c:v>
                </c:pt>
                <c:pt idx="1">
                  <c:v>17</c:v>
                </c:pt>
                <c:pt idx="2">
                  <c:v>35</c:v>
                </c:pt>
                <c:pt idx="3">
                  <c:v>38</c:v>
                </c:pt>
                <c:pt idx="4">
                  <c:v>3</c:v>
                </c:pt>
                <c:pt idx="5">
                  <c:v>22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2013-2014</c:v>
                </c:pt>
              </c:strCache>
            </c:strRef>
          </c:tx>
          <c:dLbls>
            <c:txPr>
              <a:bodyPr/>
              <a:lstStyle/>
              <a:p>
                <a:pPr>
                  <a:defRPr sz="798"/>
                </a:pPr>
                <a:endParaRPr lang="ru-RU"/>
              </a:p>
            </c:txPr>
            <c:showVal val="1"/>
          </c:dLbls>
          <c:cat>
            <c:strRef>
              <c:f>Лист1!$A$2:$A$13</c:f>
              <c:strCache>
                <c:ptCount val="12"/>
                <c:pt idx="0">
                  <c:v>родное слово</c:v>
                </c:pt>
                <c:pt idx="1">
                  <c:v>мир знаний</c:v>
                </c:pt>
                <c:pt idx="2">
                  <c:v>русский медвежонок</c:v>
                </c:pt>
                <c:pt idx="3">
                  <c:v>кенгуру</c:v>
                </c:pt>
                <c:pt idx="4">
                  <c:v>весенний олимп</c:v>
                </c:pt>
                <c:pt idx="5">
                  <c:v>человек и природа</c:v>
                </c:pt>
                <c:pt idx="6">
                  <c:v>всероссийская предметная олимпиада</c:v>
                </c:pt>
                <c:pt idx="7">
                  <c:v>кириллица</c:v>
                </c:pt>
                <c:pt idx="8">
                  <c:v>зелёная математика</c:v>
                </c:pt>
                <c:pt idx="9">
                  <c:v>ПОНИ</c:v>
                </c:pt>
                <c:pt idx="10">
                  <c:v>олимпиада по светской этике</c:v>
                </c:pt>
                <c:pt idx="11">
                  <c:v>молодёжное движение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29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26</c:v>
                </c:pt>
                <c:pt idx="5">
                  <c:v>18</c:v>
                </c:pt>
                <c:pt idx="6">
                  <c:v>38</c:v>
                </c:pt>
                <c:pt idx="7">
                  <c:v>15</c:v>
                </c:pt>
                <c:pt idx="8">
                  <c:v>5</c:v>
                </c:pt>
                <c:pt idx="9">
                  <c:v>9</c:v>
                </c:pt>
                <c:pt idx="10">
                  <c:v>11</c:v>
                </c:pt>
                <c:pt idx="11">
                  <c:v>15</c:v>
                </c:pt>
              </c:numCache>
            </c:numRef>
          </c:val>
        </c:ser>
        <c:axId val="67355776"/>
        <c:axId val="67357312"/>
      </c:barChart>
      <c:catAx>
        <c:axId val="673557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798"/>
            </a:pPr>
            <a:endParaRPr lang="ru-RU"/>
          </a:p>
        </c:txPr>
        <c:crossAx val="67357312"/>
        <c:crosses val="autoZero"/>
        <c:auto val="1"/>
        <c:lblAlgn val="ctr"/>
        <c:lblOffset val="100"/>
      </c:catAx>
      <c:valAx>
        <c:axId val="673573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798"/>
            </a:pPr>
            <a:endParaRPr lang="ru-RU"/>
          </a:p>
        </c:txPr>
        <c:crossAx val="673557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8F900-6D5E-4CAD-9406-5F02D4D4F02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1CAD9-0D03-47C5-94E0-C74045C0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Качество </a:t>
            </a:r>
            <a:r>
              <a:rPr lang="ru-RU" dirty="0" smtClean="0"/>
              <a:t>образования на начальном уровне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72366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err="1" smtClean="0"/>
              <a:t>Кочакова</a:t>
            </a:r>
            <a:r>
              <a:rPr lang="ru-RU" sz="2000" dirty="0" smtClean="0"/>
              <a:t> Ирина Станиславовна,</a:t>
            </a:r>
          </a:p>
          <a:p>
            <a:pPr algn="r"/>
            <a:r>
              <a:rPr lang="ru-RU" sz="2000" dirty="0" smtClean="0"/>
              <a:t> руководитель МО начальные классы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Рабочие программы и тематические планирования по предметам нуждаются в доработке в соответствии с новыми требованиями к структуре и содержанию</a:t>
            </a:r>
          </a:p>
          <a:p>
            <a:r>
              <a:rPr lang="ru-RU" dirty="0" smtClean="0"/>
              <a:t>Современное оборудование используется не в полной мере</a:t>
            </a:r>
          </a:p>
          <a:p>
            <a:r>
              <a:rPr lang="ru-RU" dirty="0" smtClean="0"/>
              <a:t>При проектировании урока используется не технологическая карта, а план - конспект</a:t>
            </a:r>
          </a:p>
          <a:p>
            <a:r>
              <a:rPr lang="ru-RU" dirty="0" smtClean="0"/>
              <a:t>Снизилось качество проектных работ</a:t>
            </a:r>
          </a:p>
          <a:p>
            <a:r>
              <a:rPr lang="ru-RU" dirty="0" smtClean="0"/>
              <a:t>Низкий уровень системной подготовки к предметным олимпиадам</a:t>
            </a:r>
          </a:p>
          <a:p>
            <a:r>
              <a:rPr lang="ru-RU" dirty="0" smtClean="0"/>
              <a:t>Недостаток опыта  работы молодых специалистов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Качество </a:t>
            </a:r>
            <a:r>
              <a:rPr lang="ru-RU" sz="2400" dirty="0" err="1" smtClean="0"/>
              <a:t>обученности</a:t>
            </a:r>
            <a:r>
              <a:rPr lang="ru-RU" sz="24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(</a:t>
            </a:r>
            <a:r>
              <a:rPr lang="ru-RU" sz="2400" dirty="0"/>
              <a:t>по итогам 1 четверти – начальная школа)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28803"/>
          <a:ext cx="8229600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700" dirty="0" smtClean="0"/>
              <a:t>Степень </a:t>
            </a:r>
            <a:r>
              <a:rPr lang="ru-RU" sz="2700" dirty="0" err="1" smtClean="0"/>
              <a:t>обученности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</a:t>
            </a:r>
            <a:r>
              <a:rPr lang="ru-RU" sz="2700" dirty="0"/>
              <a:t>(по итогам 1 четверти – начальная школа)</a:t>
            </a:r>
            <a:br>
              <a:rPr lang="ru-RU" sz="2700" dirty="0"/>
            </a:b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071679"/>
          <a:ext cx="82296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Качество преподавания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8"/>
          <a:ext cx="8229600" cy="52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4668"/>
                <a:gridCol w="2571768"/>
                <a:gridCol w="2543164"/>
              </a:tblGrid>
              <a:tr h="37996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Аспекты</a:t>
                      </a:r>
                      <a:r>
                        <a:rPr lang="ru-RU" baseline="0" dirty="0" smtClean="0"/>
                        <a:t> оценки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</a:tr>
              <a:tr h="477004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Целеполагание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2,4</a:t>
                      </a:r>
                      <a:endParaRPr lang="ru-RU" dirty="0"/>
                    </a:p>
                  </a:txBody>
                  <a:tcPr/>
                </a:tc>
              </a:tr>
              <a:tr h="527365"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Планируемые 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2,3</a:t>
                      </a:r>
                      <a:endParaRPr lang="ru-RU" dirty="0"/>
                    </a:p>
                  </a:txBody>
                  <a:tcPr/>
                </a:tc>
              </a:tr>
              <a:tr h="527365">
                <a:tc>
                  <a:txBody>
                    <a:bodyPr/>
                    <a:lstStyle/>
                    <a:p>
                      <a:r>
                        <a:rPr lang="ru-RU" dirty="0" smtClean="0"/>
                        <a:t>Мотивация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2,2</a:t>
                      </a:r>
                      <a:endParaRPr lang="ru-RU" dirty="0"/>
                    </a:p>
                  </a:txBody>
                  <a:tcPr/>
                </a:tc>
              </a:tr>
              <a:tr h="527365">
                <a:tc>
                  <a:txBody>
                    <a:bodyPr/>
                    <a:lstStyle/>
                    <a:p>
                      <a:r>
                        <a:rPr lang="ru-RU" dirty="0" smtClean="0"/>
                        <a:t>Актуализация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2,8</a:t>
                      </a:r>
                      <a:endParaRPr lang="ru-RU" b="1" dirty="0"/>
                    </a:p>
                  </a:txBody>
                  <a:tcPr/>
                </a:tc>
              </a:tr>
              <a:tr h="527365"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2,3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2,3</a:t>
                      </a:r>
                      <a:endParaRPr lang="ru-RU" b="1" dirty="0"/>
                    </a:p>
                  </a:txBody>
                  <a:tcPr/>
                </a:tc>
              </a:tr>
              <a:tr h="655826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Формы организации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1,3</a:t>
                      </a:r>
                      <a:endParaRPr lang="ru-RU" dirty="0"/>
                    </a:p>
                  </a:txBody>
                  <a:tcPr/>
                </a:tc>
              </a:tr>
              <a:tr h="655826"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 приёмов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1,2</a:t>
                      </a:r>
                      <a:endParaRPr lang="ru-RU" dirty="0"/>
                    </a:p>
                  </a:txBody>
                  <a:tcPr/>
                </a:tc>
              </a:tr>
              <a:tr h="9368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Использование технологий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2,2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2,2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500042"/>
          <a:ext cx="8229600" cy="571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8982"/>
                <a:gridCol w="2571768"/>
                <a:gridCol w="23288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Аспекты</a:t>
                      </a:r>
                      <a:r>
                        <a:rPr lang="ru-RU" baseline="0" dirty="0" smtClean="0"/>
                        <a:t> оценки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 современного оборудования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2,1</a:t>
                      </a:r>
                      <a:endParaRPr lang="ru-RU" dirty="0"/>
                    </a:p>
                  </a:txBody>
                  <a:tcPr/>
                </a:tc>
              </a:tr>
              <a:tr h="489261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Самостоятельная</a:t>
                      </a:r>
                      <a:r>
                        <a:rPr lang="ru-RU" baseline="0" dirty="0" smtClean="0"/>
                        <a:t>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2,8</a:t>
                      </a:r>
                      <a:endParaRPr lang="ru-RU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Педагогический стиль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1,6</a:t>
                      </a:r>
                      <a:endParaRPr lang="ru-RU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Гигиенические требования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1,7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1,5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 системы контроля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1,2</a:t>
                      </a:r>
                      <a:endParaRPr lang="ru-RU" dirty="0"/>
                    </a:p>
                  </a:txBody>
                  <a:tcPr/>
                </a:tc>
              </a:tr>
              <a:tr h="502928">
                <a:tc>
                  <a:txBody>
                    <a:bodyPr/>
                    <a:lstStyle/>
                    <a:p>
                      <a:r>
                        <a:rPr lang="ru-RU" dirty="0" smtClean="0"/>
                        <a:t>Рефлективность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1,3</a:t>
                      </a:r>
                      <a:endParaRPr lang="ru-RU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Результативность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1,8</a:t>
                      </a:r>
                      <a:endParaRPr lang="ru-RU" dirty="0"/>
                    </a:p>
                  </a:txBody>
                  <a:tcPr/>
                </a:tc>
              </a:tr>
              <a:tr h="500083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Оценивание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Домашнее задание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1,5</a:t>
                      </a:r>
                      <a:endParaRPr lang="ru-RU" b="1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Проектирование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1,5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1,3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dirty="0" smtClean="0"/>
              <a:t>Количество </a:t>
            </a:r>
            <a:r>
              <a:rPr lang="ru-RU" sz="2700" dirty="0"/>
              <a:t>участников предметных конкурсов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</a:t>
            </a:r>
            <a:r>
              <a:rPr lang="ru-RU" sz="2700" dirty="0"/>
              <a:t>2012-2013 и 2013-2014 </a:t>
            </a:r>
            <a:r>
              <a:rPr lang="ru-RU" sz="2700" dirty="0" smtClean="0"/>
              <a:t>г </a:t>
            </a:r>
            <a:r>
              <a:rPr lang="ru-RU" sz="2700" dirty="0"/>
              <a:t>(в %):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1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64399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Победители и призёры предметных </a:t>
            </a:r>
            <a:r>
              <a:rPr lang="ru-RU" sz="2400" dirty="0" smtClean="0"/>
              <a:t>конкурсов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214554"/>
          <a:ext cx="8229600" cy="282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346"/>
                <a:gridCol w="2214578"/>
                <a:gridCol w="2000264"/>
                <a:gridCol w="22574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уровень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победители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призёры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2011-2012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2012-2013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федеральный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муниципальный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Активное участие - 1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2013-2014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федеральный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муниципальный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14744" y="164305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14375"/>
          <a:ext cx="8229600" cy="2202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уровень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победители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призёры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2011-2012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муниципальный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499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2012-2013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муниципальный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2013-2014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федеральный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муниципальный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14744" y="14285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Математика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86116" y="314324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Литературное чтение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3714752"/>
          <a:ext cx="8143933" cy="2333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2071702"/>
                <a:gridCol w="2000264"/>
                <a:gridCol w="20002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уровень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победители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призёры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2011-2012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муниципальный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2012-2013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региональный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муниципальный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2013-2014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федеральный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муниципальный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333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уровень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победители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призёры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2011-2012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федеральный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760" algn="r"/>
                        </a:tabLs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2012-2013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региональный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муниципальный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2013-2014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федеральный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муниципальный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8992" y="928670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Окружающий мир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AWJJH2MPE6E2-1585558818-347</_dlc_DocId>
    <_dlc_DocIdUrl xmlns="4a252ca3-5a62-4c1c-90a6-29f4710e47f8">
      <Url>http://edu-sps.koiro.local/Kostroma_EDU/kos-sch-29/_layouts/15/DocIdRedir.aspx?ID=AWJJH2MPE6E2-1585558818-347</Url>
      <Description>AWJJH2MPE6E2-1585558818-347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108D17-243B-46A3-B46A-1486C5BB2589}"/>
</file>

<file path=customXml/itemProps2.xml><?xml version="1.0" encoding="utf-8"?>
<ds:datastoreItem xmlns:ds="http://schemas.openxmlformats.org/officeDocument/2006/customXml" ds:itemID="{05B3D732-FF06-4519-8497-7830D70FD56D}"/>
</file>

<file path=customXml/itemProps3.xml><?xml version="1.0" encoding="utf-8"?>
<ds:datastoreItem xmlns:ds="http://schemas.openxmlformats.org/officeDocument/2006/customXml" ds:itemID="{92DECA3C-2999-4059-BA3E-40EC361D14C2}"/>
</file>

<file path=customXml/itemProps4.xml><?xml version="1.0" encoding="utf-8"?>
<ds:datastoreItem xmlns:ds="http://schemas.openxmlformats.org/officeDocument/2006/customXml" ds:itemID="{E7B7BEE5-4B29-46F3-AB3F-EA69CBA50678}"/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251</Words>
  <Application>Microsoft Office PowerPoint</Application>
  <PresentationFormat>Экран (4:3)</PresentationFormat>
  <Paragraphs>164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Качество образования на начальном уровне образования</vt:lpstr>
      <vt:lpstr>Качество обученности  (по итогам 1 четверти – начальная школа) </vt:lpstr>
      <vt:lpstr> Степень обученности  (по итогам 1 четверти – начальная школа) </vt:lpstr>
      <vt:lpstr>Качество преподавания</vt:lpstr>
      <vt:lpstr>Слайд 5</vt:lpstr>
      <vt:lpstr> Количество участников предметных конкурсов   2012-2013 и 2013-2014 г (в %): </vt:lpstr>
      <vt:lpstr>Победители и призёры предметных конкурсов </vt:lpstr>
      <vt:lpstr>Слайд 8</vt:lpstr>
      <vt:lpstr>Слайд 9</vt:lpstr>
      <vt:lpstr>проблемы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Dream Admin</dc:creator>
  <cp:lastModifiedBy>Пользователь</cp:lastModifiedBy>
  <cp:revision>33</cp:revision>
  <dcterms:created xsi:type="dcterms:W3CDTF">2014-12-11T18:03:42Z</dcterms:created>
  <dcterms:modified xsi:type="dcterms:W3CDTF">2014-12-12T11:14:43Z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884855cb-0f64-4cb7-9d63-bcd642831d44</vt:lpwstr>
  </property>
</Properties>
</file>