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9208E2D-281A-4E82-9E1A-63E219E277CB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4BF641-F060-4C09-84FC-C201E57FE1C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208E2D-281A-4E82-9E1A-63E219E277CB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4BF641-F060-4C09-84FC-C201E57FE1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9208E2D-281A-4E82-9E1A-63E219E277CB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4BF641-F060-4C09-84FC-C201E57FE1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208E2D-281A-4E82-9E1A-63E219E277CB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4BF641-F060-4C09-84FC-C201E57FE1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208E2D-281A-4E82-9E1A-63E219E277CB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4BF641-F060-4C09-84FC-C201E57FE1C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208E2D-281A-4E82-9E1A-63E219E277CB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4BF641-F060-4C09-84FC-C201E57FE1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208E2D-281A-4E82-9E1A-63E219E277CB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4BF641-F060-4C09-84FC-C201E57FE1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208E2D-281A-4E82-9E1A-63E219E277CB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4BF641-F060-4C09-84FC-C201E57FE1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208E2D-281A-4E82-9E1A-63E219E277CB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4BF641-F060-4C09-84FC-C201E57FE1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208E2D-281A-4E82-9E1A-63E219E277CB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4BF641-F060-4C09-84FC-C201E57FE1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208E2D-281A-4E82-9E1A-63E219E277CB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4BF641-F060-4C09-84FC-C201E57FE1C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9208E2D-281A-4E82-9E1A-63E219E277CB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4BF641-F060-4C09-84FC-C201E57FE1C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2800" dirty="0"/>
              <a:t>Педагогический совет  «Формирование </a:t>
            </a:r>
            <a:r>
              <a:rPr lang="ru-RU" sz="2800" dirty="0" err="1"/>
              <a:t>внутришкольной</a:t>
            </a:r>
            <a:r>
              <a:rPr lang="ru-RU" sz="2800" dirty="0"/>
              <a:t> системы качества образования»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47864" y="5445224"/>
            <a:ext cx="5114778" cy="1101248"/>
          </a:xfrm>
        </p:spPr>
        <p:txBody>
          <a:bodyPr/>
          <a:lstStyle/>
          <a:p>
            <a:r>
              <a:rPr lang="ru-RU" dirty="0" smtClean="0"/>
              <a:t>МО иностранных языков</a:t>
            </a:r>
          </a:p>
          <a:p>
            <a:r>
              <a:rPr lang="ru-RU" dirty="0" smtClean="0"/>
              <a:t>12.12.2014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050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/>
          <a:lstStyle/>
          <a:p>
            <a:r>
              <a:rPr lang="ru-RU" dirty="0" smtClean="0"/>
              <a:t>Оценка учебного занятия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6245122"/>
              </p:ext>
            </p:extLst>
          </p:nvPr>
        </p:nvGraphicFramePr>
        <p:xfrm>
          <a:off x="457200" y="908715"/>
          <a:ext cx="7238999" cy="5400604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005360"/>
                <a:gridCol w="1851750"/>
                <a:gridCol w="2381889"/>
              </a:tblGrid>
              <a:tr h="3410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Ведущие аспекты оценки урока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Средний балл 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(весна 2014 год)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Средний балл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 (осень 2014 год)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05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Целеполагание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1,16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1,18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825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Планируемые результаты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0,67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0,65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05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Мотивация деятельности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1,21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1,21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05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Актуализация знаний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1,47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1,45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05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Содержание урока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15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Формы организации и виды деятельности учащихся на уроке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</a:rPr>
                        <a:t>0,5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0,6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05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Использование приемов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10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Использование технологий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0,63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0,63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10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Использование современного оборудования, ЭОР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820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Самостоятельная деятельность как форма организации учебной деятельности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10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Педагогический стиль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0,5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0,5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10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Гигиенические требования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</a:rPr>
                        <a:t>0,37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</a:rPr>
                        <a:t>0,37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10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Использование системы контроля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0,4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918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Рефлективность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0,75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0,70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903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Результативность урока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0,66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0,66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903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Оценивание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</a:rPr>
                        <a:t>0,56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</a:rPr>
                        <a:t>0,56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031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Домашнее задание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</a:rPr>
                        <a:t>0,46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0,6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97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Проектирование урока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</a:rPr>
                        <a:t>0,56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05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Общий балл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33,5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08871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4466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Анализ преподавания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6058847"/>
              </p:ext>
            </p:extLst>
          </p:nvPr>
        </p:nvGraphicFramePr>
        <p:xfrm>
          <a:off x="466954" y="783289"/>
          <a:ext cx="7067129" cy="720079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2934006"/>
                <a:gridCol w="1807786"/>
                <a:gridCol w="2325337"/>
              </a:tblGrid>
              <a:tr h="7200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Формы организации и виды деятельности учащихся на уроке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05539" y="1556792"/>
            <a:ext cx="70671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По этому аспекту в прошлом году, чаще всего, использовали словесные и наглядные формы организации деятельности. В этом году уже используются индуктивные и дедуктивные формы. </a:t>
            </a:r>
            <a:endParaRPr lang="ru-RU" sz="14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929244"/>
              </p:ext>
            </p:extLst>
          </p:nvPr>
        </p:nvGraphicFramePr>
        <p:xfrm>
          <a:off x="446948" y="2322168"/>
          <a:ext cx="7156648" cy="432048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2971171"/>
                <a:gridCol w="1830685"/>
                <a:gridCol w="2354792"/>
              </a:tblGrid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Гигиенические требования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57200" y="2718212"/>
            <a:ext cx="722924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dirty="0" smtClean="0">
                <a:solidFill>
                  <a:prstClr val="black"/>
                </a:solidFill>
              </a:rPr>
              <a:t>Как в прошлом, так и в этом году выполняется чередование видов не деятельности, но очень редко или совсем не проводятся динамические и здоровье сберегающие паузы.</a:t>
            </a:r>
            <a:endParaRPr lang="ru-RU" sz="1400" dirty="0">
              <a:solidFill>
                <a:prstClr val="black"/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410302"/>
              </p:ext>
            </p:extLst>
          </p:nvPr>
        </p:nvGraphicFramePr>
        <p:xfrm>
          <a:off x="457200" y="3453267"/>
          <a:ext cx="7229246" cy="360040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3001311"/>
                <a:gridCol w="1849256"/>
                <a:gridCol w="2378679"/>
              </a:tblGrid>
              <a:tr h="3600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Оценивание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446482" y="3828709"/>
            <a:ext cx="722924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При работе, чаще всего, используется только традиционная пятибалльная шкала. Стали использовать </a:t>
            </a:r>
            <a:r>
              <a:rPr lang="ru-RU" sz="1400" dirty="0" err="1" smtClean="0"/>
              <a:t>критериальную</a:t>
            </a:r>
            <a:r>
              <a:rPr lang="ru-RU" sz="1400" dirty="0" smtClean="0"/>
              <a:t> оценку учителя. Редко, используются разные виды самооценки.</a:t>
            </a:r>
            <a:endParaRPr lang="ru-RU" sz="1400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088516"/>
              </p:ext>
            </p:extLst>
          </p:nvPr>
        </p:nvGraphicFramePr>
        <p:xfrm>
          <a:off x="539552" y="4567372"/>
          <a:ext cx="7156648" cy="589819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2971171"/>
                <a:gridCol w="1830685"/>
                <a:gridCol w="2354792"/>
              </a:tblGrid>
              <a:tr h="3129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Домашнее задание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8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Проектирование урока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466954" y="5229200"/>
            <a:ext cx="722924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В домашнем задании присутствует больше заданий творческого характера и на выбор.</a:t>
            </a:r>
          </a:p>
          <a:p>
            <a:r>
              <a:rPr lang="ru-RU" sz="1400" dirty="0" smtClean="0"/>
              <a:t>Проектирование в этом году ведется </a:t>
            </a:r>
            <a:r>
              <a:rPr lang="ru-RU" sz="1400" smtClean="0"/>
              <a:t>в технологической карте.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9767681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348880"/>
            <a:ext cx="6255488" cy="1362075"/>
          </a:xfrm>
        </p:spPr>
        <p:txBody>
          <a:bodyPr/>
          <a:lstStyle/>
          <a:p>
            <a:pPr algn="ctr"/>
            <a:r>
              <a:rPr lang="ru-RU" dirty="0" smtClean="0"/>
              <a:t>спасибо</a:t>
            </a:r>
            <a:br>
              <a:rPr lang="ru-RU" dirty="0" smtClean="0"/>
            </a:br>
            <a:r>
              <a:rPr lang="ru-RU" dirty="0" smtClean="0"/>
              <a:t>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9319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</a:rPr>
              <a:t>Результаты </a:t>
            </a:r>
            <a:r>
              <a:rPr lang="ru-RU" dirty="0" err="1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</a:rPr>
              <a:t>обученности</a:t>
            </a:r>
            <a:r>
              <a:rPr lang="ru-RU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</a:rPr>
              <a:t> по итогам 1 четверти.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 smtClean="0"/>
              <a:t>Начальная школа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b="1" i="1" dirty="0" smtClean="0"/>
              <a:t>Качество </a:t>
            </a:r>
            <a:r>
              <a:rPr lang="ru-RU" b="1" i="1" dirty="0" err="1" smtClean="0"/>
              <a:t>обученности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78441"/>
              </p:ext>
            </p:extLst>
          </p:nvPr>
        </p:nvGraphicFramePr>
        <p:xfrm>
          <a:off x="755574" y="2636914"/>
          <a:ext cx="6912769" cy="3752850"/>
        </p:xfrm>
        <a:graphic>
          <a:graphicData uri="http://schemas.openxmlformats.org/drawingml/2006/table">
            <a:tbl>
              <a:tblPr/>
              <a:tblGrid>
                <a:gridCol w="1440162"/>
                <a:gridCol w="1360530"/>
                <a:gridCol w="1370692"/>
                <a:gridCol w="1476130"/>
                <a:gridCol w="1265255"/>
              </a:tblGrid>
              <a:tr h="367241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Класс/год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2012-2013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2013-2014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2014-2015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Сред. Зн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7241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7241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2б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7241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7241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7241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3б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7241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7241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4б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7241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7241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235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</a:rPr>
              <a:t>Результаты </a:t>
            </a:r>
            <a:r>
              <a:rPr lang="ru-RU" dirty="0" err="1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</a:rPr>
              <a:t>обученности</a:t>
            </a:r>
            <a:r>
              <a:rPr lang="ru-RU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</a:rPr>
              <a:t> по итогам 1 четверти.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 smtClean="0"/>
              <a:t>Начальная школа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b="1" i="1" dirty="0" smtClean="0"/>
              <a:t>Степень </a:t>
            </a:r>
            <a:r>
              <a:rPr lang="ru-RU" b="1" i="1" dirty="0" err="1" smtClean="0"/>
              <a:t>обученности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8541704"/>
              </p:ext>
            </p:extLst>
          </p:nvPr>
        </p:nvGraphicFramePr>
        <p:xfrm>
          <a:off x="755574" y="2636914"/>
          <a:ext cx="6912769" cy="3752850"/>
        </p:xfrm>
        <a:graphic>
          <a:graphicData uri="http://schemas.openxmlformats.org/drawingml/2006/table">
            <a:tbl>
              <a:tblPr/>
              <a:tblGrid>
                <a:gridCol w="1440162"/>
                <a:gridCol w="1360530"/>
                <a:gridCol w="1370692"/>
                <a:gridCol w="1476130"/>
                <a:gridCol w="1265255"/>
              </a:tblGrid>
              <a:tr h="367241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Класс/год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2012-2013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2013-2014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2014-2015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Сред. Зн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7241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7241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2б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87,33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7241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71,20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7241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83,20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7241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3б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7241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84,84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7241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4б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7241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7241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810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</a:rPr>
              <a:t>Результаты </a:t>
            </a:r>
            <a:r>
              <a:rPr lang="ru-RU" dirty="0" err="1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</a:rPr>
              <a:t>обученности</a:t>
            </a:r>
            <a:r>
              <a:rPr lang="ru-RU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</a:rPr>
              <a:t> по итогам 1 четверти.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 smtClean="0"/>
              <a:t>Средняя (основная) школа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b="1" i="1" dirty="0" smtClean="0"/>
              <a:t>Качество </a:t>
            </a:r>
            <a:r>
              <a:rPr lang="ru-RU" b="1" i="1" dirty="0" err="1" smtClean="0"/>
              <a:t>обученности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9915194"/>
              </p:ext>
            </p:extLst>
          </p:nvPr>
        </p:nvGraphicFramePr>
        <p:xfrm>
          <a:off x="755574" y="2636914"/>
          <a:ext cx="6912769" cy="3240360"/>
        </p:xfrm>
        <a:graphic>
          <a:graphicData uri="http://schemas.openxmlformats.org/drawingml/2006/table">
            <a:tbl>
              <a:tblPr/>
              <a:tblGrid>
                <a:gridCol w="1440162"/>
                <a:gridCol w="1360530"/>
                <a:gridCol w="1370692"/>
                <a:gridCol w="1476130"/>
                <a:gridCol w="1265255"/>
              </a:tblGrid>
              <a:tr h="405045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Класс/год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2012-2013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2013-2014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2014-2015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Сред. Зн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05045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5а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05045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5б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05045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05045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6б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05045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05045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7б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05045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923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Результаты </a:t>
            </a:r>
            <a:r>
              <a:rPr lang="ru-RU" dirty="0" err="1" smtClean="0"/>
              <a:t>обученности</a:t>
            </a:r>
            <a:r>
              <a:rPr lang="ru-RU" dirty="0" smtClean="0"/>
              <a:t> </a:t>
            </a:r>
            <a:r>
              <a:rPr lang="ru-RU" dirty="0"/>
              <a:t>по итогам 1 четверти.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 smtClean="0"/>
              <a:t>Средняя (основная) школа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b="1" i="1" dirty="0" smtClean="0"/>
              <a:t>Степень </a:t>
            </a:r>
            <a:r>
              <a:rPr lang="ru-RU" b="1" i="1" dirty="0" err="1" smtClean="0"/>
              <a:t>обученности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061802"/>
              </p:ext>
            </p:extLst>
          </p:nvPr>
        </p:nvGraphicFramePr>
        <p:xfrm>
          <a:off x="755574" y="2636914"/>
          <a:ext cx="6912769" cy="3240360"/>
        </p:xfrm>
        <a:graphic>
          <a:graphicData uri="http://schemas.openxmlformats.org/drawingml/2006/table">
            <a:tbl>
              <a:tblPr/>
              <a:tblGrid>
                <a:gridCol w="1440162"/>
                <a:gridCol w="1360530"/>
                <a:gridCol w="1370692"/>
                <a:gridCol w="1476130"/>
                <a:gridCol w="1265255"/>
              </a:tblGrid>
              <a:tr h="405045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Класс/год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2012-2013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2013-2014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2014-2015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Сред. Зн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05045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5а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05045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5б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05045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05045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6б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05045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05045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7б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05045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609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Результаты </a:t>
            </a:r>
            <a:r>
              <a:rPr lang="ru-RU" dirty="0" err="1"/>
              <a:t>обученности</a:t>
            </a:r>
            <a:r>
              <a:rPr lang="ru-RU" dirty="0"/>
              <a:t> по итогам 1 четверти.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721998"/>
              </p:ext>
            </p:extLst>
          </p:nvPr>
        </p:nvGraphicFramePr>
        <p:xfrm>
          <a:off x="827584" y="1628800"/>
          <a:ext cx="6912768" cy="1656183"/>
        </p:xfrm>
        <a:graphic>
          <a:graphicData uri="http://schemas.openxmlformats.org/drawingml/2006/table">
            <a:tbl>
              <a:tblPr firstRow="1" firstCol="1" bandRow="1"/>
              <a:tblGrid>
                <a:gridCol w="1008112"/>
                <a:gridCol w="2952328"/>
                <a:gridCol w="2952328"/>
              </a:tblGrid>
              <a:tr h="327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Качество </a:t>
                      </a:r>
                      <a:r>
                        <a:rPr lang="ru-RU" sz="1800" b="1" i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обученности</a:t>
                      </a:r>
                      <a:endParaRPr lang="ru-RU" sz="16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Степень </a:t>
                      </a:r>
                      <a:r>
                        <a:rPr lang="ru-RU" sz="1800" b="1" i="1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обученности</a:t>
                      </a:r>
                      <a:endParaRPr lang="ru-RU" sz="16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1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Начальная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Школа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0,67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76,38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09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Средняя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(основная)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школа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0,57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54,45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666645"/>
              </p:ext>
            </p:extLst>
          </p:nvPr>
        </p:nvGraphicFramePr>
        <p:xfrm>
          <a:off x="827584" y="3429000"/>
          <a:ext cx="6912768" cy="2740846"/>
        </p:xfrm>
        <a:graphic>
          <a:graphicData uri="http://schemas.openxmlformats.org/drawingml/2006/table">
            <a:tbl>
              <a:tblPr firstRow="1" firstCol="1" bandRow="1"/>
              <a:tblGrid>
                <a:gridCol w="1008112"/>
                <a:gridCol w="2952328"/>
                <a:gridCol w="2952328"/>
              </a:tblGrid>
              <a:tr h="7263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Положительная динамика</a:t>
                      </a:r>
                      <a:endParaRPr lang="ru-RU" sz="16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Отрицательная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динамика</a:t>
                      </a:r>
                      <a:endParaRPr lang="ru-RU" sz="16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9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Начальная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Школа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Наблюдается в отдельных классах, нестабильна.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 качеству </a:t>
                      </a:r>
                      <a:r>
                        <a:rPr lang="ru-RU" sz="1600" b="1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обученности</a:t>
                      </a:r>
                      <a:r>
                        <a:rPr lang="ru-RU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стабильность. По степени </a:t>
                      </a:r>
                      <a:r>
                        <a:rPr lang="ru-RU" sz="1600" b="1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обученности</a:t>
                      </a:r>
                      <a:r>
                        <a:rPr lang="ru-RU" sz="16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идет снижение.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64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Средняя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(основная)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школа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Наблюдается при переходе</a:t>
                      </a:r>
                      <a:r>
                        <a:rPr lang="ru-RU" sz="18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из начальной школы в среднюю.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 качеству </a:t>
                      </a:r>
                      <a:r>
                        <a:rPr lang="ru-RU" sz="1600" b="1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обученности</a:t>
                      </a:r>
                      <a:r>
                        <a:rPr lang="ru-RU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стабильность. По степени </a:t>
                      </a:r>
                      <a:r>
                        <a:rPr lang="ru-RU" sz="1600" b="1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обученности</a:t>
                      </a:r>
                      <a:r>
                        <a:rPr lang="ru-RU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идет снижение.</a:t>
                      </a:r>
                      <a:endParaRPr lang="ru-RU" sz="16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022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Результаты </a:t>
            </a:r>
            <a:r>
              <a:rPr lang="ru-RU" dirty="0" err="1"/>
              <a:t>обученности</a:t>
            </a:r>
            <a:r>
              <a:rPr lang="ru-RU" dirty="0"/>
              <a:t> по итогам 1 четверти. 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743790"/>
              </p:ext>
            </p:extLst>
          </p:nvPr>
        </p:nvGraphicFramePr>
        <p:xfrm>
          <a:off x="539552" y="2420888"/>
          <a:ext cx="6912768" cy="3654244"/>
        </p:xfrm>
        <a:graphic>
          <a:graphicData uri="http://schemas.openxmlformats.org/drawingml/2006/table">
            <a:tbl>
              <a:tblPr firstRow="1" firstCol="1" bandRow="1"/>
              <a:tblGrid>
                <a:gridCol w="1008112"/>
                <a:gridCol w="2952328"/>
                <a:gridCol w="2952328"/>
              </a:tblGrid>
              <a:tr h="7263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Положительная динамика</a:t>
                      </a:r>
                      <a:endParaRPr lang="ru-RU" sz="16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Отрицательная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динамика</a:t>
                      </a:r>
                      <a:endParaRPr lang="ru-RU" sz="16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78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Начальная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Школа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Заинтересовать</a:t>
                      </a:r>
                      <a:r>
                        <a:rPr lang="ru-RU" sz="16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и мотивировать удается отдельные классы, в которых высокое качество </a:t>
                      </a:r>
                      <a:r>
                        <a:rPr lang="ru-RU" sz="1600" baseline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обученности</a:t>
                      </a:r>
                      <a:r>
                        <a:rPr lang="ru-RU" sz="16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в целом.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Необходимо повышать уровень</a:t>
                      </a:r>
                      <a:r>
                        <a:rPr lang="ru-RU" sz="16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самообразования, способствовать развитию интереса к изучаемому языку.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00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Средняя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(основная)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школа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Происходит за счет повторения в 5-м классе</a:t>
                      </a:r>
                      <a:r>
                        <a:rPr lang="ru-RU" sz="16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материала, который был пройден в 1-4х классах.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Не</a:t>
                      </a:r>
                      <a:r>
                        <a:rPr lang="ru-RU" sz="1600" b="0" baseline="0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все учителя используют технологические карты при подготовке к уроку, а также не учитываются критерии, указанные в листе оценки учебного занятия.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28800"/>
            <a:ext cx="7239000" cy="4846320"/>
          </a:xfrm>
        </p:spPr>
        <p:txBody>
          <a:bodyPr/>
          <a:lstStyle/>
          <a:p>
            <a:r>
              <a:rPr lang="ru-RU" dirty="0" smtClean="0"/>
              <a:t>Причины.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862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Реализация направления «одарённые дети»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382962"/>
              </p:ext>
            </p:extLst>
          </p:nvPr>
        </p:nvGraphicFramePr>
        <p:xfrm>
          <a:off x="827584" y="1916831"/>
          <a:ext cx="6768751" cy="4104456"/>
        </p:xfrm>
        <a:graphic>
          <a:graphicData uri="http://schemas.openxmlformats.org/drawingml/2006/table">
            <a:tbl>
              <a:tblPr firstRow="1" firstCol="1" bandRow="1"/>
              <a:tblGrid>
                <a:gridCol w="2231482"/>
                <a:gridCol w="2220868"/>
                <a:gridCol w="2316401"/>
              </a:tblGrid>
              <a:tr h="18656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Предмет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Количество участников  (школьный уровень)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Количество  участников и призеров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(муниципальный и региональный)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93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Английский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язык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2012-2013 =</a:t>
                      </a:r>
                      <a:r>
                        <a:rPr lang="ru-RU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2013-2014=</a:t>
                      </a:r>
                      <a:r>
                        <a:rPr lang="ru-RU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2014-2015=</a:t>
                      </a:r>
                      <a:r>
                        <a:rPr lang="ru-RU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2012-2013 =</a:t>
                      </a:r>
                      <a:r>
                        <a:rPr lang="ru-RU" sz="20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11/0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2013-2014=</a:t>
                      </a:r>
                      <a:r>
                        <a:rPr lang="ru-RU" sz="20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8/0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2014-2015=</a:t>
                      </a: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3/0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93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Немецкий язык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2012-2013 =</a:t>
                      </a:r>
                      <a:r>
                        <a:rPr lang="ru-RU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2013-2014=</a:t>
                      </a:r>
                      <a:r>
                        <a:rPr lang="ru-RU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2014-2015=</a:t>
                      </a:r>
                      <a:r>
                        <a:rPr lang="ru-RU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2012-2013 =</a:t>
                      </a: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3/0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2013-2014=</a:t>
                      </a: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2014-2015=</a:t>
                      </a: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1/0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226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Анализ Реализации направления «одарённые дети»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b="1" dirty="0" smtClean="0"/>
              <a:t>По данному направлению идет снижение результатов, что связано с качеством </a:t>
            </a:r>
            <a:r>
              <a:rPr lang="ru-RU" sz="1400" b="1" dirty="0" err="1" smtClean="0"/>
              <a:t>обученности</a:t>
            </a:r>
            <a:r>
              <a:rPr lang="ru-RU" sz="1400" b="1" dirty="0" smtClean="0"/>
              <a:t> по предмету. Основными участниками олимпиад становятся учащиеся, которые показывают высокие результаты в обучении.</a:t>
            </a:r>
          </a:p>
          <a:p>
            <a:pPr marL="0" indent="0" algn="ctr">
              <a:buNone/>
            </a:pPr>
            <a:r>
              <a:rPr lang="ru-RU" sz="1800" b="1" i="1" u="sng" dirty="0" smtClean="0"/>
              <a:t>Причины.</a:t>
            </a:r>
          </a:p>
          <a:p>
            <a:r>
              <a:rPr lang="ru-RU" sz="1600" dirty="0" smtClean="0"/>
              <a:t>Конкурсные задания объединены по следующим возрастным группам:</a:t>
            </a:r>
          </a:p>
          <a:p>
            <a:pPr marL="0" indent="0">
              <a:buNone/>
            </a:pPr>
            <a:r>
              <a:rPr lang="ru-RU" sz="1600" dirty="0" smtClean="0"/>
              <a:t>7-8 классы;</a:t>
            </a:r>
          </a:p>
          <a:p>
            <a:pPr marL="0" indent="0">
              <a:buNone/>
            </a:pPr>
            <a:r>
              <a:rPr lang="ru-RU" sz="1600" dirty="0" smtClean="0"/>
              <a:t>9-11 классы.</a:t>
            </a:r>
          </a:p>
          <a:p>
            <a:pPr marL="0" indent="0">
              <a:buNone/>
            </a:pPr>
            <a:r>
              <a:rPr lang="ru-RU" sz="1600" dirty="0" smtClean="0"/>
              <a:t>Эти классы участвуют в основной олимпиаде.</a:t>
            </a:r>
          </a:p>
          <a:p>
            <a:pPr marL="0" indent="0">
              <a:buNone/>
            </a:pPr>
            <a:r>
              <a:rPr lang="ru-RU" sz="1600" dirty="0" smtClean="0"/>
              <a:t>5-е и 6-е классы проходят испытания только на школьном уровне.</a:t>
            </a:r>
          </a:p>
          <a:p>
            <a:r>
              <a:rPr lang="ru-RU" sz="1600" dirty="0" smtClean="0"/>
              <a:t>Изменилось качество конкурсных заданий. Присутствуют задания на углублённое знание языка, нет заданий базового уровня.</a:t>
            </a:r>
          </a:p>
          <a:p>
            <a:r>
              <a:rPr lang="ru-RU" sz="1600" dirty="0"/>
              <a:t> </a:t>
            </a:r>
            <a:r>
              <a:rPr lang="ru-RU" sz="1600" dirty="0" smtClean="0"/>
              <a:t>Повысился минимальный процент заданий, который необходим для участия на муниципальном уровне – с 50 до 70%.</a:t>
            </a:r>
          </a:p>
          <a:p>
            <a:pPr marL="0" indent="0">
              <a:buNone/>
            </a:pPr>
            <a:r>
              <a:rPr lang="ru-RU" sz="1600" b="1" dirty="0" smtClean="0"/>
              <a:t>Пути решения проблемы:</a:t>
            </a:r>
          </a:p>
          <a:p>
            <a:pPr marL="0" indent="0">
              <a:buNone/>
            </a:pPr>
            <a:r>
              <a:rPr lang="ru-RU" sz="1600" dirty="0" smtClean="0"/>
              <a:t>Для улучшения ситуации необходимо вести работу в этом направлении с начальной школы, ввести работу по индивидуальным образовательным маршрутам</a:t>
            </a:r>
            <a:r>
              <a:rPr lang="ru-RU" sz="1400" dirty="0" smtClean="0"/>
              <a:t>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66951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AWJJH2MPE6E2-1585558818-348</_dlc_DocId>
    <_dlc_DocIdUrl xmlns="4a252ca3-5a62-4c1c-90a6-29f4710e47f8">
      <Url>http://edu-sps.koiro.local/Kostroma_EDU/kos-sch-29/_layouts/15/DocIdRedir.aspx?ID=AWJJH2MPE6E2-1585558818-348</Url>
      <Description>AWJJH2MPE6E2-1585558818-348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D40A5F1-5D61-42F4-BB4B-AC35B787922E}"/>
</file>

<file path=customXml/itemProps2.xml><?xml version="1.0" encoding="utf-8"?>
<ds:datastoreItem xmlns:ds="http://schemas.openxmlformats.org/officeDocument/2006/customXml" ds:itemID="{317ACBA1-C2AE-47D4-B959-1CDB20ABF554}"/>
</file>

<file path=customXml/itemProps3.xml><?xml version="1.0" encoding="utf-8"?>
<ds:datastoreItem xmlns:ds="http://schemas.openxmlformats.org/officeDocument/2006/customXml" ds:itemID="{F6362EDA-9F36-4186-8FD5-766C2F99BCCB}"/>
</file>

<file path=customXml/itemProps4.xml><?xml version="1.0" encoding="utf-8"?>
<ds:datastoreItem xmlns:ds="http://schemas.openxmlformats.org/officeDocument/2006/customXml" ds:itemID="{3BED392C-6233-45C2-96B5-EE0225074203}"/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183</TotalTime>
  <Words>828</Words>
  <Application>Microsoft Office PowerPoint</Application>
  <PresentationFormat>Экран (4:3)</PresentationFormat>
  <Paragraphs>360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Calibri</vt:lpstr>
      <vt:lpstr>Times New Roman</vt:lpstr>
      <vt:lpstr>Trebuchet MS</vt:lpstr>
      <vt:lpstr>Wingdings</vt:lpstr>
      <vt:lpstr>Wingdings 2</vt:lpstr>
      <vt:lpstr>Изящная</vt:lpstr>
      <vt:lpstr>Педагогический совет  «Формирование внутришкольной системы качества образования»</vt:lpstr>
      <vt:lpstr>Результаты обученности по итогам 1 четверти. </vt:lpstr>
      <vt:lpstr>Результаты обученности по итогам 1 четверти. </vt:lpstr>
      <vt:lpstr>Результаты обученности по итогам 1 четверти. </vt:lpstr>
      <vt:lpstr>Результаты обученности по итогам 1 четверти. </vt:lpstr>
      <vt:lpstr>Результаты обученности по итогам 1 четверти. </vt:lpstr>
      <vt:lpstr>Результаты обученности по итогам 1 четверти. </vt:lpstr>
      <vt:lpstr>Реализация направления «одарённые дети»</vt:lpstr>
      <vt:lpstr>Анализ Реализации направления «одарённые дети»</vt:lpstr>
      <vt:lpstr>Оценка учебного занятия</vt:lpstr>
      <vt:lpstr>Анализ преподавания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Lenova</dc:creator>
  <cp:lastModifiedBy>Марина Морозова</cp:lastModifiedBy>
  <cp:revision>15</cp:revision>
  <dcterms:created xsi:type="dcterms:W3CDTF">2014-12-11T15:29:41Z</dcterms:created>
  <dcterms:modified xsi:type="dcterms:W3CDTF">2014-12-12T10:13:22Z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  <property fmtid="{D5CDD505-2E9C-101B-9397-08002B2CF9AE}" pid="3" name="_dlc_DocIdItemGuid">
    <vt:lpwstr>be12b2b5-e180-40f5-8dd7-912c6a938b93</vt:lpwstr>
  </property>
</Properties>
</file>