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Default Extension="xlsx" ContentType="application/vnd.openxmlformats-officedocument.spreadsheetml.sheet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20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23.xml" ContentType="application/vnd.openxmlformats-officedocument.presentationml.slide+xml"/>
  <Override PartName="/ppt/slides/slide4.xml" ContentType="application/vnd.openxmlformats-officedocument.presentationml.slide+xml"/>
  <Override PartName="/ppt/slides/slide24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2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9.xml" ContentType="application/vnd.openxmlformats-officedocument.drawingml.chart+xml"/>
  <Override PartName="/ppt/charts/chart8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3.xml" ContentType="application/vnd.openxmlformats-officedocument.drawingml.chart+xml"/>
  <Override PartName="/ppt/charts/chart12.xml" ContentType="application/vnd.openxmlformats-officedocument.drawingml.chart+xml"/>
  <Override PartName="/ppt/charts/chart7.xml" ContentType="application/vnd.openxmlformats-officedocument.drawingml.chart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6.xml" ContentType="application/vnd.openxmlformats-officedocument.drawingml.chart+xml"/>
  <Override PartName="/ppt/charts/chart5.xml" ContentType="application/vnd.openxmlformats-officedocument.drawingml.chart+xml"/>
  <Override PartName="/ppt/charts/chart14.xml" ContentType="application/vnd.openxmlformats-officedocument.drawingml.chart+xml"/>
  <Override PartName="/ppt/charts/chart22.xml" ContentType="application/vnd.openxmlformats-officedocument.drawingml.char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19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2" r:id="rId26"/>
    <p:sldId id="280" r:id="rId27"/>
    <p:sldId id="28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8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42.4</c:v>
                </c:pt>
                <c:pt idx="1">
                  <c:v>38.200000000000003</c:v>
                </c:pt>
                <c:pt idx="2">
                  <c:v>33.6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информатика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59.2</c:v>
                </c:pt>
                <c:pt idx="1">
                  <c:v>71.3</c:v>
                </c:pt>
                <c:pt idx="2">
                  <c:v>71.5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физика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38.5</c:v>
                </c:pt>
                <c:pt idx="1">
                  <c:v>32.300000000000004</c:v>
                </c:pt>
                <c:pt idx="2">
                  <c:v>33</c:v>
                </c:pt>
              </c:numCache>
            </c:numRef>
          </c:val>
        </c:ser>
        <c:axId val="64729472"/>
        <c:axId val="64731008"/>
      </c:barChart>
      <c:catAx>
        <c:axId val="64729472"/>
        <c:scaling>
          <c:orientation val="minMax"/>
        </c:scaling>
        <c:axPos val="b"/>
        <c:tickLblPos val="nextTo"/>
        <c:crossAx val="64731008"/>
        <c:crosses val="autoZero"/>
        <c:auto val="1"/>
        <c:lblAlgn val="ctr"/>
        <c:lblOffset val="100"/>
      </c:catAx>
      <c:valAx>
        <c:axId val="64731008"/>
        <c:scaling>
          <c:orientation val="minMax"/>
        </c:scaling>
        <c:axPos val="l"/>
        <c:majorGridlines/>
        <c:numFmt formatCode="General" sourceLinked="1"/>
        <c:tickLblPos val="nextTo"/>
        <c:crossAx val="647294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0.5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1.75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</c:ser>
        <c:axId val="87390848"/>
        <c:axId val="87036672"/>
      </c:barChart>
      <c:catAx>
        <c:axId val="87390848"/>
        <c:scaling>
          <c:orientation val="minMax"/>
        </c:scaling>
        <c:axPos val="b"/>
        <c:tickLblPos val="nextTo"/>
        <c:crossAx val="87036672"/>
        <c:crosses val="autoZero"/>
        <c:auto val="1"/>
        <c:lblAlgn val="ctr"/>
        <c:lblOffset val="100"/>
      </c:catAx>
      <c:valAx>
        <c:axId val="87036672"/>
        <c:scaling>
          <c:orientation val="minMax"/>
        </c:scaling>
        <c:axPos val="l"/>
        <c:majorGridlines/>
        <c:numFmt formatCode="General" sourceLinked="1"/>
        <c:tickLblPos val="nextTo"/>
        <c:crossAx val="873908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1.75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axId val="87086208"/>
        <c:axId val="87087744"/>
      </c:barChart>
      <c:catAx>
        <c:axId val="87086208"/>
        <c:scaling>
          <c:orientation val="minMax"/>
        </c:scaling>
        <c:axPos val="b"/>
        <c:tickLblPos val="nextTo"/>
        <c:crossAx val="87087744"/>
        <c:crosses val="autoZero"/>
        <c:auto val="1"/>
        <c:lblAlgn val="ctr"/>
        <c:lblOffset val="100"/>
      </c:catAx>
      <c:valAx>
        <c:axId val="87087744"/>
        <c:scaling>
          <c:orientation val="minMax"/>
        </c:scaling>
        <c:axPos val="l"/>
        <c:majorGridlines/>
        <c:numFmt formatCode="General" sourceLinked="1"/>
        <c:tickLblPos val="nextTo"/>
        <c:crossAx val="870862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2.25</c:v>
                </c:pt>
                <c:pt idx="1">
                  <c:v>2.5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</c:ser>
        <c:axId val="89406464"/>
        <c:axId val="89416448"/>
      </c:barChart>
      <c:catAx>
        <c:axId val="89406464"/>
        <c:scaling>
          <c:orientation val="minMax"/>
        </c:scaling>
        <c:axPos val="b"/>
        <c:tickLblPos val="nextTo"/>
        <c:crossAx val="89416448"/>
        <c:crosses val="autoZero"/>
        <c:auto val="1"/>
        <c:lblAlgn val="ctr"/>
        <c:lblOffset val="100"/>
      </c:catAx>
      <c:valAx>
        <c:axId val="89416448"/>
        <c:scaling>
          <c:orientation val="minMax"/>
        </c:scaling>
        <c:axPos val="l"/>
        <c:majorGridlines/>
        <c:numFmt formatCode="General" sourceLinked="1"/>
        <c:tickLblPos val="nextTo"/>
        <c:crossAx val="894064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0.75000000000000022</c:v>
                </c:pt>
                <c:pt idx="1">
                  <c:v>1.5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axId val="89732224"/>
        <c:axId val="89733760"/>
      </c:barChart>
      <c:catAx>
        <c:axId val="89732224"/>
        <c:scaling>
          <c:orientation val="minMax"/>
        </c:scaling>
        <c:axPos val="b"/>
        <c:tickLblPos val="nextTo"/>
        <c:crossAx val="89733760"/>
        <c:crosses val="autoZero"/>
        <c:auto val="1"/>
        <c:lblAlgn val="ctr"/>
        <c:lblOffset val="100"/>
      </c:catAx>
      <c:valAx>
        <c:axId val="89733760"/>
        <c:scaling>
          <c:orientation val="minMax"/>
        </c:scaling>
        <c:axPos val="l"/>
        <c:majorGridlines/>
        <c:numFmt formatCode="General" sourceLinked="1"/>
        <c:tickLblPos val="nextTo"/>
        <c:crossAx val="897322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0.5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axId val="89766912"/>
        <c:axId val="89768704"/>
      </c:barChart>
      <c:catAx>
        <c:axId val="89766912"/>
        <c:scaling>
          <c:orientation val="minMax"/>
        </c:scaling>
        <c:axPos val="b"/>
        <c:tickLblPos val="nextTo"/>
        <c:crossAx val="89768704"/>
        <c:crosses val="autoZero"/>
        <c:auto val="1"/>
        <c:lblAlgn val="ctr"/>
        <c:lblOffset val="100"/>
      </c:catAx>
      <c:valAx>
        <c:axId val="89768704"/>
        <c:scaling>
          <c:orientation val="minMax"/>
        </c:scaling>
        <c:axPos val="l"/>
        <c:majorGridlines/>
        <c:numFmt formatCode="General" sourceLinked="1"/>
        <c:tickLblPos val="nextTo"/>
        <c:crossAx val="897669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1.5</c:v>
                </c:pt>
                <c:pt idx="1">
                  <c:v>0.5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axId val="89789568"/>
        <c:axId val="89791104"/>
      </c:barChart>
      <c:catAx>
        <c:axId val="89789568"/>
        <c:scaling>
          <c:orientation val="minMax"/>
        </c:scaling>
        <c:axPos val="b"/>
        <c:tickLblPos val="nextTo"/>
        <c:crossAx val="89791104"/>
        <c:crosses val="autoZero"/>
        <c:auto val="1"/>
        <c:lblAlgn val="ctr"/>
        <c:lblOffset val="100"/>
      </c:catAx>
      <c:valAx>
        <c:axId val="89791104"/>
        <c:scaling>
          <c:orientation val="minMax"/>
        </c:scaling>
        <c:axPos val="l"/>
        <c:majorGridlines/>
        <c:numFmt formatCode="General" sourceLinked="1"/>
        <c:tickLblPos val="nextTo"/>
        <c:crossAx val="897895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1.75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axId val="90909696"/>
        <c:axId val="90911488"/>
      </c:barChart>
      <c:catAx>
        <c:axId val="90909696"/>
        <c:scaling>
          <c:orientation val="minMax"/>
        </c:scaling>
        <c:axPos val="b"/>
        <c:tickLblPos val="nextTo"/>
        <c:crossAx val="90911488"/>
        <c:crosses val="autoZero"/>
        <c:auto val="1"/>
        <c:lblAlgn val="ctr"/>
        <c:lblOffset val="100"/>
      </c:catAx>
      <c:valAx>
        <c:axId val="90911488"/>
        <c:scaling>
          <c:orientation val="minMax"/>
        </c:scaling>
        <c:axPos val="l"/>
        <c:majorGridlines/>
        <c:numFmt formatCode="General" sourceLinked="1"/>
        <c:tickLblPos val="nextTo"/>
        <c:crossAx val="909096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</c:ser>
        <c:axId val="90940544"/>
        <c:axId val="90942080"/>
      </c:barChart>
      <c:catAx>
        <c:axId val="90940544"/>
        <c:scaling>
          <c:orientation val="minMax"/>
        </c:scaling>
        <c:axPos val="b"/>
        <c:tickLblPos val="nextTo"/>
        <c:crossAx val="90942080"/>
        <c:crosses val="autoZero"/>
        <c:auto val="1"/>
        <c:lblAlgn val="ctr"/>
        <c:lblOffset val="100"/>
      </c:catAx>
      <c:valAx>
        <c:axId val="90942080"/>
        <c:scaling>
          <c:orientation val="minMax"/>
        </c:scaling>
        <c:axPos val="l"/>
        <c:majorGridlines/>
        <c:numFmt formatCode="General" sourceLinked="1"/>
        <c:tickLblPos val="nextTo"/>
        <c:crossAx val="909405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1.75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</c:ser>
        <c:axId val="90958848"/>
        <c:axId val="90964736"/>
      </c:barChart>
      <c:catAx>
        <c:axId val="90958848"/>
        <c:scaling>
          <c:orientation val="minMax"/>
        </c:scaling>
        <c:axPos val="b"/>
        <c:tickLblPos val="nextTo"/>
        <c:crossAx val="90964736"/>
        <c:crosses val="autoZero"/>
        <c:auto val="1"/>
        <c:lblAlgn val="ctr"/>
        <c:lblOffset val="100"/>
      </c:catAx>
      <c:valAx>
        <c:axId val="90964736"/>
        <c:scaling>
          <c:orientation val="minMax"/>
        </c:scaling>
        <c:axPos val="l"/>
        <c:majorGridlines/>
        <c:numFmt formatCode="General" sourceLinked="1"/>
        <c:tickLblPos val="nextTo"/>
        <c:crossAx val="909588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axId val="91051136"/>
        <c:axId val="91052672"/>
      </c:barChart>
      <c:catAx>
        <c:axId val="91051136"/>
        <c:scaling>
          <c:orientation val="minMax"/>
        </c:scaling>
        <c:axPos val="b"/>
        <c:tickLblPos val="nextTo"/>
        <c:crossAx val="91052672"/>
        <c:crosses val="autoZero"/>
        <c:auto val="1"/>
        <c:lblAlgn val="ctr"/>
        <c:lblOffset val="100"/>
      </c:catAx>
      <c:valAx>
        <c:axId val="91052672"/>
        <c:scaling>
          <c:orientation val="minMax"/>
        </c:scaling>
        <c:axPos val="l"/>
        <c:majorGridlines/>
        <c:numFmt formatCode="General" sourceLinked="1"/>
        <c:tickLblPos val="nextTo"/>
        <c:crossAx val="910511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математика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0.5</c:v>
                </c:pt>
                <c:pt idx="1">
                  <c:v>0.49000000000000016</c:v>
                </c:pt>
                <c:pt idx="2">
                  <c:v>0.5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информатика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0.56999999999999995</c:v>
                </c:pt>
                <c:pt idx="1">
                  <c:v>0.63000000000000034</c:v>
                </c:pt>
                <c:pt idx="2">
                  <c:v>0.63000000000000034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физика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0.48000000000000015</c:v>
                </c:pt>
                <c:pt idx="1">
                  <c:v>0.46</c:v>
                </c:pt>
                <c:pt idx="2">
                  <c:v>0.47000000000000008</c:v>
                </c:pt>
              </c:numCache>
            </c:numRef>
          </c:val>
        </c:ser>
        <c:axId val="64004096"/>
        <c:axId val="64005632"/>
      </c:barChart>
      <c:catAx>
        <c:axId val="64004096"/>
        <c:scaling>
          <c:orientation val="minMax"/>
        </c:scaling>
        <c:axPos val="b"/>
        <c:tickLblPos val="nextTo"/>
        <c:crossAx val="64005632"/>
        <c:crosses val="autoZero"/>
        <c:auto val="1"/>
        <c:lblAlgn val="ctr"/>
        <c:lblOffset val="100"/>
      </c:catAx>
      <c:valAx>
        <c:axId val="64005632"/>
        <c:scaling>
          <c:orientation val="minMax"/>
        </c:scaling>
        <c:axPos val="l"/>
        <c:majorGridlines/>
        <c:numFmt formatCode="General" sourceLinked="1"/>
        <c:tickLblPos val="nextTo"/>
        <c:crossAx val="640040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axId val="89848832"/>
        <c:axId val="91083520"/>
      </c:barChart>
      <c:catAx>
        <c:axId val="89848832"/>
        <c:scaling>
          <c:orientation val="minMax"/>
        </c:scaling>
        <c:axPos val="b"/>
        <c:tickLblPos val="nextTo"/>
        <c:crossAx val="91083520"/>
        <c:crosses val="autoZero"/>
        <c:auto val="1"/>
        <c:lblAlgn val="ctr"/>
        <c:lblOffset val="100"/>
      </c:catAx>
      <c:valAx>
        <c:axId val="91083520"/>
        <c:scaling>
          <c:orientation val="minMax"/>
        </c:scaling>
        <c:axPos val="l"/>
        <c:majorGridlines/>
        <c:numFmt formatCode="General" sourceLinked="1"/>
        <c:tickLblPos val="nextTo"/>
        <c:crossAx val="898488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</c:v>
                </c:pt>
                <c:pt idx="1">
                  <c:v>25</c:v>
                </c:pt>
                <c:pt idx="2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32</c:v>
                </c:pt>
                <c:pt idx="1">
                  <c:v>39</c:v>
                </c:pt>
                <c:pt idx="2">
                  <c:v>0</c:v>
                </c:pt>
              </c:numCache>
            </c:numRef>
          </c:val>
        </c:ser>
        <c:axId val="91141248"/>
        <c:axId val="91142784"/>
      </c:barChart>
      <c:catAx>
        <c:axId val="91141248"/>
        <c:scaling>
          <c:orientation val="minMax"/>
        </c:scaling>
        <c:axPos val="b"/>
        <c:tickLblPos val="nextTo"/>
        <c:crossAx val="91142784"/>
        <c:crosses val="autoZero"/>
        <c:auto val="1"/>
        <c:lblAlgn val="ctr"/>
        <c:lblOffset val="100"/>
      </c:catAx>
      <c:valAx>
        <c:axId val="91142784"/>
        <c:scaling>
          <c:orientation val="minMax"/>
        </c:scaling>
        <c:axPos val="l"/>
        <c:majorGridlines/>
        <c:numFmt formatCode="General" sourceLinked="1"/>
        <c:tickLblPos val="nextTo"/>
        <c:crossAx val="911412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Лист1!$A$2:$A$19</c:f>
              <c:strCache>
                <c:ptCount val="18"/>
                <c:pt idx="0">
                  <c:v>Целеполагание</c:v>
                </c:pt>
                <c:pt idx="1">
                  <c:v>Планируемые результаты</c:v>
                </c:pt>
                <c:pt idx="2">
                  <c:v>Мотивация деятельности</c:v>
                </c:pt>
                <c:pt idx="3">
                  <c:v>Актуализация знаний</c:v>
                </c:pt>
                <c:pt idx="4">
                  <c:v>Содержание урока</c:v>
                </c:pt>
                <c:pt idx="5">
                  <c:v>Формы организации и виды деятельности учащихся на уроке</c:v>
                </c:pt>
                <c:pt idx="6">
                  <c:v>Использование приёмов</c:v>
                </c:pt>
                <c:pt idx="7">
                  <c:v>Использование технологий</c:v>
                </c:pt>
                <c:pt idx="8">
                  <c:v>Оборудование и ЭОР</c:v>
                </c:pt>
                <c:pt idx="9">
                  <c:v>Самостоятельная  деятельность, как форма организации учебной деятельности</c:v>
                </c:pt>
                <c:pt idx="10">
                  <c:v>Педагогический стиль</c:v>
                </c:pt>
                <c:pt idx="11">
                  <c:v>Гигиенические требования</c:v>
                </c:pt>
                <c:pt idx="12">
                  <c:v>Система контроля</c:v>
                </c:pt>
                <c:pt idx="13">
                  <c:v>Рефлективность</c:v>
                </c:pt>
                <c:pt idx="14">
                  <c:v>Результативность урока</c:v>
                </c:pt>
                <c:pt idx="15">
                  <c:v>Оценивание</c:v>
                </c:pt>
                <c:pt idx="16">
                  <c:v>Домашнее задание</c:v>
                </c:pt>
                <c:pt idx="17">
                  <c:v>Проектирование урока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2.1</c:v>
                </c:pt>
                <c:pt idx="1">
                  <c:v>2.2000000000000002</c:v>
                </c:pt>
                <c:pt idx="2">
                  <c:v>0.5</c:v>
                </c:pt>
                <c:pt idx="3">
                  <c:v>0.55000000000000004</c:v>
                </c:pt>
                <c:pt idx="4">
                  <c:v>1.85</c:v>
                </c:pt>
                <c:pt idx="5">
                  <c:v>1.6</c:v>
                </c:pt>
                <c:pt idx="6">
                  <c:v>1</c:v>
                </c:pt>
                <c:pt idx="7">
                  <c:v>1.2</c:v>
                </c:pt>
                <c:pt idx="8">
                  <c:v>1</c:v>
                </c:pt>
                <c:pt idx="9">
                  <c:v>2.7</c:v>
                </c:pt>
                <c:pt idx="10">
                  <c:v>1.1000000000000001</c:v>
                </c:pt>
                <c:pt idx="11">
                  <c:v>0.4</c:v>
                </c:pt>
                <c:pt idx="12">
                  <c:v>0.8</c:v>
                </c:pt>
                <c:pt idx="13">
                  <c:v>1.5</c:v>
                </c:pt>
                <c:pt idx="14">
                  <c:v>1.6</c:v>
                </c:pt>
                <c:pt idx="15">
                  <c:v>0.9</c:v>
                </c:pt>
                <c:pt idx="16">
                  <c:v>1.4</c:v>
                </c:pt>
                <c:pt idx="17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Лист1!$A$2:$A$19</c:f>
              <c:strCache>
                <c:ptCount val="18"/>
                <c:pt idx="0">
                  <c:v>Целеполагание</c:v>
                </c:pt>
                <c:pt idx="1">
                  <c:v>Планируемые результаты</c:v>
                </c:pt>
                <c:pt idx="2">
                  <c:v>Мотивация деятельности</c:v>
                </c:pt>
                <c:pt idx="3">
                  <c:v>Актуализация знаний</c:v>
                </c:pt>
                <c:pt idx="4">
                  <c:v>Содержание урока</c:v>
                </c:pt>
                <c:pt idx="5">
                  <c:v>Формы организации и виды деятельности учащихся на уроке</c:v>
                </c:pt>
                <c:pt idx="6">
                  <c:v>Использование приёмов</c:v>
                </c:pt>
                <c:pt idx="7">
                  <c:v>Использование технологий</c:v>
                </c:pt>
                <c:pt idx="8">
                  <c:v>Оборудование и ЭОР</c:v>
                </c:pt>
                <c:pt idx="9">
                  <c:v>Самостоятельная  деятельность, как форма организации учебной деятельности</c:v>
                </c:pt>
                <c:pt idx="10">
                  <c:v>Педагогический стиль</c:v>
                </c:pt>
                <c:pt idx="11">
                  <c:v>Гигиенические требования</c:v>
                </c:pt>
                <c:pt idx="12">
                  <c:v>Система контроля</c:v>
                </c:pt>
                <c:pt idx="13">
                  <c:v>Рефлективность</c:v>
                </c:pt>
                <c:pt idx="14">
                  <c:v>Результативность урока</c:v>
                </c:pt>
                <c:pt idx="15">
                  <c:v>Оценивание</c:v>
                </c:pt>
                <c:pt idx="16">
                  <c:v>Домашнее задание</c:v>
                </c:pt>
                <c:pt idx="17">
                  <c:v>Проектирование урока</c:v>
                </c:pt>
              </c:strCache>
            </c:strRef>
          </c:cat>
          <c:val>
            <c:numRef>
              <c:f>Лист1!$C$2:$C$19</c:f>
              <c:numCache>
                <c:formatCode>General</c:formatCode>
                <c:ptCount val="18"/>
                <c:pt idx="0">
                  <c:v>3.3</c:v>
                </c:pt>
                <c:pt idx="1">
                  <c:v>2.2999999999999998</c:v>
                </c:pt>
                <c:pt idx="2">
                  <c:v>0.83000000000000007</c:v>
                </c:pt>
                <c:pt idx="3">
                  <c:v>3.7</c:v>
                </c:pt>
                <c:pt idx="4">
                  <c:v>2.2999999999999998</c:v>
                </c:pt>
                <c:pt idx="5">
                  <c:v>2.7</c:v>
                </c:pt>
                <c:pt idx="6">
                  <c:v>2</c:v>
                </c:pt>
                <c:pt idx="7">
                  <c:v>2.2000000000000002</c:v>
                </c:pt>
                <c:pt idx="8">
                  <c:v>1.8</c:v>
                </c:pt>
                <c:pt idx="9">
                  <c:v>3.5</c:v>
                </c:pt>
                <c:pt idx="10">
                  <c:v>2</c:v>
                </c:pt>
                <c:pt idx="11">
                  <c:v>1</c:v>
                </c:pt>
                <c:pt idx="12">
                  <c:v>2</c:v>
                </c:pt>
                <c:pt idx="14">
                  <c:v>1.7</c:v>
                </c:pt>
                <c:pt idx="15">
                  <c:v>1.7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</c:ser>
        <c:axId val="91184128"/>
        <c:axId val="91190016"/>
      </c:barChart>
      <c:catAx>
        <c:axId val="91184128"/>
        <c:scaling>
          <c:orientation val="minMax"/>
        </c:scaling>
        <c:axPos val="b"/>
        <c:tickLblPos val="nextTo"/>
        <c:crossAx val="91190016"/>
        <c:crosses val="autoZero"/>
        <c:auto val="1"/>
        <c:lblAlgn val="ctr"/>
        <c:lblOffset val="100"/>
      </c:catAx>
      <c:valAx>
        <c:axId val="91190016"/>
        <c:scaling>
          <c:orientation val="minMax"/>
        </c:scaling>
        <c:axPos val="l"/>
        <c:majorGridlines/>
        <c:numFmt formatCode="General" sourceLinked="1"/>
        <c:tickLblPos val="nextTo"/>
        <c:crossAx val="911841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1.75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</c:ser>
        <c:axId val="64084224"/>
        <c:axId val="64090112"/>
      </c:barChart>
      <c:catAx>
        <c:axId val="64084224"/>
        <c:scaling>
          <c:orientation val="minMax"/>
        </c:scaling>
        <c:axPos val="b"/>
        <c:tickLblPos val="nextTo"/>
        <c:crossAx val="64090112"/>
        <c:crosses val="autoZero"/>
        <c:auto val="1"/>
        <c:lblAlgn val="ctr"/>
        <c:lblOffset val="100"/>
      </c:catAx>
      <c:valAx>
        <c:axId val="64090112"/>
        <c:scaling>
          <c:orientation val="minMax"/>
        </c:scaling>
        <c:axPos val="l"/>
        <c:majorGridlines/>
        <c:numFmt formatCode="General" sourceLinked="1"/>
        <c:tickLblPos val="nextTo"/>
        <c:crossAx val="640842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</c:ser>
        <c:axId val="65458560"/>
        <c:axId val="65460096"/>
      </c:barChart>
      <c:catAx>
        <c:axId val="65458560"/>
        <c:scaling>
          <c:orientation val="minMax"/>
        </c:scaling>
        <c:axPos val="b"/>
        <c:tickLblPos val="nextTo"/>
        <c:crossAx val="65460096"/>
        <c:crosses val="autoZero"/>
        <c:auto val="1"/>
        <c:lblAlgn val="ctr"/>
        <c:lblOffset val="100"/>
      </c:catAx>
      <c:valAx>
        <c:axId val="65460096"/>
        <c:scaling>
          <c:orientation val="minMax"/>
        </c:scaling>
        <c:axPos val="l"/>
        <c:majorGridlines/>
        <c:numFmt formatCode="General" sourceLinked="1"/>
        <c:tickLblPos val="nextTo"/>
        <c:crossAx val="654585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0.75000000000000022</c:v>
                </c:pt>
                <c:pt idx="1">
                  <c:v>1.25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0.75000000000000022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axId val="67195264"/>
        <c:axId val="67196800"/>
      </c:barChart>
      <c:catAx>
        <c:axId val="67195264"/>
        <c:scaling>
          <c:orientation val="minMax"/>
        </c:scaling>
        <c:axPos val="b"/>
        <c:tickLblPos val="nextTo"/>
        <c:crossAx val="67196800"/>
        <c:crosses val="autoZero"/>
        <c:auto val="1"/>
        <c:lblAlgn val="ctr"/>
        <c:lblOffset val="100"/>
      </c:catAx>
      <c:valAx>
        <c:axId val="67196800"/>
        <c:scaling>
          <c:orientation val="minMax"/>
        </c:scaling>
        <c:axPos val="l"/>
        <c:majorGridlines/>
        <c:numFmt formatCode="General" sourceLinked="1"/>
        <c:tickLblPos val="nextTo"/>
        <c:crossAx val="671952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1.37</c:v>
                </c:pt>
                <c:pt idx="1">
                  <c:v>1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3.5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</c:ser>
        <c:axId val="86746624"/>
        <c:axId val="86748160"/>
      </c:barChart>
      <c:catAx>
        <c:axId val="86746624"/>
        <c:scaling>
          <c:orientation val="minMax"/>
        </c:scaling>
        <c:axPos val="b"/>
        <c:tickLblPos val="nextTo"/>
        <c:crossAx val="86748160"/>
        <c:crosses val="autoZero"/>
        <c:auto val="1"/>
        <c:lblAlgn val="ctr"/>
        <c:lblOffset val="100"/>
      </c:catAx>
      <c:valAx>
        <c:axId val="86748160"/>
        <c:scaling>
          <c:orientation val="minMax"/>
        </c:scaling>
        <c:axPos val="l"/>
        <c:majorGridlines/>
        <c:numFmt formatCode="General" sourceLinked="1"/>
        <c:tickLblPos val="nextTo"/>
        <c:crossAx val="867466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2.1</c:v>
                </c:pt>
                <c:pt idx="1">
                  <c:v>1.5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</c:ser>
        <c:axId val="86833024"/>
        <c:axId val="86834560"/>
      </c:barChart>
      <c:catAx>
        <c:axId val="86833024"/>
        <c:scaling>
          <c:orientation val="minMax"/>
        </c:scaling>
        <c:axPos val="b"/>
        <c:tickLblPos val="nextTo"/>
        <c:crossAx val="86834560"/>
        <c:crosses val="autoZero"/>
        <c:auto val="1"/>
        <c:lblAlgn val="ctr"/>
        <c:lblOffset val="100"/>
      </c:catAx>
      <c:valAx>
        <c:axId val="86834560"/>
        <c:scaling>
          <c:orientation val="minMax"/>
        </c:scaling>
        <c:axPos val="l"/>
        <c:majorGridlines/>
        <c:numFmt formatCode="General" sourceLinked="1"/>
        <c:tickLblPos val="nextTo"/>
        <c:crossAx val="868330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1.25</c:v>
                </c:pt>
                <c:pt idx="1">
                  <c:v>1.75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2.5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</c:ser>
        <c:axId val="86799872"/>
        <c:axId val="86901504"/>
      </c:barChart>
      <c:catAx>
        <c:axId val="86799872"/>
        <c:scaling>
          <c:orientation val="minMax"/>
        </c:scaling>
        <c:axPos val="b"/>
        <c:tickLblPos val="nextTo"/>
        <c:crossAx val="86901504"/>
        <c:crosses val="autoZero"/>
        <c:auto val="1"/>
        <c:lblAlgn val="ctr"/>
        <c:lblOffset val="100"/>
      </c:catAx>
      <c:valAx>
        <c:axId val="86901504"/>
        <c:scaling>
          <c:orientation val="minMax"/>
        </c:scaling>
        <c:axPos val="l"/>
        <c:majorGridlines/>
        <c:numFmt formatCode="General" sourceLinked="1"/>
        <c:tickLblPos val="nextTo"/>
        <c:crossAx val="867998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весна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осень 2014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математика</c:v>
                </c:pt>
                <c:pt idx="1">
                  <c:v>информатика</c:v>
                </c:pt>
                <c:pt idx="2">
                  <c:v>физика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axId val="86927232"/>
        <c:axId val="87101440"/>
      </c:barChart>
      <c:catAx>
        <c:axId val="86927232"/>
        <c:scaling>
          <c:orientation val="minMax"/>
        </c:scaling>
        <c:axPos val="b"/>
        <c:tickLblPos val="nextTo"/>
        <c:crossAx val="87101440"/>
        <c:crosses val="autoZero"/>
        <c:auto val="1"/>
        <c:lblAlgn val="ctr"/>
        <c:lblOffset val="100"/>
      </c:catAx>
      <c:valAx>
        <c:axId val="87101440"/>
        <c:scaling>
          <c:orientation val="minMax"/>
        </c:scaling>
        <c:axPos val="l"/>
        <c:majorGridlines/>
        <c:numFmt formatCode="General" sourceLinked="1"/>
        <c:tickLblPos val="nextTo"/>
        <c:crossAx val="869272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9645DE-2845-4EBF-B839-B9FB1B0AC72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153A89-EC14-481A-A3E6-B58770423550}">
      <dgm:prSet phldrT="[Текст]"/>
      <dgm:spPr/>
      <dgm:t>
        <a:bodyPr/>
        <a:lstStyle/>
        <a:p>
          <a:r>
            <a:rPr lang="ru-RU" dirty="0" smtClean="0"/>
            <a:t>М</a:t>
          </a:r>
          <a:endParaRPr lang="ru-RU" dirty="0"/>
        </a:p>
      </dgm:t>
    </dgm:pt>
    <dgm:pt modelId="{CEC624E5-035B-42F9-83F8-A52252CF3BE8}" type="parTrans" cxnId="{029ADC2D-872E-4466-9A5F-04CCDDD848F3}">
      <dgm:prSet/>
      <dgm:spPr/>
      <dgm:t>
        <a:bodyPr/>
        <a:lstStyle/>
        <a:p>
          <a:endParaRPr lang="ru-RU"/>
        </a:p>
      </dgm:t>
    </dgm:pt>
    <dgm:pt modelId="{10E1FF54-BCBC-4119-A31B-4668F6D143BB}" type="sibTrans" cxnId="{029ADC2D-872E-4466-9A5F-04CCDDD848F3}">
      <dgm:prSet/>
      <dgm:spPr/>
      <dgm:t>
        <a:bodyPr/>
        <a:lstStyle/>
        <a:p>
          <a:endParaRPr lang="ru-RU"/>
        </a:p>
      </dgm:t>
    </dgm:pt>
    <dgm:pt modelId="{A22B02EF-817A-4CD4-961B-DFFF71D94021}">
      <dgm:prSet phldrT="[Текст]"/>
      <dgm:spPr/>
      <dgm:t>
        <a:bodyPr/>
        <a:lstStyle/>
        <a:p>
          <a:r>
            <a:rPr lang="ru-RU" dirty="0" smtClean="0"/>
            <a:t> Участников 75-84-62</a:t>
          </a:r>
          <a:endParaRPr lang="ru-RU" dirty="0"/>
        </a:p>
      </dgm:t>
    </dgm:pt>
    <dgm:pt modelId="{BD5B8E5C-7AB8-43CF-A48B-E0B503DF4CFF}" type="parTrans" cxnId="{427EDCE6-5902-49AA-8974-F509E70F90CA}">
      <dgm:prSet/>
      <dgm:spPr/>
      <dgm:t>
        <a:bodyPr/>
        <a:lstStyle/>
        <a:p>
          <a:endParaRPr lang="ru-RU"/>
        </a:p>
      </dgm:t>
    </dgm:pt>
    <dgm:pt modelId="{43C74504-46AA-4DF6-883D-B1B050D111C8}" type="sibTrans" cxnId="{427EDCE6-5902-49AA-8974-F509E70F90CA}">
      <dgm:prSet/>
      <dgm:spPr/>
      <dgm:t>
        <a:bodyPr/>
        <a:lstStyle/>
        <a:p>
          <a:endParaRPr lang="ru-RU"/>
        </a:p>
      </dgm:t>
    </dgm:pt>
    <dgm:pt modelId="{219F7C80-4616-4AB6-A2B5-BF5D7FF39BA4}">
      <dgm:prSet phldrT="[Текст]"/>
      <dgm:spPr/>
      <dgm:t>
        <a:bodyPr/>
        <a:lstStyle/>
        <a:p>
          <a:r>
            <a:rPr lang="ru-RU" dirty="0" smtClean="0"/>
            <a:t>Призёров(город)-2</a:t>
          </a:r>
          <a:endParaRPr lang="ru-RU" dirty="0"/>
        </a:p>
      </dgm:t>
    </dgm:pt>
    <dgm:pt modelId="{2E33C9C0-82BC-4C3D-92AE-B25D757ECC88}" type="parTrans" cxnId="{7BDA392C-3EF1-414A-8E50-FB45EAD5BACF}">
      <dgm:prSet/>
      <dgm:spPr/>
      <dgm:t>
        <a:bodyPr/>
        <a:lstStyle/>
        <a:p>
          <a:endParaRPr lang="ru-RU"/>
        </a:p>
      </dgm:t>
    </dgm:pt>
    <dgm:pt modelId="{8B9BE20F-B3F7-40FE-B8F9-46A584B86471}" type="sibTrans" cxnId="{7BDA392C-3EF1-414A-8E50-FB45EAD5BACF}">
      <dgm:prSet/>
      <dgm:spPr/>
      <dgm:t>
        <a:bodyPr/>
        <a:lstStyle/>
        <a:p>
          <a:endParaRPr lang="ru-RU"/>
        </a:p>
      </dgm:t>
    </dgm:pt>
    <dgm:pt modelId="{922A2DFB-9304-46E7-82C4-67F7871E30FD}">
      <dgm:prSet phldrT="[Текст]"/>
      <dgm:spPr/>
      <dgm:t>
        <a:bodyPr/>
        <a:lstStyle/>
        <a:p>
          <a:r>
            <a:rPr lang="ru-RU" dirty="0" smtClean="0"/>
            <a:t>И</a:t>
          </a:r>
          <a:endParaRPr lang="ru-RU" dirty="0"/>
        </a:p>
      </dgm:t>
    </dgm:pt>
    <dgm:pt modelId="{5624E052-6079-4666-A3E3-9DD9EBD8DD40}" type="parTrans" cxnId="{D29498BA-BEEC-4A75-BC58-273BB6323D46}">
      <dgm:prSet/>
      <dgm:spPr/>
      <dgm:t>
        <a:bodyPr/>
        <a:lstStyle/>
        <a:p>
          <a:endParaRPr lang="ru-RU"/>
        </a:p>
      </dgm:t>
    </dgm:pt>
    <dgm:pt modelId="{F6C89073-A2D4-48E8-B7E9-973328A792E4}" type="sibTrans" cxnId="{D29498BA-BEEC-4A75-BC58-273BB6323D46}">
      <dgm:prSet/>
      <dgm:spPr/>
      <dgm:t>
        <a:bodyPr/>
        <a:lstStyle/>
        <a:p>
          <a:endParaRPr lang="ru-RU"/>
        </a:p>
      </dgm:t>
    </dgm:pt>
    <dgm:pt modelId="{95E9011E-8098-4DDA-BAAD-ECAD8BC23B4A}">
      <dgm:prSet phldrT="[Текст]"/>
      <dgm:spPr/>
      <dgm:t>
        <a:bodyPr/>
        <a:lstStyle/>
        <a:p>
          <a:r>
            <a:rPr lang="ru-RU" dirty="0" smtClean="0"/>
            <a:t>Участников 3 – 2 - 3</a:t>
          </a:r>
          <a:endParaRPr lang="ru-RU" dirty="0"/>
        </a:p>
      </dgm:t>
    </dgm:pt>
    <dgm:pt modelId="{5CB2D575-8F95-401F-B510-305266CA30CC}" type="parTrans" cxnId="{1E41E429-F40F-47E4-9DAE-14C0A7C699B5}">
      <dgm:prSet/>
      <dgm:spPr/>
      <dgm:t>
        <a:bodyPr/>
        <a:lstStyle/>
        <a:p>
          <a:endParaRPr lang="ru-RU"/>
        </a:p>
      </dgm:t>
    </dgm:pt>
    <dgm:pt modelId="{F2A605DA-C6C4-4EC3-9BF7-DA24C1DC6275}" type="sibTrans" cxnId="{1E41E429-F40F-47E4-9DAE-14C0A7C699B5}">
      <dgm:prSet/>
      <dgm:spPr/>
      <dgm:t>
        <a:bodyPr/>
        <a:lstStyle/>
        <a:p>
          <a:endParaRPr lang="ru-RU"/>
        </a:p>
      </dgm:t>
    </dgm:pt>
    <dgm:pt modelId="{9AADCB3C-1AE2-4E4A-B35E-70F6242A0755}">
      <dgm:prSet phldrT="[Текст]"/>
      <dgm:spPr/>
      <dgm:t>
        <a:bodyPr/>
        <a:lstStyle/>
        <a:p>
          <a:r>
            <a:rPr lang="ru-RU" dirty="0" smtClean="0"/>
            <a:t>Призёров(город)-0</a:t>
          </a:r>
          <a:endParaRPr lang="ru-RU" dirty="0"/>
        </a:p>
      </dgm:t>
    </dgm:pt>
    <dgm:pt modelId="{E642F2A7-AA08-4244-9ED4-CD21DC139514}" type="parTrans" cxnId="{B677C232-AF03-4879-8615-33F8255DCFA3}">
      <dgm:prSet/>
      <dgm:spPr/>
      <dgm:t>
        <a:bodyPr/>
        <a:lstStyle/>
        <a:p>
          <a:endParaRPr lang="ru-RU"/>
        </a:p>
      </dgm:t>
    </dgm:pt>
    <dgm:pt modelId="{786B85A0-421D-4E18-B54F-F53B8C1B8C00}" type="sibTrans" cxnId="{B677C232-AF03-4879-8615-33F8255DCFA3}">
      <dgm:prSet/>
      <dgm:spPr/>
      <dgm:t>
        <a:bodyPr/>
        <a:lstStyle/>
        <a:p>
          <a:endParaRPr lang="ru-RU"/>
        </a:p>
      </dgm:t>
    </dgm:pt>
    <dgm:pt modelId="{813DE03B-C768-4A73-9146-C1555F332FD1}">
      <dgm:prSet phldrT="[Текст]"/>
      <dgm:spPr/>
      <dgm:t>
        <a:bodyPr/>
        <a:lstStyle/>
        <a:p>
          <a:r>
            <a:rPr lang="ru-RU" dirty="0" smtClean="0"/>
            <a:t>Ф</a:t>
          </a:r>
          <a:endParaRPr lang="ru-RU" dirty="0"/>
        </a:p>
      </dgm:t>
    </dgm:pt>
    <dgm:pt modelId="{1BD824D3-7CB0-41B8-BA4D-F46FC1186608}" type="parTrans" cxnId="{ADE8B9FC-4B10-4086-AF8B-7DACB062D952}">
      <dgm:prSet/>
      <dgm:spPr/>
      <dgm:t>
        <a:bodyPr/>
        <a:lstStyle/>
        <a:p>
          <a:endParaRPr lang="ru-RU"/>
        </a:p>
      </dgm:t>
    </dgm:pt>
    <dgm:pt modelId="{CD31ED0B-05D7-4F78-A7CB-48BBABCA30FE}" type="sibTrans" cxnId="{ADE8B9FC-4B10-4086-AF8B-7DACB062D952}">
      <dgm:prSet/>
      <dgm:spPr/>
      <dgm:t>
        <a:bodyPr/>
        <a:lstStyle/>
        <a:p>
          <a:endParaRPr lang="ru-RU"/>
        </a:p>
      </dgm:t>
    </dgm:pt>
    <dgm:pt modelId="{A6FE3D3A-D520-410D-8822-91BD9A88DDED}">
      <dgm:prSet phldrT="[Текст]"/>
      <dgm:spPr/>
      <dgm:t>
        <a:bodyPr/>
        <a:lstStyle/>
        <a:p>
          <a:r>
            <a:rPr lang="ru-RU" dirty="0" smtClean="0"/>
            <a:t>Участников 21 – 27 - 29</a:t>
          </a:r>
          <a:endParaRPr lang="ru-RU" dirty="0"/>
        </a:p>
      </dgm:t>
    </dgm:pt>
    <dgm:pt modelId="{D0DA0BFA-A427-4A27-942E-3AA43FB8F0E1}" type="parTrans" cxnId="{802090BB-AD15-4549-A474-44B00DF17E8F}">
      <dgm:prSet/>
      <dgm:spPr/>
      <dgm:t>
        <a:bodyPr/>
        <a:lstStyle/>
        <a:p>
          <a:endParaRPr lang="ru-RU"/>
        </a:p>
      </dgm:t>
    </dgm:pt>
    <dgm:pt modelId="{7D44673B-E05E-4C06-807C-CE6B658B8175}" type="sibTrans" cxnId="{802090BB-AD15-4549-A474-44B00DF17E8F}">
      <dgm:prSet/>
      <dgm:spPr/>
      <dgm:t>
        <a:bodyPr/>
        <a:lstStyle/>
        <a:p>
          <a:endParaRPr lang="ru-RU"/>
        </a:p>
      </dgm:t>
    </dgm:pt>
    <dgm:pt modelId="{E3034D17-E696-4E73-8AEE-8A14B37BBCEB}">
      <dgm:prSet phldrT="[Текст]"/>
      <dgm:spPr/>
      <dgm:t>
        <a:bodyPr/>
        <a:lstStyle/>
        <a:p>
          <a:r>
            <a:rPr lang="ru-RU" dirty="0" smtClean="0"/>
            <a:t>Призёров(город)-0</a:t>
          </a:r>
          <a:endParaRPr lang="ru-RU" dirty="0"/>
        </a:p>
      </dgm:t>
    </dgm:pt>
    <dgm:pt modelId="{DC7E479A-0FC9-4C67-BFC7-EBAE3EB58AC6}" type="parTrans" cxnId="{DE652211-D7ED-4E4A-9B10-6F11FA127D16}">
      <dgm:prSet/>
      <dgm:spPr/>
      <dgm:t>
        <a:bodyPr/>
        <a:lstStyle/>
        <a:p>
          <a:endParaRPr lang="ru-RU"/>
        </a:p>
      </dgm:t>
    </dgm:pt>
    <dgm:pt modelId="{602D0303-7D96-4A07-AC4E-31C37492DB4F}" type="sibTrans" cxnId="{DE652211-D7ED-4E4A-9B10-6F11FA127D16}">
      <dgm:prSet/>
      <dgm:spPr/>
      <dgm:t>
        <a:bodyPr/>
        <a:lstStyle/>
        <a:p>
          <a:endParaRPr lang="ru-RU"/>
        </a:p>
      </dgm:t>
    </dgm:pt>
    <dgm:pt modelId="{5F647E1F-4381-45D2-B359-99D21C65D831}" type="pres">
      <dgm:prSet presAssocID="{0F9645DE-2845-4EBF-B839-B9FB1B0AC72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CE62C2-2AE1-4DD4-8221-E9DC3004D3D3}" type="pres">
      <dgm:prSet presAssocID="{F9153A89-EC14-481A-A3E6-B58770423550}" presName="linNode" presStyleCnt="0"/>
      <dgm:spPr/>
    </dgm:pt>
    <dgm:pt modelId="{262F793E-CF88-4EBA-AC57-57E07FC78D75}" type="pres">
      <dgm:prSet presAssocID="{F9153A89-EC14-481A-A3E6-B5877042355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79C59-2382-4E03-9895-D46DBB80B922}" type="pres">
      <dgm:prSet presAssocID="{F9153A89-EC14-481A-A3E6-B5877042355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9D537A-66CA-4105-9AB5-70B979F49625}" type="pres">
      <dgm:prSet presAssocID="{10E1FF54-BCBC-4119-A31B-4668F6D143BB}" presName="sp" presStyleCnt="0"/>
      <dgm:spPr/>
    </dgm:pt>
    <dgm:pt modelId="{DFA68528-6E93-425F-9C73-A695D5E94848}" type="pres">
      <dgm:prSet presAssocID="{922A2DFB-9304-46E7-82C4-67F7871E30FD}" presName="linNode" presStyleCnt="0"/>
      <dgm:spPr/>
    </dgm:pt>
    <dgm:pt modelId="{8D1291DD-85BD-4753-8003-87F049E82EF9}" type="pres">
      <dgm:prSet presAssocID="{922A2DFB-9304-46E7-82C4-67F7871E30F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AD6D2D-1D28-43BF-90EA-E1AB078030D5}" type="pres">
      <dgm:prSet presAssocID="{922A2DFB-9304-46E7-82C4-67F7871E30F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88023E-F0D2-43A9-8592-3C3F6FF20751}" type="pres">
      <dgm:prSet presAssocID="{F6C89073-A2D4-48E8-B7E9-973328A792E4}" presName="sp" presStyleCnt="0"/>
      <dgm:spPr/>
    </dgm:pt>
    <dgm:pt modelId="{C61AE8D4-4655-4A69-9B8F-D9EF83B45E5D}" type="pres">
      <dgm:prSet presAssocID="{813DE03B-C768-4A73-9146-C1555F332FD1}" presName="linNode" presStyleCnt="0"/>
      <dgm:spPr/>
    </dgm:pt>
    <dgm:pt modelId="{93EBFC58-6900-483A-BE05-236C084D369E}" type="pres">
      <dgm:prSet presAssocID="{813DE03B-C768-4A73-9146-C1555F332FD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2BC111-56BF-40FB-910D-6A307E157CC5}" type="pres">
      <dgm:prSet presAssocID="{813DE03B-C768-4A73-9146-C1555F332FD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9ADC2D-872E-4466-9A5F-04CCDDD848F3}" srcId="{0F9645DE-2845-4EBF-B839-B9FB1B0AC727}" destId="{F9153A89-EC14-481A-A3E6-B58770423550}" srcOrd="0" destOrd="0" parTransId="{CEC624E5-035B-42F9-83F8-A52252CF3BE8}" sibTransId="{10E1FF54-BCBC-4119-A31B-4668F6D143BB}"/>
    <dgm:cxn modelId="{78078B61-E33D-4198-8390-BF8DD824CF75}" type="presOf" srcId="{0F9645DE-2845-4EBF-B839-B9FB1B0AC727}" destId="{5F647E1F-4381-45D2-B359-99D21C65D831}" srcOrd="0" destOrd="0" presId="urn:microsoft.com/office/officeart/2005/8/layout/vList5"/>
    <dgm:cxn modelId="{D5EBDE1F-C6DA-4CEB-B59C-290BFAFE0237}" type="presOf" srcId="{9AADCB3C-1AE2-4E4A-B35E-70F6242A0755}" destId="{86AD6D2D-1D28-43BF-90EA-E1AB078030D5}" srcOrd="0" destOrd="1" presId="urn:microsoft.com/office/officeart/2005/8/layout/vList5"/>
    <dgm:cxn modelId="{54925C79-66D8-4A42-9574-51574FED800A}" type="presOf" srcId="{A22B02EF-817A-4CD4-961B-DFFF71D94021}" destId="{D7079C59-2382-4E03-9895-D46DBB80B922}" srcOrd="0" destOrd="0" presId="urn:microsoft.com/office/officeart/2005/8/layout/vList5"/>
    <dgm:cxn modelId="{4528F0AF-ECBE-45E3-BC65-382E13353881}" type="presOf" srcId="{95E9011E-8098-4DDA-BAAD-ECAD8BC23B4A}" destId="{86AD6D2D-1D28-43BF-90EA-E1AB078030D5}" srcOrd="0" destOrd="0" presId="urn:microsoft.com/office/officeart/2005/8/layout/vList5"/>
    <dgm:cxn modelId="{3C8BC738-69FF-41DA-B1C8-10A9ECC674EA}" type="presOf" srcId="{219F7C80-4616-4AB6-A2B5-BF5D7FF39BA4}" destId="{D7079C59-2382-4E03-9895-D46DBB80B922}" srcOrd="0" destOrd="1" presId="urn:microsoft.com/office/officeart/2005/8/layout/vList5"/>
    <dgm:cxn modelId="{427EDCE6-5902-49AA-8974-F509E70F90CA}" srcId="{F9153A89-EC14-481A-A3E6-B58770423550}" destId="{A22B02EF-817A-4CD4-961B-DFFF71D94021}" srcOrd="0" destOrd="0" parTransId="{BD5B8E5C-7AB8-43CF-A48B-E0B503DF4CFF}" sibTransId="{43C74504-46AA-4DF6-883D-B1B050D111C8}"/>
    <dgm:cxn modelId="{D29498BA-BEEC-4A75-BC58-273BB6323D46}" srcId="{0F9645DE-2845-4EBF-B839-B9FB1B0AC727}" destId="{922A2DFB-9304-46E7-82C4-67F7871E30FD}" srcOrd="1" destOrd="0" parTransId="{5624E052-6079-4666-A3E3-9DD9EBD8DD40}" sibTransId="{F6C89073-A2D4-48E8-B7E9-973328A792E4}"/>
    <dgm:cxn modelId="{3370B4BE-E940-4E7A-89E5-708BBC4C34D8}" type="presOf" srcId="{922A2DFB-9304-46E7-82C4-67F7871E30FD}" destId="{8D1291DD-85BD-4753-8003-87F049E82EF9}" srcOrd="0" destOrd="0" presId="urn:microsoft.com/office/officeart/2005/8/layout/vList5"/>
    <dgm:cxn modelId="{ADE8B9FC-4B10-4086-AF8B-7DACB062D952}" srcId="{0F9645DE-2845-4EBF-B839-B9FB1B0AC727}" destId="{813DE03B-C768-4A73-9146-C1555F332FD1}" srcOrd="2" destOrd="0" parTransId="{1BD824D3-7CB0-41B8-BA4D-F46FC1186608}" sibTransId="{CD31ED0B-05D7-4F78-A7CB-48BBABCA30FE}"/>
    <dgm:cxn modelId="{7BDA392C-3EF1-414A-8E50-FB45EAD5BACF}" srcId="{F9153A89-EC14-481A-A3E6-B58770423550}" destId="{219F7C80-4616-4AB6-A2B5-BF5D7FF39BA4}" srcOrd="1" destOrd="0" parTransId="{2E33C9C0-82BC-4C3D-92AE-B25D757ECC88}" sibTransId="{8B9BE20F-B3F7-40FE-B8F9-46A584B86471}"/>
    <dgm:cxn modelId="{802090BB-AD15-4549-A474-44B00DF17E8F}" srcId="{813DE03B-C768-4A73-9146-C1555F332FD1}" destId="{A6FE3D3A-D520-410D-8822-91BD9A88DDED}" srcOrd="0" destOrd="0" parTransId="{D0DA0BFA-A427-4A27-942E-3AA43FB8F0E1}" sibTransId="{7D44673B-E05E-4C06-807C-CE6B658B8175}"/>
    <dgm:cxn modelId="{DE652211-D7ED-4E4A-9B10-6F11FA127D16}" srcId="{813DE03B-C768-4A73-9146-C1555F332FD1}" destId="{E3034D17-E696-4E73-8AEE-8A14B37BBCEB}" srcOrd="1" destOrd="0" parTransId="{DC7E479A-0FC9-4C67-BFC7-EBAE3EB58AC6}" sibTransId="{602D0303-7D96-4A07-AC4E-31C37492DB4F}"/>
    <dgm:cxn modelId="{B677C232-AF03-4879-8615-33F8255DCFA3}" srcId="{922A2DFB-9304-46E7-82C4-67F7871E30FD}" destId="{9AADCB3C-1AE2-4E4A-B35E-70F6242A0755}" srcOrd="1" destOrd="0" parTransId="{E642F2A7-AA08-4244-9ED4-CD21DC139514}" sibTransId="{786B85A0-421D-4E18-B54F-F53B8C1B8C00}"/>
    <dgm:cxn modelId="{1E41E429-F40F-47E4-9DAE-14C0A7C699B5}" srcId="{922A2DFB-9304-46E7-82C4-67F7871E30FD}" destId="{95E9011E-8098-4DDA-BAAD-ECAD8BC23B4A}" srcOrd="0" destOrd="0" parTransId="{5CB2D575-8F95-401F-B510-305266CA30CC}" sibTransId="{F2A605DA-C6C4-4EC3-9BF7-DA24C1DC6275}"/>
    <dgm:cxn modelId="{36F549DE-4327-4D90-9715-E3A9E7304F03}" type="presOf" srcId="{E3034D17-E696-4E73-8AEE-8A14B37BBCEB}" destId="{DC2BC111-56BF-40FB-910D-6A307E157CC5}" srcOrd="0" destOrd="1" presId="urn:microsoft.com/office/officeart/2005/8/layout/vList5"/>
    <dgm:cxn modelId="{AED3FC76-FDA2-4C00-AE09-ADEF251D67A4}" type="presOf" srcId="{813DE03B-C768-4A73-9146-C1555F332FD1}" destId="{93EBFC58-6900-483A-BE05-236C084D369E}" srcOrd="0" destOrd="0" presId="urn:microsoft.com/office/officeart/2005/8/layout/vList5"/>
    <dgm:cxn modelId="{A26B15BE-905D-4758-9294-85B88689FFEF}" type="presOf" srcId="{A6FE3D3A-D520-410D-8822-91BD9A88DDED}" destId="{DC2BC111-56BF-40FB-910D-6A307E157CC5}" srcOrd="0" destOrd="0" presId="urn:microsoft.com/office/officeart/2005/8/layout/vList5"/>
    <dgm:cxn modelId="{9B647271-C0FE-4F33-801C-50774AF915A8}" type="presOf" srcId="{F9153A89-EC14-481A-A3E6-B58770423550}" destId="{262F793E-CF88-4EBA-AC57-57E07FC78D75}" srcOrd="0" destOrd="0" presId="urn:microsoft.com/office/officeart/2005/8/layout/vList5"/>
    <dgm:cxn modelId="{6C843353-DCF9-4B33-B6D9-D136A9F66B11}" type="presParOf" srcId="{5F647E1F-4381-45D2-B359-99D21C65D831}" destId="{E8CE62C2-2AE1-4DD4-8221-E9DC3004D3D3}" srcOrd="0" destOrd="0" presId="urn:microsoft.com/office/officeart/2005/8/layout/vList5"/>
    <dgm:cxn modelId="{5566F672-83BC-4689-B2A6-F44DEE486800}" type="presParOf" srcId="{E8CE62C2-2AE1-4DD4-8221-E9DC3004D3D3}" destId="{262F793E-CF88-4EBA-AC57-57E07FC78D75}" srcOrd="0" destOrd="0" presId="urn:microsoft.com/office/officeart/2005/8/layout/vList5"/>
    <dgm:cxn modelId="{2BC5BBA7-7E52-4453-AA71-B8784335ECCE}" type="presParOf" srcId="{E8CE62C2-2AE1-4DD4-8221-E9DC3004D3D3}" destId="{D7079C59-2382-4E03-9895-D46DBB80B922}" srcOrd="1" destOrd="0" presId="urn:microsoft.com/office/officeart/2005/8/layout/vList5"/>
    <dgm:cxn modelId="{C83632E9-16B9-4430-9EE2-93164114474F}" type="presParOf" srcId="{5F647E1F-4381-45D2-B359-99D21C65D831}" destId="{2F9D537A-66CA-4105-9AB5-70B979F49625}" srcOrd="1" destOrd="0" presId="urn:microsoft.com/office/officeart/2005/8/layout/vList5"/>
    <dgm:cxn modelId="{FB1C3894-E941-45DC-98DF-31969206FD38}" type="presParOf" srcId="{5F647E1F-4381-45D2-B359-99D21C65D831}" destId="{DFA68528-6E93-425F-9C73-A695D5E94848}" srcOrd="2" destOrd="0" presId="urn:microsoft.com/office/officeart/2005/8/layout/vList5"/>
    <dgm:cxn modelId="{54A0A3E2-9281-4446-98EC-5A551F51C952}" type="presParOf" srcId="{DFA68528-6E93-425F-9C73-A695D5E94848}" destId="{8D1291DD-85BD-4753-8003-87F049E82EF9}" srcOrd="0" destOrd="0" presId="urn:microsoft.com/office/officeart/2005/8/layout/vList5"/>
    <dgm:cxn modelId="{8C3B1431-8452-4F26-8E22-55053B2471AB}" type="presParOf" srcId="{DFA68528-6E93-425F-9C73-A695D5E94848}" destId="{86AD6D2D-1D28-43BF-90EA-E1AB078030D5}" srcOrd="1" destOrd="0" presId="urn:microsoft.com/office/officeart/2005/8/layout/vList5"/>
    <dgm:cxn modelId="{52BC43D7-D5D7-4EFC-918C-B550AE8942E2}" type="presParOf" srcId="{5F647E1F-4381-45D2-B359-99D21C65D831}" destId="{6488023E-F0D2-43A9-8592-3C3F6FF20751}" srcOrd="3" destOrd="0" presId="urn:microsoft.com/office/officeart/2005/8/layout/vList5"/>
    <dgm:cxn modelId="{F2E497B1-34CE-4ED3-A131-18ACF180FF46}" type="presParOf" srcId="{5F647E1F-4381-45D2-B359-99D21C65D831}" destId="{C61AE8D4-4655-4A69-9B8F-D9EF83B45E5D}" srcOrd="4" destOrd="0" presId="urn:microsoft.com/office/officeart/2005/8/layout/vList5"/>
    <dgm:cxn modelId="{8BC9F818-2A82-4562-8294-3B76177DD41B}" type="presParOf" srcId="{C61AE8D4-4655-4A69-9B8F-D9EF83B45E5D}" destId="{93EBFC58-6900-483A-BE05-236C084D369E}" srcOrd="0" destOrd="0" presId="urn:microsoft.com/office/officeart/2005/8/layout/vList5"/>
    <dgm:cxn modelId="{458B2F26-78E4-450D-BAF6-5F2FDB54C8AA}" type="presParOf" srcId="{C61AE8D4-4655-4A69-9B8F-D9EF83B45E5D}" destId="{DC2BC111-56BF-40FB-910D-6A307E157CC5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Качество образования по предметам математика, физика</a:t>
            </a:r>
            <a:r>
              <a:rPr lang="ru-RU" smtClean="0"/>
              <a:t>, 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информатика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МО МИФ</a:t>
            </a:r>
          </a:p>
          <a:p>
            <a:r>
              <a:rPr lang="ru-RU" b="1" dirty="0" smtClean="0"/>
              <a:t>12.12.2014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урока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организации и виды деятельности учащихся на уроке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приёмов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технологий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Оборудование и ЭОР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Самостоятельная  деятельность, как форма организации учебной деятельности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Педагогический стиль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Гигиенические требования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контроля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Рефлективность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 </a:t>
            </a:r>
            <a:r>
              <a:rPr lang="ru-RU" dirty="0" err="1" smtClean="0"/>
              <a:t>обученности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6" y="993925"/>
          <a:ext cx="7858184" cy="4062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546"/>
                <a:gridCol w="1964546"/>
                <a:gridCol w="1964546"/>
                <a:gridCol w="1964546"/>
              </a:tblGrid>
              <a:tr h="100631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год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математика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информатика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физика</a:t>
                      </a:r>
                      <a:endParaRPr lang="ru-RU" sz="1800" dirty="0"/>
                    </a:p>
                  </a:txBody>
                  <a:tcPr/>
                </a:tc>
              </a:tr>
              <a:tr h="105548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2012-2013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42,4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38,5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59,2</a:t>
                      </a:r>
                      <a:endParaRPr lang="ru-RU" sz="2800" b="1" dirty="0"/>
                    </a:p>
                  </a:txBody>
                  <a:tcPr/>
                </a:tc>
              </a:tr>
              <a:tr h="105548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2013-2014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38,2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32,3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71,3</a:t>
                      </a:r>
                      <a:endParaRPr lang="ru-RU" sz="2800" b="1" dirty="0"/>
                    </a:p>
                  </a:txBody>
                  <a:tcPr/>
                </a:tc>
              </a:tr>
              <a:tr h="86415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2014-2015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33,6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33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71,5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Результативность урока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Оценивание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Проектирование урока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Общий балл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</a:t>
            </a:r>
            <a:r>
              <a:rPr lang="ru-RU" smtClean="0"/>
              <a:t>преподавания по МО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рабочих программ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«Одарённые дети»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 </a:t>
            </a:r>
            <a:r>
              <a:rPr lang="ru-RU" dirty="0" err="1" smtClean="0"/>
              <a:t>обученности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Степень </a:t>
            </a:r>
            <a:r>
              <a:rPr lang="ru-RU" dirty="0" err="1" smtClean="0"/>
              <a:t>обученности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785794"/>
          <a:ext cx="8329644" cy="3986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411"/>
                <a:gridCol w="2082411"/>
                <a:gridCol w="2082411"/>
                <a:gridCol w="2082411"/>
              </a:tblGrid>
              <a:tr h="7858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</a:tr>
              <a:tr h="1010845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2012-2013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0,5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0,57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0,48</a:t>
                      </a:r>
                      <a:endParaRPr lang="ru-RU" sz="3200" b="1" dirty="0"/>
                    </a:p>
                  </a:txBody>
                  <a:tcPr/>
                </a:tc>
              </a:tr>
              <a:tr h="1010845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2013-2014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0,49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0,63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0,46</a:t>
                      </a:r>
                      <a:endParaRPr lang="ru-RU" sz="3200" b="1" dirty="0"/>
                    </a:p>
                  </a:txBody>
                  <a:tcPr/>
                </a:tc>
              </a:tr>
              <a:tr h="1010845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2014-2015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0,5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0,63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0,47</a:t>
                      </a:r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Степень </a:t>
            </a:r>
            <a:r>
              <a:rPr lang="ru-RU" dirty="0" err="1" smtClean="0"/>
              <a:t>обученности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преподавания - </a:t>
            </a:r>
            <a:r>
              <a:rPr lang="ru-RU" dirty="0" err="1" smtClean="0"/>
              <a:t>целеполагание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Планируемые результаты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Мотивация деятельности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Актуализация знаний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AWJJH2MPE6E2-1585558818-349</_dlc_DocId>
    <_dlc_DocIdUrl xmlns="4a252ca3-5a62-4c1c-90a6-29f4710e47f8">
      <Url>http://xn--44-6kcadhwnl3cfdx.xn--p1ai/Kostroma_EDU/kos-sch-29/_layouts/15/DocIdRedir.aspx?ID=AWJJH2MPE6E2-1585558818-349</Url>
      <Description>AWJJH2MPE6E2-1585558818-349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36F5317C-82D1-480D-9C79-3D5856D5F7D7}"/>
</file>

<file path=customXml/itemProps2.xml><?xml version="1.0" encoding="utf-8"?>
<ds:datastoreItem xmlns:ds="http://schemas.openxmlformats.org/officeDocument/2006/customXml" ds:itemID="{248C7AB3-D83E-42D7-97A2-EDB4E1793FA9}"/>
</file>

<file path=customXml/itemProps3.xml><?xml version="1.0" encoding="utf-8"?>
<ds:datastoreItem xmlns:ds="http://schemas.openxmlformats.org/officeDocument/2006/customXml" ds:itemID="{648B0731-074A-43B9-8FEB-A0DAB7935CCB}"/>
</file>

<file path=customXml/itemProps4.xml><?xml version="1.0" encoding="utf-8"?>
<ds:datastoreItem xmlns:ds="http://schemas.openxmlformats.org/officeDocument/2006/customXml" ds:itemID="{7AD58498-8661-44B4-B358-A55BD65F5261}"/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140</TotalTime>
  <Words>139</Words>
  <PresentationFormat>Экран (4:3)</PresentationFormat>
  <Paragraphs>69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Аспект</vt:lpstr>
      <vt:lpstr>Качество образования по предметам математика, физика,  информатика</vt:lpstr>
      <vt:lpstr>Качество  обученности</vt:lpstr>
      <vt:lpstr>Качество  обученности</vt:lpstr>
      <vt:lpstr>Степень обученности</vt:lpstr>
      <vt:lpstr>Степень обученности</vt:lpstr>
      <vt:lpstr>Анализ преподавания - целеполагание</vt:lpstr>
      <vt:lpstr>Планируемые результаты</vt:lpstr>
      <vt:lpstr>Мотивация деятельности</vt:lpstr>
      <vt:lpstr>Актуализация знаний</vt:lpstr>
      <vt:lpstr>Содержание урока</vt:lpstr>
      <vt:lpstr>Формы организации и виды деятельности учащихся на уроке</vt:lpstr>
      <vt:lpstr>Использование приёмов</vt:lpstr>
      <vt:lpstr>Использование технологий</vt:lpstr>
      <vt:lpstr>Оборудование и ЭОР</vt:lpstr>
      <vt:lpstr>Самостоятельная  деятельность, как форма организации учебной деятельности</vt:lpstr>
      <vt:lpstr>Педагогический стиль</vt:lpstr>
      <vt:lpstr>Гигиенические требования</vt:lpstr>
      <vt:lpstr>Система контроля</vt:lpstr>
      <vt:lpstr>Рефлективность</vt:lpstr>
      <vt:lpstr>Результативность урока</vt:lpstr>
      <vt:lpstr>Оценивание</vt:lpstr>
      <vt:lpstr>Домашнее задание</vt:lpstr>
      <vt:lpstr>Проектирование урока</vt:lpstr>
      <vt:lpstr>Общий балл</vt:lpstr>
      <vt:lpstr>Анализ преподавания по МО</vt:lpstr>
      <vt:lpstr>Анализ рабочих программ </vt:lpstr>
      <vt:lpstr>«Одарённые дети»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Руслан</dc:creator>
  <cp:lastModifiedBy>Пользователь</cp:lastModifiedBy>
  <cp:revision>17</cp:revision>
  <dcterms:created xsi:type="dcterms:W3CDTF">2014-12-10T19:08:48Z</dcterms:created>
  <dcterms:modified xsi:type="dcterms:W3CDTF">2014-12-11T11:45:05Z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8b9d664a-3e09-4312-bceb-8e88bb3f09b9</vt:lpwstr>
  </property>
</Properties>
</file>