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76" r:id="rId6"/>
    <p:sldId id="259" r:id="rId7"/>
    <p:sldId id="264" r:id="rId8"/>
    <p:sldId id="265" r:id="rId9"/>
    <p:sldId id="260" r:id="rId10"/>
    <p:sldId id="266" r:id="rId11"/>
    <p:sldId id="261" r:id="rId12"/>
    <p:sldId id="262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6" r:id="rId21"/>
    <p:sldId id="285" r:id="rId22"/>
    <p:sldId id="287" r:id="rId23"/>
    <p:sldId id="284" r:id="rId24"/>
    <p:sldId id="274" r:id="rId25"/>
    <p:sldId id="263" r:id="rId26"/>
    <p:sldId id="288" r:id="rId27"/>
    <p:sldId id="295" r:id="rId28"/>
    <p:sldId id="289" r:id="rId29"/>
    <p:sldId id="290" r:id="rId30"/>
    <p:sldId id="291" r:id="rId31"/>
    <p:sldId id="296" r:id="rId32"/>
    <p:sldId id="297" r:id="rId33"/>
    <p:sldId id="293" r:id="rId34"/>
    <p:sldId id="299" r:id="rId35"/>
  </p:sldIdLst>
  <p:sldSz cx="9144000" cy="6858000" type="screen4x3"/>
  <p:notesSz cx="6858000" cy="9144000"/>
  <p:custDataLst>
    <p:tags r:id="rId3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28C8091-9E0D-4EF4-8F12-0BBBC64D5A3E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3D3426B-2B28-437B-A868-EB836138A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Анализ реализации КЦП за 2020-2021  учебный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Files\Видеомонтаж\2020-2021\Отчеты\Q72StAoBKg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G:\Files\Видеомонтаж\2020-2021\Скопцова эколог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G:\Files\Видеомонтаж\2020-2021\Скопцова эколог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1" name="Picture 5" descr="G:\Files\Видеомонтаж\2020-2021\Скопцова эколог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G:\Files\Видеомонтаж\2020-2021\Скопцова эколог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313092"/>
          </a:xfrm>
          <a:prstGeom prst="rect">
            <a:avLst/>
          </a:prstGeom>
          <a:noFill/>
        </p:spPr>
      </p:pic>
      <p:pic>
        <p:nvPicPr>
          <p:cNvPr id="5" name="Picture 2" descr="G:\Files\Видеомонтаж\2020-2021\Скопцова эколог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26922"/>
            <a:ext cx="5508104" cy="4131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G:\Files\Видеомонтаж\2020-2021\Скопцова эколог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" y="0"/>
            <a:ext cx="9142613" cy="6856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G:\Files\Видеомонтаж\2020-2021\Скопцова эколог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6480042"/>
          </a:xfrm>
          <a:prstGeom prst="rect">
            <a:avLst/>
          </a:prstGeom>
          <a:noFill/>
        </p:spPr>
      </p:pic>
      <p:pic>
        <p:nvPicPr>
          <p:cNvPr id="10243" name="Picture 3" descr="G:\Files\Видеомонтаж\2020-2021\Скопцова эколог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916832"/>
            <a:ext cx="5076056" cy="3810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G:\Files\Видеомонтаж\2020-2021\Скопцова эколог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Files\Видеомонтаж\2020-2021\Скопцова эколог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Files\Видеомонтаж\2020-2021\Скопцова эколог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456892"/>
            <a:ext cx="5868144" cy="4401108"/>
          </a:xfrm>
          <a:prstGeom prst="rect">
            <a:avLst/>
          </a:prstGeom>
          <a:noFill/>
        </p:spPr>
      </p:pic>
      <p:pic>
        <p:nvPicPr>
          <p:cNvPr id="11267" name="Picture 3" descr="G:\Files\Видеомонтаж\2020-2021\Скопцова эколог\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429833" cy="40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Разработка программ «Юный эколог», «</a:t>
            </a:r>
            <a:r>
              <a:rPr lang="ru-RU" dirty="0" err="1" smtClean="0"/>
              <a:t>Юнармия</a:t>
            </a:r>
            <a:r>
              <a:rPr lang="ru-RU" dirty="0" smtClean="0"/>
              <a:t>»</a:t>
            </a:r>
          </a:p>
          <a:p>
            <a:pPr lvl="0"/>
            <a:r>
              <a:rPr lang="ru-RU" dirty="0" smtClean="0"/>
              <a:t>Создание на базе 5х классов отрядов Юный эколог и </a:t>
            </a:r>
            <a:r>
              <a:rPr lang="ru-RU" dirty="0" err="1" smtClean="0"/>
              <a:t>Юнармия</a:t>
            </a:r>
            <a:endParaRPr lang="ru-RU" dirty="0" smtClean="0"/>
          </a:p>
          <a:p>
            <a:pPr lvl="0"/>
            <a:r>
              <a:rPr lang="ru-RU" dirty="0" smtClean="0"/>
              <a:t>Совершенствование диагностики эффективности внеурочной деятельности школьников и оценка </a:t>
            </a:r>
            <a:r>
              <a:rPr lang="ru-RU" dirty="0" err="1" smtClean="0"/>
              <a:t>удовлетворѐнности </a:t>
            </a:r>
            <a:r>
              <a:rPr lang="ru-RU" dirty="0" smtClean="0"/>
              <a:t>участников </a:t>
            </a:r>
            <a:r>
              <a:rPr lang="ru-RU" dirty="0" err="1" smtClean="0"/>
              <a:t>еѐ </a:t>
            </a:r>
            <a:r>
              <a:rPr lang="ru-RU" dirty="0" smtClean="0"/>
              <a:t>организацией и результатами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КЦП на 2020-2021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6838" t="16360" r="33315" b="16704"/>
          <a:stretch>
            <a:fillRect/>
          </a:stretch>
        </p:blipFill>
        <p:spPr bwMode="auto">
          <a:xfrm>
            <a:off x="971600" y="0"/>
            <a:ext cx="7128792" cy="673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6838" t="14391" r="33315" b="18672"/>
          <a:stretch>
            <a:fillRect/>
          </a:stretch>
        </p:blipFill>
        <p:spPr bwMode="auto">
          <a:xfrm>
            <a:off x="467544" y="0"/>
            <a:ext cx="7380312" cy="697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l="26838" t="17344" r="33315" b="16704"/>
          <a:stretch>
            <a:fillRect/>
          </a:stretch>
        </p:blipFill>
        <p:spPr bwMode="auto">
          <a:xfrm>
            <a:off x="0" y="0"/>
            <a:ext cx="639325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l="26838" t="26203" r="33868" b="19657"/>
          <a:stretch>
            <a:fillRect/>
          </a:stretch>
        </p:blipFill>
        <p:spPr bwMode="auto">
          <a:xfrm>
            <a:off x="3203848" y="2116628"/>
            <a:ext cx="6120680" cy="474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6838" t="19313" r="33315" b="23594"/>
          <a:stretch>
            <a:fillRect/>
          </a:stretch>
        </p:blipFill>
        <p:spPr bwMode="auto">
          <a:xfrm>
            <a:off x="251520" y="0"/>
            <a:ext cx="8316416" cy="669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https://sun9-45.userapi.com/impg/8vZtHWbXZ8ebhVG76GG13Kuzz6brORgcfToqbA/UF2rcxMtFww.jpg?size=1280x720&amp;quality=96&amp;sign=3d1eeed7b56f1d1931e4586eb25721e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4226" cy="4581128"/>
          </a:xfrm>
          <a:prstGeom prst="rect">
            <a:avLst/>
          </a:prstGeom>
          <a:noFill/>
        </p:spPr>
      </p:pic>
      <p:pic>
        <p:nvPicPr>
          <p:cNvPr id="14338" name="Picture 2" descr="https://sun9-38.userapi.com/impg/THQWJY_Cmvlls4YtVx75Wp4Mzyj25YMjHWllyw/ATDhqTcFrjM.jpg?size=1280x720&amp;quality=96&amp;sign=b036883dcc5fbe26fb2ca0870b70139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868591"/>
            <a:ext cx="7092280" cy="3989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sun9-88.userapi.com/impg/dOMJkzWWrFjrPukUgr8h0cx_1WrSaa4pO5t9kg/y5CVy5RGZtU.jpg?size=1280x720&amp;quality=96&amp;sign=b1cbf19ca99e6f79113ad7e2634a3ac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Программы дополнительного образования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628800"/>
            <a:ext cx="396044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Техническое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2040" y="1628800"/>
            <a:ext cx="381642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Социально-педагогическое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3356992"/>
            <a:ext cx="3960440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</a:t>
            </a:r>
            <a:r>
              <a:rPr lang="ru-RU" sz="3200" dirty="0" err="1" smtClean="0"/>
              <a:t>Архимеды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2040" y="3429000"/>
            <a:ext cx="3960440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«Студия детского телевидения»</a:t>
            </a:r>
            <a:endParaRPr lang="ru-RU" sz="3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4048" y="4941168"/>
            <a:ext cx="3960440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«ЮИД»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Программы дополнительного образования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628800"/>
            <a:ext cx="396044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Художественно-эстетическое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2040" y="1628800"/>
            <a:ext cx="381642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Физкультурно-спортивное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3356992"/>
            <a:ext cx="3960440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«Новаторы»</a:t>
            </a:r>
            <a:endParaRPr lang="ru-RU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8" y="4869160"/>
            <a:ext cx="3960440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«Школьная газета «Перекресток»</a:t>
            </a:r>
            <a:endParaRPr lang="ru-RU" sz="3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4048" y="4293096"/>
            <a:ext cx="3960440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«Волейбол»</a:t>
            </a:r>
            <a:endParaRPr lang="ru-RU" sz="32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32040" y="3068960"/>
            <a:ext cx="3960440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«Футбол»</a:t>
            </a:r>
            <a:endParaRPr lang="ru-RU" sz="32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32040" y="5445224"/>
            <a:ext cx="3960440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«Фитнес»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340768"/>
          <a:ext cx="7992888" cy="172819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2560"/>
                <a:gridCol w="3941896"/>
                <a:gridCol w="1872208"/>
                <a:gridCol w="2016224"/>
              </a:tblGrid>
              <a:tr h="1728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Городской фестиваль танцевальных </a:t>
                      </a:r>
                      <a:r>
                        <a:rPr lang="ru-RU" sz="2400" dirty="0" err="1"/>
                        <a:t>фитнес-программ</a:t>
                      </a:r>
                      <a:r>
                        <a:rPr lang="ru-RU" sz="2400" dirty="0"/>
                        <a:t> «Шаг вперед»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Диплом 2 степени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err="1"/>
                        <a:t>Сафьянова</a:t>
                      </a:r>
                      <a:r>
                        <a:rPr lang="ru-RU" sz="2400" dirty="0"/>
                        <a:t> А.А.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работы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552" y="3501009"/>
          <a:ext cx="8064896" cy="230425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4834"/>
                <a:gridCol w="4885726"/>
                <a:gridCol w="1296144"/>
                <a:gridCol w="1728192"/>
              </a:tblGrid>
              <a:tr h="2304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Городская акция по профилактике правонарушений, </a:t>
                      </a:r>
                      <a:r>
                        <a:rPr lang="ru-RU" sz="2000" dirty="0" err="1"/>
                        <a:t>табакокурение</a:t>
                      </a:r>
                      <a:r>
                        <a:rPr lang="ru-RU" sz="2000" dirty="0"/>
                        <a:t>, алкоголизма и наркомании в детско-подростковой среде «Моя альтернатива «Лучший видеоролик о социально-значимом виде досуга»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Диплом 1 степени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Булатова К.Е.</a:t>
                      </a:r>
                      <a:endParaRPr lang="ru-RU" sz="16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/>
                        <a:t>Евстегнеева</a:t>
                      </a:r>
                      <a:r>
                        <a:rPr lang="ru-RU" sz="2000" dirty="0"/>
                        <a:t> А.А.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340768"/>
          <a:ext cx="8208912" cy="252374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17183"/>
                <a:gridCol w="4191329"/>
                <a:gridCol w="1512168"/>
                <a:gridCol w="2088232"/>
              </a:tblGrid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Городской конкурс «Современная образовательная среда учреждения» «Интерактивная музейная среда»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Диплом 1 степени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Смирнов Е.А.</a:t>
                      </a:r>
                      <a:endParaRPr lang="ru-RU" sz="20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err="1"/>
                        <a:t>Евстегнеева</a:t>
                      </a:r>
                      <a:r>
                        <a:rPr lang="ru-RU" sz="2400" dirty="0"/>
                        <a:t> А.А.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работы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59" y="4221088"/>
          <a:ext cx="8136905" cy="21031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13525"/>
                <a:gridCol w="4411012"/>
                <a:gridCol w="1656184"/>
                <a:gridCol w="1656184"/>
              </a:tblGrid>
              <a:tr h="396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Команда «Юный эколог» Городской чемпионат экологических интеллектуальных игр «</a:t>
                      </a:r>
                      <a:r>
                        <a:rPr lang="ru-RU" sz="2400" dirty="0" err="1"/>
                        <a:t>ЭкоРинг</a:t>
                      </a:r>
                      <a:r>
                        <a:rPr lang="ru-RU" sz="2400" dirty="0"/>
                        <a:t>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Диплом 3 степени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err="1"/>
                        <a:t>Скопцова</a:t>
                      </a:r>
                      <a:r>
                        <a:rPr lang="ru-RU" sz="2400" dirty="0"/>
                        <a:t> Е.В.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7" marR="64717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Юнармейский отряд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38392"/>
            <a:ext cx="7452320" cy="551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08912" cy="504748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17183"/>
                <a:gridCol w="4191329"/>
                <a:gridCol w="1656184"/>
                <a:gridCol w="1944216"/>
              </a:tblGrid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Городской конкурс видеороликов</a:t>
                      </a:r>
                      <a:r>
                        <a:rPr kumimoji="0" lang="ru-RU" sz="2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профориентационной</a:t>
                      </a:r>
                      <a:r>
                        <a:rPr kumimoji="0" lang="ru-RU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направленности «Я выбираю профессию»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Диплом 1 степени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/>
                        <a:t>Булатова К.Е.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Областной конкурс по профориентации</a:t>
                      </a:r>
                      <a:r>
                        <a:rPr kumimoji="0" lang="ru-RU" sz="2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«В будущее с профессией»</a:t>
                      </a:r>
                      <a:endParaRPr kumimoji="0" lang="ru-RU" sz="2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ru-RU" sz="2400" baseline="0" dirty="0" smtClean="0">
                          <a:latin typeface="Calibri"/>
                          <a:ea typeface="Calibri"/>
                          <a:cs typeface="Times New Roman"/>
                        </a:rPr>
                        <a:t> 2 степени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smtClean="0"/>
                        <a:t>Булатова К.Е.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Региональная заочная Олимпиада  видеороликов «Моя компьютерная планета»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Диплом 1 степени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/>
                        <a:t>Булатова К.Е.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работы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08912" cy="441655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17183"/>
                <a:gridCol w="4777737"/>
                <a:gridCol w="1069776"/>
                <a:gridCol w="1944216"/>
              </a:tblGrid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Театральный фестиваль –конкурс, посвященный 75-летию Победы в Великой Отечественной войне в номинации «Литературная композиция»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Диплом 3 степени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Давыдова О.Ю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областного конкурса исполнителей художественного слова и театрального творчества среди школьников «Его величество – юмор!» Театральная студия «Новаторы» по сказкам К.И. Чуковского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Диплом 1 степени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Давыдова О.Ю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областного конкурса исполнителей художественного слова и театрального творчества среди школьников «Его величество – юмор!» Театральная студия «Новаторы» по сказкам А.С. Пушкина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Диплом 1 степени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Давыдова О.Ю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работы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08912" cy="47320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17183"/>
                <a:gridCol w="4777737"/>
                <a:gridCol w="1069776"/>
                <a:gridCol w="1944216"/>
              </a:tblGrid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областной конкурс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исполнителей художественного слова и театрального творчества среди школьников «Его величество – юмор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!» Театральная студия «Новаторы» по сказкам К.И. Чуковского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степени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Давыдова О.Ю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областной конкурс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исполнителей художественного слова и театрального творчества среди школьников «Его величество – юмор!» Театральная студия «Новаторы» по сказкам А.С. Пушкина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2степени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Давыдова О.Ю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областной конкурс исполнителей художественного слова и театрального творчества среди школьников «Его величество – юмор!» Театральная студия «Новаторы» . Театральный</a:t>
                      </a:r>
                      <a:r>
                        <a:rPr lang="ru-RU" sz="18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монолог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Диплом 1 степени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Давыдова О.Ю</a:t>
                      </a:r>
                      <a:endParaRPr lang="ru-RU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работы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00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1)</a:t>
            </a:r>
            <a:r>
              <a:rPr lang="ru-RU" sz="2600" dirty="0" smtClean="0"/>
              <a:t>Обеспечить поддержку реализации программ деятельности отрядов Юный эколог и </a:t>
            </a:r>
            <a:r>
              <a:rPr lang="ru-RU" sz="2600" dirty="0" err="1" smtClean="0"/>
              <a:t>Юнармия</a:t>
            </a:r>
            <a:endParaRPr lang="ru-RU" sz="2600" dirty="0" smtClean="0"/>
          </a:p>
          <a:p>
            <a:r>
              <a:rPr lang="ru-RU" sz="2600" dirty="0" smtClean="0"/>
              <a:t>2) Разработать программу «Агитбригада» 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на 2021-2022 </a:t>
            </a:r>
            <a:r>
              <a:rPr lang="ru-RU" dirty="0" err="1" smtClean="0"/>
              <a:t>уч.год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Ключевые мероприятия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412776"/>
            <a:ext cx="3960440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проектной группы по разработке и реализации программы «Агитбригада». Разработка и утверждение направлений работы «Агитбригада»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2040" y="1484784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Работа  отрядов «Юный эколог» и </a:t>
            </a:r>
            <a:r>
              <a:rPr lang="ru-RU" sz="2000" dirty="0" err="1" smtClean="0"/>
              <a:t>Юнармия</a:t>
            </a:r>
            <a:r>
              <a:rPr lang="ru-RU" sz="2000" dirty="0" smtClean="0"/>
              <a:t> в соответствии с планом работы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3789040"/>
            <a:ext cx="3960440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Работа Агитбригады по направлениям в соответствии с календарем знаменательных дат и Программой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0032" y="3789040"/>
            <a:ext cx="3960440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отрядов по утвержденным планам воспитательной работы школы и школьного музея, в соответствии с планом работы РХБЗ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G:\Files\Видеомонтаж\2020-2021\Юнармия\DSCN9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G:\Files\Видеомонтаж\2020-2021\Юнармия\DSCN9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Files\Видеомонтаж\2020-2021\Отчеты\bE6eBVQDR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Files\Видеомонтаж\2020-2021\Отчеты\CyONx2KUM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Files\Видеомонтаж\2020-2021\Отчеты\FWchKGXbXo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Юный эколог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30920"/>
          <a:stretch>
            <a:fillRect/>
          </a:stretch>
        </p:blipFill>
        <p:spPr bwMode="auto">
          <a:xfrm>
            <a:off x="22816" y="1916832"/>
            <a:ext cx="912118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0214aa7a0c234bfe33ea4387774ca31f2dc77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7A85887BC00AB4B902C95D0D0122006" ma:contentTypeVersion="49" ma:contentTypeDescription="Создание документа." ma:contentTypeScope="" ma:versionID="e1beba7d97727391086f3c76e5681afa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74814D-BFFB-4AFD-A153-C3C3484ACC61}"/>
</file>

<file path=customXml/itemProps2.xml><?xml version="1.0" encoding="utf-8"?>
<ds:datastoreItem xmlns:ds="http://schemas.openxmlformats.org/officeDocument/2006/customXml" ds:itemID="{46D4D15D-5494-4452-BF2D-6D1FC2ADA307}"/>
</file>

<file path=customXml/itemProps3.xml><?xml version="1.0" encoding="utf-8"?>
<ds:datastoreItem xmlns:ds="http://schemas.openxmlformats.org/officeDocument/2006/customXml" ds:itemID="{5B706145-3B21-4530-BEEA-AEAD0A0FE17B}"/>
</file>

<file path=customXml/itemProps4.xml><?xml version="1.0" encoding="utf-8"?>
<ds:datastoreItem xmlns:ds="http://schemas.openxmlformats.org/officeDocument/2006/customXml" ds:itemID="{D93CCB4E-DA0C-46C4-AC04-0085E1F11D33}"/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89</TotalTime>
  <Words>497</Words>
  <Application>Microsoft Office PowerPoint</Application>
  <PresentationFormat>Экран (4:3)</PresentationFormat>
  <Paragraphs>75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Анализ реализации КЦП за 2020-2021  учебный год</vt:lpstr>
      <vt:lpstr>Задачи КЦП на 2020-2021</vt:lpstr>
      <vt:lpstr>Юнармейский отряд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Юный эколог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Программы дополнительного образования</vt:lpstr>
      <vt:lpstr>Программы дополнительного образования</vt:lpstr>
      <vt:lpstr>Итоги работы</vt:lpstr>
      <vt:lpstr>Итоги работы</vt:lpstr>
      <vt:lpstr>Итоги работы</vt:lpstr>
      <vt:lpstr>Итоги работы</vt:lpstr>
      <vt:lpstr>Итоги работы</vt:lpstr>
      <vt:lpstr>Задачи на 2021-2022 уч.год</vt:lpstr>
      <vt:lpstr>Ключевые мероприятия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реализации КЦП за 2020-2021  учебный год</dc:title>
  <dc:creator>Ольга Юрьевна</dc:creator>
  <cp:lastModifiedBy>User</cp:lastModifiedBy>
  <cp:revision>20</cp:revision>
  <dcterms:created xsi:type="dcterms:W3CDTF">2021-08-29T14:04:46Z</dcterms:created>
  <dcterms:modified xsi:type="dcterms:W3CDTF">2021-08-30T06:36:10Z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0x010100E7A85887BC00AB4B902C95D0D0122006</vt:lpwstr>
  </property>
</Properties>
</file>