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3" r:id="rId3"/>
    <p:sldId id="256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24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BA2B7B3E-8D5F-4B0D-950D-33D686DBD0C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37FE07D-DD7A-47B9-B739-32FB942C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7571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7B3E-8D5F-4B0D-950D-33D686DBD0C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E07D-DD7A-47B9-B739-32FB942C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0655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7B3E-8D5F-4B0D-950D-33D686DBD0C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E07D-DD7A-47B9-B739-32FB942C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9910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7B3E-8D5F-4B0D-950D-33D686DBD0C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E07D-DD7A-47B9-B739-32FB942C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3015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7B3E-8D5F-4B0D-950D-33D686DBD0C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E07D-DD7A-47B9-B739-32FB942C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025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7B3E-8D5F-4B0D-950D-33D686DBD0C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E07D-DD7A-47B9-B739-32FB942C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5891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7B3E-8D5F-4B0D-950D-33D686DBD0C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E07D-DD7A-47B9-B739-32FB942C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9706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BA2B7B3E-8D5F-4B0D-950D-33D686DBD0C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E07D-DD7A-47B9-B739-32FB942C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4290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BA2B7B3E-8D5F-4B0D-950D-33D686DBD0C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E07D-DD7A-47B9-B739-32FB942C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67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7B3E-8D5F-4B0D-950D-33D686DBD0C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E07D-DD7A-47B9-B739-32FB942C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02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7B3E-8D5F-4B0D-950D-33D686DBD0C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E07D-DD7A-47B9-B739-32FB942C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067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7B3E-8D5F-4B0D-950D-33D686DBD0C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E07D-DD7A-47B9-B739-32FB942C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918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7B3E-8D5F-4B0D-950D-33D686DBD0C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E07D-DD7A-47B9-B739-32FB942C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4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7B3E-8D5F-4B0D-950D-33D686DBD0C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E07D-DD7A-47B9-B739-32FB942C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7707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7B3E-8D5F-4B0D-950D-33D686DBD0C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E07D-DD7A-47B9-B739-32FB942C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442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7B3E-8D5F-4B0D-950D-33D686DBD0C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E07D-DD7A-47B9-B739-32FB942C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10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B7B3E-8D5F-4B0D-950D-33D686DBD0C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FE07D-DD7A-47B9-B739-32FB942C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8624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A2B7B3E-8D5F-4B0D-950D-33D686DBD0CD}" type="datetimeFigureOut">
              <a:rPr lang="ru-RU" smtClean="0"/>
              <a:t>30.03.2022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37FE07D-DD7A-47B9-B739-32FB942C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5891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dsoo.ru/constructor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6429" y="182894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Педагогический совет «Подготовка к реализации требований обновленных ФГОС-21»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26726" y="4821382"/>
            <a:ext cx="5805055" cy="1733204"/>
          </a:xfrm>
        </p:spPr>
        <p:txBody>
          <a:bodyPr/>
          <a:lstStyle/>
          <a:p>
            <a:r>
              <a:rPr lang="ru-RU" dirty="0" smtClean="0"/>
              <a:t>МО естественно – научных дисциплин МБОУ СОШ № 29 г. Костромы</a:t>
            </a:r>
          </a:p>
          <a:p>
            <a:r>
              <a:rPr lang="ru-RU" dirty="0" smtClean="0"/>
              <a:t>Руководитель МО: </a:t>
            </a:r>
            <a:r>
              <a:rPr lang="ru-RU" dirty="0" err="1" smtClean="0"/>
              <a:t>Скопцова</a:t>
            </a:r>
            <a:r>
              <a:rPr lang="ru-RU" dirty="0" smtClean="0"/>
              <a:t> Елена Владимировна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392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Общие моменты: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 smtClean="0"/>
              <a:t>Деятельностная</a:t>
            </a:r>
            <a:r>
              <a:rPr lang="ru-RU" dirty="0" smtClean="0"/>
              <a:t> форма представления результатов по предметам по каждому году обучения;</a:t>
            </a:r>
          </a:p>
          <a:p>
            <a:r>
              <a:rPr lang="ru-RU" dirty="0" smtClean="0"/>
              <a:t>Формулировка результатов в соответствии с программными документами в области социально – экономического развития страны;</a:t>
            </a:r>
          </a:p>
          <a:p>
            <a:r>
              <a:rPr lang="ru-RU" dirty="0" smtClean="0"/>
              <a:t>Предъявление требований к результатам в </a:t>
            </a:r>
            <a:r>
              <a:rPr lang="ru-RU" dirty="0" err="1" smtClean="0"/>
              <a:t>соответсвии</a:t>
            </a:r>
            <a:r>
              <a:rPr lang="ru-RU" dirty="0" smtClean="0"/>
              <a:t> с гарантируемым минимумом содержания;</a:t>
            </a:r>
          </a:p>
          <a:p>
            <a:r>
              <a:rPr lang="ru-RU" dirty="0" smtClean="0"/>
              <a:t>Учет отечественной и мировой практики оценки достижения планируемых результатов как показателя качества общего образования (ВПР, ЕГЭ, ОГЭ);</a:t>
            </a:r>
          </a:p>
          <a:p>
            <a:r>
              <a:rPr lang="ru-RU" dirty="0" smtClean="0"/>
              <a:t>Усиление акцентов на результаты изучения на современном уровне явлений и процессов в современной России и в мире в целом.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8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Рабочие программы и организация образовательного процесса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4333685"/>
              </p:ext>
            </p:extLst>
          </p:nvPr>
        </p:nvGraphicFramePr>
        <p:xfrm>
          <a:off x="1155699" y="2603500"/>
          <a:ext cx="9235209" cy="38970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8403"/>
                <a:gridCol w="3078403"/>
                <a:gridCol w="3078403"/>
              </a:tblGrid>
              <a:tr h="513773">
                <a:tc>
                  <a:txBody>
                    <a:bodyPr/>
                    <a:lstStyle/>
                    <a:p>
                      <a:r>
                        <a:rPr lang="ru-RU" dirty="0" smtClean="0"/>
                        <a:t>Было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Стало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Изменения</a:t>
                      </a:r>
                      <a:endParaRPr lang="ru-RU" dirty="0"/>
                    </a:p>
                  </a:txBody>
                  <a:tcPr/>
                </a:tc>
              </a:tr>
              <a:tr h="1944370">
                <a:tc>
                  <a:txBody>
                    <a:bodyPr/>
                    <a:lstStyle/>
                    <a:p>
                      <a:r>
                        <a:rPr lang="ru-RU" dirty="0" smtClean="0"/>
                        <a:t>Структура РП может различаться. В содержании указываются виды и формы деятельности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Структура одинаковая для всех учебных предметов. В тематическое планирование добавляется возможность использования по теме ЭОР и ЦОР. В содержании остаются только формы деятельности.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Требуется изменение РП</a:t>
                      </a:r>
                      <a:r>
                        <a:rPr lang="ru-RU" baseline="0" dirty="0" smtClean="0"/>
                        <a:t> по учебным предметам. Они должны быть основаны на примерных РП. Тематическое планирование для РП можно собрать в специальном конструкторе.</a:t>
                      </a:r>
                    </a:p>
                    <a:p>
                      <a:r>
                        <a:rPr lang="en-US" dirty="0" smtClean="0">
                          <a:hlinkClick r:id="rId2"/>
                        </a:rPr>
                        <a:t>https://edsoo.ru/constructor/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955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6394" y="699348"/>
            <a:ext cx="8945010" cy="1062950"/>
          </a:xfrm>
        </p:spPr>
        <p:txBody>
          <a:bodyPr/>
          <a:lstStyle/>
          <a:p>
            <a:r>
              <a:rPr lang="ru-RU" dirty="0" smtClean="0"/>
              <a:t>Планируемые результаты, </a:t>
            </a:r>
            <a:r>
              <a:rPr lang="ru-RU" dirty="0" err="1" smtClean="0"/>
              <a:t>контрольно</a:t>
            </a:r>
            <a:r>
              <a:rPr lang="ru-RU" dirty="0" smtClean="0"/>
              <a:t> – измерительные материалы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1805414"/>
              </p:ext>
            </p:extLst>
          </p:nvPr>
        </p:nvGraphicFramePr>
        <p:xfrm>
          <a:off x="690185" y="2335876"/>
          <a:ext cx="10515372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3219"/>
                <a:gridCol w="4367029"/>
                <a:gridCol w="3505124"/>
              </a:tblGrid>
              <a:tr h="0">
                <a:tc>
                  <a:txBody>
                    <a:bodyPr/>
                    <a:lstStyle/>
                    <a:p>
                      <a:r>
                        <a:rPr lang="ru-RU" dirty="0" smtClean="0"/>
                        <a:t>Было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Стало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Изменения</a:t>
                      </a:r>
                      <a:endParaRPr lang="ru-RU" dirty="0"/>
                    </a:p>
                  </a:txBody>
                  <a:tcPr/>
                </a:tc>
              </a:tr>
              <a:tr h="1769803">
                <a:tc>
                  <a:txBody>
                    <a:bodyPr/>
                    <a:lstStyle/>
                    <a:p>
                      <a:r>
                        <a:rPr lang="ru-RU" dirty="0" smtClean="0"/>
                        <a:t>Описывают результаты</a:t>
                      </a:r>
                      <a:r>
                        <a:rPr lang="ru-RU" baseline="0" dirty="0" smtClean="0"/>
                        <a:t> –личностные, </a:t>
                      </a:r>
                      <a:r>
                        <a:rPr lang="ru-RU" baseline="0" dirty="0" err="1" smtClean="0"/>
                        <a:t>метапредметные</a:t>
                      </a:r>
                      <a:r>
                        <a:rPr lang="ru-RU" baseline="0" dirty="0" smtClean="0"/>
                        <a:t>, предметные.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 предметным результатам</a:t>
                      </a:r>
                      <a:r>
                        <a:rPr lang="ru-RU" baseline="0" dirty="0" smtClean="0"/>
                        <a:t> появилось конкретное содержание по каждой предметной области. Установлены требования к предметным результатам углубленного уровня. Расширение </a:t>
                      </a:r>
                      <a:r>
                        <a:rPr lang="ru-RU" baseline="0" dirty="0" err="1" smtClean="0">
                          <a:hlinkClick r:id="rId2" action="ppaction://hlinksldjump"/>
                        </a:rPr>
                        <a:t>метапредметных</a:t>
                      </a:r>
                      <a:r>
                        <a:rPr lang="ru-RU" baseline="0" dirty="0" smtClean="0">
                          <a:hlinkClick r:id="rId2" action="ppaction://hlinksldjump"/>
                        </a:rPr>
                        <a:t> </a:t>
                      </a:r>
                      <a:r>
                        <a:rPr lang="ru-RU" baseline="0" dirty="0" smtClean="0"/>
                        <a:t>результатов:</a:t>
                      </a:r>
                    </a:p>
                    <a:p>
                      <a:r>
                        <a:rPr lang="ru-RU" baseline="0" dirty="0" smtClean="0"/>
                        <a:t>В </a:t>
                      </a:r>
                      <a:r>
                        <a:rPr lang="ru-RU" baseline="0" dirty="0" err="1" smtClean="0"/>
                        <a:t>КИМы</a:t>
                      </a:r>
                      <a:r>
                        <a:rPr lang="ru-RU" baseline="0" dirty="0" smtClean="0"/>
                        <a:t> должны быть включены задания, направленные на формирование Функциональной грамотности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dirty="0" smtClean="0"/>
                        <a:t>Если в </a:t>
                      </a:r>
                      <a:r>
                        <a:rPr lang="ru-RU" dirty="0" err="1" smtClean="0"/>
                        <a:t>КИМах</a:t>
                      </a:r>
                      <a:r>
                        <a:rPr lang="ru-RU" dirty="0" smtClean="0"/>
                        <a:t> нет заданий по формированию ФГ – требуется их изменение или полное обновление.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dirty="0" smtClean="0"/>
                        <a:t>Проверить соответствие</a:t>
                      </a:r>
                      <a:r>
                        <a:rPr lang="ru-RU" baseline="0" dirty="0" smtClean="0"/>
                        <a:t> новых РП под УМК – изменение КИМ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baseline="0" dirty="0" smtClean="0"/>
                        <a:t>Расширение спецификации и изменение кодификатора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110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Метапредметные</a:t>
            </a:r>
            <a:r>
              <a:rPr lang="ru-RU" dirty="0" smtClean="0"/>
              <a:t> результаты: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 группа: овладение УУПД – базовые логические, базовые исследовательские, работа с информацией</a:t>
            </a:r>
          </a:p>
          <a:p>
            <a:r>
              <a:rPr lang="ru-RU" dirty="0" smtClean="0"/>
              <a:t>2 группа: овладение УУКД – общение, совместная деятельность</a:t>
            </a:r>
          </a:p>
          <a:p>
            <a:r>
              <a:rPr lang="ru-RU" dirty="0" smtClean="0"/>
              <a:t>3 группа: овладение УУРД – самоорганизация, самоконтроль</a:t>
            </a:r>
            <a:endParaRPr lang="ru-RU" dirty="0"/>
          </a:p>
        </p:txBody>
      </p:sp>
      <p:sp>
        <p:nvSpPr>
          <p:cNvPr id="4" name="Прямоугольник 3">
            <a:hlinkClick r:id="rId2" action="ppaction://hlinksldjump"/>
          </p:cNvPr>
          <p:cNvSpPr/>
          <p:nvPr/>
        </p:nvSpPr>
        <p:spPr>
          <a:xfrm>
            <a:off x="9393382" y="5245331"/>
            <a:ext cx="587231" cy="4987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6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Портфолио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3844477"/>
              </p:ext>
            </p:extLst>
          </p:nvPr>
        </p:nvGraphicFramePr>
        <p:xfrm>
          <a:off x="1380141" y="2536996"/>
          <a:ext cx="9567720" cy="36476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9240"/>
                <a:gridCol w="4192254"/>
                <a:gridCol w="2186226"/>
              </a:tblGrid>
              <a:tr h="634085">
                <a:tc>
                  <a:txBody>
                    <a:bodyPr/>
                    <a:lstStyle/>
                    <a:p>
                      <a:r>
                        <a:rPr lang="ru-RU" dirty="0" smtClean="0"/>
                        <a:t>Было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Стало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Изменение</a:t>
                      </a:r>
                      <a:endParaRPr lang="ru-RU" dirty="0"/>
                    </a:p>
                  </a:txBody>
                  <a:tcPr/>
                </a:tc>
              </a:tr>
              <a:tr h="3013588">
                <a:tc>
                  <a:txBody>
                    <a:bodyPr/>
                    <a:lstStyle/>
                    <a:p>
                      <a:r>
                        <a:rPr lang="ru-RU" dirty="0" smtClean="0"/>
                        <a:t>Портфолио выполняет роль индивидуальной накопительной оценки, определяет</a:t>
                      </a:r>
                      <a:r>
                        <a:rPr lang="ru-RU" baseline="0" dirty="0" smtClean="0"/>
                        <a:t> образовательный рейтинг выпускников основной школы (бумажное)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Порфтолио</a:t>
                      </a:r>
                      <a:r>
                        <a:rPr lang="ru-RU" dirty="0" smtClean="0"/>
                        <a:t> – инструмент</a:t>
                      </a:r>
                      <a:r>
                        <a:rPr lang="ru-RU" baseline="0" dirty="0" smtClean="0"/>
                        <a:t> индивидуализации и дифференциации учебного процесса, личностного и профессионального самоопределения учащихся, формирования у них мотивации на достижение определенных результатов (электронное)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Банк хранения электронных портфолио (</a:t>
                      </a:r>
                      <a:r>
                        <a:rPr lang="ru-RU" dirty="0" err="1" smtClean="0"/>
                        <a:t>эл.журнал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220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Материально – технические условия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187683"/>
              </p:ext>
            </p:extLst>
          </p:nvPr>
        </p:nvGraphicFramePr>
        <p:xfrm>
          <a:off x="1155700" y="2603500"/>
          <a:ext cx="8824914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1638"/>
                <a:gridCol w="2941638"/>
                <a:gridCol w="294163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Было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Стало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Изменения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Нет требования к дистанционным технологиям обучения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Каждый обучающийся в течение всего периода обучения должен быть </a:t>
                      </a:r>
                      <a:r>
                        <a:rPr lang="ru-RU" dirty="0" err="1" smtClean="0"/>
                        <a:t>обсепечен</a:t>
                      </a:r>
                      <a:r>
                        <a:rPr lang="ru-RU" dirty="0" smtClean="0"/>
                        <a:t> авторизованным доступом к совокупности информационных и образовательных ресурсов, как в организации, так и за ее пределами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Обеспечение кабинетов</a:t>
                      </a:r>
                      <a:r>
                        <a:rPr lang="ru-RU" baseline="0" dirty="0" smtClean="0"/>
                        <a:t> ноутбуками и возможностью для демонстрации </a:t>
                      </a:r>
                      <a:r>
                        <a:rPr lang="ru-RU" baseline="0" dirty="0" err="1" smtClean="0"/>
                        <a:t>эОР</a:t>
                      </a:r>
                      <a:r>
                        <a:rPr lang="ru-RU" baseline="0" dirty="0" smtClean="0"/>
                        <a:t> и ЦОР – проекторы, панели, интерактивные доски). В кабинетах естественно – научного цикла должны быть комплекты специального лабораторного оборудования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517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Материально – технические требования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География: программы с интерактивными картами + обновленные бумажные варианты карт (политическая карта мира, физическая карта мира и полушарий, физическая карта РФ, политическая карта РФ) выпуска от 2020 года. 3д модель вращение Земли вокруг Солнца.</a:t>
            </a:r>
          </a:p>
          <a:p>
            <a:r>
              <a:rPr lang="ru-RU" dirty="0" smtClean="0"/>
              <a:t>Физика: фронтальная лаборатория с 4 комплектами «механика», «</a:t>
            </a:r>
            <a:r>
              <a:rPr lang="ru-RU" dirty="0" smtClean="0"/>
              <a:t>оптика», </a:t>
            </a:r>
            <a:r>
              <a:rPr lang="ru-RU" dirty="0" smtClean="0"/>
              <a:t>«электродинамика», «молекулярная физика», ГИА – лаборатория, документ – камера.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590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Ион (конференц-зал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EFF6F7A-5F7C-4573-8CA4-EBF376F9EED3}"/>
</file>

<file path=customXml/itemProps2.xml><?xml version="1.0" encoding="utf-8"?>
<ds:datastoreItem xmlns:ds="http://schemas.openxmlformats.org/officeDocument/2006/customXml" ds:itemID="{5412FFAD-A504-4205-A475-996E75CF9A5A}"/>
</file>

<file path=customXml/itemProps3.xml><?xml version="1.0" encoding="utf-8"?>
<ds:datastoreItem xmlns:ds="http://schemas.openxmlformats.org/officeDocument/2006/customXml" ds:itemID="{FBDCBF3E-2D4C-4C9F-A720-8349AEAE1543}"/>
</file>

<file path=customXml/itemProps4.xml><?xml version="1.0" encoding="utf-8"?>
<ds:datastoreItem xmlns:ds="http://schemas.openxmlformats.org/officeDocument/2006/customXml" ds:itemID="{4E6BD082-DACD-4471-994F-42C28CB3DB3D}"/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117</TotalTime>
  <Words>504</Words>
  <Application>Microsoft Office PowerPoint</Application>
  <PresentationFormat>Широкоэкранный</PresentationFormat>
  <Paragraphs>49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Ион (конференц-зал)</vt:lpstr>
      <vt:lpstr>Педагогический совет «Подготовка к реализации требований обновленных ФГОС-21»</vt:lpstr>
      <vt:lpstr>Общие моменты:</vt:lpstr>
      <vt:lpstr>Рабочие программы и организация образовательного процесса</vt:lpstr>
      <vt:lpstr>Планируемые результаты, контрольно – измерительные материалы</vt:lpstr>
      <vt:lpstr>Метапредметные результаты:</vt:lpstr>
      <vt:lpstr>Портфолио</vt:lpstr>
      <vt:lpstr>Материально – технические условия</vt:lpstr>
      <vt:lpstr>Материально – технические требования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Педагогический совет «Подготовка к реализации требований обновленных ФГОС-21»</dc:title>
  <dc:creator>Школа №29</dc:creator>
  <cp:lastModifiedBy>Школа №29</cp:lastModifiedBy>
  <cp:revision>9</cp:revision>
  <dcterms:created xsi:type="dcterms:W3CDTF">2022-03-29T07:10:30Z</dcterms:created>
  <dcterms:modified xsi:type="dcterms:W3CDTF">2022-03-30T09:25:24Z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</Properties>
</file>