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0.xml" ContentType="application/vnd.openxmlformats-officedocument.drawingml.chart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Masters/notesMaster1.xml" ContentType="application/vnd.openxmlformats-officedocument.presentationml.notesMaster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iagrams/quickStyle1.xml" ContentType="application/vnd.openxmlformats-officedocument.drawingml.diagramStyl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charts/chart5.xml" ContentType="application/vnd.openxmlformats-officedocument.drawingml.chart+xml"/>
  <Override PartName="/ppt/charts/chart4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72" r:id="rId3"/>
    <p:sldId id="283" r:id="rId4"/>
    <p:sldId id="273" r:id="rId5"/>
    <p:sldId id="274" r:id="rId6"/>
    <p:sldId id="275" r:id="rId7"/>
    <p:sldId id="276" r:id="rId8"/>
    <p:sldId id="277" r:id="rId9"/>
    <p:sldId id="284" r:id="rId10"/>
    <p:sldId id="271" r:id="rId11"/>
    <p:sldId id="278" r:id="rId12"/>
    <p:sldId id="279" r:id="rId13"/>
    <p:sldId id="280" r:id="rId14"/>
    <p:sldId id="281" r:id="rId15"/>
    <p:sldId id="28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7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2;&#1086;&#1085;&#1080;&#1090;&#1086;&#1088;&#1080;&#1085;&#1075;%20&#1089;&#1092;&#1086;&#1088;&#1084;&#1080;&#1088;&#1086;&#1074;&#1072;&#1085;&#1085;&#1086;&#1089;&#1090;&#1080;%20&#1059;&#1059;&#1044;%20(4&#1082;&#1083;&#1072;&#1089;&#1089;)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2;&#1086;&#1085;&#1080;&#1090;&#1086;&#1088;&#1080;&#1085;&#1075;%20&#1089;&#1092;&#1086;&#1088;&#1084;&#1080;&#1088;&#1086;&#1074;&#1072;&#1085;&#1085;&#1086;&#1089;&#1090;&#1080;%20&#1059;&#1059;&#1044;%20(4&#1082;&#1083;&#1072;&#1089;&#1089;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2;&#1086;&#1085;&#1080;&#1090;&#1086;&#1088;&#1080;&#1085;&#1075;%20&#1089;&#1092;&#1086;&#1088;&#1084;&#1080;&#1088;&#1086;&#1074;&#1072;&#1085;&#1085;&#1086;&#1089;&#1090;&#1080;%20&#1059;&#1059;&#1044;%20(4&#1082;&#1083;&#1072;&#1089;&#1089;)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2;&#1086;&#1085;&#1080;&#1090;&#1086;&#1088;&#1080;&#1085;&#1075;%20&#1089;&#1092;&#1086;&#1088;&#1084;&#1080;&#1088;&#1086;&#1074;&#1072;&#1085;&#1085;&#1086;&#1089;&#1090;&#1080;%20&#1059;&#1059;&#1044;%20(4&#1082;&#1083;&#1072;&#1089;&#1089;)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2;&#1086;&#1085;&#1080;&#1090;&#1086;&#1088;&#1080;&#1085;&#1075;%20&#1089;&#1092;&#1086;&#1088;&#1084;&#1080;&#1088;&#1086;&#1074;&#1072;&#1085;&#1085;&#1086;&#1089;&#1090;&#1080;%20&#1059;&#1059;&#1044;%20(4&#1082;&#1083;&#1072;&#1089;&#1089;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2"/>
              </a:solidFill>
            </c:spPr>
          </c:dPt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Лист1!$A$1:$A$5</c:f>
              <c:strCache>
                <c:ptCount val="5"/>
                <c:pt idx="0">
                  <c:v>Конспект урока</c:v>
                </c:pt>
                <c:pt idx="1">
                  <c:v>Технологическая карта</c:v>
                </c:pt>
                <c:pt idx="2">
                  <c:v>Учебник и методичку</c:v>
                </c:pt>
                <c:pt idx="3">
                  <c:v>Учебник, методички, интернет-ресурсы, материалы коллег</c:v>
                </c:pt>
                <c:pt idx="4">
                  <c:v>обмениваюсь опытом, использую разработки коллег</c:v>
                </c:pt>
              </c:strCache>
            </c:strRef>
          </c:cat>
          <c:val>
            <c:numRef>
              <c:f>Лист1!$B$1:$B$5</c:f>
              <c:numCache>
                <c:formatCode>0%</c:formatCode>
                <c:ptCount val="5"/>
                <c:pt idx="0">
                  <c:v>0.21</c:v>
                </c:pt>
                <c:pt idx="1">
                  <c:v>0.61</c:v>
                </c:pt>
                <c:pt idx="2">
                  <c:v>0.65</c:v>
                </c:pt>
                <c:pt idx="3">
                  <c:v>0.74</c:v>
                </c:pt>
                <c:pt idx="4">
                  <c:v>0.21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874688"/>
        <c:axId val="77876224"/>
        <c:axId val="0"/>
      </c:bar3DChart>
      <c:catAx>
        <c:axId val="77874688"/>
        <c:scaling>
          <c:orientation val="minMax"/>
        </c:scaling>
        <c:delete val="0"/>
        <c:axPos val="b"/>
        <c:majorTickMark val="out"/>
        <c:minorTickMark val="none"/>
        <c:tickLblPos val="nextTo"/>
        <c:crossAx val="77876224"/>
        <c:crosses val="autoZero"/>
        <c:auto val="1"/>
        <c:lblAlgn val="ctr"/>
        <c:lblOffset val="100"/>
        <c:noMultiLvlLbl val="0"/>
      </c:catAx>
      <c:valAx>
        <c:axId val="778762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7874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Лист1!$L$13</c:f>
              <c:strCache>
                <c:ptCount val="1"/>
                <c:pt idx="0">
                  <c:v>4 класс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Лист1!$K$14:$K$16</c:f>
              <c:strCache>
                <c:ptCount val="3"/>
                <c:pt idx="0">
                  <c:v>выше среднего</c:v>
                </c:pt>
                <c:pt idx="1">
                  <c:v>средний</c:v>
                </c:pt>
                <c:pt idx="2">
                  <c:v>ниже среднего</c:v>
                </c:pt>
              </c:strCache>
            </c:strRef>
          </c:cat>
          <c:val>
            <c:numRef>
              <c:f>Лист1!$L$14:$L$16</c:f>
              <c:numCache>
                <c:formatCode>0%</c:formatCode>
                <c:ptCount val="3"/>
                <c:pt idx="0" formatCode="0.00%">
                  <c:v>0.66500000000000004</c:v>
                </c:pt>
                <c:pt idx="1">
                  <c:v>0.28999999999999998</c:v>
                </c:pt>
                <c:pt idx="2">
                  <c:v>0.04</c:v>
                </c:pt>
              </c:numCache>
            </c:numRef>
          </c:val>
        </c:ser>
        <c:ser>
          <c:idx val="1"/>
          <c:order val="1"/>
          <c:tx>
            <c:strRef>
              <c:f>Лист1!$M$13</c:f>
              <c:strCache>
                <c:ptCount val="1"/>
                <c:pt idx="0">
                  <c:v>7 класс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Лист1!$K$14:$K$16</c:f>
              <c:strCache>
                <c:ptCount val="3"/>
                <c:pt idx="0">
                  <c:v>выше среднего</c:v>
                </c:pt>
                <c:pt idx="1">
                  <c:v>средний</c:v>
                </c:pt>
                <c:pt idx="2">
                  <c:v>ниже среднего</c:v>
                </c:pt>
              </c:strCache>
            </c:strRef>
          </c:cat>
          <c:val>
            <c:numRef>
              <c:f>Лист1!$M$14:$M$16</c:f>
              <c:numCache>
                <c:formatCode>0%</c:formatCode>
                <c:ptCount val="3"/>
                <c:pt idx="0">
                  <c:v>0.46</c:v>
                </c:pt>
                <c:pt idx="1">
                  <c:v>0.38</c:v>
                </c:pt>
                <c:pt idx="2">
                  <c:v>0.16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392640"/>
        <c:axId val="25394560"/>
        <c:axId val="0"/>
      </c:bar3DChart>
      <c:catAx>
        <c:axId val="25392640"/>
        <c:scaling>
          <c:orientation val="minMax"/>
        </c:scaling>
        <c:delete val="0"/>
        <c:axPos val="b"/>
        <c:majorTickMark val="out"/>
        <c:minorTickMark val="none"/>
        <c:tickLblPos val="nextTo"/>
        <c:crossAx val="25394560"/>
        <c:crosses val="autoZero"/>
        <c:auto val="1"/>
        <c:lblAlgn val="ctr"/>
        <c:lblOffset val="100"/>
        <c:noMultiLvlLbl val="0"/>
      </c:catAx>
      <c:valAx>
        <c:axId val="2539456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53926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Лист3!$A$1:$A$2</c:f>
              <c:strCache>
                <c:ptCount val="2"/>
                <c:pt idx="0">
                  <c:v>объяснение и закрепление</c:v>
                </c:pt>
                <c:pt idx="1">
                  <c:v>самостоятельная деятельность учащихся </c:v>
                </c:pt>
              </c:strCache>
            </c:strRef>
          </c:cat>
          <c:val>
            <c:numRef>
              <c:f>Лист3!$B$1:$B$2</c:f>
              <c:numCache>
                <c:formatCode>0.00%</c:formatCode>
                <c:ptCount val="2"/>
                <c:pt idx="0" formatCode="0%">
                  <c:v>0.61</c:v>
                </c:pt>
                <c:pt idx="1">
                  <c:v>0.69499999999999995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915264"/>
        <c:axId val="77916800"/>
        <c:axId val="0"/>
      </c:bar3DChart>
      <c:catAx>
        <c:axId val="77915264"/>
        <c:scaling>
          <c:orientation val="minMax"/>
        </c:scaling>
        <c:delete val="0"/>
        <c:axPos val="b"/>
        <c:majorTickMark val="out"/>
        <c:minorTickMark val="none"/>
        <c:tickLblPos val="nextTo"/>
        <c:crossAx val="77916800"/>
        <c:crosses val="autoZero"/>
        <c:auto val="1"/>
        <c:lblAlgn val="ctr"/>
        <c:lblOffset val="100"/>
        <c:noMultiLvlLbl val="0"/>
      </c:catAx>
      <c:valAx>
        <c:axId val="7791680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7915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Лист2!$A$1:$A$2</c:f>
              <c:strCache>
                <c:ptCount val="2"/>
                <c:pt idx="0">
                  <c:v>спишите, сравните, найдите</c:v>
                </c:pt>
                <c:pt idx="1">
                  <c:v>проанализируйте, докажите, выберите способ</c:v>
                </c:pt>
              </c:strCache>
            </c:strRef>
          </c:cat>
          <c:val>
            <c:numRef>
              <c:f>Лист2!$B$1:$B$2</c:f>
              <c:numCache>
                <c:formatCode>0.00%</c:formatCode>
                <c:ptCount val="2"/>
                <c:pt idx="0" formatCode="0%">
                  <c:v>0.35</c:v>
                </c:pt>
                <c:pt idx="1">
                  <c:v>0.69499999999999995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2589696"/>
        <c:axId val="72591232"/>
        <c:axId val="0"/>
      </c:bar3DChart>
      <c:catAx>
        <c:axId val="72589696"/>
        <c:scaling>
          <c:orientation val="minMax"/>
        </c:scaling>
        <c:delete val="0"/>
        <c:axPos val="b"/>
        <c:majorTickMark val="out"/>
        <c:minorTickMark val="none"/>
        <c:tickLblPos val="nextTo"/>
        <c:crossAx val="72591232"/>
        <c:crosses val="autoZero"/>
        <c:auto val="1"/>
        <c:lblAlgn val="ctr"/>
        <c:lblOffset val="100"/>
        <c:noMultiLvlLbl val="0"/>
      </c:catAx>
      <c:valAx>
        <c:axId val="725912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25896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</c:dPt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Лист4!$A$1:$A$4</c:f>
              <c:strCache>
                <c:ptCount val="4"/>
                <c:pt idx="0">
                  <c:v>фронтальная</c:v>
                </c:pt>
                <c:pt idx="1">
                  <c:v>групповая, парная, фронтальная</c:v>
                </c:pt>
                <c:pt idx="2">
                  <c:v>межпредметные уроки</c:v>
                </c:pt>
                <c:pt idx="3">
                  <c:v>приглашение специалистов</c:v>
                </c:pt>
              </c:strCache>
            </c:strRef>
          </c:cat>
          <c:val>
            <c:numRef>
              <c:f>Лист4!$B$1:$B$4</c:f>
              <c:numCache>
                <c:formatCode>0.00%</c:formatCode>
                <c:ptCount val="4"/>
                <c:pt idx="0">
                  <c:v>0.69499999999999995</c:v>
                </c:pt>
                <c:pt idx="1">
                  <c:v>0.69499999999999995</c:v>
                </c:pt>
                <c:pt idx="2" formatCode="0%">
                  <c:v>0</c:v>
                </c:pt>
                <c:pt idx="3" formatCode="0%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484096"/>
        <c:axId val="84485632"/>
        <c:axId val="0"/>
      </c:bar3DChart>
      <c:catAx>
        <c:axId val="84484096"/>
        <c:scaling>
          <c:orientation val="minMax"/>
        </c:scaling>
        <c:delete val="0"/>
        <c:axPos val="b"/>
        <c:majorTickMark val="out"/>
        <c:minorTickMark val="none"/>
        <c:tickLblPos val="nextTo"/>
        <c:crossAx val="84485632"/>
        <c:crosses val="autoZero"/>
        <c:auto val="1"/>
        <c:lblAlgn val="ctr"/>
        <c:lblOffset val="100"/>
        <c:noMultiLvlLbl val="0"/>
      </c:catAx>
      <c:valAx>
        <c:axId val="8448563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844840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</c:dPt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Лист5!$A$1:$A$6</c:f>
              <c:strCache>
                <c:ptCount val="6"/>
                <c:pt idx="0">
                  <c:v>предметные </c:v>
                </c:pt>
                <c:pt idx="1">
                  <c:v>предметные метапредметные, личностные</c:v>
                </c:pt>
                <c:pt idx="2">
                  <c:v>значимость положительных результатов</c:v>
                </c:pt>
                <c:pt idx="3">
                  <c:v>значимость учета динамики результатов</c:v>
                </c:pt>
                <c:pt idx="4">
                  <c:v>портфолио - система накопления достижений</c:v>
                </c:pt>
                <c:pt idx="5">
                  <c:v>портфолио - система фиксации результатов</c:v>
                </c:pt>
              </c:strCache>
            </c:strRef>
          </c:cat>
          <c:val>
            <c:numRef>
              <c:f>Лист5!$B$1:$B$6</c:f>
              <c:numCache>
                <c:formatCode>0%</c:formatCode>
                <c:ptCount val="6"/>
                <c:pt idx="0">
                  <c:v>0.13</c:v>
                </c:pt>
                <c:pt idx="1">
                  <c:v>0.74</c:v>
                </c:pt>
                <c:pt idx="2">
                  <c:v>0.49</c:v>
                </c:pt>
                <c:pt idx="3">
                  <c:v>0.52</c:v>
                </c:pt>
                <c:pt idx="4">
                  <c:v>0.17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533248"/>
        <c:axId val="84534784"/>
        <c:axId val="0"/>
      </c:bar3DChart>
      <c:catAx>
        <c:axId val="84533248"/>
        <c:scaling>
          <c:orientation val="minMax"/>
        </c:scaling>
        <c:delete val="0"/>
        <c:axPos val="b"/>
        <c:majorTickMark val="out"/>
        <c:minorTickMark val="none"/>
        <c:tickLblPos val="nextTo"/>
        <c:crossAx val="84534784"/>
        <c:crosses val="autoZero"/>
        <c:auto val="1"/>
        <c:lblAlgn val="ctr"/>
        <c:lblOffset val="100"/>
        <c:noMultiLvlLbl val="0"/>
      </c:catAx>
      <c:valAx>
        <c:axId val="845347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45332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4 класс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Лист1!$A$3:$A$5</c:f>
              <c:strCache>
                <c:ptCount val="3"/>
                <c:pt idx="0">
                  <c:v>выше среднего</c:v>
                </c:pt>
                <c:pt idx="1">
                  <c:v>средний</c:v>
                </c:pt>
                <c:pt idx="2">
                  <c:v>ниже среднего</c:v>
                </c:pt>
              </c:strCache>
            </c:strRef>
          </c:cat>
          <c:val>
            <c:numRef>
              <c:f>Лист1!$B$3:$B$5</c:f>
              <c:numCache>
                <c:formatCode>0%</c:formatCode>
                <c:ptCount val="3"/>
                <c:pt idx="0">
                  <c:v>0.28999999999999998</c:v>
                </c:pt>
                <c:pt idx="1">
                  <c:v>0.57999999999999996</c:v>
                </c:pt>
                <c:pt idx="2">
                  <c:v>0.13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7 класс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Лист1!$A$3:$A$5</c:f>
              <c:strCache>
                <c:ptCount val="3"/>
                <c:pt idx="0">
                  <c:v>выше среднего</c:v>
                </c:pt>
                <c:pt idx="1">
                  <c:v>средний</c:v>
                </c:pt>
                <c:pt idx="2">
                  <c:v>ниже среднего</c:v>
                </c:pt>
              </c:strCache>
            </c:strRef>
          </c:cat>
          <c:val>
            <c:numRef>
              <c:f>Лист1!$C$3:$C$5</c:f>
              <c:numCache>
                <c:formatCode>0%</c:formatCode>
                <c:ptCount val="3"/>
                <c:pt idx="0">
                  <c:v>0.19</c:v>
                </c:pt>
                <c:pt idx="1">
                  <c:v>0.56999999999999995</c:v>
                </c:pt>
                <c:pt idx="2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089920"/>
        <c:axId val="25300352"/>
        <c:axId val="0"/>
      </c:bar3DChart>
      <c:catAx>
        <c:axId val="25089920"/>
        <c:scaling>
          <c:orientation val="minMax"/>
        </c:scaling>
        <c:delete val="0"/>
        <c:axPos val="b"/>
        <c:majorTickMark val="out"/>
        <c:minorTickMark val="none"/>
        <c:tickLblPos val="nextTo"/>
        <c:crossAx val="25300352"/>
        <c:crosses val="autoZero"/>
        <c:auto val="1"/>
        <c:lblAlgn val="ctr"/>
        <c:lblOffset val="100"/>
        <c:noMultiLvlLbl val="0"/>
      </c:catAx>
      <c:valAx>
        <c:axId val="253003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50899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Лист1!$B$14</c:f>
              <c:strCache>
                <c:ptCount val="1"/>
                <c:pt idx="0">
                  <c:v>4 класс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Лист1!$A$15:$A$17</c:f>
              <c:strCache>
                <c:ptCount val="3"/>
                <c:pt idx="0">
                  <c:v>выше среднего</c:v>
                </c:pt>
                <c:pt idx="1">
                  <c:v>средний</c:v>
                </c:pt>
                <c:pt idx="2">
                  <c:v>ниже среднего</c:v>
                </c:pt>
              </c:strCache>
            </c:strRef>
          </c:cat>
          <c:val>
            <c:numRef>
              <c:f>Лист1!$B$15:$B$17</c:f>
              <c:numCache>
                <c:formatCode>0.00%</c:formatCode>
                <c:ptCount val="3"/>
                <c:pt idx="0">
                  <c:v>0.66500000000000004</c:v>
                </c:pt>
                <c:pt idx="1">
                  <c:v>0.125</c:v>
                </c:pt>
                <c:pt idx="2" formatCode="0%">
                  <c:v>0.21</c:v>
                </c:pt>
              </c:numCache>
            </c:numRef>
          </c:val>
        </c:ser>
        <c:ser>
          <c:idx val="1"/>
          <c:order val="1"/>
          <c:tx>
            <c:strRef>
              <c:f>Лист1!$C$14</c:f>
              <c:strCache>
                <c:ptCount val="1"/>
                <c:pt idx="0">
                  <c:v>7 класс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Лист1!$A$15:$A$17</c:f>
              <c:strCache>
                <c:ptCount val="3"/>
                <c:pt idx="0">
                  <c:v>выше среднего</c:v>
                </c:pt>
                <c:pt idx="1">
                  <c:v>средний</c:v>
                </c:pt>
                <c:pt idx="2">
                  <c:v>ниже среднего</c:v>
                </c:pt>
              </c:strCache>
            </c:strRef>
          </c:cat>
          <c:val>
            <c:numRef>
              <c:f>Лист1!$C$15:$C$17</c:f>
              <c:numCache>
                <c:formatCode>0.00%</c:formatCode>
                <c:ptCount val="3"/>
                <c:pt idx="0" formatCode="0%">
                  <c:v>0.77</c:v>
                </c:pt>
                <c:pt idx="1">
                  <c:v>0.115</c:v>
                </c:pt>
                <c:pt idx="2">
                  <c:v>0.115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012480"/>
        <c:axId val="25081344"/>
        <c:axId val="0"/>
      </c:bar3DChart>
      <c:catAx>
        <c:axId val="25012480"/>
        <c:scaling>
          <c:orientation val="minMax"/>
        </c:scaling>
        <c:delete val="0"/>
        <c:axPos val="b"/>
        <c:majorTickMark val="out"/>
        <c:minorTickMark val="none"/>
        <c:tickLblPos val="nextTo"/>
        <c:crossAx val="25081344"/>
        <c:crosses val="autoZero"/>
        <c:auto val="1"/>
        <c:lblAlgn val="ctr"/>
        <c:lblOffset val="100"/>
        <c:noMultiLvlLbl val="0"/>
      </c:catAx>
      <c:valAx>
        <c:axId val="2508134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50124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Лист1!$B$23</c:f>
              <c:strCache>
                <c:ptCount val="1"/>
                <c:pt idx="0">
                  <c:v>4 класс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Лист1!$A$24:$A$26</c:f>
              <c:strCache>
                <c:ptCount val="3"/>
                <c:pt idx="0">
                  <c:v>выше среднего</c:v>
                </c:pt>
                <c:pt idx="1">
                  <c:v>средний</c:v>
                </c:pt>
                <c:pt idx="2">
                  <c:v>ниже среднего</c:v>
                </c:pt>
              </c:strCache>
            </c:strRef>
          </c:cat>
          <c:val>
            <c:numRef>
              <c:f>Лист1!$B$24:$B$26</c:f>
              <c:numCache>
                <c:formatCode>0%</c:formatCode>
                <c:ptCount val="3"/>
                <c:pt idx="0" formatCode="0.00%">
                  <c:v>0.625</c:v>
                </c:pt>
                <c:pt idx="1">
                  <c:v>0.28999999999999998</c:v>
                </c:pt>
                <c:pt idx="2">
                  <c:v>0.08</c:v>
                </c:pt>
              </c:numCache>
            </c:numRef>
          </c:val>
        </c:ser>
        <c:ser>
          <c:idx val="1"/>
          <c:order val="1"/>
          <c:tx>
            <c:strRef>
              <c:f>Лист1!$C$23</c:f>
              <c:strCache>
                <c:ptCount val="1"/>
                <c:pt idx="0">
                  <c:v>7 класс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Лист1!$A$24:$A$26</c:f>
              <c:strCache>
                <c:ptCount val="3"/>
                <c:pt idx="0">
                  <c:v>выше среднего</c:v>
                </c:pt>
                <c:pt idx="1">
                  <c:v>средний</c:v>
                </c:pt>
                <c:pt idx="2">
                  <c:v>ниже среднего</c:v>
                </c:pt>
              </c:strCache>
            </c:strRef>
          </c:cat>
          <c:val>
            <c:numRef>
              <c:f>Лист1!$C$24:$C$26</c:f>
              <c:numCache>
                <c:formatCode>0%</c:formatCode>
                <c:ptCount val="3"/>
                <c:pt idx="0">
                  <c:v>0.27</c:v>
                </c:pt>
                <c:pt idx="1">
                  <c:v>0.38</c:v>
                </c:pt>
                <c:pt idx="2">
                  <c:v>0.34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153536"/>
        <c:axId val="25155072"/>
        <c:axId val="0"/>
      </c:bar3DChart>
      <c:catAx>
        <c:axId val="25153536"/>
        <c:scaling>
          <c:orientation val="minMax"/>
        </c:scaling>
        <c:delete val="0"/>
        <c:axPos val="b"/>
        <c:majorTickMark val="out"/>
        <c:minorTickMark val="none"/>
        <c:tickLblPos val="nextTo"/>
        <c:crossAx val="25155072"/>
        <c:crosses val="autoZero"/>
        <c:auto val="1"/>
        <c:lblAlgn val="ctr"/>
        <c:lblOffset val="100"/>
        <c:noMultiLvlLbl val="0"/>
      </c:catAx>
      <c:valAx>
        <c:axId val="2515507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51535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Лист1!$L$2</c:f>
              <c:strCache>
                <c:ptCount val="1"/>
                <c:pt idx="0">
                  <c:v>4 класс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Лист1!$K$3:$K$5</c:f>
              <c:strCache>
                <c:ptCount val="3"/>
                <c:pt idx="0">
                  <c:v>выше среднего</c:v>
                </c:pt>
                <c:pt idx="1">
                  <c:v>средний</c:v>
                </c:pt>
                <c:pt idx="2">
                  <c:v>ниже среднего</c:v>
                </c:pt>
              </c:strCache>
            </c:strRef>
          </c:cat>
          <c:val>
            <c:numRef>
              <c:f>Лист1!$L$3:$L$5</c:f>
              <c:numCache>
                <c:formatCode>0%</c:formatCode>
                <c:ptCount val="3"/>
                <c:pt idx="0">
                  <c:v>0.71</c:v>
                </c:pt>
                <c:pt idx="1">
                  <c:v>0.28999999999999998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Лист1!$M$2</c:f>
              <c:strCache>
                <c:ptCount val="1"/>
                <c:pt idx="0">
                  <c:v>7 класс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Лист1!$K$3:$K$5</c:f>
              <c:strCache>
                <c:ptCount val="3"/>
                <c:pt idx="0">
                  <c:v>выше среднего</c:v>
                </c:pt>
                <c:pt idx="1">
                  <c:v>средний</c:v>
                </c:pt>
                <c:pt idx="2">
                  <c:v>ниже среднего</c:v>
                </c:pt>
              </c:strCache>
            </c:strRef>
          </c:cat>
          <c:val>
            <c:numRef>
              <c:f>Лист1!$M$3:$M$5</c:f>
              <c:numCache>
                <c:formatCode>0%</c:formatCode>
                <c:ptCount val="3"/>
                <c:pt idx="0">
                  <c:v>0.46</c:v>
                </c:pt>
                <c:pt idx="1">
                  <c:v>0.38</c:v>
                </c:pt>
                <c:pt idx="2">
                  <c:v>0.16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033728"/>
        <c:axId val="25064576"/>
        <c:axId val="0"/>
      </c:bar3DChart>
      <c:catAx>
        <c:axId val="25033728"/>
        <c:scaling>
          <c:orientation val="minMax"/>
        </c:scaling>
        <c:delete val="0"/>
        <c:axPos val="b"/>
        <c:majorTickMark val="out"/>
        <c:minorTickMark val="none"/>
        <c:tickLblPos val="nextTo"/>
        <c:crossAx val="25064576"/>
        <c:crosses val="autoZero"/>
        <c:auto val="1"/>
        <c:lblAlgn val="ctr"/>
        <c:lblOffset val="100"/>
        <c:noMultiLvlLbl val="0"/>
      </c:catAx>
      <c:valAx>
        <c:axId val="250645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50337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FB9945-55C4-4293-9EEC-F2A3C6CC3772}" type="doc">
      <dgm:prSet loTypeId="urn:microsoft.com/office/officeart/2005/8/layout/matrix3" loCatId="matrix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D5F1525-7198-4A89-B9D5-5ED9AE28D4F4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Сформированности</a:t>
          </a:r>
          <a:r>
            <a:rPr lang="ru-RU" dirty="0" smtClean="0">
              <a:solidFill>
                <a:schemeClr val="tx1"/>
              </a:solidFill>
            </a:rPr>
            <a:t>  внутренней позиции и самооценки школьника</a:t>
          </a:r>
          <a:endParaRPr lang="ru-RU" dirty="0">
            <a:solidFill>
              <a:schemeClr val="tx1"/>
            </a:solidFill>
          </a:endParaRPr>
        </a:p>
      </dgm:t>
    </dgm:pt>
    <dgm:pt modelId="{C564FA27-395F-4B4A-BE36-0EFE45B98DCF}" type="parTrans" cxnId="{8C7E18AB-826A-44A5-83A7-EC162BAE517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D6DAAA5-9E70-4C93-8B11-E68CE4DAAA2B}" type="sibTrans" cxnId="{8C7E18AB-826A-44A5-83A7-EC162BAE517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07B946B-6C73-4333-B59D-7C2299DDF44C}">
      <dgm:prSet phldrT="[Текст]"/>
      <dgm:spPr/>
      <dgm:t>
        <a:bodyPr/>
        <a:lstStyle/>
        <a:p>
          <a:r>
            <a:rPr lang="ru-RU" smtClean="0">
              <a:solidFill>
                <a:schemeClr val="tx1"/>
              </a:solidFill>
            </a:rPr>
            <a:t>Сформированности гражданской основы</a:t>
          </a:r>
          <a:endParaRPr lang="ru-RU" dirty="0">
            <a:solidFill>
              <a:schemeClr val="tx1"/>
            </a:solidFill>
          </a:endParaRPr>
        </a:p>
      </dgm:t>
    </dgm:pt>
    <dgm:pt modelId="{1B6B1C78-B157-4391-B345-78AF4D27C38E}" type="parTrans" cxnId="{E9E7F256-DDD1-47C4-A56A-ED552A28C1F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7229C66-E8B3-4C7C-B889-71D75F846059}" type="sibTrans" cxnId="{E9E7F256-DDD1-47C4-A56A-ED552A28C1F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F9ED894-BA00-47E2-B934-B770AE1CC9F4}">
      <dgm:prSet phldrT="[Текст]"/>
      <dgm:spPr/>
      <dgm:t>
        <a:bodyPr/>
        <a:lstStyle/>
        <a:p>
          <a:r>
            <a:rPr lang="ru-RU" smtClean="0">
              <a:solidFill>
                <a:schemeClr val="tx1"/>
              </a:solidFill>
            </a:rPr>
            <a:t>Сформированности мотивации учебной деятельности</a:t>
          </a:r>
          <a:endParaRPr lang="ru-RU" dirty="0">
            <a:solidFill>
              <a:schemeClr val="tx1"/>
            </a:solidFill>
          </a:endParaRPr>
        </a:p>
      </dgm:t>
    </dgm:pt>
    <dgm:pt modelId="{8A2C7552-BA68-458A-83EE-FB0DFBFEAE0D}" type="parTrans" cxnId="{15853F61-7FD1-43E9-BFF1-A7F76220C2F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5A376F8-EE5D-45AD-B702-2EF58582DE0D}" type="sibTrans" cxnId="{15853F61-7FD1-43E9-BFF1-A7F76220C2F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AB0508E-CE9F-4D42-AA05-C996862BCA17}">
      <dgm:prSet phldrT="[Текст]"/>
      <dgm:spPr/>
      <dgm:t>
        <a:bodyPr/>
        <a:lstStyle/>
        <a:p>
          <a:r>
            <a:rPr lang="ru-RU" smtClean="0">
              <a:solidFill>
                <a:schemeClr val="tx1"/>
              </a:solidFill>
            </a:rPr>
            <a:t>Знания моральных норм и сформированности морально-этических суждений</a:t>
          </a:r>
          <a:endParaRPr lang="ru-RU" dirty="0">
            <a:solidFill>
              <a:schemeClr val="tx1"/>
            </a:solidFill>
          </a:endParaRPr>
        </a:p>
      </dgm:t>
    </dgm:pt>
    <dgm:pt modelId="{37530F20-D6A7-41D1-95C1-F173030326E3}" type="parTrans" cxnId="{CACDE1BC-6C32-4A45-95F6-BBFBA750627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0FF2BA0-99C9-4EF8-A201-CAFBEBA2D815}" type="sibTrans" cxnId="{CACDE1BC-6C32-4A45-95F6-BBFBA750627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FD2882F-8087-4D89-915D-8CAB3A88BEDC}" type="pres">
      <dgm:prSet presAssocID="{37FB9945-55C4-4293-9EEC-F2A3C6CC377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F3F79C-97EA-412F-8C0E-B590DE059573}" type="pres">
      <dgm:prSet presAssocID="{37FB9945-55C4-4293-9EEC-F2A3C6CC3772}" presName="diamond" presStyleLbl="bgShp" presStyleIdx="0" presStyleCnt="1"/>
      <dgm:spPr/>
    </dgm:pt>
    <dgm:pt modelId="{0D529B1B-8A95-4826-8596-15D94D7DB91A}" type="pres">
      <dgm:prSet presAssocID="{37FB9945-55C4-4293-9EEC-F2A3C6CC3772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970979-E3E8-4F49-892F-4C3C5A35ED2B}" type="pres">
      <dgm:prSet presAssocID="{37FB9945-55C4-4293-9EEC-F2A3C6CC3772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ACC0D1-03F0-486D-B98D-36DCE95CAD6A}" type="pres">
      <dgm:prSet presAssocID="{37FB9945-55C4-4293-9EEC-F2A3C6CC3772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0D5163-3FF4-4455-8E60-E7B3CA4E7B01}" type="pres">
      <dgm:prSet presAssocID="{37FB9945-55C4-4293-9EEC-F2A3C6CC3772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1946EE-4F5D-43CB-87CD-26B1CB2DF176}" type="presOf" srcId="{CF9ED894-BA00-47E2-B934-B770AE1CC9F4}" destId="{8EACC0D1-03F0-486D-B98D-36DCE95CAD6A}" srcOrd="0" destOrd="0" presId="urn:microsoft.com/office/officeart/2005/8/layout/matrix3"/>
    <dgm:cxn modelId="{F876135F-EAEB-47CD-8A08-814BD69EB759}" type="presOf" srcId="{E07B946B-6C73-4333-B59D-7C2299DDF44C}" destId="{74970979-E3E8-4F49-892F-4C3C5A35ED2B}" srcOrd="0" destOrd="0" presId="urn:microsoft.com/office/officeart/2005/8/layout/matrix3"/>
    <dgm:cxn modelId="{CACDE1BC-6C32-4A45-95F6-BBFBA750627F}" srcId="{37FB9945-55C4-4293-9EEC-F2A3C6CC3772}" destId="{BAB0508E-CE9F-4D42-AA05-C996862BCA17}" srcOrd="3" destOrd="0" parTransId="{37530F20-D6A7-41D1-95C1-F173030326E3}" sibTransId="{C0FF2BA0-99C9-4EF8-A201-CAFBEBA2D815}"/>
    <dgm:cxn modelId="{8C7E18AB-826A-44A5-83A7-EC162BAE517D}" srcId="{37FB9945-55C4-4293-9EEC-F2A3C6CC3772}" destId="{CD5F1525-7198-4A89-B9D5-5ED9AE28D4F4}" srcOrd="0" destOrd="0" parTransId="{C564FA27-395F-4B4A-BE36-0EFE45B98DCF}" sibTransId="{4D6DAAA5-9E70-4C93-8B11-E68CE4DAAA2B}"/>
    <dgm:cxn modelId="{2ED3BA5D-BC52-4FA5-A4E1-C50AFFEF2D14}" type="presOf" srcId="{BAB0508E-CE9F-4D42-AA05-C996862BCA17}" destId="{EA0D5163-3FF4-4455-8E60-E7B3CA4E7B01}" srcOrd="0" destOrd="0" presId="urn:microsoft.com/office/officeart/2005/8/layout/matrix3"/>
    <dgm:cxn modelId="{FCF0D37F-578E-4A6C-A35E-E078C264C030}" type="presOf" srcId="{37FB9945-55C4-4293-9EEC-F2A3C6CC3772}" destId="{EFD2882F-8087-4D89-915D-8CAB3A88BEDC}" srcOrd="0" destOrd="0" presId="urn:microsoft.com/office/officeart/2005/8/layout/matrix3"/>
    <dgm:cxn modelId="{15853F61-7FD1-43E9-BFF1-A7F76220C2F4}" srcId="{37FB9945-55C4-4293-9EEC-F2A3C6CC3772}" destId="{CF9ED894-BA00-47E2-B934-B770AE1CC9F4}" srcOrd="2" destOrd="0" parTransId="{8A2C7552-BA68-458A-83EE-FB0DFBFEAE0D}" sibTransId="{B5A376F8-EE5D-45AD-B702-2EF58582DE0D}"/>
    <dgm:cxn modelId="{E9E7F256-DDD1-47C4-A56A-ED552A28C1F8}" srcId="{37FB9945-55C4-4293-9EEC-F2A3C6CC3772}" destId="{E07B946B-6C73-4333-B59D-7C2299DDF44C}" srcOrd="1" destOrd="0" parTransId="{1B6B1C78-B157-4391-B345-78AF4D27C38E}" sibTransId="{17229C66-E8B3-4C7C-B889-71D75F846059}"/>
    <dgm:cxn modelId="{946AF0FA-7347-4338-A751-4C0DD3805D97}" type="presOf" srcId="{CD5F1525-7198-4A89-B9D5-5ED9AE28D4F4}" destId="{0D529B1B-8A95-4826-8596-15D94D7DB91A}" srcOrd="0" destOrd="0" presId="urn:microsoft.com/office/officeart/2005/8/layout/matrix3"/>
    <dgm:cxn modelId="{996033B6-B03B-419F-9030-91AA2F2A2487}" type="presParOf" srcId="{EFD2882F-8087-4D89-915D-8CAB3A88BEDC}" destId="{54F3F79C-97EA-412F-8C0E-B590DE059573}" srcOrd="0" destOrd="0" presId="urn:microsoft.com/office/officeart/2005/8/layout/matrix3"/>
    <dgm:cxn modelId="{565DEB10-17DB-4577-93E6-53DCF9239386}" type="presParOf" srcId="{EFD2882F-8087-4D89-915D-8CAB3A88BEDC}" destId="{0D529B1B-8A95-4826-8596-15D94D7DB91A}" srcOrd="1" destOrd="0" presId="urn:microsoft.com/office/officeart/2005/8/layout/matrix3"/>
    <dgm:cxn modelId="{E5CE4787-0539-4BA6-9270-30D81C0E7276}" type="presParOf" srcId="{EFD2882F-8087-4D89-915D-8CAB3A88BEDC}" destId="{74970979-E3E8-4F49-892F-4C3C5A35ED2B}" srcOrd="2" destOrd="0" presId="urn:microsoft.com/office/officeart/2005/8/layout/matrix3"/>
    <dgm:cxn modelId="{26479459-243D-462A-8397-29E5312C20CE}" type="presParOf" srcId="{EFD2882F-8087-4D89-915D-8CAB3A88BEDC}" destId="{8EACC0D1-03F0-486D-B98D-36DCE95CAD6A}" srcOrd="3" destOrd="0" presId="urn:microsoft.com/office/officeart/2005/8/layout/matrix3"/>
    <dgm:cxn modelId="{BAF42A87-8B87-436A-B570-A95B64E1069B}" type="presParOf" srcId="{EFD2882F-8087-4D89-915D-8CAB3A88BEDC}" destId="{EA0D5163-3FF4-4455-8E60-E7B3CA4E7B01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F3F79C-97EA-412F-8C0E-B590DE059573}">
      <dsp:nvSpPr>
        <dsp:cNvPr id="0" name=""/>
        <dsp:cNvSpPr/>
      </dsp:nvSpPr>
      <dsp:spPr>
        <a:xfrm>
          <a:off x="2000264" y="0"/>
          <a:ext cx="5715039" cy="5715039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0D529B1B-8A95-4826-8596-15D94D7DB91A}">
      <dsp:nvSpPr>
        <dsp:cNvPr id="0" name=""/>
        <dsp:cNvSpPr/>
      </dsp:nvSpPr>
      <dsp:spPr>
        <a:xfrm>
          <a:off x="2543192" y="542928"/>
          <a:ext cx="2228865" cy="222886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>
              <a:solidFill>
                <a:schemeClr val="tx1"/>
              </a:solidFill>
            </a:rPr>
            <a:t>Сформированности</a:t>
          </a:r>
          <a:r>
            <a:rPr lang="ru-RU" sz="1700" kern="1200" dirty="0" smtClean="0">
              <a:solidFill>
                <a:schemeClr val="tx1"/>
              </a:solidFill>
            </a:rPr>
            <a:t>  внутренней позиции и самооценки школьника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2651996" y="651732"/>
        <a:ext cx="2011257" cy="2011257"/>
      </dsp:txXfrm>
    </dsp:sp>
    <dsp:sp modelId="{74970979-E3E8-4F49-892F-4C3C5A35ED2B}">
      <dsp:nvSpPr>
        <dsp:cNvPr id="0" name=""/>
        <dsp:cNvSpPr/>
      </dsp:nvSpPr>
      <dsp:spPr>
        <a:xfrm>
          <a:off x="4943509" y="542928"/>
          <a:ext cx="2228865" cy="2228865"/>
        </a:xfrm>
        <a:prstGeom prst="roundRect">
          <a:avLst/>
        </a:prstGeom>
        <a:solidFill>
          <a:schemeClr val="accent5">
            <a:hueOff val="-3327248"/>
            <a:satOff val="-5151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solidFill>
                <a:schemeClr val="tx1"/>
              </a:solidFill>
            </a:rPr>
            <a:t>Сформированности гражданской основы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5052313" y="651732"/>
        <a:ext cx="2011257" cy="2011257"/>
      </dsp:txXfrm>
    </dsp:sp>
    <dsp:sp modelId="{8EACC0D1-03F0-486D-B98D-36DCE95CAD6A}">
      <dsp:nvSpPr>
        <dsp:cNvPr id="0" name=""/>
        <dsp:cNvSpPr/>
      </dsp:nvSpPr>
      <dsp:spPr>
        <a:xfrm>
          <a:off x="2543192" y="2943245"/>
          <a:ext cx="2228865" cy="2228865"/>
        </a:xfrm>
        <a:prstGeom prst="roundRect">
          <a:avLst/>
        </a:prstGeom>
        <a:solidFill>
          <a:schemeClr val="accent5">
            <a:hueOff val="-6654497"/>
            <a:satOff val="-10303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solidFill>
                <a:schemeClr val="tx1"/>
              </a:solidFill>
            </a:rPr>
            <a:t>Сформированности мотивации учебной деятельности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2651996" y="3052049"/>
        <a:ext cx="2011257" cy="2011257"/>
      </dsp:txXfrm>
    </dsp:sp>
    <dsp:sp modelId="{EA0D5163-3FF4-4455-8E60-E7B3CA4E7B01}">
      <dsp:nvSpPr>
        <dsp:cNvPr id="0" name=""/>
        <dsp:cNvSpPr/>
      </dsp:nvSpPr>
      <dsp:spPr>
        <a:xfrm>
          <a:off x="4943509" y="2943245"/>
          <a:ext cx="2228865" cy="2228865"/>
        </a:xfrm>
        <a:prstGeom prst="roundRect">
          <a:avLst/>
        </a:prstGeom>
        <a:solidFill>
          <a:schemeClr val="accent5">
            <a:hueOff val="-9981745"/>
            <a:satOff val="-15454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solidFill>
                <a:schemeClr val="tx1"/>
              </a:solidFill>
            </a:rPr>
            <a:t>Знания моральных норм и сформированности морально-этических суждений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5052313" y="3052049"/>
        <a:ext cx="2011257" cy="20112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F6367D-5F1C-4368-935A-AFC7D19D0415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4B9B7-654A-4416-A78D-A2812C9CAC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047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Традиционная</a:t>
            </a:r>
            <a:r>
              <a:rPr lang="ru-RU" baseline="0" dirty="0" smtClean="0"/>
              <a:t> система: предметные результаты, отсутствие портфолио. Основная оценка – оценка учителя. Важны положительные оценки по итогам МКР.</a:t>
            </a:r>
          </a:p>
          <a:p>
            <a:r>
              <a:rPr lang="ru-RU" dirty="0" smtClean="0"/>
              <a:t>ФГОС: предметные,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метапредметные</a:t>
            </a:r>
            <a:r>
              <a:rPr lang="ru-RU" baseline="0" dirty="0" smtClean="0"/>
              <a:t>, личностные – фиксация через систему Портфолио. Ориентир на самооценку обучающегося, формирование адекватной самооценки. Учет динамики результатов обучения относительно самих себя.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4B9B7-654A-4416-A78D-A2812C9CAC6E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266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 взаимодействии с учителями-предметниками, классный руководитель выполняет роль организатора и координатора педагогической работы с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обучащимися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Он организует совместно с учителями-предметниками поиск средств, способов, обеспечивающих успешность учебной деятельности ребенка, его самореализацию на уроке и во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внеучебное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время. Классный руководитель систематически информирует учителей о динамике развития ребенка, его трудностях и достижениях, об изменении ситуации в семье. В случае затруднений, возникающих у ребенка и его родителей, связанных с обучением, он стремится привлечь учителей к обсуждению путей преодоления этих трудностей и помогает педагогам скорректировать их действия, предварительно познакомив их с особенностями психического развития детей, имеющих отклонения в развитии, со специальными способами педагогического влияния на таких детей. Классный руководитель регулирует отношения учителей и родителей ребенка. Он информирует педагогов о состоянии воспитания, особенностях родителей, организует встречи родителей с учителями-предметниками с целью обмена информацией об успехах обучения и воспитания ребенка, оказания помощи родителям в организации домашней работы с учащимися.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Таким образом, взаимодействие классного руководителя с учителями - предметниками направлено на: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формирование у учащихся гражданской ответственности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правового самосознания,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духовности и культуры,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инициативности,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толерантности,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способности к успешной социализации в обществе,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активной адаптации на рынке труда.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4B9B7-654A-4416-A78D-A2812C9CAC6E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90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1A87CC2-DA12-47E2-89DA-172136480888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E7786E-2FF1-4BE1-8FFF-32B25D6350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7CC2-DA12-47E2-89DA-172136480888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786E-2FF1-4BE1-8FFF-32B25D6350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1A87CC2-DA12-47E2-89DA-172136480888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0E7786E-2FF1-4BE1-8FFF-32B25D6350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7CC2-DA12-47E2-89DA-172136480888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E7786E-2FF1-4BE1-8FFF-32B25D6350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7CC2-DA12-47E2-89DA-172136480888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0E7786E-2FF1-4BE1-8FFF-32B25D6350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1A87CC2-DA12-47E2-89DA-172136480888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0E7786E-2FF1-4BE1-8FFF-32B25D6350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1A87CC2-DA12-47E2-89DA-172136480888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0E7786E-2FF1-4BE1-8FFF-32B25D6350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7CC2-DA12-47E2-89DA-172136480888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E7786E-2FF1-4BE1-8FFF-32B25D6350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7CC2-DA12-47E2-89DA-172136480888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E7786E-2FF1-4BE1-8FFF-32B25D6350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7CC2-DA12-47E2-89DA-172136480888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E7786E-2FF1-4BE1-8FFF-32B25D6350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1A87CC2-DA12-47E2-89DA-172136480888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0E7786E-2FF1-4BE1-8FFF-32B25D6350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A87CC2-DA12-47E2-89DA-172136480888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0E7786E-2FF1-4BE1-8FFF-32B25D6350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Достижения личностных планируемых результатов через преемственность между уровнями образования и взаимодействие классных руководителей с учителями - предметниками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Смирнова А. Ю., заместитель директора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2469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Преемственность как форма развития личностных УУД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/>
              <a:t>Сформированность</a:t>
            </a:r>
            <a:r>
              <a:rPr lang="ru-RU" dirty="0"/>
              <a:t> учебно - познавательного интереса</a:t>
            </a:r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1469351"/>
              </p:ext>
            </p:extLst>
          </p:nvPr>
        </p:nvGraphicFramePr>
        <p:xfrm>
          <a:off x="611560" y="2636912"/>
          <a:ext cx="806489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1798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Преемственность как форма развития личностных УУД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Принятие и </a:t>
            </a:r>
            <a:r>
              <a:rPr lang="ru-RU" dirty="0" smtClean="0"/>
              <a:t>соблюдение </a:t>
            </a:r>
            <a:r>
              <a:rPr lang="ru-RU" dirty="0"/>
              <a:t>норм школьного поведения</a:t>
            </a:r>
            <a:endParaRPr lang="ru-RU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8800499"/>
              </p:ext>
            </p:extLst>
          </p:nvPr>
        </p:nvGraphicFramePr>
        <p:xfrm>
          <a:off x="467544" y="2564904"/>
          <a:ext cx="82089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5893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Преемственность как форма развития личностных УУД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Сформированность</a:t>
            </a:r>
            <a:r>
              <a:rPr lang="ru-RU" dirty="0" smtClean="0"/>
              <a:t> адекватной самооценки относительно самих себя</a:t>
            </a:r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5136757"/>
              </p:ext>
            </p:extLst>
          </p:nvPr>
        </p:nvGraphicFramePr>
        <p:xfrm>
          <a:off x="395536" y="2636912"/>
          <a:ext cx="835292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3124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Преемственность как форма развития личностных УУД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Нравственно-этическая ориентация</a:t>
            </a:r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5619885"/>
              </p:ext>
            </p:extLst>
          </p:nvPr>
        </p:nvGraphicFramePr>
        <p:xfrm>
          <a:off x="467544" y="2204864"/>
          <a:ext cx="828092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3124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Преемственность как форма развития личностных УУД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Эмоциональная отзывчивость</a:t>
            </a:r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6818053"/>
              </p:ext>
            </p:extLst>
          </p:nvPr>
        </p:nvGraphicFramePr>
        <p:xfrm>
          <a:off x="467544" y="2132856"/>
          <a:ext cx="828092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3124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Не сформирована позиция «Умею и хочу учиться»</a:t>
            </a:r>
          </a:p>
          <a:p>
            <a:r>
              <a:rPr lang="ru-RU" dirty="0" smtClean="0"/>
              <a:t>Низкий уровень самооценки и самоанализа – обусловленная отсутствием эффективной и системной работы с Портфолио</a:t>
            </a:r>
          </a:p>
          <a:p>
            <a:r>
              <a:rPr lang="ru-RU" dirty="0" smtClean="0"/>
              <a:t>Не выстроена система взаимодействия классных руководителей с учителями-предметника (носит индивидуальный и спонтанный характер)</a:t>
            </a:r>
          </a:p>
          <a:p>
            <a:r>
              <a:rPr lang="ru-RU" dirty="0" smtClean="0"/>
              <a:t>Единство педагогических </a:t>
            </a:r>
            <a:r>
              <a:rPr lang="ru-RU" dirty="0"/>
              <a:t>требований </a:t>
            </a:r>
            <a:r>
              <a:rPr lang="ru-RU" dirty="0" smtClean="0"/>
              <a:t>и </a:t>
            </a:r>
            <a:r>
              <a:rPr lang="ru-RU" dirty="0"/>
              <a:t>подходов к детям (совместно разработанных</a:t>
            </a:r>
            <a:r>
              <a:rPr lang="ru-RU" dirty="0" smtClean="0"/>
              <a:t>) на всех уровнях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7594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 диагностики результатов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Диагностическая работа</a:t>
            </a:r>
          </a:p>
          <a:p>
            <a:r>
              <a:rPr lang="ru-RU" dirty="0" smtClean="0"/>
              <a:t>Анкетирование </a:t>
            </a:r>
          </a:p>
          <a:p>
            <a:r>
              <a:rPr lang="ru-RU" dirty="0" smtClean="0"/>
              <a:t>Опрос</a:t>
            </a:r>
          </a:p>
          <a:p>
            <a:r>
              <a:rPr lang="ru-RU" dirty="0" smtClean="0"/>
              <a:t>Тренинг</a:t>
            </a:r>
          </a:p>
          <a:p>
            <a:r>
              <a:rPr lang="ru-RU" dirty="0" smtClean="0"/>
              <a:t>Наблюдение (результаты</a:t>
            </a:r>
            <a:r>
              <a:rPr lang="ru-RU" dirty="0" smtClean="0"/>
              <a:t>)</a:t>
            </a:r>
          </a:p>
          <a:p>
            <a:r>
              <a:rPr lang="ru-RU" dirty="0" smtClean="0"/>
              <a:t>Задания по решению жизненных ситуаций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заданий, направленных на формирование личностных УУД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Участие в проектах</a:t>
            </a:r>
          </a:p>
          <a:p>
            <a:r>
              <a:rPr lang="ru-RU" dirty="0" smtClean="0"/>
              <a:t>Подведение итогов урока (рефлексия)</a:t>
            </a:r>
          </a:p>
          <a:p>
            <a:r>
              <a:rPr lang="ru-RU" dirty="0" smtClean="0"/>
              <a:t>Самооценка </a:t>
            </a:r>
          </a:p>
          <a:p>
            <a:r>
              <a:rPr lang="ru-RU" dirty="0" smtClean="0"/>
              <a:t>Портфель достижений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046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28600"/>
            <a:ext cx="900115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Деятельность педагога по формированию личностных результатов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Подготовка урока</a:t>
            </a:r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619004"/>
              </p:ext>
            </p:extLst>
          </p:nvPr>
        </p:nvGraphicFramePr>
        <p:xfrm>
          <a:off x="395536" y="2132856"/>
          <a:ext cx="842493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28600"/>
            <a:ext cx="900115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Деятельность педагога по формированию личностных результатов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Деятельность на основных этапах урока</a:t>
            </a:r>
            <a:endParaRPr lang="ru-RU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2581665"/>
              </p:ext>
            </p:extLst>
          </p:nvPr>
        </p:nvGraphicFramePr>
        <p:xfrm>
          <a:off x="323528" y="2204864"/>
          <a:ext cx="849694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28600"/>
            <a:ext cx="900115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Деятельность педагога по формированию личностных результатов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Формулирование заданий учителем на уроке</a:t>
            </a:r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4376806"/>
              </p:ext>
            </p:extLst>
          </p:nvPr>
        </p:nvGraphicFramePr>
        <p:xfrm>
          <a:off x="251520" y="2204864"/>
          <a:ext cx="864096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3714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28600"/>
            <a:ext cx="900115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Деятельность педагога по формированию личностных результатов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Форма урока</a:t>
            </a:r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1814787"/>
              </p:ext>
            </p:extLst>
          </p:nvPr>
        </p:nvGraphicFramePr>
        <p:xfrm>
          <a:off x="323528" y="2132856"/>
          <a:ext cx="849694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2749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28600"/>
            <a:ext cx="900115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Деятельность педагога по формированию личностных результатов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Результаты обучения</a:t>
            </a:r>
            <a:endParaRPr lang="ru-RU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5693173"/>
              </p:ext>
            </p:extLst>
          </p:nvPr>
        </p:nvGraphicFramePr>
        <p:xfrm>
          <a:off x="251520" y="2060848"/>
          <a:ext cx="864096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1726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928992" cy="9906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Основное содержание оценки личностных результатов строится вокруг оценки</a:t>
            </a:r>
            <a:endParaRPr lang="ru-RU" sz="36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-214346" y="1142960"/>
          <a:ext cx="9715568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8776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AWJJH2MPE6E2-1585558818-2920</_dlc_DocId>
    <_dlc_DocIdUrl xmlns="4a252ca3-5a62-4c1c-90a6-29f4710e47f8">
      <Url>http://edu-sps.koiro.local/Kostroma_EDU/kos-sch-29/_layouts/15/DocIdRedir.aspx?ID=AWJJH2MPE6E2-1585558818-2920</Url>
      <Description>AWJJH2MPE6E2-1585558818-2920</Description>
    </_dlc_DocIdUrl>
  </documentManagement>
</p:properties>
</file>

<file path=customXml/itemProps1.xml><?xml version="1.0" encoding="utf-8"?>
<ds:datastoreItem xmlns:ds="http://schemas.openxmlformats.org/officeDocument/2006/customXml" ds:itemID="{06916FE6-E907-45E6-9174-EC00DADD0692}"/>
</file>

<file path=customXml/itemProps2.xml><?xml version="1.0" encoding="utf-8"?>
<ds:datastoreItem xmlns:ds="http://schemas.openxmlformats.org/officeDocument/2006/customXml" ds:itemID="{0E3CB619-7735-4E85-B974-97593147C6DA}"/>
</file>

<file path=customXml/itemProps3.xml><?xml version="1.0" encoding="utf-8"?>
<ds:datastoreItem xmlns:ds="http://schemas.openxmlformats.org/officeDocument/2006/customXml" ds:itemID="{5CF37947-F910-49DC-9A96-BCD1E80ACFCB}"/>
</file>

<file path=customXml/itemProps4.xml><?xml version="1.0" encoding="utf-8"?>
<ds:datastoreItem xmlns:ds="http://schemas.openxmlformats.org/officeDocument/2006/customXml" ds:itemID="{E3595513-D90F-4713-B093-FD6ACEA31539}"/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238</TotalTime>
  <Words>479</Words>
  <Application>Microsoft Office PowerPoint</Application>
  <PresentationFormat>Экран (4:3)</PresentationFormat>
  <Paragraphs>58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Обычная</vt:lpstr>
      <vt:lpstr>Достижения личностных планируемых результатов через преемственность между уровнями образования и взаимодействие классных руководителей с учителями - предметниками</vt:lpstr>
      <vt:lpstr>Формы диагностики результатов</vt:lpstr>
      <vt:lpstr>Виды заданий, направленных на формирование личностных УУД</vt:lpstr>
      <vt:lpstr>Деятельность педагога по формированию личностных результатов</vt:lpstr>
      <vt:lpstr>Деятельность педагога по формированию личностных результатов</vt:lpstr>
      <vt:lpstr>Деятельность педагога по формированию личностных результатов</vt:lpstr>
      <vt:lpstr>Деятельность педагога по формированию личностных результатов</vt:lpstr>
      <vt:lpstr>Деятельность педагога по формированию личностных результатов</vt:lpstr>
      <vt:lpstr>Основное содержание оценки личностных результатов строится вокруг оценки</vt:lpstr>
      <vt:lpstr>Преемственность как форма развития личностных УУД</vt:lpstr>
      <vt:lpstr>Преемственность как форма развития личностных УУД</vt:lpstr>
      <vt:lpstr>Преемственность как форма развития личностных УУД</vt:lpstr>
      <vt:lpstr>Преемственность как форма развития личностных УУД</vt:lpstr>
      <vt:lpstr>Преемственность как форма развития личностных УУД</vt:lpstr>
      <vt:lpstr>Проблемы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Личностные результаты</dc:title>
  <dc:creator>Пользователь</dc:creator>
  <cp:lastModifiedBy>Пользователь</cp:lastModifiedBy>
  <cp:revision>20</cp:revision>
  <dcterms:created xsi:type="dcterms:W3CDTF">2018-04-01T18:43:21Z</dcterms:created>
  <dcterms:modified xsi:type="dcterms:W3CDTF">2018-04-13T19:55:38Z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f1e98990-8841-44a0-8fd2-75e4d20021df</vt:lpwstr>
  </property>
</Properties>
</file>