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charts/chart16.xml" ContentType="application/vnd.openxmlformats-officedocument.drawingml.chart+xml"/>
  <Override PartName="/ppt/charts/chart15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charts/chart4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7" r:id="rId8"/>
    <p:sldId id="265" r:id="rId9"/>
    <p:sldId id="274" r:id="rId10"/>
    <p:sldId id="259" r:id="rId11"/>
    <p:sldId id="260" r:id="rId12"/>
    <p:sldId id="275" r:id="rId13"/>
    <p:sldId id="276" r:id="rId14"/>
    <p:sldId id="277" r:id="rId15"/>
    <p:sldId id="278" r:id="rId16"/>
    <p:sldId id="279" r:id="rId17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51;&#1080;&#1089;&#1090;%20Microsoft%20Office%20Excel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42;&#1089;&#1054;&#1064;-&#1088;&#1077;&#1079;&#1091;&#1083;&#1100;&#1090;&#1072;&#1090;&#1099;%202017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51;&#1080;&#1089;&#1090;%20Microsoft%20Office%20Exc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51;&#1080;&#1089;&#1090;%20Microsoft%20Office%20Excel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51;&#1080;&#1089;&#1090;%20Microsoft%20Office%20Excel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&#1048;&#1088;&#1080;&#1085;&#1072;\Desktop\&#1051;&#1080;&#1089;&#1090;%20Microsoft%20Office%20Excel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F:\&#1040;&#1085;&#1072;&#1083;&#1080;&#1079;%202017\&#1076;&#1080;&#1072;&#1075;&#1088;&#1072;&#1084;&#1084;&#1099;%20&#1043;&#1048;&#1040;,%20&#1084;&#1086;&#1085;&#1080;&#1090;&#1086;&#1088;&#1080;&#1085;&#1075;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000"/>
            </a:pPr>
            <a:r>
              <a:rPr lang="ru-RU" sz="1000" dirty="0"/>
              <a:t>Средний балл </a:t>
            </a:r>
          </a:p>
          <a:p>
            <a:pPr>
              <a:defRPr sz="1000"/>
            </a:pPr>
            <a:r>
              <a:rPr lang="ru-RU" sz="1000" dirty="0"/>
              <a:t>2-4 класс</a:t>
            </a:r>
          </a:p>
        </c:rich>
      </c:tx>
      <c:layout>
        <c:manualLayout>
          <c:xMode val="edge"/>
          <c:yMode val="edge"/>
          <c:x val="0.41544140203327323"/>
          <c:y val="3.6490198407073543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Лист1!$A$21</c:f>
              <c:strCache>
                <c:ptCount val="1"/>
                <c:pt idx="0">
                  <c:v>2014-2015</c:v>
                </c:pt>
              </c:strCache>
            </c:strRef>
          </c:tx>
          <c:cat>
            <c:strRef>
              <c:f>Лист1!$B$20:$J$20</c:f>
              <c:strCache>
                <c:ptCount val="9"/>
                <c:pt idx="0">
                  <c:v>рус яз</c:v>
                </c:pt>
                <c:pt idx="1">
                  <c:v>матем</c:v>
                </c:pt>
                <c:pt idx="2">
                  <c:v>лит чт</c:v>
                </c:pt>
                <c:pt idx="3">
                  <c:v>окр мир</c:v>
                </c:pt>
                <c:pt idx="4">
                  <c:v>ИЗО</c:v>
                </c:pt>
                <c:pt idx="5">
                  <c:v>техн</c:v>
                </c:pt>
                <c:pt idx="6">
                  <c:v>ин яз</c:v>
                </c:pt>
                <c:pt idx="7">
                  <c:v>муз</c:v>
                </c:pt>
                <c:pt idx="8">
                  <c:v>физ-ра</c:v>
                </c:pt>
              </c:strCache>
            </c:strRef>
          </c:cat>
          <c:val>
            <c:numRef>
              <c:f>Лист1!$B$21:$J$21</c:f>
              <c:numCache>
                <c:formatCode>General</c:formatCode>
                <c:ptCount val="9"/>
                <c:pt idx="0">
                  <c:v>3.81</c:v>
                </c:pt>
                <c:pt idx="1">
                  <c:v>4.03</c:v>
                </c:pt>
                <c:pt idx="2">
                  <c:v>3.86</c:v>
                </c:pt>
                <c:pt idx="3">
                  <c:v>3.59</c:v>
                </c:pt>
              </c:numCache>
            </c:numRef>
          </c:val>
        </c:ser>
        <c:ser>
          <c:idx val="1"/>
          <c:order val="1"/>
          <c:tx>
            <c:strRef>
              <c:f>Лист1!$A$22</c:f>
              <c:strCache>
                <c:ptCount val="1"/>
                <c:pt idx="0">
                  <c:v>2015-2016</c:v>
                </c:pt>
              </c:strCache>
            </c:strRef>
          </c:tx>
          <c:cat>
            <c:strRef>
              <c:f>Лист1!$B$20:$J$20</c:f>
              <c:strCache>
                <c:ptCount val="9"/>
                <c:pt idx="0">
                  <c:v>рус яз</c:v>
                </c:pt>
                <c:pt idx="1">
                  <c:v>матем</c:v>
                </c:pt>
                <c:pt idx="2">
                  <c:v>лит чт</c:v>
                </c:pt>
                <c:pt idx="3">
                  <c:v>окр мир</c:v>
                </c:pt>
                <c:pt idx="4">
                  <c:v>ИЗО</c:v>
                </c:pt>
                <c:pt idx="5">
                  <c:v>техн</c:v>
                </c:pt>
                <c:pt idx="6">
                  <c:v>ин яз</c:v>
                </c:pt>
                <c:pt idx="7">
                  <c:v>муз</c:v>
                </c:pt>
                <c:pt idx="8">
                  <c:v>физ-ра</c:v>
                </c:pt>
              </c:strCache>
            </c:strRef>
          </c:cat>
          <c:val>
            <c:numRef>
              <c:f>Лист1!$B$22:$J$22</c:f>
              <c:numCache>
                <c:formatCode>General</c:formatCode>
                <c:ptCount val="9"/>
                <c:pt idx="0">
                  <c:v>3.87</c:v>
                </c:pt>
                <c:pt idx="1">
                  <c:v>3.86</c:v>
                </c:pt>
                <c:pt idx="2">
                  <c:v>3.84</c:v>
                </c:pt>
                <c:pt idx="3">
                  <c:v>3.82</c:v>
                </c:pt>
                <c:pt idx="4">
                  <c:v>4</c:v>
                </c:pt>
                <c:pt idx="5">
                  <c:v>3.76</c:v>
                </c:pt>
                <c:pt idx="6">
                  <c:v>3.61</c:v>
                </c:pt>
                <c:pt idx="7">
                  <c:v>4.62</c:v>
                </c:pt>
              </c:numCache>
            </c:numRef>
          </c:val>
        </c:ser>
        <c:ser>
          <c:idx val="2"/>
          <c:order val="2"/>
          <c:tx>
            <c:strRef>
              <c:f>Лист1!$A$23</c:f>
              <c:strCache>
                <c:ptCount val="1"/>
                <c:pt idx="0">
                  <c:v>2016-2017</c:v>
                </c:pt>
              </c:strCache>
            </c:strRef>
          </c:tx>
          <c:cat>
            <c:strRef>
              <c:f>Лист1!$B$20:$J$20</c:f>
              <c:strCache>
                <c:ptCount val="9"/>
                <c:pt idx="0">
                  <c:v>рус яз</c:v>
                </c:pt>
                <c:pt idx="1">
                  <c:v>матем</c:v>
                </c:pt>
                <c:pt idx="2">
                  <c:v>лит чт</c:v>
                </c:pt>
                <c:pt idx="3">
                  <c:v>окр мир</c:v>
                </c:pt>
                <c:pt idx="4">
                  <c:v>ИЗО</c:v>
                </c:pt>
                <c:pt idx="5">
                  <c:v>техн</c:v>
                </c:pt>
                <c:pt idx="6">
                  <c:v>ин яз</c:v>
                </c:pt>
                <c:pt idx="7">
                  <c:v>муз</c:v>
                </c:pt>
                <c:pt idx="8">
                  <c:v>физ-ра</c:v>
                </c:pt>
              </c:strCache>
            </c:strRef>
          </c:cat>
          <c:val>
            <c:numRef>
              <c:f>Лист1!$B$23:$J$23</c:f>
              <c:numCache>
                <c:formatCode>General</c:formatCode>
                <c:ptCount val="9"/>
                <c:pt idx="0">
                  <c:v>3.6</c:v>
                </c:pt>
                <c:pt idx="1">
                  <c:v>3.5</c:v>
                </c:pt>
                <c:pt idx="2">
                  <c:v>3.6</c:v>
                </c:pt>
                <c:pt idx="3">
                  <c:v>3.5</c:v>
                </c:pt>
                <c:pt idx="4">
                  <c:v>3.4</c:v>
                </c:pt>
                <c:pt idx="5">
                  <c:v>3.5</c:v>
                </c:pt>
                <c:pt idx="6">
                  <c:v>3.3</c:v>
                </c:pt>
                <c:pt idx="7">
                  <c:v>4.0999999999999996</c:v>
                </c:pt>
                <c:pt idx="8">
                  <c:v>4.4000000000000004</c:v>
                </c:pt>
              </c:numCache>
            </c:numRef>
          </c:val>
        </c:ser>
        <c:ser>
          <c:idx val="3"/>
          <c:order val="3"/>
          <c:tx>
            <c:strRef>
              <c:f>Лист1!$A$24</c:f>
              <c:strCache>
                <c:ptCount val="1"/>
                <c:pt idx="0">
                  <c:v>1 пг 2017-2018</c:v>
                </c:pt>
              </c:strCache>
            </c:strRef>
          </c:tx>
          <c:cat>
            <c:strRef>
              <c:f>Лист1!$B$20:$J$20</c:f>
              <c:strCache>
                <c:ptCount val="9"/>
                <c:pt idx="0">
                  <c:v>рус яз</c:v>
                </c:pt>
                <c:pt idx="1">
                  <c:v>матем</c:v>
                </c:pt>
                <c:pt idx="2">
                  <c:v>лит чт</c:v>
                </c:pt>
                <c:pt idx="3">
                  <c:v>окр мир</c:v>
                </c:pt>
                <c:pt idx="4">
                  <c:v>ИЗО</c:v>
                </c:pt>
                <c:pt idx="5">
                  <c:v>техн</c:v>
                </c:pt>
                <c:pt idx="6">
                  <c:v>ин яз</c:v>
                </c:pt>
                <c:pt idx="7">
                  <c:v>муз</c:v>
                </c:pt>
                <c:pt idx="8">
                  <c:v>физ-ра</c:v>
                </c:pt>
              </c:strCache>
            </c:strRef>
          </c:cat>
          <c:val>
            <c:numRef>
              <c:f>Лист1!$B$24:$J$24</c:f>
              <c:numCache>
                <c:formatCode>0.0</c:formatCode>
                <c:ptCount val="9"/>
                <c:pt idx="0">
                  <c:v>3.74</c:v>
                </c:pt>
                <c:pt idx="1">
                  <c:v>3.57</c:v>
                </c:pt>
                <c:pt idx="2">
                  <c:v>3.67</c:v>
                </c:pt>
                <c:pt idx="3">
                  <c:v>3.76</c:v>
                </c:pt>
                <c:pt idx="4">
                  <c:v>3.55</c:v>
                </c:pt>
                <c:pt idx="5">
                  <c:v>3.96</c:v>
                </c:pt>
                <c:pt idx="6">
                  <c:v>3.5</c:v>
                </c:pt>
                <c:pt idx="7">
                  <c:v>4</c:v>
                </c:pt>
                <c:pt idx="8">
                  <c:v>4.0999999999999996</c:v>
                </c:pt>
              </c:numCache>
            </c:numRef>
          </c:val>
        </c:ser>
        <c:axId val="104576896"/>
        <c:axId val="105878272"/>
      </c:barChart>
      <c:catAx>
        <c:axId val="104576896"/>
        <c:scaling>
          <c:orientation val="minMax"/>
        </c:scaling>
        <c:axPos val="b"/>
        <c:numFmt formatCode="General" sourceLinked="1"/>
        <c:majorTickMark val="none"/>
        <c:tickLblPos val="nextTo"/>
        <c:crossAx val="105878272"/>
        <c:crosses val="autoZero"/>
        <c:auto val="1"/>
        <c:lblAlgn val="ctr"/>
        <c:lblOffset val="100"/>
      </c:catAx>
      <c:valAx>
        <c:axId val="1058782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045768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Динамика участия в школьном этапе ВсОШ</a:t>
            </a:r>
          </a:p>
        </c:rich>
      </c:tx>
      <c:layout>
        <c:manualLayout>
          <c:xMode val="edge"/>
          <c:yMode val="edge"/>
          <c:x val="0.12672339188048112"/>
          <c:y val="3.6093272401487651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Лист1!$A$6</c:f>
              <c:strCache>
                <c:ptCount val="1"/>
                <c:pt idx="0">
                  <c:v>2015</c:v>
                </c:pt>
              </c:strCache>
            </c:strRef>
          </c:tx>
          <c:cat>
            <c:numRef>
              <c:f>Лист1!$B$2:$D$2</c:f>
              <c:numCache>
                <c:formatCode>General</c:formatCode>
                <c:ptCount val="3"/>
              </c:numCache>
            </c:numRef>
          </c:cat>
          <c:val>
            <c:numRef>
              <c:f>Лист1!$B$6:$D$6</c:f>
              <c:numCache>
                <c:formatCode>General</c:formatCode>
                <c:ptCount val="3"/>
                <c:pt idx="0">
                  <c:v>808</c:v>
                </c:pt>
              </c:numCache>
            </c:numRef>
          </c:val>
        </c:ser>
        <c:ser>
          <c:idx val="1"/>
          <c:order val="1"/>
          <c:tx>
            <c:strRef>
              <c:f>Лист1!$A$7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Лист1!$B$2:$D$2</c:f>
              <c:numCache>
                <c:formatCode>General</c:formatCode>
                <c:ptCount val="3"/>
              </c:numCache>
            </c:numRef>
          </c:cat>
          <c:val>
            <c:numRef>
              <c:f>Лист1!$B$7:$D$7</c:f>
              <c:numCache>
                <c:formatCode>General</c:formatCode>
                <c:ptCount val="3"/>
                <c:pt idx="1">
                  <c:v>956</c:v>
                </c:pt>
              </c:numCache>
            </c:numRef>
          </c:val>
        </c:ser>
        <c:ser>
          <c:idx val="2"/>
          <c:order val="2"/>
          <c:tx>
            <c:strRef>
              <c:f>Лист1!$A$8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Лист1!$B$2:$D$2</c:f>
              <c:numCache>
                <c:formatCode>General</c:formatCode>
                <c:ptCount val="3"/>
              </c:numCache>
            </c:numRef>
          </c:cat>
          <c:val>
            <c:numRef>
              <c:f>Лист1!$B$8:$D$8</c:f>
              <c:numCache>
                <c:formatCode>General</c:formatCode>
                <c:ptCount val="3"/>
                <c:pt idx="2">
                  <c:v>942</c:v>
                </c:pt>
              </c:numCache>
            </c:numRef>
          </c:val>
        </c:ser>
        <c:axId val="62668800"/>
        <c:axId val="62670336"/>
      </c:barChart>
      <c:catAx>
        <c:axId val="62668800"/>
        <c:scaling>
          <c:orientation val="minMax"/>
        </c:scaling>
        <c:axPos val="b"/>
        <c:numFmt formatCode="General" sourceLinked="1"/>
        <c:tickLblPos val="nextTo"/>
        <c:crossAx val="62670336"/>
        <c:crosses val="autoZero"/>
        <c:auto val="1"/>
        <c:lblAlgn val="ctr"/>
        <c:lblOffset val="100"/>
      </c:catAx>
      <c:valAx>
        <c:axId val="62670336"/>
        <c:scaling>
          <c:orientation val="minMax"/>
        </c:scaling>
        <c:axPos val="l"/>
        <c:majorGridlines/>
        <c:numFmt formatCode="General" sourceLinked="1"/>
        <c:tickLblPos val="nextTo"/>
        <c:crossAx val="62668800"/>
        <c:crosses val="autoZero"/>
        <c:crossBetween val="between"/>
      </c:valAx>
      <c:dTable>
        <c:showHorzBorder val="1"/>
        <c:showVertBorder val="1"/>
        <c:showOutline val="1"/>
      </c:dTable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100"/>
              <a:t> Динамика участия в школьном этапе ВсОШ по классам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Лист1!$C$72</c:f>
              <c:strCache>
                <c:ptCount val="1"/>
                <c:pt idx="0">
                  <c:v>2015</c:v>
                </c:pt>
              </c:strCache>
            </c:strRef>
          </c:tx>
          <c:cat>
            <c:numRef>
              <c:f>Лист1!$D$69:$K$69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Лист1!$D$72:$K$72</c:f>
              <c:numCache>
                <c:formatCode>General</c:formatCode>
                <c:ptCount val="8"/>
                <c:pt idx="1">
                  <c:v>158</c:v>
                </c:pt>
                <c:pt idx="2">
                  <c:v>144</c:v>
                </c:pt>
                <c:pt idx="3">
                  <c:v>139</c:v>
                </c:pt>
                <c:pt idx="4">
                  <c:v>93</c:v>
                </c:pt>
                <c:pt idx="5">
                  <c:v>141</c:v>
                </c:pt>
                <c:pt idx="6">
                  <c:v>56</c:v>
                </c:pt>
                <c:pt idx="7">
                  <c:v>77</c:v>
                </c:pt>
              </c:numCache>
            </c:numRef>
          </c:val>
        </c:ser>
        <c:ser>
          <c:idx val="1"/>
          <c:order val="1"/>
          <c:tx>
            <c:strRef>
              <c:f>Лист1!$C$73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Лист1!$D$69:$K$69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Лист1!$D$73:$K$73</c:f>
              <c:numCache>
                <c:formatCode>General</c:formatCode>
                <c:ptCount val="8"/>
                <c:pt idx="0">
                  <c:v>103</c:v>
                </c:pt>
                <c:pt idx="1">
                  <c:v>119</c:v>
                </c:pt>
                <c:pt idx="2">
                  <c:v>212</c:v>
                </c:pt>
                <c:pt idx="3">
                  <c:v>142</c:v>
                </c:pt>
                <c:pt idx="4">
                  <c:v>121</c:v>
                </c:pt>
                <c:pt idx="5">
                  <c:v>112</c:v>
                </c:pt>
                <c:pt idx="6">
                  <c:v>94</c:v>
                </c:pt>
                <c:pt idx="7">
                  <c:v>53</c:v>
                </c:pt>
              </c:numCache>
            </c:numRef>
          </c:val>
        </c:ser>
        <c:ser>
          <c:idx val="2"/>
          <c:order val="2"/>
          <c:tx>
            <c:strRef>
              <c:f>Лист1!$C$74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Лист1!$D$69:$K$69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Лист1!$D$74:$K$74</c:f>
              <c:numCache>
                <c:formatCode>General</c:formatCode>
                <c:ptCount val="8"/>
                <c:pt idx="0">
                  <c:v>38</c:v>
                </c:pt>
                <c:pt idx="1">
                  <c:v>105</c:v>
                </c:pt>
                <c:pt idx="2">
                  <c:v>160</c:v>
                </c:pt>
                <c:pt idx="3">
                  <c:v>171</c:v>
                </c:pt>
                <c:pt idx="4">
                  <c:v>125</c:v>
                </c:pt>
                <c:pt idx="5">
                  <c:v>157</c:v>
                </c:pt>
                <c:pt idx="6">
                  <c:v>89</c:v>
                </c:pt>
                <c:pt idx="7">
                  <c:v>94</c:v>
                </c:pt>
              </c:numCache>
            </c:numRef>
          </c:val>
        </c:ser>
        <c:axId val="103415808"/>
        <c:axId val="103417344"/>
      </c:barChart>
      <c:catAx>
        <c:axId val="103415808"/>
        <c:scaling>
          <c:orientation val="minMax"/>
        </c:scaling>
        <c:axPos val="b"/>
        <c:numFmt formatCode="General" sourceLinked="1"/>
        <c:tickLblPos val="nextTo"/>
        <c:crossAx val="103417344"/>
        <c:crosses val="autoZero"/>
        <c:auto val="1"/>
        <c:lblAlgn val="ctr"/>
        <c:lblOffset val="100"/>
      </c:catAx>
      <c:valAx>
        <c:axId val="103417344"/>
        <c:scaling>
          <c:orientation val="minMax"/>
        </c:scaling>
        <c:axPos val="l"/>
        <c:majorGridlines/>
        <c:numFmt formatCode="General" sourceLinked="1"/>
        <c:tickLblPos val="nextTo"/>
        <c:crossAx val="1034158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100"/>
            </a:pPr>
            <a:r>
              <a:rPr lang="ru-RU" sz="1100"/>
              <a:t>Динамика участия в  школьном этапе ВсОШ</a:t>
            </a:r>
            <a:r>
              <a:rPr lang="ru-RU" sz="1100" baseline="0"/>
              <a:t> по предметам</a:t>
            </a:r>
            <a:endParaRPr lang="ru-RU" sz="11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Лист1!$C$87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Лист1!$D$84:$T$84</c:f>
              <c:strCache>
                <c:ptCount val="17"/>
                <c:pt idx="0">
                  <c:v>рус.яз.</c:v>
                </c:pt>
                <c:pt idx="1">
                  <c:v>литер.</c:v>
                </c:pt>
                <c:pt idx="2">
                  <c:v>англ. яз. </c:v>
                </c:pt>
                <c:pt idx="3">
                  <c:v>нем.яз.</c:v>
                </c:pt>
                <c:pt idx="4">
                  <c:v>матем.</c:v>
                </c:pt>
                <c:pt idx="5">
                  <c:v>информ.</c:v>
                </c:pt>
                <c:pt idx="6">
                  <c:v>история</c:v>
                </c:pt>
                <c:pt idx="7">
                  <c:v>обществ.</c:v>
                </c:pt>
                <c:pt idx="8">
                  <c:v>химия</c:v>
                </c:pt>
                <c:pt idx="9">
                  <c:v>физика</c:v>
                </c:pt>
                <c:pt idx="10">
                  <c:v>биология</c:v>
                </c:pt>
                <c:pt idx="11">
                  <c:v>технология</c:v>
                </c:pt>
                <c:pt idx="12">
                  <c:v>экономика</c:v>
                </c:pt>
                <c:pt idx="13">
                  <c:v>право</c:v>
                </c:pt>
                <c:pt idx="14">
                  <c:v>географ.</c:v>
                </c:pt>
                <c:pt idx="15">
                  <c:v>ОБЖ</c:v>
                </c:pt>
                <c:pt idx="16">
                  <c:v>физкульт.</c:v>
                </c:pt>
              </c:strCache>
            </c:strRef>
          </c:cat>
          <c:val>
            <c:numRef>
              <c:f>Лист1!$D$87:$T$87</c:f>
              <c:numCache>
                <c:formatCode>General</c:formatCode>
                <c:ptCount val="17"/>
                <c:pt idx="0">
                  <c:v>89</c:v>
                </c:pt>
                <c:pt idx="1">
                  <c:v>32</c:v>
                </c:pt>
                <c:pt idx="2">
                  <c:v>61</c:v>
                </c:pt>
                <c:pt idx="3">
                  <c:v>17</c:v>
                </c:pt>
                <c:pt idx="4">
                  <c:v>61</c:v>
                </c:pt>
                <c:pt idx="5">
                  <c:v>14</c:v>
                </c:pt>
                <c:pt idx="6">
                  <c:v>81</c:v>
                </c:pt>
                <c:pt idx="7">
                  <c:v>88</c:v>
                </c:pt>
                <c:pt idx="8">
                  <c:v>11</c:v>
                </c:pt>
                <c:pt idx="9">
                  <c:v>38</c:v>
                </c:pt>
                <c:pt idx="10">
                  <c:v>46</c:v>
                </c:pt>
                <c:pt idx="11">
                  <c:v>60</c:v>
                </c:pt>
                <c:pt idx="12">
                  <c:v>68</c:v>
                </c:pt>
                <c:pt idx="13">
                  <c:v>25</c:v>
                </c:pt>
                <c:pt idx="14">
                  <c:v>28</c:v>
                </c:pt>
                <c:pt idx="15">
                  <c:v>42</c:v>
                </c:pt>
                <c:pt idx="16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Лист1!$C$88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Лист1!$D$84:$T$84</c:f>
              <c:strCache>
                <c:ptCount val="17"/>
                <c:pt idx="0">
                  <c:v>рус.яз.</c:v>
                </c:pt>
                <c:pt idx="1">
                  <c:v>литер.</c:v>
                </c:pt>
                <c:pt idx="2">
                  <c:v>англ. яз. </c:v>
                </c:pt>
                <c:pt idx="3">
                  <c:v>нем.яз.</c:v>
                </c:pt>
                <c:pt idx="4">
                  <c:v>матем.</c:v>
                </c:pt>
                <c:pt idx="5">
                  <c:v>информ.</c:v>
                </c:pt>
                <c:pt idx="6">
                  <c:v>история</c:v>
                </c:pt>
                <c:pt idx="7">
                  <c:v>обществ.</c:v>
                </c:pt>
                <c:pt idx="8">
                  <c:v>химия</c:v>
                </c:pt>
                <c:pt idx="9">
                  <c:v>физика</c:v>
                </c:pt>
                <c:pt idx="10">
                  <c:v>биология</c:v>
                </c:pt>
                <c:pt idx="11">
                  <c:v>технология</c:v>
                </c:pt>
                <c:pt idx="12">
                  <c:v>экономика</c:v>
                </c:pt>
                <c:pt idx="13">
                  <c:v>право</c:v>
                </c:pt>
                <c:pt idx="14">
                  <c:v>географ.</c:v>
                </c:pt>
                <c:pt idx="15">
                  <c:v>ОБЖ</c:v>
                </c:pt>
                <c:pt idx="16">
                  <c:v>физкульт.</c:v>
                </c:pt>
              </c:strCache>
            </c:strRef>
          </c:cat>
          <c:val>
            <c:numRef>
              <c:f>Лист1!$D$88:$T$88</c:f>
              <c:numCache>
                <c:formatCode>General</c:formatCode>
                <c:ptCount val="17"/>
                <c:pt idx="0">
                  <c:v>161</c:v>
                </c:pt>
                <c:pt idx="1">
                  <c:v>31</c:v>
                </c:pt>
                <c:pt idx="2">
                  <c:v>26</c:v>
                </c:pt>
                <c:pt idx="3">
                  <c:v>13</c:v>
                </c:pt>
                <c:pt idx="4">
                  <c:v>107</c:v>
                </c:pt>
                <c:pt idx="5">
                  <c:v>0</c:v>
                </c:pt>
                <c:pt idx="6">
                  <c:v>83</c:v>
                </c:pt>
                <c:pt idx="7">
                  <c:v>198</c:v>
                </c:pt>
                <c:pt idx="8">
                  <c:v>20</c:v>
                </c:pt>
                <c:pt idx="9">
                  <c:v>37</c:v>
                </c:pt>
                <c:pt idx="10">
                  <c:v>50</c:v>
                </c:pt>
                <c:pt idx="11">
                  <c:v>53</c:v>
                </c:pt>
                <c:pt idx="12">
                  <c:v>73</c:v>
                </c:pt>
                <c:pt idx="13">
                  <c:v>24</c:v>
                </c:pt>
                <c:pt idx="14">
                  <c:v>16</c:v>
                </c:pt>
                <c:pt idx="15">
                  <c:v>26</c:v>
                </c:pt>
                <c:pt idx="16">
                  <c:v>13</c:v>
                </c:pt>
              </c:numCache>
            </c:numRef>
          </c:val>
        </c:ser>
        <c:ser>
          <c:idx val="2"/>
          <c:order val="2"/>
          <c:tx>
            <c:strRef>
              <c:f>Лист1!$C$89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Лист1!$D$84:$T$84</c:f>
              <c:strCache>
                <c:ptCount val="17"/>
                <c:pt idx="0">
                  <c:v>рус.яз.</c:v>
                </c:pt>
                <c:pt idx="1">
                  <c:v>литер.</c:v>
                </c:pt>
                <c:pt idx="2">
                  <c:v>англ. яз. </c:v>
                </c:pt>
                <c:pt idx="3">
                  <c:v>нем.яз.</c:v>
                </c:pt>
                <c:pt idx="4">
                  <c:v>матем.</c:v>
                </c:pt>
                <c:pt idx="5">
                  <c:v>информ.</c:v>
                </c:pt>
                <c:pt idx="6">
                  <c:v>история</c:v>
                </c:pt>
                <c:pt idx="7">
                  <c:v>обществ.</c:v>
                </c:pt>
                <c:pt idx="8">
                  <c:v>химия</c:v>
                </c:pt>
                <c:pt idx="9">
                  <c:v>физика</c:v>
                </c:pt>
                <c:pt idx="10">
                  <c:v>биология</c:v>
                </c:pt>
                <c:pt idx="11">
                  <c:v>технология</c:v>
                </c:pt>
                <c:pt idx="12">
                  <c:v>экономика</c:v>
                </c:pt>
                <c:pt idx="13">
                  <c:v>право</c:v>
                </c:pt>
                <c:pt idx="14">
                  <c:v>географ.</c:v>
                </c:pt>
                <c:pt idx="15">
                  <c:v>ОБЖ</c:v>
                </c:pt>
                <c:pt idx="16">
                  <c:v>физкульт.</c:v>
                </c:pt>
              </c:strCache>
            </c:strRef>
          </c:cat>
          <c:val>
            <c:numRef>
              <c:f>Лист1!$D$89:$T$89</c:f>
              <c:numCache>
                <c:formatCode>General</c:formatCode>
                <c:ptCount val="17"/>
                <c:pt idx="0">
                  <c:v>138</c:v>
                </c:pt>
                <c:pt idx="1">
                  <c:v>34</c:v>
                </c:pt>
                <c:pt idx="2">
                  <c:v>26</c:v>
                </c:pt>
                <c:pt idx="3">
                  <c:v>6</c:v>
                </c:pt>
                <c:pt idx="4">
                  <c:v>74</c:v>
                </c:pt>
                <c:pt idx="5">
                  <c:v>0</c:v>
                </c:pt>
                <c:pt idx="6">
                  <c:v>101</c:v>
                </c:pt>
                <c:pt idx="7">
                  <c:v>176</c:v>
                </c:pt>
                <c:pt idx="8">
                  <c:v>15</c:v>
                </c:pt>
                <c:pt idx="9">
                  <c:v>26</c:v>
                </c:pt>
                <c:pt idx="10">
                  <c:v>68</c:v>
                </c:pt>
                <c:pt idx="11">
                  <c:v>42</c:v>
                </c:pt>
                <c:pt idx="12">
                  <c:v>124</c:v>
                </c:pt>
                <c:pt idx="13">
                  <c:v>35</c:v>
                </c:pt>
                <c:pt idx="14">
                  <c:v>42</c:v>
                </c:pt>
                <c:pt idx="15">
                  <c:v>22</c:v>
                </c:pt>
                <c:pt idx="16">
                  <c:v>7</c:v>
                </c:pt>
              </c:numCache>
            </c:numRef>
          </c:val>
        </c:ser>
        <c:axId val="105823616"/>
        <c:axId val="119133696"/>
      </c:barChart>
      <c:catAx>
        <c:axId val="105823616"/>
        <c:scaling>
          <c:orientation val="minMax"/>
        </c:scaling>
        <c:axPos val="b"/>
        <c:majorTickMark val="none"/>
        <c:tickLblPos val="nextTo"/>
        <c:crossAx val="119133696"/>
        <c:crosses val="autoZero"/>
        <c:auto val="1"/>
        <c:lblAlgn val="ctr"/>
        <c:lblOffset val="100"/>
      </c:catAx>
      <c:valAx>
        <c:axId val="11913369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582361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Количество призовых мест школьного этапа ВсОШ</a:t>
            </a:r>
            <a:r>
              <a:rPr lang="ru-RU" sz="1200" baseline="0"/>
              <a:t> </a:t>
            </a:r>
            <a:r>
              <a:rPr lang="ru-RU" sz="1200"/>
              <a:t>по классам (</a:t>
            </a:r>
            <a:r>
              <a:rPr lang="en-US" sz="1200"/>
              <a:t>%</a:t>
            </a:r>
            <a:r>
              <a:rPr lang="ru-RU" sz="1200"/>
              <a:t>) </a:t>
            </a:r>
            <a:endParaRPr lang="en-US" sz="120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Лист1!$A$119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Лист1!$B$117:$I$118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strCache>
            </c:strRef>
          </c:cat>
          <c:val>
            <c:numRef>
              <c:f>Лист1!$B$119:$I$119</c:f>
              <c:numCache>
                <c:formatCode>General</c:formatCode>
                <c:ptCount val="8"/>
                <c:pt idx="0">
                  <c:v>31</c:v>
                </c:pt>
                <c:pt idx="1">
                  <c:v>8</c:v>
                </c:pt>
                <c:pt idx="2">
                  <c:v>27</c:v>
                </c:pt>
                <c:pt idx="3">
                  <c:v>21</c:v>
                </c:pt>
                <c:pt idx="4">
                  <c:v>36</c:v>
                </c:pt>
                <c:pt idx="5">
                  <c:v>22</c:v>
                </c:pt>
                <c:pt idx="6">
                  <c:v>22</c:v>
                </c:pt>
                <c:pt idx="7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Лист1!$A$120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Лист1!$B$117:$I$118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strCache>
            </c:strRef>
          </c:cat>
          <c:val>
            <c:numRef>
              <c:f>Лист1!$B$120:$I$120</c:f>
              <c:numCache>
                <c:formatCode>General</c:formatCode>
                <c:ptCount val="8"/>
                <c:pt idx="0">
                  <c:v>24</c:v>
                </c:pt>
                <c:pt idx="1">
                  <c:v>30</c:v>
                </c:pt>
                <c:pt idx="2">
                  <c:v>21</c:v>
                </c:pt>
                <c:pt idx="3">
                  <c:v>30</c:v>
                </c:pt>
                <c:pt idx="4">
                  <c:v>29</c:v>
                </c:pt>
                <c:pt idx="5">
                  <c:v>13</c:v>
                </c:pt>
                <c:pt idx="6">
                  <c:v>28</c:v>
                </c:pt>
                <c:pt idx="7">
                  <c:v>21</c:v>
                </c:pt>
              </c:numCache>
            </c:numRef>
          </c:val>
        </c:ser>
        <c:axId val="135362048"/>
        <c:axId val="105721856"/>
      </c:barChart>
      <c:catAx>
        <c:axId val="135362048"/>
        <c:scaling>
          <c:orientation val="minMax"/>
        </c:scaling>
        <c:axPos val="b"/>
        <c:tickLblPos val="nextTo"/>
        <c:crossAx val="105721856"/>
        <c:crosses val="autoZero"/>
        <c:auto val="1"/>
        <c:lblAlgn val="ctr"/>
        <c:lblOffset val="100"/>
      </c:catAx>
      <c:valAx>
        <c:axId val="105721856"/>
        <c:scaling>
          <c:orientation val="minMax"/>
        </c:scaling>
        <c:axPos val="l"/>
        <c:majorGridlines/>
        <c:numFmt formatCode="General" sourceLinked="1"/>
        <c:tickLblPos val="nextTo"/>
        <c:crossAx val="13536204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legend>
      <c:legendPos val="r"/>
      <c:layout/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 b="1">
                <a:latin typeface="Times New Roman" pitchFamily="18" charset="0"/>
                <a:cs typeface="Times New Roman" pitchFamily="18" charset="0"/>
              </a:rPr>
              <a:t>Динамика участия</a:t>
            </a:r>
            <a:r>
              <a:rPr lang="ru-RU" sz="1200" b="1" baseline="0">
                <a:latin typeface="Times New Roman" pitchFamily="18" charset="0"/>
                <a:cs typeface="Times New Roman" pitchFamily="18" charset="0"/>
              </a:rPr>
              <a:t> в муниципальном этапе ВсОШ</a:t>
            </a:r>
            <a:endParaRPr lang="ru-RU" sz="1200" b="1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Лист1!$A$26</c:f>
              <c:strCache>
                <c:ptCount val="1"/>
                <c:pt idx="0">
                  <c:v>2015</c:v>
                </c:pt>
              </c:strCache>
            </c:strRef>
          </c:tx>
          <c:cat>
            <c:numRef>
              <c:f>Лист1!$E$22:$G$22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Лист1!$E$26:$G$26</c:f>
              <c:numCache>
                <c:formatCode>General</c:formatCode>
                <c:ptCount val="3"/>
                <c:pt idx="0">
                  <c:v>62</c:v>
                </c:pt>
              </c:numCache>
            </c:numRef>
          </c:val>
        </c:ser>
        <c:ser>
          <c:idx val="1"/>
          <c:order val="1"/>
          <c:tx>
            <c:strRef>
              <c:f>Лист1!$A$27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Лист1!$E$22:$G$22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Лист1!$E$27:$G$27</c:f>
              <c:numCache>
                <c:formatCode>General</c:formatCode>
                <c:ptCount val="3"/>
                <c:pt idx="1">
                  <c:v>51</c:v>
                </c:pt>
              </c:numCache>
            </c:numRef>
          </c:val>
        </c:ser>
        <c:ser>
          <c:idx val="2"/>
          <c:order val="2"/>
          <c:tx>
            <c:strRef>
              <c:f>Лист1!$A$28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Лист1!$E$22:$G$22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Лист1!$E$28:$G$28</c:f>
              <c:numCache>
                <c:formatCode>General</c:formatCode>
                <c:ptCount val="3"/>
                <c:pt idx="2">
                  <c:v>53</c:v>
                </c:pt>
              </c:numCache>
            </c:numRef>
          </c:val>
        </c:ser>
        <c:gapWidth val="75"/>
        <c:overlap val="-25"/>
        <c:axId val="101413632"/>
        <c:axId val="101415168"/>
      </c:barChart>
      <c:catAx>
        <c:axId val="101413632"/>
        <c:scaling>
          <c:orientation val="minMax"/>
        </c:scaling>
        <c:axPos val="b"/>
        <c:numFmt formatCode="General" sourceLinked="1"/>
        <c:majorTickMark val="none"/>
        <c:tickLblPos val="nextTo"/>
        <c:crossAx val="101415168"/>
        <c:crosses val="autoZero"/>
        <c:auto val="1"/>
        <c:lblAlgn val="ctr"/>
        <c:lblOffset val="100"/>
      </c:catAx>
      <c:valAx>
        <c:axId val="1014151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101413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Победители и призеры муниципального этапа ВсОШ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Лист1!$A$38</c:f>
              <c:strCache>
                <c:ptCount val="1"/>
                <c:pt idx="0">
                  <c:v>2015</c:v>
                </c:pt>
              </c:strCache>
            </c:strRef>
          </c:tx>
          <c:cat>
            <c:numRef>
              <c:f>Лист1!$E$34:$G$34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Лист1!$E$38:$G$38</c:f>
              <c:numCache>
                <c:formatCode>General</c:formatCode>
                <c:ptCount val="3"/>
                <c:pt idx="0">
                  <c:v>11</c:v>
                </c:pt>
              </c:numCache>
            </c:numRef>
          </c:val>
        </c:ser>
        <c:ser>
          <c:idx val="1"/>
          <c:order val="1"/>
          <c:tx>
            <c:strRef>
              <c:f>Лист1!$A$39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Лист1!$E$34:$G$34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Лист1!$E$39:$G$39</c:f>
              <c:numCache>
                <c:formatCode>General</c:formatCode>
                <c:ptCount val="3"/>
                <c:pt idx="1">
                  <c:v>9</c:v>
                </c:pt>
              </c:numCache>
            </c:numRef>
          </c:val>
        </c:ser>
        <c:ser>
          <c:idx val="2"/>
          <c:order val="2"/>
          <c:tx>
            <c:strRef>
              <c:f>Лист1!$A$40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Лист1!$E$34:$G$34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Лист1!$E$40:$G$40</c:f>
              <c:numCache>
                <c:formatCode>General</c:formatCode>
                <c:ptCount val="3"/>
                <c:pt idx="2">
                  <c:v>7</c:v>
                </c:pt>
              </c:numCache>
            </c:numRef>
          </c:val>
        </c:ser>
        <c:axId val="119399936"/>
        <c:axId val="119689984"/>
      </c:barChart>
      <c:catAx>
        <c:axId val="119399936"/>
        <c:scaling>
          <c:orientation val="minMax"/>
        </c:scaling>
        <c:axPos val="b"/>
        <c:numFmt formatCode="General" sourceLinked="1"/>
        <c:tickLblPos val="nextTo"/>
        <c:crossAx val="119689984"/>
        <c:crosses val="autoZero"/>
        <c:auto val="1"/>
        <c:lblAlgn val="ctr"/>
        <c:lblOffset val="100"/>
      </c:catAx>
      <c:valAx>
        <c:axId val="119689984"/>
        <c:scaling>
          <c:orientation val="minMax"/>
        </c:scaling>
        <c:axPos val="l"/>
        <c:majorGridlines/>
        <c:numFmt formatCode="General" sourceLinked="1"/>
        <c:tickLblPos val="nextTo"/>
        <c:crossAx val="1193999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Динамика участия в региональном этапе ВсОШ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Лист1!$A$56</c:f>
              <c:strCache>
                <c:ptCount val="1"/>
                <c:pt idx="0">
                  <c:v>2015</c:v>
                </c:pt>
              </c:strCache>
            </c:strRef>
          </c:tx>
          <c:cat>
            <c:numRef>
              <c:f>Лист1!$F$51:$H$51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Лист1!$F$56:$H$56</c:f>
              <c:numCache>
                <c:formatCode>General</c:formatCode>
                <c:ptCount val="3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Лист1!$A$57</c:f>
              <c:strCache>
                <c:ptCount val="1"/>
                <c:pt idx="0">
                  <c:v>2016</c:v>
                </c:pt>
              </c:strCache>
            </c:strRef>
          </c:tx>
          <c:cat>
            <c:numRef>
              <c:f>Лист1!$F$51:$H$51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Лист1!$F$57:$H$57</c:f>
              <c:numCache>
                <c:formatCode>General</c:formatCode>
                <c:ptCount val="3"/>
                <c:pt idx="1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Лист1!$A$58</c:f>
              <c:strCache>
                <c:ptCount val="1"/>
                <c:pt idx="0">
                  <c:v>2017</c:v>
                </c:pt>
              </c:strCache>
            </c:strRef>
          </c:tx>
          <c:cat>
            <c:numRef>
              <c:f>Лист1!$F$51:$H$51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Лист1!$F$58:$H$58</c:f>
              <c:numCache>
                <c:formatCode>General</c:formatCode>
                <c:ptCount val="3"/>
                <c:pt idx="2">
                  <c:v>6</c:v>
                </c:pt>
              </c:numCache>
            </c:numRef>
          </c:val>
        </c:ser>
        <c:axId val="101604352"/>
        <c:axId val="101612928"/>
      </c:barChart>
      <c:catAx>
        <c:axId val="101604352"/>
        <c:scaling>
          <c:orientation val="minMax"/>
        </c:scaling>
        <c:axPos val="b"/>
        <c:numFmt formatCode="General" sourceLinked="1"/>
        <c:majorTickMark val="none"/>
        <c:tickLblPos val="nextTo"/>
        <c:crossAx val="101612928"/>
        <c:crosses val="autoZero"/>
        <c:auto val="1"/>
        <c:lblAlgn val="ctr"/>
        <c:lblOffset val="100"/>
      </c:catAx>
      <c:valAx>
        <c:axId val="10161292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16043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200"/>
            </a:pPr>
            <a:r>
              <a:rPr lang="ru-RU" sz="1200" dirty="0" smtClean="0"/>
              <a:t>Средний балл</a:t>
            </a:r>
          </a:p>
          <a:p>
            <a:pPr>
              <a:defRPr sz="1200"/>
            </a:pPr>
            <a:r>
              <a:rPr lang="ru-RU" sz="1200" dirty="0" smtClean="0"/>
              <a:t>5-11 класс</a:t>
            </a:r>
            <a:endParaRPr lang="ru-RU" sz="12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Лист1!$N$58</c:f>
              <c:strCache>
                <c:ptCount val="1"/>
                <c:pt idx="0">
                  <c:v>2014-2015</c:v>
                </c:pt>
              </c:strCache>
            </c:strRef>
          </c:tx>
          <c:cat>
            <c:strRef>
              <c:f>Лист1!$O$55:$AF$55</c:f>
              <c:strCache>
                <c:ptCount val="18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ИЗО/искусство</c:v>
                </c:pt>
                <c:pt idx="14">
                  <c:v>ОБЖ</c:v>
                </c:pt>
                <c:pt idx="15">
                  <c:v>литература</c:v>
                </c:pt>
                <c:pt idx="16">
                  <c:v>физкульт</c:v>
                </c:pt>
                <c:pt idx="17">
                  <c:v>среднее </c:v>
                </c:pt>
              </c:strCache>
            </c:strRef>
          </c:cat>
          <c:val>
            <c:numRef>
              <c:f>Лист1!$O$58:$AF$58</c:f>
              <c:numCache>
                <c:formatCode>General</c:formatCode>
                <c:ptCount val="18"/>
                <c:pt idx="0">
                  <c:v>3.36</c:v>
                </c:pt>
                <c:pt idx="1">
                  <c:v>3.1</c:v>
                </c:pt>
                <c:pt idx="2">
                  <c:v>3.7</c:v>
                </c:pt>
                <c:pt idx="3">
                  <c:v>3.4</c:v>
                </c:pt>
                <c:pt idx="4">
                  <c:v>3.3</c:v>
                </c:pt>
                <c:pt idx="5">
                  <c:v>3.5</c:v>
                </c:pt>
                <c:pt idx="6">
                  <c:v>3.8</c:v>
                </c:pt>
                <c:pt idx="7">
                  <c:v>3.2</c:v>
                </c:pt>
                <c:pt idx="8">
                  <c:v>3.32</c:v>
                </c:pt>
                <c:pt idx="9">
                  <c:v>3.05</c:v>
                </c:pt>
                <c:pt idx="10">
                  <c:v>3.22</c:v>
                </c:pt>
                <c:pt idx="11">
                  <c:v>3.6</c:v>
                </c:pt>
                <c:pt idx="12">
                  <c:v>4.2</c:v>
                </c:pt>
                <c:pt idx="17" formatCode="0.0">
                  <c:v>3.4423076923076925</c:v>
                </c:pt>
              </c:numCache>
            </c:numRef>
          </c:val>
        </c:ser>
        <c:ser>
          <c:idx val="1"/>
          <c:order val="1"/>
          <c:tx>
            <c:strRef>
              <c:f>Лист1!$N$59</c:f>
              <c:strCache>
                <c:ptCount val="1"/>
                <c:pt idx="0">
                  <c:v>2015-2016</c:v>
                </c:pt>
              </c:strCache>
            </c:strRef>
          </c:tx>
          <c:cat>
            <c:strRef>
              <c:f>Лист1!$O$55:$AF$55</c:f>
              <c:strCache>
                <c:ptCount val="18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ИЗО/искусство</c:v>
                </c:pt>
                <c:pt idx="14">
                  <c:v>ОБЖ</c:v>
                </c:pt>
                <c:pt idx="15">
                  <c:v>литература</c:v>
                </c:pt>
                <c:pt idx="16">
                  <c:v>физкульт</c:v>
                </c:pt>
                <c:pt idx="17">
                  <c:v>среднее </c:v>
                </c:pt>
              </c:strCache>
            </c:strRef>
          </c:cat>
          <c:val>
            <c:numRef>
              <c:f>Лист1!$O$59:$AF$59</c:f>
              <c:numCache>
                <c:formatCode>General</c:formatCode>
                <c:ptCount val="18"/>
                <c:pt idx="0">
                  <c:v>3.47</c:v>
                </c:pt>
                <c:pt idx="1">
                  <c:v>3.3</c:v>
                </c:pt>
                <c:pt idx="2">
                  <c:v>3.37</c:v>
                </c:pt>
                <c:pt idx="3">
                  <c:v>3.05</c:v>
                </c:pt>
                <c:pt idx="4">
                  <c:v>3.5</c:v>
                </c:pt>
                <c:pt idx="5">
                  <c:v>3.5</c:v>
                </c:pt>
                <c:pt idx="6">
                  <c:v>3.9</c:v>
                </c:pt>
                <c:pt idx="7">
                  <c:v>3.42</c:v>
                </c:pt>
                <c:pt idx="8">
                  <c:v>3.3</c:v>
                </c:pt>
                <c:pt idx="9">
                  <c:v>3.16</c:v>
                </c:pt>
                <c:pt idx="10">
                  <c:v>3.25</c:v>
                </c:pt>
                <c:pt idx="11">
                  <c:v>3.5</c:v>
                </c:pt>
                <c:pt idx="12">
                  <c:v>4.47</c:v>
                </c:pt>
                <c:pt idx="13">
                  <c:v>3.84</c:v>
                </c:pt>
                <c:pt idx="14">
                  <c:v>3.44</c:v>
                </c:pt>
                <c:pt idx="15">
                  <c:v>3.32</c:v>
                </c:pt>
                <c:pt idx="16">
                  <c:v>3.5</c:v>
                </c:pt>
                <c:pt idx="17" formatCode="0.0">
                  <c:v>3.4876470588235295</c:v>
                </c:pt>
              </c:numCache>
            </c:numRef>
          </c:val>
        </c:ser>
        <c:ser>
          <c:idx val="2"/>
          <c:order val="2"/>
          <c:tx>
            <c:strRef>
              <c:f>Лист1!$N$60</c:f>
              <c:strCache>
                <c:ptCount val="1"/>
                <c:pt idx="0">
                  <c:v>2016-2017</c:v>
                </c:pt>
              </c:strCache>
            </c:strRef>
          </c:tx>
          <c:cat>
            <c:strRef>
              <c:f>Лист1!$O$55:$AF$55</c:f>
              <c:strCache>
                <c:ptCount val="18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ИЗО/искусство</c:v>
                </c:pt>
                <c:pt idx="14">
                  <c:v>ОБЖ</c:v>
                </c:pt>
                <c:pt idx="15">
                  <c:v>литература</c:v>
                </c:pt>
                <c:pt idx="16">
                  <c:v>физкульт</c:v>
                </c:pt>
                <c:pt idx="17">
                  <c:v>среднее </c:v>
                </c:pt>
              </c:strCache>
            </c:strRef>
          </c:cat>
          <c:val>
            <c:numRef>
              <c:f>Лист1!$O$60:$AF$60</c:f>
              <c:numCache>
                <c:formatCode>General</c:formatCode>
                <c:ptCount val="18"/>
                <c:pt idx="0">
                  <c:v>3.4</c:v>
                </c:pt>
                <c:pt idx="1">
                  <c:v>3.34</c:v>
                </c:pt>
                <c:pt idx="2">
                  <c:v>3.2</c:v>
                </c:pt>
                <c:pt idx="3">
                  <c:v>3.7</c:v>
                </c:pt>
                <c:pt idx="4">
                  <c:v>3.5</c:v>
                </c:pt>
                <c:pt idx="5">
                  <c:v>3.4</c:v>
                </c:pt>
                <c:pt idx="6">
                  <c:v>3.6</c:v>
                </c:pt>
                <c:pt idx="7">
                  <c:v>3.5</c:v>
                </c:pt>
                <c:pt idx="8">
                  <c:v>3.3</c:v>
                </c:pt>
                <c:pt idx="9">
                  <c:v>3.2</c:v>
                </c:pt>
                <c:pt idx="10">
                  <c:v>3.2</c:v>
                </c:pt>
                <c:pt idx="11">
                  <c:v>3.5</c:v>
                </c:pt>
                <c:pt idx="12">
                  <c:v>4</c:v>
                </c:pt>
                <c:pt idx="13">
                  <c:v>3.4</c:v>
                </c:pt>
                <c:pt idx="14">
                  <c:v>3.34</c:v>
                </c:pt>
                <c:pt idx="15">
                  <c:v>3.5</c:v>
                </c:pt>
                <c:pt idx="16">
                  <c:v>3.7</c:v>
                </c:pt>
                <c:pt idx="17" formatCode="0.0">
                  <c:v>3.4576470588235293</c:v>
                </c:pt>
              </c:numCache>
            </c:numRef>
          </c:val>
        </c:ser>
        <c:ser>
          <c:idx val="3"/>
          <c:order val="3"/>
          <c:tx>
            <c:strRef>
              <c:f>Лист1!$N$61</c:f>
              <c:strCache>
                <c:ptCount val="1"/>
                <c:pt idx="0">
                  <c:v>1 пг 2017-2018 </c:v>
                </c:pt>
              </c:strCache>
            </c:strRef>
          </c:tx>
          <c:cat>
            <c:strRef>
              <c:f>Лист1!$O$55:$AF$55</c:f>
              <c:strCache>
                <c:ptCount val="18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ИЗО/искусство</c:v>
                </c:pt>
                <c:pt idx="14">
                  <c:v>ОБЖ</c:v>
                </c:pt>
                <c:pt idx="15">
                  <c:v>литература</c:v>
                </c:pt>
                <c:pt idx="16">
                  <c:v>физкульт</c:v>
                </c:pt>
                <c:pt idx="17">
                  <c:v>среднее </c:v>
                </c:pt>
              </c:strCache>
            </c:strRef>
          </c:cat>
          <c:val>
            <c:numRef>
              <c:f>Лист1!$O$61:$AF$61</c:f>
              <c:numCache>
                <c:formatCode>General</c:formatCode>
                <c:ptCount val="18"/>
                <c:pt idx="0">
                  <c:v>3.4</c:v>
                </c:pt>
                <c:pt idx="1">
                  <c:v>3.45</c:v>
                </c:pt>
                <c:pt idx="2">
                  <c:v>3.5</c:v>
                </c:pt>
                <c:pt idx="3">
                  <c:v>3.4</c:v>
                </c:pt>
                <c:pt idx="4">
                  <c:v>3.58</c:v>
                </c:pt>
                <c:pt idx="5">
                  <c:v>3.69</c:v>
                </c:pt>
                <c:pt idx="6" formatCode="0.00">
                  <c:v>3.8850000000000002</c:v>
                </c:pt>
                <c:pt idx="7" formatCode="0.00">
                  <c:v>3.9950000000000001</c:v>
                </c:pt>
                <c:pt idx="8" formatCode="0.00">
                  <c:v>3.3849999999999998</c:v>
                </c:pt>
                <c:pt idx="9" formatCode="0.00">
                  <c:v>3.335</c:v>
                </c:pt>
                <c:pt idx="10" formatCode="0.00">
                  <c:v>3.395</c:v>
                </c:pt>
                <c:pt idx="11">
                  <c:v>3.7</c:v>
                </c:pt>
                <c:pt idx="12">
                  <c:v>3.97</c:v>
                </c:pt>
                <c:pt idx="13">
                  <c:v>3.18</c:v>
                </c:pt>
                <c:pt idx="14">
                  <c:v>3.4</c:v>
                </c:pt>
                <c:pt idx="15">
                  <c:v>3.5</c:v>
                </c:pt>
                <c:pt idx="16">
                  <c:v>3.8</c:v>
                </c:pt>
                <c:pt idx="17" formatCode="0.0">
                  <c:v>3.5626470588235297</c:v>
                </c:pt>
              </c:numCache>
            </c:numRef>
          </c:val>
        </c:ser>
        <c:axId val="101724160"/>
        <c:axId val="101725696"/>
      </c:barChart>
      <c:catAx>
        <c:axId val="101724160"/>
        <c:scaling>
          <c:orientation val="minMax"/>
        </c:scaling>
        <c:axPos val="b"/>
        <c:tickLblPos val="nextTo"/>
        <c:crossAx val="101725696"/>
        <c:crosses val="autoZero"/>
        <c:auto val="1"/>
        <c:lblAlgn val="ctr"/>
        <c:lblOffset val="100"/>
      </c:catAx>
      <c:valAx>
        <c:axId val="1017256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1017241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Динамика качества</a:t>
            </a:r>
            <a:r>
              <a:rPr lang="ru-RU" sz="1400" baseline="0" dirty="0" smtClean="0"/>
              <a:t> </a:t>
            </a:r>
            <a:r>
              <a:rPr lang="ru-RU" sz="1400" dirty="0" smtClean="0"/>
              <a:t>2-4 класс</a:t>
            </a:r>
            <a:endParaRPr lang="ru-RU" sz="1400" dirty="0"/>
          </a:p>
        </c:rich>
      </c:tx>
      <c:layout>
        <c:manualLayout>
          <c:xMode val="edge"/>
          <c:yMode val="edge"/>
          <c:x val="0.33498972997709253"/>
          <c:y val="0"/>
        </c:manualLayout>
      </c:layout>
    </c:title>
    <c:plotArea>
      <c:layout>
        <c:manualLayout>
          <c:layoutTarget val="inner"/>
          <c:xMode val="edge"/>
          <c:yMode val="edge"/>
          <c:x val="7.2182852143482079E-2"/>
          <c:y val="2.8252405949256338E-2"/>
          <c:w val="0.64766579177602801"/>
          <c:h val="0.69804206765820964"/>
        </c:manualLayout>
      </c:layout>
      <c:barChart>
        <c:barDir val="col"/>
        <c:grouping val="clustered"/>
        <c:ser>
          <c:idx val="0"/>
          <c:order val="0"/>
          <c:tx>
            <c:strRef>
              <c:f>Лист1!$K$32</c:f>
              <c:strCache>
                <c:ptCount val="1"/>
                <c:pt idx="0">
                  <c:v>2014-2015</c:v>
                </c:pt>
              </c:strCache>
            </c:strRef>
          </c:tx>
          <c:cat>
            <c:strRef>
              <c:f>Лист1!$L$29:$T$31</c:f>
              <c:strCache>
                <c:ptCount val="9"/>
                <c:pt idx="0">
                  <c:v>рус.яз.</c:v>
                </c:pt>
                <c:pt idx="1">
                  <c:v>матем.</c:v>
                </c:pt>
                <c:pt idx="2">
                  <c:v>лит.чтение</c:v>
                </c:pt>
                <c:pt idx="3">
                  <c:v>окр.мир</c:v>
                </c:pt>
                <c:pt idx="4">
                  <c:v>ИЗО</c:v>
                </c:pt>
                <c:pt idx="5">
                  <c:v>технол</c:v>
                </c:pt>
                <c:pt idx="6">
                  <c:v>ин яз</c:v>
                </c:pt>
                <c:pt idx="7">
                  <c:v>музыка</c:v>
                </c:pt>
                <c:pt idx="8">
                  <c:v>физкульт</c:v>
                </c:pt>
              </c:strCache>
            </c:strRef>
          </c:cat>
          <c:val>
            <c:numRef>
              <c:f>Лист1!$L$32:$T$32</c:f>
              <c:numCache>
                <c:formatCode>0</c:formatCode>
                <c:ptCount val="9"/>
                <c:pt idx="0">
                  <c:v>66.13</c:v>
                </c:pt>
                <c:pt idx="1">
                  <c:v>79.12</c:v>
                </c:pt>
                <c:pt idx="2">
                  <c:v>66.33</c:v>
                </c:pt>
                <c:pt idx="3">
                  <c:v>55.91</c:v>
                </c:pt>
              </c:numCache>
            </c:numRef>
          </c:val>
        </c:ser>
        <c:ser>
          <c:idx val="1"/>
          <c:order val="1"/>
          <c:tx>
            <c:strRef>
              <c:f>Лист1!$K$33</c:f>
              <c:strCache>
                <c:ptCount val="1"/>
                <c:pt idx="0">
                  <c:v>2015-2016</c:v>
                </c:pt>
              </c:strCache>
            </c:strRef>
          </c:tx>
          <c:cat>
            <c:strRef>
              <c:f>Лист1!$L$29:$T$31</c:f>
              <c:strCache>
                <c:ptCount val="9"/>
                <c:pt idx="0">
                  <c:v>рус.яз.</c:v>
                </c:pt>
                <c:pt idx="1">
                  <c:v>матем.</c:v>
                </c:pt>
                <c:pt idx="2">
                  <c:v>лит.чтение</c:v>
                </c:pt>
                <c:pt idx="3">
                  <c:v>окр.мир</c:v>
                </c:pt>
                <c:pt idx="4">
                  <c:v>ИЗО</c:v>
                </c:pt>
                <c:pt idx="5">
                  <c:v>технол</c:v>
                </c:pt>
                <c:pt idx="6">
                  <c:v>ин яз</c:v>
                </c:pt>
                <c:pt idx="7">
                  <c:v>музыка</c:v>
                </c:pt>
                <c:pt idx="8">
                  <c:v>физкульт</c:v>
                </c:pt>
              </c:strCache>
            </c:strRef>
          </c:cat>
          <c:val>
            <c:numRef>
              <c:f>Лист1!$L$33:$T$33</c:f>
              <c:numCache>
                <c:formatCode>0</c:formatCode>
                <c:ptCount val="9"/>
                <c:pt idx="0">
                  <c:v>67.03</c:v>
                </c:pt>
                <c:pt idx="1">
                  <c:v>67.569999999999993</c:v>
                </c:pt>
                <c:pt idx="2">
                  <c:v>64.92</c:v>
                </c:pt>
                <c:pt idx="3">
                  <c:v>65.78</c:v>
                </c:pt>
                <c:pt idx="4">
                  <c:v>72.34</c:v>
                </c:pt>
                <c:pt idx="5">
                  <c:v>68.23</c:v>
                </c:pt>
              </c:numCache>
            </c:numRef>
          </c:val>
        </c:ser>
        <c:ser>
          <c:idx val="2"/>
          <c:order val="2"/>
          <c:tx>
            <c:strRef>
              <c:f>Лист1!$K$34</c:f>
              <c:strCache>
                <c:ptCount val="1"/>
                <c:pt idx="0">
                  <c:v>2016-2017</c:v>
                </c:pt>
              </c:strCache>
            </c:strRef>
          </c:tx>
          <c:cat>
            <c:strRef>
              <c:f>Лист1!$L$29:$T$31</c:f>
              <c:strCache>
                <c:ptCount val="9"/>
                <c:pt idx="0">
                  <c:v>рус.яз.</c:v>
                </c:pt>
                <c:pt idx="1">
                  <c:v>матем.</c:v>
                </c:pt>
                <c:pt idx="2">
                  <c:v>лит.чтение</c:v>
                </c:pt>
                <c:pt idx="3">
                  <c:v>окр.мир</c:v>
                </c:pt>
                <c:pt idx="4">
                  <c:v>ИЗО</c:v>
                </c:pt>
                <c:pt idx="5">
                  <c:v>технол</c:v>
                </c:pt>
                <c:pt idx="6">
                  <c:v>ин яз</c:v>
                </c:pt>
                <c:pt idx="7">
                  <c:v>музыка</c:v>
                </c:pt>
                <c:pt idx="8">
                  <c:v>физкульт</c:v>
                </c:pt>
              </c:strCache>
            </c:strRef>
          </c:cat>
          <c:val>
            <c:numRef>
              <c:f>Лист1!$L$34:$T$34</c:f>
              <c:numCache>
                <c:formatCode>0</c:formatCode>
                <c:ptCount val="9"/>
                <c:pt idx="0">
                  <c:v>54</c:v>
                </c:pt>
                <c:pt idx="1">
                  <c:v>54</c:v>
                </c:pt>
                <c:pt idx="2">
                  <c:v>57</c:v>
                </c:pt>
                <c:pt idx="3">
                  <c:v>52</c:v>
                </c:pt>
                <c:pt idx="4">
                  <c:v>46</c:v>
                </c:pt>
                <c:pt idx="5">
                  <c:v>54</c:v>
                </c:pt>
                <c:pt idx="6">
                  <c:v>47</c:v>
                </c:pt>
                <c:pt idx="7">
                  <c:v>86</c:v>
                </c:pt>
                <c:pt idx="8">
                  <c:v>94</c:v>
                </c:pt>
              </c:numCache>
            </c:numRef>
          </c:val>
        </c:ser>
        <c:ser>
          <c:idx val="3"/>
          <c:order val="3"/>
          <c:tx>
            <c:strRef>
              <c:f>Лист1!$K$35</c:f>
              <c:strCache>
                <c:ptCount val="1"/>
                <c:pt idx="0">
                  <c:v>1 пг 2017-2018</c:v>
                </c:pt>
              </c:strCache>
            </c:strRef>
          </c:tx>
          <c:cat>
            <c:strRef>
              <c:f>Лист1!$L$29:$T$31</c:f>
              <c:strCache>
                <c:ptCount val="9"/>
                <c:pt idx="0">
                  <c:v>рус.яз.</c:v>
                </c:pt>
                <c:pt idx="1">
                  <c:v>матем.</c:v>
                </c:pt>
                <c:pt idx="2">
                  <c:v>лит.чтение</c:v>
                </c:pt>
                <c:pt idx="3">
                  <c:v>окр.мир</c:v>
                </c:pt>
                <c:pt idx="4">
                  <c:v>ИЗО</c:v>
                </c:pt>
                <c:pt idx="5">
                  <c:v>технол</c:v>
                </c:pt>
                <c:pt idx="6">
                  <c:v>ин яз</c:v>
                </c:pt>
                <c:pt idx="7">
                  <c:v>музыка</c:v>
                </c:pt>
                <c:pt idx="8">
                  <c:v>физкульт</c:v>
                </c:pt>
              </c:strCache>
            </c:strRef>
          </c:cat>
          <c:val>
            <c:numRef>
              <c:f>Лист1!$L$35:$T$35</c:f>
              <c:numCache>
                <c:formatCode>0</c:formatCode>
                <c:ptCount val="9"/>
                <c:pt idx="0">
                  <c:v>62.07</c:v>
                </c:pt>
                <c:pt idx="1">
                  <c:v>51.47</c:v>
                </c:pt>
                <c:pt idx="2">
                  <c:v>63.55</c:v>
                </c:pt>
                <c:pt idx="3">
                  <c:v>67.36</c:v>
                </c:pt>
                <c:pt idx="4">
                  <c:v>56.72</c:v>
                </c:pt>
                <c:pt idx="5">
                  <c:v>82.27</c:v>
                </c:pt>
                <c:pt idx="6">
                  <c:v>51</c:v>
                </c:pt>
                <c:pt idx="7">
                  <c:v>70</c:v>
                </c:pt>
                <c:pt idx="8">
                  <c:v>80</c:v>
                </c:pt>
              </c:numCache>
            </c:numRef>
          </c:val>
        </c:ser>
        <c:axId val="41609088"/>
        <c:axId val="41714432"/>
      </c:barChart>
      <c:catAx>
        <c:axId val="41609088"/>
        <c:scaling>
          <c:orientation val="minMax"/>
        </c:scaling>
        <c:axPos val="b"/>
        <c:tickLblPos val="nextTo"/>
        <c:crossAx val="41714432"/>
        <c:crosses val="autoZero"/>
        <c:auto val="1"/>
        <c:lblAlgn val="ctr"/>
        <c:lblOffset val="100"/>
      </c:catAx>
      <c:valAx>
        <c:axId val="41714432"/>
        <c:scaling>
          <c:orientation val="minMax"/>
        </c:scaling>
        <c:axPos val="l"/>
        <c:majorGridlines/>
        <c:numFmt formatCode="0" sourceLinked="1"/>
        <c:tickLblPos val="nextTo"/>
        <c:txPr>
          <a:bodyPr/>
          <a:lstStyle/>
          <a:p>
            <a:pPr>
              <a:defRPr sz="800"/>
            </a:pPr>
            <a:endParaRPr lang="ru-RU"/>
          </a:p>
        </c:txPr>
        <c:crossAx val="4160908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aseline="0"/>
            </a:pPr>
            <a:endParaRPr lang="ru-RU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Динамика </a:t>
            </a:r>
            <a:r>
              <a:rPr lang="ru-RU" sz="1400" dirty="0" smtClean="0"/>
              <a:t>качества</a:t>
            </a:r>
            <a:r>
              <a:rPr lang="ru-RU" dirty="0" smtClean="0"/>
              <a:t> 5-11 классы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Лист1!$N$106</c:f>
              <c:strCache>
                <c:ptCount val="1"/>
                <c:pt idx="0">
                  <c:v>2014-2015</c:v>
                </c:pt>
              </c:strCache>
            </c:strRef>
          </c:tx>
          <c:cat>
            <c:strRef>
              <c:f>Лист1!$O$103:$AE$103</c:f>
              <c:strCache>
                <c:ptCount val="17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литература</c:v>
                </c:pt>
                <c:pt idx="14">
                  <c:v>физк</c:v>
                </c:pt>
                <c:pt idx="15">
                  <c:v>ОБЖ</c:v>
                </c:pt>
                <c:pt idx="16">
                  <c:v>искусство</c:v>
                </c:pt>
              </c:strCache>
            </c:strRef>
          </c:cat>
          <c:val>
            <c:numRef>
              <c:f>Лист1!$O$106:$AE$106</c:f>
              <c:numCache>
                <c:formatCode>General</c:formatCode>
                <c:ptCount val="17"/>
                <c:pt idx="0">
                  <c:v>38</c:v>
                </c:pt>
                <c:pt idx="1">
                  <c:v>37</c:v>
                </c:pt>
                <c:pt idx="2">
                  <c:v>63</c:v>
                </c:pt>
                <c:pt idx="3">
                  <c:v>37</c:v>
                </c:pt>
                <c:pt idx="4">
                  <c:v>42</c:v>
                </c:pt>
                <c:pt idx="5">
                  <c:v>42</c:v>
                </c:pt>
                <c:pt idx="6">
                  <c:v>64</c:v>
                </c:pt>
                <c:pt idx="7">
                  <c:v>29</c:v>
                </c:pt>
                <c:pt idx="8">
                  <c:v>31</c:v>
                </c:pt>
                <c:pt idx="9">
                  <c:v>28</c:v>
                </c:pt>
                <c:pt idx="10">
                  <c:v>28</c:v>
                </c:pt>
                <c:pt idx="11">
                  <c:v>57</c:v>
                </c:pt>
                <c:pt idx="12">
                  <c:v>71</c:v>
                </c:pt>
              </c:numCache>
            </c:numRef>
          </c:val>
        </c:ser>
        <c:ser>
          <c:idx val="1"/>
          <c:order val="1"/>
          <c:tx>
            <c:strRef>
              <c:f>Лист1!$N$107</c:f>
              <c:strCache>
                <c:ptCount val="1"/>
                <c:pt idx="0">
                  <c:v>2015-2016</c:v>
                </c:pt>
              </c:strCache>
            </c:strRef>
          </c:tx>
          <c:cat>
            <c:strRef>
              <c:f>Лист1!$O$103:$AE$103</c:f>
              <c:strCache>
                <c:ptCount val="17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литература</c:v>
                </c:pt>
                <c:pt idx="14">
                  <c:v>физк</c:v>
                </c:pt>
                <c:pt idx="15">
                  <c:v>ОБЖ</c:v>
                </c:pt>
                <c:pt idx="16">
                  <c:v>искусство</c:v>
                </c:pt>
              </c:strCache>
            </c:strRef>
          </c:cat>
          <c:val>
            <c:numRef>
              <c:f>Лист1!$O$107:$AE$107</c:f>
              <c:numCache>
                <c:formatCode>General</c:formatCode>
                <c:ptCount val="17"/>
                <c:pt idx="0">
                  <c:v>46</c:v>
                </c:pt>
                <c:pt idx="1">
                  <c:v>36.6</c:v>
                </c:pt>
                <c:pt idx="2">
                  <c:v>28</c:v>
                </c:pt>
                <c:pt idx="3">
                  <c:v>25</c:v>
                </c:pt>
                <c:pt idx="4">
                  <c:v>40</c:v>
                </c:pt>
                <c:pt idx="5">
                  <c:v>47</c:v>
                </c:pt>
                <c:pt idx="6">
                  <c:v>51</c:v>
                </c:pt>
                <c:pt idx="7">
                  <c:v>43</c:v>
                </c:pt>
                <c:pt idx="8">
                  <c:v>35</c:v>
                </c:pt>
                <c:pt idx="9">
                  <c:v>28</c:v>
                </c:pt>
                <c:pt idx="10">
                  <c:v>28</c:v>
                </c:pt>
                <c:pt idx="12">
                  <c:v>87</c:v>
                </c:pt>
                <c:pt idx="13" formatCode="0">
                  <c:v>36.299999999999997</c:v>
                </c:pt>
                <c:pt idx="14">
                  <c:v>48</c:v>
                </c:pt>
                <c:pt idx="15">
                  <c:v>50</c:v>
                </c:pt>
                <c:pt idx="16">
                  <c:v>65</c:v>
                </c:pt>
              </c:numCache>
            </c:numRef>
          </c:val>
        </c:ser>
        <c:ser>
          <c:idx val="2"/>
          <c:order val="2"/>
          <c:tx>
            <c:strRef>
              <c:f>Лист1!$N$108</c:f>
              <c:strCache>
                <c:ptCount val="1"/>
                <c:pt idx="0">
                  <c:v>2016-2017</c:v>
                </c:pt>
              </c:strCache>
            </c:strRef>
          </c:tx>
          <c:cat>
            <c:strRef>
              <c:f>Лист1!$O$103:$AE$103</c:f>
              <c:strCache>
                <c:ptCount val="17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литература</c:v>
                </c:pt>
                <c:pt idx="14">
                  <c:v>физк</c:v>
                </c:pt>
                <c:pt idx="15">
                  <c:v>ОБЖ</c:v>
                </c:pt>
                <c:pt idx="16">
                  <c:v>искусство</c:v>
                </c:pt>
              </c:strCache>
            </c:strRef>
          </c:cat>
          <c:val>
            <c:numRef>
              <c:f>Лист1!$O$108:$AE$108</c:f>
              <c:numCache>
                <c:formatCode>General</c:formatCode>
                <c:ptCount val="17"/>
                <c:pt idx="0">
                  <c:v>43</c:v>
                </c:pt>
                <c:pt idx="1">
                  <c:v>30</c:v>
                </c:pt>
                <c:pt idx="2">
                  <c:v>37</c:v>
                </c:pt>
                <c:pt idx="3">
                  <c:v>52.5</c:v>
                </c:pt>
                <c:pt idx="4">
                  <c:v>34</c:v>
                </c:pt>
                <c:pt idx="5">
                  <c:v>52</c:v>
                </c:pt>
                <c:pt idx="6">
                  <c:v>62</c:v>
                </c:pt>
                <c:pt idx="7">
                  <c:v>46</c:v>
                </c:pt>
                <c:pt idx="8">
                  <c:v>35</c:v>
                </c:pt>
                <c:pt idx="9">
                  <c:v>30</c:v>
                </c:pt>
                <c:pt idx="10">
                  <c:v>22</c:v>
                </c:pt>
                <c:pt idx="11">
                  <c:v>51</c:v>
                </c:pt>
                <c:pt idx="12">
                  <c:v>75</c:v>
                </c:pt>
                <c:pt idx="13">
                  <c:v>47</c:v>
                </c:pt>
                <c:pt idx="14">
                  <c:v>50</c:v>
                </c:pt>
                <c:pt idx="15">
                  <c:v>45</c:v>
                </c:pt>
                <c:pt idx="16">
                  <c:v>52</c:v>
                </c:pt>
              </c:numCache>
            </c:numRef>
          </c:val>
        </c:ser>
        <c:ser>
          <c:idx val="3"/>
          <c:order val="3"/>
          <c:tx>
            <c:strRef>
              <c:f>Лист1!$N$109</c:f>
              <c:strCache>
                <c:ptCount val="1"/>
                <c:pt idx="0">
                  <c:v>1 пг 2017-2018 </c:v>
                </c:pt>
              </c:strCache>
            </c:strRef>
          </c:tx>
          <c:cat>
            <c:strRef>
              <c:f>Лист1!$O$103:$AE$103</c:f>
              <c:strCache>
                <c:ptCount val="17"/>
                <c:pt idx="0">
                  <c:v>рус.яз.</c:v>
                </c:pt>
                <c:pt idx="1">
                  <c:v>матем.</c:v>
                </c:pt>
                <c:pt idx="2">
                  <c:v>англ.яз.</c:v>
                </c:pt>
                <c:pt idx="3">
                  <c:v>нем.яз.</c:v>
                </c:pt>
                <c:pt idx="4">
                  <c:v>информ.</c:v>
                </c:pt>
                <c:pt idx="5">
                  <c:v>история</c:v>
                </c:pt>
                <c:pt idx="6">
                  <c:v>обществ.</c:v>
                </c:pt>
                <c:pt idx="7">
                  <c:v>геогр.</c:v>
                </c:pt>
                <c:pt idx="8">
                  <c:v>физика</c:v>
                </c:pt>
                <c:pt idx="9">
                  <c:v>химия</c:v>
                </c:pt>
                <c:pt idx="10">
                  <c:v>биология</c:v>
                </c:pt>
                <c:pt idx="11">
                  <c:v>технол.</c:v>
                </c:pt>
                <c:pt idx="12">
                  <c:v>музыка</c:v>
                </c:pt>
                <c:pt idx="13">
                  <c:v>литература</c:v>
                </c:pt>
                <c:pt idx="14">
                  <c:v>физк</c:v>
                </c:pt>
                <c:pt idx="15">
                  <c:v>ОБЖ</c:v>
                </c:pt>
                <c:pt idx="16">
                  <c:v>искусство</c:v>
                </c:pt>
              </c:strCache>
            </c:strRef>
          </c:cat>
          <c:val>
            <c:numRef>
              <c:f>Лист1!$O$109:$AE$109</c:f>
              <c:numCache>
                <c:formatCode>0</c:formatCode>
                <c:ptCount val="17"/>
                <c:pt idx="0">
                  <c:v>43</c:v>
                </c:pt>
                <c:pt idx="1">
                  <c:v>34</c:v>
                </c:pt>
                <c:pt idx="2">
                  <c:v>45.9</c:v>
                </c:pt>
                <c:pt idx="3">
                  <c:v>41.585000000000001</c:v>
                </c:pt>
                <c:pt idx="4">
                  <c:v>46</c:v>
                </c:pt>
                <c:pt idx="5">
                  <c:v>53.85</c:v>
                </c:pt>
                <c:pt idx="6">
                  <c:v>63.35</c:v>
                </c:pt>
                <c:pt idx="7">
                  <c:v>65.5</c:v>
                </c:pt>
                <c:pt idx="8">
                  <c:v>37.5</c:v>
                </c:pt>
                <c:pt idx="9">
                  <c:v>34.400000000000006</c:v>
                </c:pt>
                <c:pt idx="10">
                  <c:v>36.75</c:v>
                </c:pt>
                <c:pt idx="11">
                  <c:v>66</c:v>
                </c:pt>
                <c:pt idx="12">
                  <c:v>69.7</c:v>
                </c:pt>
                <c:pt idx="13">
                  <c:v>53</c:v>
                </c:pt>
                <c:pt idx="14">
                  <c:v>72</c:v>
                </c:pt>
                <c:pt idx="15">
                  <c:v>47</c:v>
                </c:pt>
                <c:pt idx="16">
                  <c:v>38</c:v>
                </c:pt>
              </c:numCache>
            </c:numRef>
          </c:val>
        </c:ser>
        <c:axId val="41874560"/>
        <c:axId val="42034688"/>
      </c:barChart>
      <c:catAx>
        <c:axId val="41874560"/>
        <c:scaling>
          <c:orientation val="minMax"/>
        </c:scaling>
        <c:axPos val="b"/>
        <c:tickLblPos val="nextTo"/>
        <c:crossAx val="42034688"/>
        <c:crosses val="autoZero"/>
        <c:auto val="1"/>
        <c:lblAlgn val="ctr"/>
        <c:lblOffset val="100"/>
      </c:catAx>
      <c:valAx>
        <c:axId val="42034688"/>
        <c:scaling>
          <c:orientation val="minMax"/>
        </c:scaling>
        <c:axPos val="l"/>
        <c:majorGridlines/>
        <c:numFmt formatCode="General" sourceLinked="1"/>
        <c:tickLblPos val="nextTo"/>
        <c:crossAx val="4187456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Сравнительная диаграмма ОГЭ-2017 </a:t>
            </a:r>
          </a:p>
          <a:p>
            <a:pPr>
              <a:defRPr/>
            </a:pPr>
            <a:r>
              <a:rPr lang="ru-RU" sz="1400" dirty="0"/>
              <a:t>(средняя оценка)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Лист1!$A$45</c:f>
              <c:strCache>
                <c:ptCount val="1"/>
                <c:pt idx="0">
                  <c:v>область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Лист1!$B$45:$L$45</c:f>
              <c:numCache>
                <c:formatCode>General</c:formatCode>
                <c:ptCount val="11"/>
                <c:pt idx="0">
                  <c:v>3.92</c:v>
                </c:pt>
                <c:pt idx="1">
                  <c:v>3.79</c:v>
                </c:pt>
                <c:pt idx="2">
                  <c:v>3.63</c:v>
                </c:pt>
                <c:pt idx="3">
                  <c:v>4.17</c:v>
                </c:pt>
                <c:pt idx="4">
                  <c:v>3.79</c:v>
                </c:pt>
                <c:pt idx="5">
                  <c:v>3.53</c:v>
                </c:pt>
                <c:pt idx="6">
                  <c:v>3.5</c:v>
                </c:pt>
                <c:pt idx="7">
                  <c:v>3.9099999999999997</c:v>
                </c:pt>
                <c:pt idx="8">
                  <c:v>4.38</c:v>
                </c:pt>
                <c:pt idx="9">
                  <c:v>4.0599999999999996</c:v>
                </c:pt>
                <c:pt idx="10">
                  <c:v>3.71</c:v>
                </c:pt>
              </c:numCache>
            </c:numRef>
          </c:val>
        </c:ser>
        <c:ser>
          <c:idx val="1"/>
          <c:order val="1"/>
          <c:tx>
            <c:strRef>
              <c:f>Лист1!$A$46</c:f>
              <c:strCache>
                <c:ptCount val="1"/>
                <c:pt idx="0">
                  <c:v>город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Лист1!$B$46:$L$46</c:f>
              <c:numCache>
                <c:formatCode>General</c:formatCode>
                <c:ptCount val="11"/>
                <c:pt idx="0">
                  <c:v>4.03</c:v>
                </c:pt>
                <c:pt idx="1">
                  <c:v>3.92</c:v>
                </c:pt>
                <c:pt idx="2">
                  <c:v>3.77</c:v>
                </c:pt>
                <c:pt idx="3">
                  <c:v>4.33</c:v>
                </c:pt>
                <c:pt idx="4" formatCode="0.0">
                  <c:v>3.9</c:v>
                </c:pt>
                <c:pt idx="5">
                  <c:v>3.66</c:v>
                </c:pt>
                <c:pt idx="6">
                  <c:v>3.59</c:v>
                </c:pt>
                <c:pt idx="7">
                  <c:v>4.04</c:v>
                </c:pt>
                <c:pt idx="8">
                  <c:v>4.4300000000000024</c:v>
                </c:pt>
                <c:pt idx="9">
                  <c:v>4.1199999999999966</c:v>
                </c:pt>
                <c:pt idx="10">
                  <c:v>3.72</c:v>
                </c:pt>
              </c:numCache>
            </c:numRef>
          </c:val>
        </c:ser>
        <c:ser>
          <c:idx val="2"/>
          <c:order val="2"/>
          <c:tx>
            <c:strRef>
              <c:f>Лист1!$A$47</c:f>
              <c:strCache>
                <c:ptCount val="1"/>
                <c:pt idx="0">
                  <c:v>школа</c:v>
                </c:pt>
              </c:strCache>
            </c:strRef>
          </c:tx>
          <c:cat>
            <c:strRef>
              <c:f>Лист1!$B$44:$L$44</c:f>
              <c:strCache>
                <c:ptCount val="11"/>
                <c:pt idx="0">
                  <c:v>рус</c:v>
                </c:pt>
                <c:pt idx="1">
                  <c:v>матем</c:v>
                </c:pt>
                <c:pt idx="2">
                  <c:v>обществознане</c:v>
                </c:pt>
                <c:pt idx="3">
                  <c:v>химия</c:v>
                </c:pt>
                <c:pt idx="4">
                  <c:v>физика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литература</c:v>
                </c:pt>
                <c:pt idx="8">
                  <c:v>англ.язык</c:v>
                </c:pt>
                <c:pt idx="9">
                  <c:v>информ</c:v>
                </c:pt>
                <c:pt idx="10">
                  <c:v>география</c:v>
                </c:pt>
              </c:strCache>
            </c:strRef>
          </c:cat>
          <c:val>
            <c:numRef>
              <c:f>Лист1!$B$47:$L$47</c:f>
              <c:numCache>
                <c:formatCode>General</c:formatCode>
                <c:ptCount val="11"/>
                <c:pt idx="0">
                  <c:v>3.57</c:v>
                </c:pt>
                <c:pt idx="1">
                  <c:v>3.74</c:v>
                </c:pt>
                <c:pt idx="2">
                  <c:v>3.4899999999999998</c:v>
                </c:pt>
                <c:pt idx="3">
                  <c:v>3.67</c:v>
                </c:pt>
                <c:pt idx="4">
                  <c:v>3.4699999999999998</c:v>
                </c:pt>
                <c:pt idx="5">
                  <c:v>4</c:v>
                </c:pt>
                <c:pt idx="6">
                  <c:v>3.5</c:v>
                </c:pt>
                <c:pt idx="7">
                  <c:v>3</c:v>
                </c:pt>
                <c:pt idx="8">
                  <c:v>4</c:v>
                </c:pt>
                <c:pt idx="9">
                  <c:v>4.13</c:v>
                </c:pt>
                <c:pt idx="10">
                  <c:v>3</c:v>
                </c:pt>
              </c:numCache>
            </c:numRef>
          </c:val>
        </c:ser>
        <c:axId val="103387904"/>
        <c:axId val="103389440"/>
      </c:barChart>
      <c:catAx>
        <c:axId val="10338790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3389440"/>
        <c:crosses val="autoZero"/>
        <c:auto val="1"/>
        <c:lblAlgn val="ctr"/>
        <c:lblOffset val="100"/>
      </c:catAx>
      <c:valAx>
        <c:axId val="10338944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0"/>
            </a:pPr>
            <a:endParaRPr lang="ru-RU"/>
          </a:p>
        </c:txPr>
        <c:crossAx val="103387904"/>
        <c:crosses val="autoZero"/>
        <c:crossBetween val="between"/>
      </c:valAx>
      <c:dTable>
        <c:showHorzBorder val="1"/>
        <c:showVertBorder val="1"/>
        <c:showOutline val="1"/>
      </c:dTable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 sz="1400"/>
            </a:pPr>
            <a:r>
              <a:rPr lang="ru-RU" sz="1400" dirty="0"/>
              <a:t>Динамика результатов </a:t>
            </a:r>
            <a:r>
              <a:rPr lang="ru-RU" sz="1400" dirty="0" smtClean="0"/>
              <a:t>ОГЭ-2017(средняя </a:t>
            </a:r>
            <a:r>
              <a:rPr lang="ru-RU" sz="1400" dirty="0"/>
              <a:t>оценка по предметам)</a:t>
            </a:r>
            <a:endParaRPr lang="en-US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Лист1!$A$73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Лист1!$B$73:$M$73</c:f>
              <c:numCache>
                <c:formatCode>General</c:formatCode>
                <c:ptCount val="12"/>
                <c:pt idx="0">
                  <c:v>3.94</c:v>
                </c:pt>
                <c:pt idx="1">
                  <c:v>3.4</c:v>
                </c:pt>
                <c:pt idx="2">
                  <c:v>3.5</c:v>
                </c:pt>
                <c:pt idx="3">
                  <c:v>3.7800000000000002</c:v>
                </c:pt>
                <c:pt idx="4">
                  <c:v>5</c:v>
                </c:pt>
                <c:pt idx="5">
                  <c:v>3.82</c:v>
                </c:pt>
                <c:pt idx="6">
                  <c:v>3.8299999999999987</c:v>
                </c:pt>
                <c:pt idx="7">
                  <c:v>3.2600000000000002</c:v>
                </c:pt>
                <c:pt idx="8">
                  <c:v>2.63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3.6509090909090904</c:v>
                </c:pt>
              </c:numCache>
            </c:numRef>
          </c:val>
        </c:ser>
        <c:ser>
          <c:idx val="1"/>
          <c:order val="1"/>
          <c:tx>
            <c:strRef>
              <c:f>Лист1!$A$74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Лист1!$B$71:$M$72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химия</c:v>
                </c:pt>
                <c:pt idx="4">
                  <c:v>информатика</c:v>
                </c:pt>
                <c:pt idx="5">
                  <c:v>биология</c:v>
                </c:pt>
                <c:pt idx="6">
                  <c:v>история</c:v>
                </c:pt>
                <c:pt idx="7">
                  <c:v>обществознание</c:v>
                </c:pt>
                <c:pt idx="8">
                  <c:v>география</c:v>
                </c:pt>
                <c:pt idx="9">
                  <c:v>англ.язык</c:v>
                </c:pt>
                <c:pt idx="10">
                  <c:v>литература</c:v>
                </c:pt>
                <c:pt idx="11">
                  <c:v>по школе</c:v>
                </c:pt>
              </c:strCache>
            </c:strRef>
          </c:cat>
          <c:val>
            <c:numRef>
              <c:f>Лист1!$B$74:$M$74</c:f>
              <c:numCache>
                <c:formatCode>General</c:formatCode>
                <c:ptCount val="12"/>
                <c:pt idx="0">
                  <c:v>3.57</c:v>
                </c:pt>
                <c:pt idx="1">
                  <c:v>3.74</c:v>
                </c:pt>
                <c:pt idx="2">
                  <c:v>3.4699999999999998</c:v>
                </c:pt>
                <c:pt idx="3">
                  <c:v>3.67</c:v>
                </c:pt>
                <c:pt idx="4">
                  <c:v>4.13</c:v>
                </c:pt>
                <c:pt idx="5">
                  <c:v>4</c:v>
                </c:pt>
                <c:pt idx="6">
                  <c:v>3.5</c:v>
                </c:pt>
                <c:pt idx="7">
                  <c:v>3.4899999999999998</c:v>
                </c:pt>
                <c:pt idx="8">
                  <c:v>3</c:v>
                </c:pt>
                <c:pt idx="9">
                  <c:v>4</c:v>
                </c:pt>
                <c:pt idx="10">
                  <c:v>3</c:v>
                </c:pt>
                <c:pt idx="11" formatCode="0.00">
                  <c:v>3.5972727272727272</c:v>
                </c:pt>
              </c:numCache>
            </c:numRef>
          </c:val>
        </c:ser>
        <c:axId val="104139776"/>
        <c:axId val="104153856"/>
      </c:barChart>
      <c:catAx>
        <c:axId val="104139776"/>
        <c:scaling>
          <c:orientation val="minMax"/>
        </c:scaling>
        <c:axPos val="b"/>
        <c:tickLblPos val="nextTo"/>
        <c:crossAx val="104153856"/>
        <c:crosses val="autoZero"/>
        <c:auto val="1"/>
        <c:lblAlgn val="ctr"/>
        <c:lblOffset val="100"/>
      </c:catAx>
      <c:valAx>
        <c:axId val="104153856"/>
        <c:scaling>
          <c:orientation val="minMax"/>
        </c:scaling>
        <c:axPos val="l"/>
        <c:majorGridlines/>
        <c:numFmt formatCode="General" sourceLinked="1"/>
        <c:tickLblPos val="nextTo"/>
        <c:crossAx val="10413977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0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Лист1!$O$131</c:f>
              <c:strCache>
                <c:ptCount val="1"/>
                <c:pt idx="0">
                  <c:v>МКР</c:v>
                </c:pt>
              </c:strCache>
            </c:strRef>
          </c:tx>
          <c:cat>
            <c:strRef>
              <c:f>Лист1!$P$129:$R$130</c:f>
              <c:strCache>
                <c:ptCount val="3"/>
                <c:pt idx="0">
                  <c:v>рус яз </c:v>
                </c:pt>
                <c:pt idx="1">
                  <c:v>матем</c:v>
                </c:pt>
                <c:pt idx="2">
                  <c:v>обществ</c:v>
                </c:pt>
              </c:strCache>
            </c:strRef>
          </c:cat>
          <c:val>
            <c:numRef>
              <c:f>Лист1!$P$131:$R$131</c:f>
              <c:numCache>
                <c:formatCode>General</c:formatCode>
                <c:ptCount val="3"/>
                <c:pt idx="0">
                  <c:v>3.76</c:v>
                </c:pt>
                <c:pt idx="1">
                  <c:v>2.96</c:v>
                </c:pt>
                <c:pt idx="2">
                  <c:v>3.71</c:v>
                </c:pt>
              </c:numCache>
            </c:numRef>
          </c:val>
        </c:ser>
        <c:ser>
          <c:idx val="1"/>
          <c:order val="1"/>
          <c:tx>
            <c:strRef>
              <c:f>Лист1!$O$132</c:f>
              <c:strCache>
                <c:ptCount val="1"/>
                <c:pt idx="0">
                  <c:v>ОГЭ</c:v>
                </c:pt>
              </c:strCache>
            </c:strRef>
          </c:tx>
          <c:cat>
            <c:strRef>
              <c:f>Лист1!$P$129:$R$130</c:f>
              <c:strCache>
                <c:ptCount val="3"/>
                <c:pt idx="0">
                  <c:v>рус яз </c:v>
                </c:pt>
                <c:pt idx="1">
                  <c:v>матем</c:v>
                </c:pt>
                <c:pt idx="2">
                  <c:v>обществ</c:v>
                </c:pt>
              </c:strCache>
            </c:strRef>
          </c:cat>
          <c:val>
            <c:numRef>
              <c:f>Лист1!$P$132:$R$132</c:f>
              <c:numCache>
                <c:formatCode>General</c:formatCode>
                <c:ptCount val="3"/>
                <c:pt idx="0">
                  <c:v>3.57</c:v>
                </c:pt>
                <c:pt idx="1">
                  <c:v>3.7</c:v>
                </c:pt>
                <c:pt idx="2">
                  <c:v>3.47</c:v>
                </c:pt>
              </c:numCache>
            </c:numRef>
          </c:val>
        </c:ser>
        <c:axId val="83402752"/>
        <c:axId val="83404672"/>
      </c:barChart>
      <c:catAx>
        <c:axId val="83402752"/>
        <c:scaling>
          <c:orientation val="minMax"/>
        </c:scaling>
        <c:axPos val="b"/>
        <c:tickLblPos val="nextTo"/>
        <c:crossAx val="83404672"/>
        <c:crosses val="autoZero"/>
        <c:auto val="1"/>
        <c:lblAlgn val="ctr"/>
        <c:lblOffset val="100"/>
      </c:catAx>
      <c:valAx>
        <c:axId val="83404672"/>
        <c:scaling>
          <c:orientation val="minMax"/>
        </c:scaling>
        <c:axPos val="l"/>
        <c:majorGridlines/>
        <c:numFmt formatCode="General" sourceLinked="1"/>
        <c:tickLblPos val="nextTo"/>
        <c:crossAx val="8340275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l">
              <a:defRPr sz="1400"/>
            </a:pPr>
            <a:r>
              <a:rPr lang="ru-RU" sz="1400"/>
              <a:t>Сравнительная диаграмма по результатам ЕГЭ - 2017</a:t>
            </a:r>
          </a:p>
        </c:rich>
      </c:tx>
      <c:layout>
        <c:manualLayout>
          <c:xMode val="edge"/>
          <c:yMode val="edge"/>
          <c:x val="0.26159093364715041"/>
          <c:y val="3.231064856849025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</c:f>
              <c:strCache>
                <c:ptCount val="1"/>
                <c:pt idx="0">
                  <c:v>область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Лист1!$B$2:$M$2</c:f>
              <c:numCache>
                <c:formatCode>General</c:formatCode>
                <c:ptCount val="12"/>
                <c:pt idx="0">
                  <c:v>69.5</c:v>
                </c:pt>
                <c:pt idx="1">
                  <c:v>44.7</c:v>
                </c:pt>
                <c:pt idx="2">
                  <c:v>4.46</c:v>
                </c:pt>
                <c:pt idx="3">
                  <c:v>60.45</c:v>
                </c:pt>
                <c:pt idx="4">
                  <c:v>61.83</c:v>
                </c:pt>
                <c:pt idx="5">
                  <c:v>51.8</c:v>
                </c:pt>
                <c:pt idx="6">
                  <c:v>53.120000000000012</c:v>
                </c:pt>
                <c:pt idx="7">
                  <c:v>58.5</c:v>
                </c:pt>
                <c:pt idx="8">
                  <c:v>58.1</c:v>
                </c:pt>
                <c:pt idx="9">
                  <c:v>77.7</c:v>
                </c:pt>
                <c:pt idx="10">
                  <c:v>58.6</c:v>
                </c:pt>
                <c:pt idx="11">
                  <c:v>59.8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город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Лист1!$B$3:$M$3</c:f>
              <c:numCache>
                <c:formatCode>General</c:formatCode>
                <c:ptCount val="12"/>
                <c:pt idx="0">
                  <c:v>71.099999999999994</c:v>
                </c:pt>
                <c:pt idx="1">
                  <c:v>46.6</c:v>
                </c:pt>
                <c:pt idx="2" formatCode="0.00">
                  <c:v>4.51</c:v>
                </c:pt>
                <c:pt idx="3">
                  <c:v>62.45</c:v>
                </c:pt>
                <c:pt idx="4">
                  <c:v>64.400000000000006</c:v>
                </c:pt>
                <c:pt idx="5">
                  <c:v>54.03</c:v>
                </c:pt>
                <c:pt idx="6">
                  <c:v>52.28</c:v>
                </c:pt>
                <c:pt idx="7">
                  <c:v>59.88</c:v>
                </c:pt>
                <c:pt idx="8">
                  <c:v>59.9</c:v>
                </c:pt>
                <c:pt idx="9">
                  <c:v>79.849999999999994</c:v>
                </c:pt>
                <c:pt idx="10">
                  <c:v>62.46</c:v>
                </c:pt>
                <c:pt idx="11">
                  <c:v>60.8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школа</c:v>
                </c:pt>
              </c:strCache>
            </c:strRef>
          </c:tx>
          <c:cat>
            <c:strRef>
              <c:f>Лист1!$B$1:$M$1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матем.(база)</c:v>
                </c:pt>
                <c:pt idx="3">
                  <c:v>история</c:v>
                </c:pt>
                <c:pt idx="4">
                  <c:v>обществознание</c:v>
                </c:pt>
                <c:pt idx="5">
                  <c:v>физика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информатика</c:v>
                </c:pt>
                <c:pt idx="9">
                  <c:v>англ.язык</c:v>
                </c:pt>
                <c:pt idx="10">
                  <c:v>биология</c:v>
                </c:pt>
                <c:pt idx="11">
                  <c:v>немецкий язык</c:v>
                </c:pt>
              </c:strCache>
            </c:strRef>
          </c:cat>
          <c:val>
            <c:numRef>
              <c:f>Лист1!$B$4:$M$4</c:f>
              <c:numCache>
                <c:formatCode>General</c:formatCode>
                <c:ptCount val="12"/>
                <c:pt idx="0">
                  <c:v>66.8</c:v>
                </c:pt>
                <c:pt idx="1">
                  <c:v>28.3</c:v>
                </c:pt>
                <c:pt idx="2">
                  <c:v>4.0999999999999996</c:v>
                </c:pt>
                <c:pt idx="3">
                  <c:v>38.700000000000003</c:v>
                </c:pt>
                <c:pt idx="4">
                  <c:v>50.4</c:v>
                </c:pt>
                <c:pt idx="5">
                  <c:v>44</c:v>
                </c:pt>
                <c:pt idx="6">
                  <c:v>35.300000000000004</c:v>
                </c:pt>
                <c:pt idx="7">
                  <c:v>0</c:v>
                </c:pt>
                <c:pt idx="8">
                  <c:v>0</c:v>
                </c:pt>
                <c:pt idx="9">
                  <c:v>39</c:v>
                </c:pt>
                <c:pt idx="10">
                  <c:v>62</c:v>
                </c:pt>
                <c:pt idx="11">
                  <c:v>32</c:v>
                </c:pt>
              </c:numCache>
            </c:numRef>
          </c:val>
        </c:ser>
        <c:axId val="104186624"/>
        <c:axId val="104188160"/>
      </c:barChart>
      <c:catAx>
        <c:axId val="1041866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4188160"/>
        <c:crosses val="autoZero"/>
        <c:auto val="1"/>
        <c:lblAlgn val="ctr"/>
        <c:lblOffset val="100"/>
      </c:catAx>
      <c:valAx>
        <c:axId val="104188160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10418662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Динамика результатов ЕГЭ за три года</a:t>
            </a:r>
            <a:r>
              <a:rPr lang="ru-RU"/>
              <a:t> </a:t>
            </a:r>
          </a:p>
        </c:rich>
      </c:tx>
      <c:layout>
        <c:manualLayout>
          <c:xMode val="edge"/>
          <c:yMode val="edge"/>
          <c:x val="0.21231471066116744"/>
          <c:y val="1.851851851851857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Лист1!$A$25</c:f>
              <c:strCache>
                <c:ptCount val="1"/>
                <c:pt idx="0">
                  <c:v>2015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Лист1!$B$25:$M$25</c:f>
              <c:numCache>
                <c:formatCode>General</c:formatCode>
                <c:ptCount val="12"/>
                <c:pt idx="0">
                  <c:v>69.900000000000006</c:v>
                </c:pt>
                <c:pt idx="1">
                  <c:v>39.6</c:v>
                </c:pt>
                <c:pt idx="2">
                  <c:v>50.3</c:v>
                </c:pt>
                <c:pt idx="4">
                  <c:v>46.6</c:v>
                </c:pt>
                <c:pt idx="5">
                  <c:v>55.5</c:v>
                </c:pt>
                <c:pt idx="6">
                  <c:v>51.5</c:v>
                </c:pt>
                <c:pt idx="7">
                  <c:v>50</c:v>
                </c:pt>
                <c:pt idx="10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Лист1!$A$26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Лист1!$B$26:$M$26</c:f>
              <c:numCache>
                <c:formatCode>General</c:formatCode>
                <c:ptCount val="12"/>
                <c:pt idx="0">
                  <c:v>74.2</c:v>
                </c:pt>
                <c:pt idx="1">
                  <c:v>41.7</c:v>
                </c:pt>
                <c:pt idx="2">
                  <c:v>48.6</c:v>
                </c:pt>
                <c:pt idx="3">
                  <c:v>52.2</c:v>
                </c:pt>
                <c:pt idx="4">
                  <c:v>44.8</c:v>
                </c:pt>
                <c:pt idx="5">
                  <c:v>60.2</c:v>
                </c:pt>
                <c:pt idx="6">
                  <c:v>43.8</c:v>
                </c:pt>
                <c:pt idx="7">
                  <c:v>47</c:v>
                </c:pt>
                <c:pt idx="8">
                  <c:v>51</c:v>
                </c:pt>
                <c:pt idx="9">
                  <c:v>53</c:v>
                </c:pt>
                <c:pt idx="10">
                  <c:v>4.5</c:v>
                </c:pt>
              </c:numCache>
            </c:numRef>
          </c:val>
        </c:ser>
        <c:ser>
          <c:idx val="2"/>
          <c:order val="2"/>
          <c:tx>
            <c:strRef>
              <c:f>Лист1!$A$27</c:f>
              <c:strCache>
                <c:ptCount val="1"/>
                <c:pt idx="0">
                  <c:v>2017</c:v>
                </c:pt>
              </c:strCache>
            </c:strRef>
          </c:tx>
          <c:cat>
            <c:strRef>
              <c:f>Лист1!$B$23:$M$23</c:f>
              <c:strCache>
                <c:ptCount val="12"/>
                <c:pt idx="0">
                  <c:v>русский</c:v>
                </c:pt>
                <c:pt idx="1">
                  <c:v>математика</c:v>
                </c:pt>
                <c:pt idx="2">
                  <c:v>физика</c:v>
                </c:pt>
                <c:pt idx="3">
                  <c:v>биология</c:v>
                </c:pt>
                <c:pt idx="4">
                  <c:v>история</c:v>
                </c:pt>
                <c:pt idx="5">
                  <c:v>обществознание</c:v>
                </c:pt>
                <c:pt idx="6">
                  <c:v>химия</c:v>
                </c:pt>
                <c:pt idx="7">
                  <c:v>литература</c:v>
                </c:pt>
                <c:pt idx="8">
                  <c:v>англ.яз</c:v>
                </c:pt>
                <c:pt idx="9">
                  <c:v>информ.</c:v>
                </c:pt>
                <c:pt idx="10">
                  <c:v>матем(база)</c:v>
                </c:pt>
                <c:pt idx="11">
                  <c:v>нем.яз</c:v>
                </c:pt>
              </c:strCache>
            </c:strRef>
          </c:cat>
          <c:val>
            <c:numRef>
              <c:f>Лист1!$B$27:$M$27</c:f>
              <c:numCache>
                <c:formatCode>General</c:formatCode>
                <c:ptCount val="12"/>
                <c:pt idx="0">
                  <c:v>66.8</c:v>
                </c:pt>
                <c:pt idx="1">
                  <c:v>28.3</c:v>
                </c:pt>
                <c:pt idx="2">
                  <c:v>44</c:v>
                </c:pt>
                <c:pt idx="3">
                  <c:v>62</c:v>
                </c:pt>
                <c:pt idx="4">
                  <c:v>38.700000000000003</c:v>
                </c:pt>
                <c:pt idx="5">
                  <c:v>50.4</c:v>
                </c:pt>
                <c:pt idx="6">
                  <c:v>35.5</c:v>
                </c:pt>
                <c:pt idx="8">
                  <c:v>39</c:v>
                </c:pt>
                <c:pt idx="10">
                  <c:v>4.0999999999999996</c:v>
                </c:pt>
                <c:pt idx="11">
                  <c:v>32</c:v>
                </c:pt>
              </c:numCache>
            </c:numRef>
          </c:val>
        </c:ser>
        <c:axId val="104494208"/>
        <c:axId val="104495744"/>
      </c:barChart>
      <c:catAx>
        <c:axId val="104494208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104495744"/>
        <c:crosses val="autoZero"/>
        <c:auto val="1"/>
        <c:lblAlgn val="ctr"/>
        <c:lblOffset val="100"/>
      </c:catAx>
      <c:valAx>
        <c:axId val="1044957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800" b="0"/>
            </a:pPr>
            <a:endParaRPr lang="ru-RU"/>
          </a:p>
        </c:txPr>
        <c:crossAx val="1044942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ru-RU"/>
          </a:p>
        </c:txPr>
      </c:dTable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79CE9A8-0354-43B5-BFE0-928233294D0C}" type="datetimeFigureOut">
              <a:rPr lang="ru-RU" smtClean="0"/>
              <a:pPr/>
              <a:t>13.04.2018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D2335AC-EDD5-465B-9D2C-F051735D57B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7406640" cy="255230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Достижение предметных планируемых результатов: перспективы развития образовательной организации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293096"/>
            <a:ext cx="7406640" cy="1752600"/>
          </a:xfrm>
        </p:spPr>
        <p:txBody>
          <a:bodyPr/>
          <a:lstStyle/>
          <a:p>
            <a:pPr algn="r"/>
            <a:r>
              <a:rPr lang="ru-RU" dirty="0" smtClean="0"/>
              <a:t>Заместитель директора И.А. </a:t>
            </a:r>
            <a:r>
              <a:rPr lang="ru-RU" dirty="0" err="1" smtClean="0"/>
              <a:t>Елфимычева</a:t>
            </a:r>
            <a:endParaRPr lang="ru-RU" dirty="0" smtClean="0"/>
          </a:p>
          <a:p>
            <a:pPr algn="r"/>
            <a:r>
              <a:rPr lang="ru-RU" dirty="0" smtClean="0"/>
              <a:t>апрель, 2018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6953324" cy="4069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</a:t>
            </a:r>
            <a:r>
              <a:rPr lang="ru-RU" dirty="0" err="1" smtClean="0"/>
              <a:t>ВсОШ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1268760"/>
          <a:ext cx="3424932" cy="2125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283968" y="1268760"/>
          <a:ext cx="468052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1" y="3717032"/>
          <a:ext cx="471601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4581640" y="3645024"/>
          <a:ext cx="4562360" cy="2807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Муниципальный этап </a:t>
            </a:r>
            <a:endParaRPr lang="ru-RU" sz="3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half" idx="1"/>
          </p:nvPr>
        </p:nvGraphicFramePr>
        <p:xfrm>
          <a:off x="1435100" y="1524001"/>
          <a:ext cx="3640956" cy="2409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Победители и призеры:</a:t>
            </a:r>
          </a:p>
          <a:p>
            <a:r>
              <a:rPr lang="ru-RU" sz="1400" dirty="0" smtClean="0"/>
              <a:t>Несговорова Наталия , 11а </a:t>
            </a:r>
            <a:r>
              <a:rPr lang="ru-RU" sz="1400" dirty="0" err="1" smtClean="0"/>
              <a:t>кл.-биология</a:t>
            </a:r>
            <a:r>
              <a:rPr lang="ru-RU" sz="1400" dirty="0" smtClean="0"/>
              <a:t>, экология, обществознание</a:t>
            </a:r>
          </a:p>
          <a:p>
            <a:r>
              <a:rPr lang="ru-RU" sz="1400" dirty="0" smtClean="0"/>
              <a:t>Александров Владимир, 11а </a:t>
            </a:r>
            <a:r>
              <a:rPr lang="ru-RU" sz="1400" dirty="0" err="1" smtClean="0"/>
              <a:t>кл</a:t>
            </a:r>
            <a:r>
              <a:rPr lang="ru-RU" sz="1400" dirty="0" smtClean="0"/>
              <a:t>. – биология;</a:t>
            </a:r>
          </a:p>
          <a:p>
            <a:r>
              <a:rPr lang="ru-RU" sz="1400" dirty="0" err="1" smtClean="0"/>
              <a:t>Шепелева</a:t>
            </a:r>
            <a:r>
              <a:rPr lang="ru-RU" sz="1400" dirty="0" smtClean="0"/>
              <a:t> Елизавета, 11а </a:t>
            </a:r>
            <a:r>
              <a:rPr lang="ru-RU" sz="1400" dirty="0" err="1" smtClean="0"/>
              <a:t>кл</a:t>
            </a:r>
            <a:r>
              <a:rPr lang="ru-RU" sz="1400" dirty="0" smtClean="0"/>
              <a:t>. – обществознание, ОПЗ</a:t>
            </a:r>
          </a:p>
          <a:p>
            <a:r>
              <a:rPr lang="ru-RU" sz="1400" dirty="0" smtClean="0"/>
              <a:t>Харитонова Анастасия, 7а </a:t>
            </a:r>
            <a:r>
              <a:rPr lang="ru-RU" sz="1400" dirty="0" err="1" smtClean="0"/>
              <a:t>кл</a:t>
            </a:r>
            <a:r>
              <a:rPr lang="ru-RU" sz="1400" dirty="0" smtClean="0"/>
              <a:t>.– технология;</a:t>
            </a:r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115616" y="4077072"/>
          <a:ext cx="4077583" cy="2580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Региональный этап</a:t>
            </a:r>
            <a:endParaRPr lang="ru-RU" sz="3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Победители:</a:t>
            </a:r>
          </a:p>
          <a:p>
            <a:r>
              <a:rPr lang="ru-RU" sz="1800" dirty="0" smtClean="0"/>
              <a:t>Несговорова Наталия, 11а класс – биология, экология</a:t>
            </a:r>
            <a:endParaRPr lang="ru-RU" sz="18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1331640" y="1628800"/>
          <a:ext cx="37129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Олимпиады, включенные в перечень МОН РФ в 2017-2018 учебном году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«Наше наследие» </a:t>
            </a:r>
          </a:p>
          <a:p>
            <a:r>
              <a:rPr lang="ru-RU" dirty="0" smtClean="0"/>
              <a:t>Муниципальный этап – 15 человек</a:t>
            </a:r>
          </a:p>
          <a:p>
            <a:r>
              <a:rPr lang="ru-RU" dirty="0" smtClean="0"/>
              <a:t>Региональный этап – 4 человека</a:t>
            </a:r>
          </a:p>
          <a:p>
            <a:r>
              <a:rPr lang="ru-RU" dirty="0" smtClean="0"/>
              <a:t>Всероссийский этап – 1 человек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Олимпиада школьников СПбГУ – Несговорова Наталия, призер (биология)</a:t>
            </a:r>
          </a:p>
          <a:p>
            <a:r>
              <a:rPr lang="ru-RU" sz="2400" dirty="0" smtClean="0"/>
              <a:t>Всероссийская олимпиада «Созвездие» - Карпенко Станислав, 9а </a:t>
            </a:r>
            <a:r>
              <a:rPr lang="ru-RU" sz="2400" dirty="0" err="1" smtClean="0"/>
              <a:t>кл</a:t>
            </a:r>
            <a:r>
              <a:rPr lang="ru-RU" sz="2400" dirty="0" smtClean="0"/>
              <a:t>., победитель (география)</a:t>
            </a:r>
          </a:p>
          <a:p>
            <a:r>
              <a:rPr lang="ru-RU" sz="2400" dirty="0" err="1" smtClean="0"/>
              <a:t>Кулькова</a:t>
            </a:r>
            <a:r>
              <a:rPr lang="ru-RU" sz="2400" dirty="0" smtClean="0"/>
              <a:t> Екатерина – призер (ИЗО)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Сильные стороны</a:t>
            </a:r>
          </a:p>
          <a:p>
            <a:r>
              <a:rPr lang="ru-RU" sz="1800" dirty="0" smtClean="0"/>
              <a:t>Нормативная база ВСОКО</a:t>
            </a:r>
          </a:p>
          <a:p>
            <a:r>
              <a:rPr lang="ru-RU" sz="1800" dirty="0" smtClean="0"/>
              <a:t>Пакеты КИМ </a:t>
            </a:r>
            <a:r>
              <a:rPr lang="ru-RU" sz="1800" dirty="0" smtClean="0"/>
              <a:t> </a:t>
            </a:r>
            <a:r>
              <a:rPr lang="ru-RU" sz="1800" dirty="0" smtClean="0"/>
              <a:t>для проведения МКР</a:t>
            </a:r>
          </a:p>
          <a:p>
            <a:r>
              <a:rPr lang="ru-RU" sz="1800" dirty="0" smtClean="0"/>
              <a:t>Высокий уровень качества на уровне начального общего образования</a:t>
            </a:r>
          </a:p>
          <a:p>
            <a:r>
              <a:rPr lang="ru-RU" sz="1800" dirty="0" smtClean="0"/>
              <a:t>Положительная динамика результатов </a:t>
            </a:r>
          </a:p>
          <a:p>
            <a:r>
              <a:rPr lang="ru-RU" sz="1800" dirty="0" smtClean="0"/>
              <a:t>Успеваемость – 100%</a:t>
            </a:r>
          </a:p>
          <a:p>
            <a:r>
              <a:rPr lang="ru-RU" sz="1800" dirty="0" smtClean="0"/>
              <a:t>100% выпускников </a:t>
            </a:r>
            <a:r>
              <a:rPr lang="ru-RU" sz="1800" smtClean="0"/>
              <a:t>получают аттестаты </a:t>
            </a:r>
            <a:endParaRPr lang="ru-RU" sz="1800" dirty="0" smtClean="0"/>
          </a:p>
          <a:p>
            <a:r>
              <a:rPr lang="ru-RU" sz="1800" dirty="0" smtClean="0"/>
              <a:t>Эффективное участие  в Олимпиадах всех уровней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1800" b="1" dirty="0" smtClean="0"/>
              <a:t>Слабые стороны</a:t>
            </a:r>
          </a:p>
          <a:p>
            <a:r>
              <a:rPr lang="ru-RU" sz="1800" dirty="0" smtClean="0"/>
              <a:t>Несоответствие КИМ нормативным требованиям (частично)</a:t>
            </a:r>
          </a:p>
          <a:p>
            <a:r>
              <a:rPr lang="ru-RU" sz="1800" dirty="0" smtClean="0"/>
              <a:t>Нестабильные результаты</a:t>
            </a:r>
          </a:p>
          <a:p>
            <a:r>
              <a:rPr lang="ru-RU" sz="1800" dirty="0" smtClean="0"/>
              <a:t>Снижение результатов на уровне ООО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Планируемые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ФГОС устанавливает требования к результатам освоения обучающимися основной образовательной программы на всех уровнях образования (личностным, </a:t>
            </a:r>
            <a:r>
              <a:rPr lang="ru-RU" dirty="0" err="1" smtClean="0"/>
              <a:t>метапредметным</a:t>
            </a:r>
            <a:r>
              <a:rPr lang="ru-RU" dirty="0" smtClean="0"/>
              <a:t>, предметным)</a:t>
            </a:r>
          </a:p>
          <a:p>
            <a:r>
              <a:rPr lang="ru-RU" b="1" dirty="0" smtClean="0"/>
              <a:t>Предметные результаты </a:t>
            </a:r>
            <a:r>
              <a:rPr lang="ru-RU" dirty="0" smtClean="0"/>
              <a:t>– это освоенные </a:t>
            </a:r>
            <a:r>
              <a:rPr lang="ru-RU" dirty="0" smtClean="0"/>
              <a:t>обучающимися в ходе изучения учебного предмета </a:t>
            </a:r>
            <a:r>
              <a:rPr lang="ru-RU" dirty="0" smtClean="0"/>
              <a:t>умения, </a:t>
            </a:r>
            <a:r>
              <a:rPr lang="ru-RU" dirty="0" smtClean="0"/>
              <a:t>виды деятельности по получению нового </a:t>
            </a:r>
            <a:r>
              <a:rPr lang="ru-RU" dirty="0" smtClean="0"/>
              <a:t>знания, </a:t>
            </a:r>
            <a:r>
              <a:rPr lang="ru-RU" dirty="0" smtClean="0"/>
              <a:t>его преобразованию и применению в учебных, учебно-проектных и социально-проектных ситуациях, формирование научного типа </a:t>
            </a:r>
            <a:r>
              <a:rPr lang="ru-RU" dirty="0" smtClean="0"/>
              <a:t>мышления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Планируемые результаты освоения обучающимися основной образовательной программы </a:t>
            </a:r>
            <a:r>
              <a:rPr lang="ru-RU" dirty="0" smtClean="0"/>
              <a:t>должны </a:t>
            </a:r>
            <a:r>
              <a:rPr lang="ru-RU" dirty="0" smtClean="0"/>
              <a:t>обеспечивать связь между требованиями Стандарта, образовательной деятельностью и системой оценки результатов освоения основной образовательной программы;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Мониторинг достижения планируемых предметных результатов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096344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Внутренний:</a:t>
            </a:r>
            <a:r>
              <a:rPr lang="ru-RU" dirty="0" smtClean="0"/>
              <a:t> МКР, промежуточная аттестация –регламентируется локальными нормативными документами</a:t>
            </a:r>
          </a:p>
          <a:p>
            <a:r>
              <a:rPr lang="ru-RU" b="1" dirty="0" smtClean="0"/>
              <a:t>Внешний: </a:t>
            </a:r>
            <a:r>
              <a:rPr lang="ru-RU" dirty="0" smtClean="0"/>
              <a:t>РКР, ДКР, ВПР, ГИА- регламентируется нормативными документами соответствующего уровня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Сравнительный анализ МКР по предметам учебного плана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899592" y="1340768"/>
          <a:ext cx="5040560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635896" y="3645024"/>
          <a:ext cx="5256584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043608" y="764704"/>
          <a:ext cx="5688632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3707904" y="3861048"/>
          <a:ext cx="496855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240848" cy="4429472"/>
          </a:xfrm>
        </p:spPr>
        <p:txBody>
          <a:bodyPr>
            <a:normAutofit/>
          </a:bodyPr>
          <a:lstStyle/>
          <a:p>
            <a:endParaRPr lang="ru-RU" dirty="0" smtClean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547664" y="1484784"/>
          <a:ext cx="698477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59632" y="1052736"/>
          <a:ext cx="7416824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/>
              <a:t>Сравнение результатов ОГЭ и МКР  за 2017 год</a:t>
            </a: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691680" y="1556792"/>
          <a:ext cx="6881316" cy="414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AWJJH2MPE6E2-1585558818-2919</_dlc_DocId>
    <_dlc_DocIdUrl xmlns="4a252ca3-5a62-4c1c-90a6-29f4710e47f8">
      <Url>http://edu-sps.koiro.local/Kostroma_EDU/kos-sch-29/_layouts/15/DocIdRedir.aspx?ID=AWJJH2MPE6E2-1585558818-2919</Url>
      <Description>AWJJH2MPE6E2-1585558818-2919</Description>
    </_dlc_DocIdUrl>
  </documentManagement>
</p:properties>
</file>

<file path=customXml/itemProps1.xml><?xml version="1.0" encoding="utf-8"?>
<ds:datastoreItem xmlns:ds="http://schemas.openxmlformats.org/officeDocument/2006/customXml" ds:itemID="{38C5D2CD-A71C-4A71-A439-F92E79B0CE3E}"/>
</file>

<file path=customXml/itemProps2.xml><?xml version="1.0" encoding="utf-8"?>
<ds:datastoreItem xmlns:ds="http://schemas.openxmlformats.org/officeDocument/2006/customXml" ds:itemID="{B7CEB1CA-4724-4538-AE2F-A9E3536E5985}"/>
</file>

<file path=customXml/itemProps3.xml><?xml version="1.0" encoding="utf-8"?>
<ds:datastoreItem xmlns:ds="http://schemas.openxmlformats.org/officeDocument/2006/customXml" ds:itemID="{FCF682BB-5428-4DCF-B2A6-2D3F301C8E1F}"/>
</file>

<file path=customXml/itemProps4.xml><?xml version="1.0" encoding="utf-8"?>
<ds:datastoreItem xmlns:ds="http://schemas.openxmlformats.org/officeDocument/2006/customXml" ds:itemID="{EEE09BF6-84F2-433E-B1B7-27FB5FAC4F44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952</TotalTime>
  <Words>416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Достижение предметных планируемых результатов: перспективы развития образовательной организации</vt:lpstr>
      <vt:lpstr>Планируемые результаты</vt:lpstr>
      <vt:lpstr>Слайд 3</vt:lpstr>
      <vt:lpstr>Мониторинг достижения планируемых предметных результатов</vt:lpstr>
      <vt:lpstr>Сравнительный анализ МКР по предметам учебного плана</vt:lpstr>
      <vt:lpstr>Слайд 6</vt:lpstr>
      <vt:lpstr>Слайд 7</vt:lpstr>
      <vt:lpstr>Слайд 8</vt:lpstr>
      <vt:lpstr>Сравнение результатов ОГЭ и МКР  за 2017 год</vt:lpstr>
      <vt:lpstr>Слайд 10</vt:lpstr>
      <vt:lpstr>Слайд 11</vt:lpstr>
      <vt:lpstr>Результаты ВсОШ</vt:lpstr>
      <vt:lpstr>Муниципальный этап </vt:lpstr>
      <vt:lpstr>Региональный этап</vt:lpstr>
      <vt:lpstr>Олимпиады, включенные в перечень МОН РФ в 2017-2018 учебном году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условий для развития одаренных, высокомотивированных и талантливых детей</dc:title>
  <dc:creator>Ольга Юрьевна</dc:creator>
  <cp:lastModifiedBy>Ирина</cp:lastModifiedBy>
  <cp:revision>102</cp:revision>
  <dcterms:created xsi:type="dcterms:W3CDTF">2017-05-22T19:14:50Z</dcterms:created>
  <dcterms:modified xsi:type="dcterms:W3CDTF">2018-04-14T00:16:43Z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a054cb5e-4eb5-46d9-828c-846ab030920a</vt:lpwstr>
  </property>
</Properties>
</file>