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7" r:id="rId4"/>
    <p:sldId id="265" r:id="rId5"/>
    <p:sldId id="264" r:id="rId6"/>
    <p:sldId id="259" r:id="rId7"/>
    <p:sldId id="260" r:id="rId8"/>
    <p:sldId id="261" r:id="rId9"/>
    <p:sldId id="262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72;&#1083;&#1080;&#1079;%202017\&#1076;&#1080;&#1072;&#1075;&#1088;&#1072;&#1084;&#1084;&#1099;%20&#1043;&#1048;&#1040;,%20&#1084;&#1086;&#1085;&#1080;&#1090;&#1086;&#1088;&#1080;&#1085;&#1075;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0;&#1085;&#1072;&#1083;&#1080;&#1079;%202017\&#1076;&#1080;&#1072;&#1075;&#1088;&#1072;&#1084;&#1084;&#1099;%20&#1043;&#1048;&#1040;,%20&#1084;&#1086;&#1085;&#1080;&#1090;&#1086;&#1088;&#1080;&#1085;&#1075;%20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72;&#1083;&#1080;&#1079;%202017\&#1076;&#1080;&#1072;&#1075;&#1088;&#1072;&#1084;&#1084;&#1099;%20&#1043;&#1048;&#1040;,%20&#1084;&#1086;&#1085;&#1080;&#1090;&#1086;&#1088;&#1080;&#1085;&#1075;%20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72;&#1083;&#1080;&#1079;%202017\&#1076;&#1080;&#1072;&#1075;&#1088;&#1072;&#1084;&#1084;&#1099;%20&#1043;&#1048;&#1040;,%20&#1084;&#1086;&#1085;&#1080;&#1090;&#1086;&#1088;&#1080;&#1085;&#1075;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Сравнительная диаграмма ОГЭ-2017 </a:t>
            </a:r>
          </a:p>
          <a:p>
            <a:pPr>
              <a:defRPr/>
            </a:pPr>
            <a:r>
              <a:rPr lang="ru-RU" sz="1400" dirty="0"/>
              <a:t>(средняя оценка)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Лист1!$A$45</c:f>
              <c:strCache>
                <c:ptCount val="1"/>
                <c:pt idx="0">
                  <c:v>область</c:v>
                </c:pt>
              </c:strCache>
            </c:strRef>
          </c:tx>
          <c:cat>
            <c:strRef>
              <c:f>Лист1!$B$44:$L$44</c:f>
              <c:strCache>
                <c:ptCount val="11"/>
                <c:pt idx="0">
                  <c:v>рус</c:v>
                </c:pt>
                <c:pt idx="1">
                  <c:v>матем</c:v>
                </c:pt>
                <c:pt idx="2">
                  <c:v>обществознане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литература</c:v>
                </c:pt>
                <c:pt idx="8">
                  <c:v>англ.язык</c:v>
                </c:pt>
                <c:pt idx="9">
                  <c:v>информ</c:v>
                </c:pt>
                <c:pt idx="10">
                  <c:v>география</c:v>
                </c:pt>
              </c:strCache>
            </c:strRef>
          </c:cat>
          <c:val>
            <c:numRef>
              <c:f>Лист1!$B$45:$L$45</c:f>
              <c:numCache>
                <c:formatCode>General</c:formatCode>
                <c:ptCount val="11"/>
                <c:pt idx="0">
                  <c:v>3.92</c:v>
                </c:pt>
                <c:pt idx="1">
                  <c:v>3.79</c:v>
                </c:pt>
                <c:pt idx="2">
                  <c:v>3.63</c:v>
                </c:pt>
                <c:pt idx="3">
                  <c:v>4.17</c:v>
                </c:pt>
                <c:pt idx="4">
                  <c:v>3.79</c:v>
                </c:pt>
                <c:pt idx="5">
                  <c:v>3.53</c:v>
                </c:pt>
                <c:pt idx="6">
                  <c:v>3.5</c:v>
                </c:pt>
                <c:pt idx="7">
                  <c:v>3.9099999999999997</c:v>
                </c:pt>
                <c:pt idx="8">
                  <c:v>4.38</c:v>
                </c:pt>
                <c:pt idx="9">
                  <c:v>4.0599999999999996</c:v>
                </c:pt>
                <c:pt idx="10">
                  <c:v>3.71</c:v>
                </c:pt>
              </c:numCache>
            </c:numRef>
          </c:val>
        </c:ser>
        <c:ser>
          <c:idx val="1"/>
          <c:order val="1"/>
          <c:tx>
            <c:strRef>
              <c:f>Лист1!$A$46</c:f>
              <c:strCache>
                <c:ptCount val="1"/>
                <c:pt idx="0">
                  <c:v>город</c:v>
                </c:pt>
              </c:strCache>
            </c:strRef>
          </c:tx>
          <c:cat>
            <c:strRef>
              <c:f>Лист1!$B$44:$L$44</c:f>
              <c:strCache>
                <c:ptCount val="11"/>
                <c:pt idx="0">
                  <c:v>рус</c:v>
                </c:pt>
                <c:pt idx="1">
                  <c:v>матем</c:v>
                </c:pt>
                <c:pt idx="2">
                  <c:v>обществознане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литература</c:v>
                </c:pt>
                <c:pt idx="8">
                  <c:v>англ.язык</c:v>
                </c:pt>
                <c:pt idx="9">
                  <c:v>информ</c:v>
                </c:pt>
                <c:pt idx="10">
                  <c:v>география</c:v>
                </c:pt>
              </c:strCache>
            </c:strRef>
          </c:cat>
          <c:val>
            <c:numRef>
              <c:f>Лист1!$B$46:$L$46</c:f>
              <c:numCache>
                <c:formatCode>General</c:formatCode>
                <c:ptCount val="11"/>
                <c:pt idx="0">
                  <c:v>4.03</c:v>
                </c:pt>
                <c:pt idx="1">
                  <c:v>3.92</c:v>
                </c:pt>
                <c:pt idx="2">
                  <c:v>3.77</c:v>
                </c:pt>
                <c:pt idx="3">
                  <c:v>4.33</c:v>
                </c:pt>
                <c:pt idx="4" formatCode="0.0">
                  <c:v>3.9</c:v>
                </c:pt>
                <c:pt idx="5">
                  <c:v>3.66</c:v>
                </c:pt>
                <c:pt idx="6">
                  <c:v>3.59</c:v>
                </c:pt>
                <c:pt idx="7">
                  <c:v>4.04</c:v>
                </c:pt>
                <c:pt idx="8">
                  <c:v>4.4300000000000015</c:v>
                </c:pt>
                <c:pt idx="9">
                  <c:v>4.1199999999999983</c:v>
                </c:pt>
                <c:pt idx="10">
                  <c:v>3.72</c:v>
                </c:pt>
              </c:numCache>
            </c:numRef>
          </c:val>
        </c:ser>
        <c:ser>
          <c:idx val="2"/>
          <c:order val="2"/>
          <c:tx>
            <c:strRef>
              <c:f>Лист1!$A$47</c:f>
              <c:strCache>
                <c:ptCount val="1"/>
                <c:pt idx="0">
                  <c:v>школа</c:v>
                </c:pt>
              </c:strCache>
            </c:strRef>
          </c:tx>
          <c:cat>
            <c:strRef>
              <c:f>Лист1!$B$44:$L$44</c:f>
              <c:strCache>
                <c:ptCount val="11"/>
                <c:pt idx="0">
                  <c:v>рус</c:v>
                </c:pt>
                <c:pt idx="1">
                  <c:v>матем</c:v>
                </c:pt>
                <c:pt idx="2">
                  <c:v>обществознане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литература</c:v>
                </c:pt>
                <c:pt idx="8">
                  <c:v>англ.язык</c:v>
                </c:pt>
                <c:pt idx="9">
                  <c:v>информ</c:v>
                </c:pt>
                <c:pt idx="10">
                  <c:v>география</c:v>
                </c:pt>
              </c:strCache>
            </c:strRef>
          </c:cat>
          <c:val>
            <c:numRef>
              <c:f>Лист1!$B$47:$L$47</c:f>
              <c:numCache>
                <c:formatCode>General</c:formatCode>
                <c:ptCount val="11"/>
                <c:pt idx="0">
                  <c:v>3.57</c:v>
                </c:pt>
                <c:pt idx="1">
                  <c:v>3.74</c:v>
                </c:pt>
                <c:pt idx="2">
                  <c:v>3.4899999999999998</c:v>
                </c:pt>
                <c:pt idx="3">
                  <c:v>3.67</c:v>
                </c:pt>
                <c:pt idx="4">
                  <c:v>3.4699999999999998</c:v>
                </c:pt>
                <c:pt idx="5">
                  <c:v>4</c:v>
                </c:pt>
                <c:pt idx="6">
                  <c:v>3.5</c:v>
                </c:pt>
                <c:pt idx="7">
                  <c:v>3</c:v>
                </c:pt>
                <c:pt idx="8">
                  <c:v>4</c:v>
                </c:pt>
                <c:pt idx="9">
                  <c:v>4.13</c:v>
                </c:pt>
                <c:pt idx="10">
                  <c:v>3</c:v>
                </c:pt>
              </c:numCache>
            </c:numRef>
          </c:val>
        </c:ser>
        <c:axId val="50191744"/>
        <c:axId val="50205824"/>
      </c:barChart>
      <c:catAx>
        <c:axId val="5019174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0205824"/>
        <c:crosses val="autoZero"/>
        <c:auto val="1"/>
        <c:lblAlgn val="ctr"/>
        <c:lblOffset val="100"/>
      </c:catAx>
      <c:valAx>
        <c:axId val="502058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50191744"/>
        <c:crosses val="autoZero"/>
        <c:crossBetween val="between"/>
      </c:valAx>
      <c:dTable>
        <c:showHorzBorder val="1"/>
        <c:showVertBorder val="1"/>
        <c:showOutline val="1"/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Динамика результатов </a:t>
            </a:r>
            <a:r>
              <a:rPr lang="ru-RU" sz="1400" dirty="0" smtClean="0"/>
              <a:t>ОГЭ-2017(средняя </a:t>
            </a:r>
            <a:r>
              <a:rPr lang="ru-RU" sz="1400" dirty="0"/>
              <a:t>оценка по предметам)</a:t>
            </a:r>
            <a:endParaRPr lang="en-US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Лист1!$A$73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Лист1!$B$71:$M$72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обществознание</c:v>
                </c:pt>
                <c:pt idx="8">
                  <c:v>география</c:v>
                </c:pt>
                <c:pt idx="9">
                  <c:v>англ.язык</c:v>
                </c:pt>
                <c:pt idx="10">
                  <c:v>литература</c:v>
                </c:pt>
                <c:pt idx="11">
                  <c:v>по школе</c:v>
                </c:pt>
              </c:strCache>
            </c:strRef>
          </c:cat>
          <c:val>
            <c:numRef>
              <c:f>Лист1!$B$73:$M$73</c:f>
              <c:numCache>
                <c:formatCode>General</c:formatCode>
                <c:ptCount val="12"/>
                <c:pt idx="0">
                  <c:v>3.94</c:v>
                </c:pt>
                <c:pt idx="1">
                  <c:v>3.4</c:v>
                </c:pt>
                <c:pt idx="2">
                  <c:v>3.5</c:v>
                </c:pt>
                <c:pt idx="3">
                  <c:v>3.7800000000000002</c:v>
                </c:pt>
                <c:pt idx="4">
                  <c:v>5</c:v>
                </c:pt>
                <c:pt idx="5">
                  <c:v>3.82</c:v>
                </c:pt>
                <c:pt idx="6">
                  <c:v>3.8299999999999996</c:v>
                </c:pt>
                <c:pt idx="7">
                  <c:v>3.2600000000000002</c:v>
                </c:pt>
                <c:pt idx="8">
                  <c:v>2.63</c:v>
                </c:pt>
                <c:pt idx="9">
                  <c:v>4</c:v>
                </c:pt>
                <c:pt idx="10">
                  <c:v>3</c:v>
                </c:pt>
                <c:pt idx="11" formatCode="0.00">
                  <c:v>3.6509090909090904</c:v>
                </c:pt>
              </c:numCache>
            </c:numRef>
          </c:val>
        </c:ser>
        <c:ser>
          <c:idx val="1"/>
          <c:order val="1"/>
          <c:tx>
            <c:strRef>
              <c:f>Лист1!$A$74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Лист1!$B$71:$M$72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обществознание</c:v>
                </c:pt>
                <c:pt idx="8">
                  <c:v>география</c:v>
                </c:pt>
                <c:pt idx="9">
                  <c:v>англ.язык</c:v>
                </c:pt>
                <c:pt idx="10">
                  <c:v>литература</c:v>
                </c:pt>
                <c:pt idx="11">
                  <c:v>по школе</c:v>
                </c:pt>
              </c:strCache>
            </c:strRef>
          </c:cat>
          <c:val>
            <c:numRef>
              <c:f>Лист1!$B$74:$M$74</c:f>
              <c:numCache>
                <c:formatCode>General</c:formatCode>
                <c:ptCount val="12"/>
                <c:pt idx="0">
                  <c:v>3.57</c:v>
                </c:pt>
                <c:pt idx="1">
                  <c:v>3.74</c:v>
                </c:pt>
                <c:pt idx="2">
                  <c:v>3.4699999999999998</c:v>
                </c:pt>
                <c:pt idx="3">
                  <c:v>3.67</c:v>
                </c:pt>
                <c:pt idx="4">
                  <c:v>4.13</c:v>
                </c:pt>
                <c:pt idx="5">
                  <c:v>4</c:v>
                </c:pt>
                <c:pt idx="6">
                  <c:v>3.5</c:v>
                </c:pt>
                <c:pt idx="7">
                  <c:v>3.4899999999999998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 formatCode="0.00">
                  <c:v>3.5972727272727272</c:v>
                </c:pt>
              </c:numCache>
            </c:numRef>
          </c:val>
        </c:ser>
        <c:axId val="50218880"/>
        <c:axId val="50220416"/>
      </c:barChart>
      <c:catAx>
        <c:axId val="50218880"/>
        <c:scaling>
          <c:orientation val="minMax"/>
        </c:scaling>
        <c:axPos val="b"/>
        <c:tickLblPos val="nextTo"/>
        <c:crossAx val="50220416"/>
        <c:crosses val="autoZero"/>
        <c:auto val="1"/>
        <c:lblAlgn val="ctr"/>
        <c:lblOffset val="100"/>
      </c:catAx>
      <c:valAx>
        <c:axId val="50220416"/>
        <c:scaling>
          <c:orientation val="minMax"/>
        </c:scaling>
        <c:axPos val="l"/>
        <c:majorGridlines/>
        <c:numFmt formatCode="General" sourceLinked="1"/>
        <c:tickLblPos val="nextTo"/>
        <c:crossAx val="502188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l">
              <a:defRPr sz="1400"/>
            </a:pPr>
            <a:r>
              <a:rPr lang="ru-RU" sz="1400"/>
              <a:t>Сравнительная диаграмма по результатам ЕГЭ - 2017</a:t>
            </a:r>
          </a:p>
        </c:rich>
      </c:tx>
      <c:layout>
        <c:manualLayout>
          <c:xMode val="edge"/>
          <c:yMode val="edge"/>
          <c:x val="0.26159093364715041"/>
          <c:y val="3.2310648568490252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область</c:v>
                </c:pt>
              </c:strCache>
            </c:strRef>
          </c:tx>
          <c:cat>
            <c:strRef>
              <c:f>Лист1!$B$1:$M$1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матем.(база)</c:v>
                </c:pt>
                <c:pt idx="3">
                  <c:v>история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информатика</c:v>
                </c:pt>
                <c:pt idx="9">
                  <c:v>англ.язык</c:v>
                </c:pt>
                <c:pt idx="10">
                  <c:v>биология</c:v>
                </c:pt>
                <c:pt idx="11">
                  <c:v>немецкий язык</c:v>
                </c:pt>
              </c:strCache>
            </c:strRef>
          </c:cat>
          <c:val>
            <c:numRef>
              <c:f>Лист1!$B$2:$M$2</c:f>
              <c:numCache>
                <c:formatCode>General</c:formatCode>
                <c:ptCount val="12"/>
                <c:pt idx="0">
                  <c:v>69.5</c:v>
                </c:pt>
                <c:pt idx="1">
                  <c:v>44.7</c:v>
                </c:pt>
                <c:pt idx="2">
                  <c:v>4.46</c:v>
                </c:pt>
                <c:pt idx="3">
                  <c:v>60.45</c:v>
                </c:pt>
                <c:pt idx="4">
                  <c:v>61.83</c:v>
                </c:pt>
                <c:pt idx="5">
                  <c:v>51.8</c:v>
                </c:pt>
                <c:pt idx="6">
                  <c:v>53.120000000000012</c:v>
                </c:pt>
                <c:pt idx="7">
                  <c:v>58.5</c:v>
                </c:pt>
                <c:pt idx="8">
                  <c:v>58.1</c:v>
                </c:pt>
                <c:pt idx="9">
                  <c:v>77.7</c:v>
                </c:pt>
                <c:pt idx="10">
                  <c:v>58.6</c:v>
                </c:pt>
                <c:pt idx="11">
                  <c:v>59.8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cat>
            <c:strRef>
              <c:f>Лист1!$B$1:$M$1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матем.(база)</c:v>
                </c:pt>
                <c:pt idx="3">
                  <c:v>история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информатика</c:v>
                </c:pt>
                <c:pt idx="9">
                  <c:v>англ.язык</c:v>
                </c:pt>
                <c:pt idx="10">
                  <c:v>биология</c:v>
                </c:pt>
                <c:pt idx="11">
                  <c:v>немецкий язык</c:v>
                </c:pt>
              </c:strCache>
            </c:strRef>
          </c:cat>
          <c:val>
            <c:numRef>
              <c:f>Лист1!$B$3:$M$3</c:f>
              <c:numCache>
                <c:formatCode>General</c:formatCode>
                <c:ptCount val="12"/>
                <c:pt idx="0">
                  <c:v>71.099999999999994</c:v>
                </c:pt>
                <c:pt idx="1">
                  <c:v>46.6</c:v>
                </c:pt>
                <c:pt idx="2" formatCode="0.00">
                  <c:v>4.51</c:v>
                </c:pt>
                <c:pt idx="3">
                  <c:v>62.45</c:v>
                </c:pt>
                <c:pt idx="4">
                  <c:v>64.400000000000006</c:v>
                </c:pt>
                <c:pt idx="5">
                  <c:v>54.03</c:v>
                </c:pt>
                <c:pt idx="6">
                  <c:v>52.28</c:v>
                </c:pt>
                <c:pt idx="7">
                  <c:v>59.88</c:v>
                </c:pt>
                <c:pt idx="8">
                  <c:v>59.9</c:v>
                </c:pt>
                <c:pt idx="9">
                  <c:v>79.849999999999994</c:v>
                </c:pt>
                <c:pt idx="10">
                  <c:v>62.46</c:v>
                </c:pt>
                <c:pt idx="11">
                  <c:v>60.8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школа</c:v>
                </c:pt>
              </c:strCache>
            </c:strRef>
          </c:tx>
          <c:cat>
            <c:strRef>
              <c:f>Лист1!$B$1:$M$1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матем.(база)</c:v>
                </c:pt>
                <c:pt idx="3">
                  <c:v>история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информатика</c:v>
                </c:pt>
                <c:pt idx="9">
                  <c:v>англ.язык</c:v>
                </c:pt>
                <c:pt idx="10">
                  <c:v>биология</c:v>
                </c:pt>
                <c:pt idx="11">
                  <c:v>немецкий язык</c:v>
                </c:pt>
              </c:strCache>
            </c:strRef>
          </c:cat>
          <c:val>
            <c:numRef>
              <c:f>Лист1!$B$4:$M$4</c:f>
              <c:numCache>
                <c:formatCode>General</c:formatCode>
                <c:ptCount val="12"/>
                <c:pt idx="0">
                  <c:v>66.8</c:v>
                </c:pt>
                <c:pt idx="1">
                  <c:v>28.3</c:v>
                </c:pt>
                <c:pt idx="2">
                  <c:v>4.0999999999999996</c:v>
                </c:pt>
                <c:pt idx="3">
                  <c:v>38.700000000000003</c:v>
                </c:pt>
                <c:pt idx="4">
                  <c:v>50.4</c:v>
                </c:pt>
                <c:pt idx="5">
                  <c:v>44</c:v>
                </c:pt>
                <c:pt idx="6">
                  <c:v>35.300000000000004</c:v>
                </c:pt>
                <c:pt idx="7">
                  <c:v>0</c:v>
                </c:pt>
                <c:pt idx="8">
                  <c:v>0</c:v>
                </c:pt>
                <c:pt idx="9">
                  <c:v>39</c:v>
                </c:pt>
                <c:pt idx="10">
                  <c:v>62</c:v>
                </c:pt>
                <c:pt idx="11">
                  <c:v>32</c:v>
                </c:pt>
              </c:numCache>
            </c:numRef>
          </c:val>
        </c:ser>
        <c:axId val="50257280"/>
        <c:axId val="50263168"/>
      </c:barChart>
      <c:catAx>
        <c:axId val="502572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0263168"/>
        <c:crosses val="autoZero"/>
        <c:auto val="1"/>
        <c:lblAlgn val="ctr"/>
        <c:lblOffset val="100"/>
      </c:catAx>
      <c:valAx>
        <c:axId val="502631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02572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200"/>
              <a:t>Динамика результатов ЕГЭ за три года</a:t>
            </a: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21231471066116744"/>
          <c:y val="1.851851851851856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Лист1!$A$25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Лист1!$B$23:$M$23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англ.яз</c:v>
                </c:pt>
                <c:pt idx="9">
                  <c:v>информ.</c:v>
                </c:pt>
                <c:pt idx="10">
                  <c:v>матем(база)</c:v>
                </c:pt>
                <c:pt idx="11">
                  <c:v>нем.яз</c:v>
                </c:pt>
              </c:strCache>
            </c:strRef>
          </c:cat>
          <c:val>
            <c:numRef>
              <c:f>Лист1!$B$25:$M$25</c:f>
              <c:numCache>
                <c:formatCode>General</c:formatCode>
                <c:ptCount val="12"/>
                <c:pt idx="0">
                  <c:v>69.900000000000006</c:v>
                </c:pt>
                <c:pt idx="1">
                  <c:v>39.6</c:v>
                </c:pt>
                <c:pt idx="2">
                  <c:v>50.3</c:v>
                </c:pt>
                <c:pt idx="4">
                  <c:v>46.6</c:v>
                </c:pt>
                <c:pt idx="5">
                  <c:v>55.5</c:v>
                </c:pt>
                <c:pt idx="6">
                  <c:v>51.5</c:v>
                </c:pt>
                <c:pt idx="7">
                  <c:v>50</c:v>
                </c:pt>
                <c:pt idx="10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Лист1!$A$26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Лист1!$B$23:$M$23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англ.яз</c:v>
                </c:pt>
                <c:pt idx="9">
                  <c:v>информ.</c:v>
                </c:pt>
                <c:pt idx="10">
                  <c:v>матем(база)</c:v>
                </c:pt>
                <c:pt idx="11">
                  <c:v>нем.яз</c:v>
                </c:pt>
              </c:strCache>
            </c:strRef>
          </c:cat>
          <c:val>
            <c:numRef>
              <c:f>Лист1!$B$26:$M$26</c:f>
              <c:numCache>
                <c:formatCode>General</c:formatCode>
                <c:ptCount val="12"/>
                <c:pt idx="0">
                  <c:v>74.2</c:v>
                </c:pt>
                <c:pt idx="1">
                  <c:v>41.7</c:v>
                </c:pt>
                <c:pt idx="2">
                  <c:v>48.6</c:v>
                </c:pt>
                <c:pt idx="3">
                  <c:v>52.2</c:v>
                </c:pt>
                <c:pt idx="4">
                  <c:v>44.8</c:v>
                </c:pt>
                <c:pt idx="5">
                  <c:v>60.2</c:v>
                </c:pt>
                <c:pt idx="6">
                  <c:v>43.8</c:v>
                </c:pt>
                <c:pt idx="7">
                  <c:v>47</c:v>
                </c:pt>
                <c:pt idx="8">
                  <c:v>51</c:v>
                </c:pt>
                <c:pt idx="9">
                  <c:v>53</c:v>
                </c:pt>
                <c:pt idx="10">
                  <c:v>4.5</c:v>
                </c:pt>
              </c:numCache>
            </c:numRef>
          </c:val>
        </c:ser>
        <c:ser>
          <c:idx val="2"/>
          <c:order val="2"/>
          <c:tx>
            <c:strRef>
              <c:f>Лист1!$A$27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Лист1!$B$23:$M$23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англ.яз</c:v>
                </c:pt>
                <c:pt idx="9">
                  <c:v>информ.</c:v>
                </c:pt>
                <c:pt idx="10">
                  <c:v>матем(база)</c:v>
                </c:pt>
                <c:pt idx="11">
                  <c:v>нем.яз</c:v>
                </c:pt>
              </c:strCache>
            </c:strRef>
          </c:cat>
          <c:val>
            <c:numRef>
              <c:f>Лист1!$B$27:$M$27</c:f>
              <c:numCache>
                <c:formatCode>General</c:formatCode>
                <c:ptCount val="12"/>
                <c:pt idx="0">
                  <c:v>66.8</c:v>
                </c:pt>
                <c:pt idx="1">
                  <c:v>28.3</c:v>
                </c:pt>
                <c:pt idx="2">
                  <c:v>44</c:v>
                </c:pt>
                <c:pt idx="3">
                  <c:v>62</c:v>
                </c:pt>
                <c:pt idx="4">
                  <c:v>38.700000000000003</c:v>
                </c:pt>
                <c:pt idx="5">
                  <c:v>50.4</c:v>
                </c:pt>
                <c:pt idx="6">
                  <c:v>35.5</c:v>
                </c:pt>
                <c:pt idx="8">
                  <c:v>39</c:v>
                </c:pt>
                <c:pt idx="10">
                  <c:v>4.0999999999999996</c:v>
                </c:pt>
                <c:pt idx="11">
                  <c:v>32</c:v>
                </c:pt>
              </c:numCache>
            </c:numRef>
          </c:val>
        </c:ser>
        <c:axId val="50290688"/>
        <c:axId val="50292224"/>
      </c:barChart>
      <c:catAx>
        <c:axId val="5029068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0292224"/>
        <c:crosses val="autoZero"/>
        <c:auto val="1"/>
        <c:lblAlgn val="ctr"/>
        <c:lblOffset val="100"/>
      </c:catAx>
      <c:valAx>
        <c:axId val="502922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00" b="0"/>
            </a:pPr>
            <a:endParaRPr lang="ru-RU"/>
          </a:p>
        </c:txPr>
        <c:crossAx val="502906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ru-RU"/>
          </a:p>
        </c:txPr>
      </c:dTable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9CE9A8-0354-43B5-BFE0-928233294D0C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340768"/>
            <a:ext cx="7406640" cy="25523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Деятельность образовательного учреждения по реализации основных направлений Программы развития на 2017-2018 учебный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7406640" cy="1752600"/>
          </a:xfrm>
        </p:spPr>
        <p:txBody>
          <a:bodyPr/>
          <a:lstStyle/>
          <a:p>
            <a:pPr algn="r"/>
            <a:r>
              <a:rPr lang="ru-RU" dirty="0" smtClean="0"/>
              <a:t>Заместитель директора И.А. </a:t>
            </a:r>
            <a:r>
              <a:rPr lang="ru-RU" dirty="0" err="1" smtClean="0"/>
              <a:t>Елфимычева</a:t>
            </a:r>
            <a:endParaRPr lang="ru-RU" dirty="0" smtClean="0"/>
          </a:p>
          <a:p>
            <a:pPr algn="r"/>
            <a:r>
              <a:rPr lang="ru-RU" smtClean="0"/>
              <a:t>а</a:t>
            </a:r>
            <a:r>
              <a:rPr lang="ru-RU" smtClean="0"/>
              <a:t>вгуст</a:t>
            </a:r>
            <a:r>
              <a:rPr lang="ru-RU" dirty="0" smtClean="0"/>
              <a:t>, 2017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60648"/>
            <a:ext cx="7498080" cy="792088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Сформировать план-график участия одаренных и высокомотивированных детей в ежегодных олимпиадах и конкурсах разных уровней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03648" y="1124744"/>
          <a:ext cx="7499349" cy="5416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695310"/>
                <a:gridCol w="2499783"/>
              </a:tblGrid>
              <a:tr h="35695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мероприятия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действия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результат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9922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Презентация плана-графика </a:t>
                      </a: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традиционных конкурсных мероприятий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Формирование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плана-графика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Ознакомление классных руководителей, учителей-предметников с планом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Включение  мероприятий в индивидуальный маршрут  на основе выбора учащихся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Размещение информации на сайте школы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Повышение уровня информированности всех участников образовательного процесса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Организация участия в  школьном этапе ВСОШ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Установочное консультирование педагогов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Организация выбора  учащимися предметов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Проведение предметных олимпиад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согласно графика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Подведение итогов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Упорядочение подготовки и проведения олимпиад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Повышение качества подготовки учащихся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Организация участия в муниципальном и региональном этапах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</a:rPr>
                        <a:t>ВсОШ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Организация консультирования участников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Организация участия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Повышение качества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подготовки участников 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20244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Организация участия в  ежегодных конкурсах 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Информирование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об олимпиадах и конкурсах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Консультирование  педагогов и участников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Организация участия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диагностики удовлетворенности учащихся содержанием и итогами конкурсов.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Возможность 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выбора конкурсов и олимпиад по интересам учащихся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Увеличение количества участников  и призеров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 Организовать сопровождение высокомотивированных детей в соответствии с индивидуальным маршрутным листом, с учетом преемственности между уровнями образования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31640" y="1484784"/>
          <a:ext cx="7499349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836"/>
                <a:gridCol w="2438730"/>
                <a:gridCol w="249978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мероприятия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действия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результат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Семинар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классных руководителей и учителей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ведению индивидуальных маршрутных листов высокомотивированных и одаренных школьников.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 классных руководителей «Включенность одаренных и высокомотивированных учащихся в конкурсное движение»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Предъявление модели индивидуального маршрутного листа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Корректировка базы данных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одаренных и высокомотивированных детей с учетом преемственности по видам одаренности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Консультирование по составлению индивидуальных маршрутов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Организация сопровождения учащихся на основе индивидуального маршрута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Наличие ИМЛ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одаренных и высокомотивированных учащихся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Возможность контроля реализации  ИМЛ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Организовать психолого-педагогическое сопровождение и поддержку различных групп учащихся, совместную работу школы с родителями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1" y="1447800"/>
          <a:ext cx="7385373" cy="5296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791"/>
                <a:gridCol w="2461791"/>
                <a:gridCol w="2461791"/>
              </a:tblGrid>
              <a:tr h="23340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мероприятия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действия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результат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1080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Заседания профилактического совета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Выявление учащихся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группы социального неблагополучия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Организация наставничества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Организация сопровождение данной группы учащихся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Консультирование родителей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Консультирование педагогов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Уменьшение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числа учащихся состоящих на различных видах учета</a:t>
                      </a:r>
                    </a:p>
                    <a:p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Снижение уровня правонарушений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52672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Работа по сопровождению учащихся психологом,</a:t>
                      </a:r>
                      <a:r>
                        <a:rPr lang="ru-RU" sz="1100" baseline="0" dirty="0" smtClean="0"/>
                        <a:t> дефектологом, логопедом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/>
                        <a:t>Организация сопровождения  детей с ОВЗ,  одаренных школьников, адаптационного периода учащихся 1,5, 10 классов, профориентации старшеклассников, государственной</a:t>
                      </a:r>
                      <a:r>
                        <a:rPr lang="ru-RU" sz="1100" baseline="0" dirty="0" smtClean="0"/>
                        <a:t> итоговой аттестации выпускников</a:t>
                      </a:r>
                      <a:endParaRPr lang="ru-RU" sz="11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/>
                        <a:t>Проведение</a:t>
                      </a:r>
                      <a:r>
                        <a:rPr lang="ru-RU" sz="1100" baseline="0" dirty="0" smtClean="0"/>
                        <a:t> психолого-педагогической диагностики различных групп учащихся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/>
                        <a:t>Индивидуальное консультирование учащихся, родителей, педагогов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/>
                        <a:t>Снижение уровня </a:t>
                      </a:r>
                      <a:r>
                        <a:rPr lang="ru-RU" sz="1100" dirty="0" err="1" smtClean="0"/>
                        <a:t>дезадаптации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детей и подростков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/>
                        <a:t>Повышение учебной мотивации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/>
                        <a:t>Осознанный выбор профессионального пути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/>
                        <a:t>Снижение</a:t>
                      </a:r>
                      <a:r>
                        <a:rPr lang="ru-RU" sz="1100" baseline="0" dirty="0" smtClean="0"/>
                        <a:t> стресса во время ГИА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/>
                        <a:t>Создание благоприятных условий обучения для различных групп учащихся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100" dirty="0"/>
                    </a:p>
                  </a:txBody>
                  <a:tcPr/>
                </a:tc>
              </a:tr>
              <a:tr h="1852672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Организация</a:t>
                      </a:r>
                      <a:r>
                        <a:rPr lang="ru-RU" sz="1100" baseline="0" dirty="0" smtClean="0"/>
                        <a:t>  деятельности школьной службы примирения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dirty="0" smtClean="0"/>
                        <a:t>Проведение</a:t>
                      </a:r>
                      <a:r>
                        <a:rPr lang="ru-RU" sz="1100" baseline="0" dirty="0" smtClean="0"/>
                        <a:t> тренингов  для педагогов и родителей по созданию бесконфликтной среды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/>
                        <a:t>Привлечение учащихся-волонтеров  для работы в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100" baseline="0" dirty="0" smtClean="0"/>
                        <a:t> ШСП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aseline="0" dirty="0" smtClean="0"/>
                        <a:t>Работа с обращениями по разрешению конфликтов  между участниками образовательного процесса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Снижение</a:t>
                      </a:r>
                      <a:r>
                        <a:rPr lang="ru-RU" sz="1100" baseline="0" dirty="0" smtClean="0"/>
                        <a:t> уровня конфликтности в школьной среде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9817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Результаты ГИА-2017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>Статистика ОГЭ-9 класс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75656" y="1772816"/>
          <a:ext cx="7056782" cy="427011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70402"/>
                <a:gridCol w="802037"/>
                <a:gridCol w="806771"/>
                <a:gridCol w="994393"/>
                <a:gridCol w="994393"/>
                <a:gridCol w="994393"/>
                <a:gridCol w="994393"/>
              </a:tblGrid>
              <a:tr h="342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Предмет</a:t>
                      </a:r>
                      <a:endParaRPr lang="ru-R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Участников</a:t>
                      </a:r>
                      <a:endParaRPr lang="ru-R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</a:t>
                      </a:r>
                      <a:r>
                        <a:rPr lang="ru-RU" sz="1000" b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сдали</a:t>
                      </a:r>
                      <a:endParaRPr lang="ru-R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Средняя оценка</a:t>
                      </a:r>
                      <a:endParaRPr lang="ru-R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Мин. балл</a:t>
                      </a:r>
                      <a:endParaRPr lang="ru-R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Ср. балл</a:t>
                      </a:r>
                      <a:endParaRPr lang="ru-R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Макс. балл</a:t>
                      </a:r>
                      <a:endParaRPr lang="ru-RU" sz="11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Английский язык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1-2%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Биология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3-6%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34,3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География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8-17%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14,9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Информатика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8-17%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4,13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14,9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История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6-13%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23,2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Литература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1-2%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Математика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3,74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Обществознание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37-80%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3,49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23,7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Русский язык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3,57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27,1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Физика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19-41%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3,47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18,7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u="none" strike="noStrike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9 - Химия</a:t>
                      </a:r>
                      <a:endParaRPr lang="ru-RU" sz="1200" b="0" u="none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9-20%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3,67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12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21,7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240848" cy="4429472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47664" y="1484784"/>
          <a:ext cx="69847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59632" y="1052736"/>
          <a:ext cx="741682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 ЕГЭ-2017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03649" y="1447800"/>
          <a:ext cx="7519924" cy="4079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4175"/>
                <a:gridCol w="936181"/>
                <a:gridCol w="1249892"/>
                <a:gridCol w="1249892"/>
                <a:gridCol w="1249892"/>
                <a:gridCol w="1249892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Предмет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Участников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Несдавших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Мин. балл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Ср. балл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Макс. балл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Английский язык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4% -1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Биология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17% - 4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История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25% - 6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38,7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Математика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54% - 13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28,3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Математика баз.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4,1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Немецкий язык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4% - 1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Обществознание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63% -15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50,4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Русский язык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66,8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Физика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17% - 4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11 - Химия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13% - 3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latin typeface="Arial" pitchFamily="34" charset="0"/>
                          <a:cs typeface="Arial" pitchFamily="34" charset="0"/>
                        </a:rPr>
                        <a:t>35,3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6953324" cy="4069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план работы МО: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Проанализировать результаты ГИА по предметам</a:t>
            </a:r>
          </a:p>
          <a:p>
            <a:r>
              <a:rPr lang="ru-RU" dirty="0" smtClean="0"/>
              <a:t>Выявить типичные ошибки и затруднения выпускников</a:t>
            </a:r>
          </a:p>
          <a:p>
            <a:r>
              <a:rPr lang="ru-RU" dirty="0" smtClean="0"/>
              <a:t>Организовать работу МО по повышению качества подготовки выпускников к ГИА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10146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Создание системы психолого-педагогического сопровождения групп учащихся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03648" y="1628800"/>
          <a:ext cx="7499350" cy="492639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749675"/>
                <a:gridCol w="3749675"/>
              </a:tblGrid>
              <a:tr h="350085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МИКРОЦЕЛИ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8115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</a:t>
                      </a:r>
                      <a:r>
                        <a:rPr lang="ru-RU" sz="1600" baseline="0" dirty="0" smtClean="0"/>
                        <a:t> Недостаточная информированность  одаренных и высокомотивированных  учащихся об олимпиадах и конкурсах различного уровня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600" baseline="0" dirty="0" smtClean="0"/>
                        <a:t>Сформировать план-график участия одаренных и высокомотивированных детей в ежегодных олимпиадах и конкурсах разных уровней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401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 </a:t>
                      </a:r>
                      <a:r>
                        <a:rPr lang="ru-RU" sz="1600" baseline="0" dirty="0" smtClean="0"/>
                        <a:t>Недостаточная вовлеченность одаренных и высокомотивированных детей в  конкурсное движение разных уровней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2. Организовать сопровождение одаренных и высокомотивированных детей в соответствии с индивидуальным маршрутным листом, с учетом преемственности между уровнями образования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8115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600" baseline="0" dirty="0" smtClean="0"/>
                        <a:t>3. Организовать психолого-педагогическое сопровождение и поддержку различных групп учащихся, совместную работу школы с родителями 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AWJJH2MPE6E2-1585558818-2372</_dlc_DocId>
    <_dlc_DocIdUrl xmlns="4a252ca3-5a62-4c1c-90a6-29f4710e47f8">
      <Url>http://edu-sps.koiro.local/Kostroma_EDU/kos-sch-29/_layouts/15/DocIdRedir.aspx?ID=AWJJH2MPE6E2-1585558818-2372</Url>
      <Description>AWJJH2MPE6E2-1585558818-2372</Description>
    </_dlc_DocIdUrl>
  </documentManagement>
</p:properties>
</file>

<file path=customXml/itemProps1.xml><?xml version="1.0" encoding="utf-8"?>
<ds:datastoreItem xmlns:ds="http://schemas.openxmlformats.org/officeDocument/2006/customXml" ds:itemID="{46E1D89F-86F0-46CE-8383-719054BCF98D}"/>
</file>

<file path=customXml/itemProps2.xml><?xml version="1.0" encoding="utf-8"?>
<ds:datastoreItem xmlns:ds="http://schemas.openxmlformats.org/officeDocument/2006/customXml" ds:itemID="{541CECED-95A8-442C-A3BB-9607B6F6BFDF}"/>
</file>

<file path=customXml/itemProps3.xml><?xml version="1.0" encoding="utf-8"?>
<ds:datastoreItem xmlns:ds="http://schemas.openxmlformats.org/officeDocument/2006/customXml" ds:itemID="{3AAE1C1C-3D81-4F24-86B4-90EB9F2C41AD}"/>
</file>

<file path=customXml/itemProps4.xml><?xml version="1.0" encoding="utf-8"?>
<ds:datastoreItem xmlns:ds="http://schemas.openxmlformats.org/officeDocument/2006/customXml" ds:itemID="{5C8FBA3E-9785-43D3-89AF-D2628C191828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716</TotalTime>
  <Words>781</Words>
  <Application>Microsoft Office PowerPoint</Application>
  <PresentationFormat>Экран (4:3)</PresentationFormat>
  <Paragraphs>243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Деятельность образовательного учреждения по реализации основных направлений Программы развития на 2017-2018 учебный год</vt:lpstr>
      <vt:lpstr>Результаты ГИА-2017 Статистика ОГЭ-9 класс</vt:lpstr>
      <vt:lpstr>Слайд 3</vt:lpstr>
      <vt:lpstr>Слайд 4</vt:lpstr>
      <vt:lpstr>Статистика ЕГЭ-2017</vt:lpstr>
      <vt:lpstr>Слайд 6</vt:lpstr>
      <vt:lpstr>Слайд 7</vt:lpstr>
      <vt:lpstr>В план работы МО:</vt:lpstr>
      <vt:lpstr>Создание системы психолого-педагогического сопровождения групп учащихся </vt:lpstr>
      <vt:lpstr>  Сформировать план-график участия одаренных и высокомотивированных детей в ежегодных олимпиадах и конкурсах разных уровней </vt:lpstr>
      <vt:lpstr> Организовать сопровождение высокомотивированных детей в соответствии с индивидуальным маршрутным листом, с учетом преемственности между уровнями образования</vt:lpstr>
      <vt:lpstr>Организовать психолого-педагогическое сопровождение и поддержку различных групп учащихся, совместную работу школы с родителями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условий для развития одаренных, высокомотивированных и талантливых детей</dc:title>
  <dc:creator>Ольга Юрьевна</dc:creator>
  <cp:lastModifiedBy>user</cp:lastModifiedBy>
  <cp:revision>76</cp:revision>
  <dcterms:created xsi:type="dcterms:W3CDTF">2017-05-22T19:14:50Z</dcterms:created>
  <dcterms:modified xsi:type="dcterms:W3CDTF">2017-08-29T06:55:10Z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43c35079-eb19-498f-8e5a-0ba97bf2771f</vt:lpwstr>
  </property>
</Properties>
</file>