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63" r:id="rId6"/>
    <p:sldId id="262" r:id="rId7"/>
    <p:sldId id="259" r:id="rId8"/>
    <p:sldId id="261" r:id="rId9"/>
    <p:sldId id="260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4E9A-39E4-43C8-9FFA-CB70F77A708B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50FDB-4AAA-49D7-9E80-8FC3E87FA5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4E9A-39E4-43C8-9FFA-CB70F77A708B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50FDB-4AAA-49D7-9E80-8FC3E87FA5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4E9A-39E4-43C8-9FFA-CB70F77A708B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50FDB-4AAA-49D7-9E80-8FC3E87FA5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4E9A-39E4-43C8-9FFA-CB70F77A708B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50FDB-4AAA-49D7-9E80-8FC3E87FA5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4E9A-39E4-43C8-9FFA-CB70F77A708B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50FDB-4AAA-49D7-9E80-8FC3E87FA5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4E9A-39E4-43C8-9FFA-CB70F77A708B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50FDB-4AAA-49D7-9E80-8FC3E87FA58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4E9A-39E4-43C8-9FFA-CB70F77A708B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50FDB-4AAA-49D7-9E80-8FC3E87FA5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4E9A-39E4-43C8-9FFA-CB70F77A708B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50FDB-4AAA-49D7-9E80-8FC3E87FA5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4E9A-39E4-43C8-9FFA-CB70F77A708B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50FDB-4AAA-49D7-9E80-8FC3E87FA5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4E9A-39E4-43C8-9FFA-CB70F77A708B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F50FDB-4AAA-49D7-9E80-8FC3E87FA5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4E9A-39E4-43C8-9FFA-CB70F77A708B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50FDB-4AAA-49D7-9E80-8FC3E87FA5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22A4E9A-39E4-43C8-9FFA-CB70F77A708B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3F50FDB-4AAA-49D7-9E80-8FC3E87FA58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908720"/>
            <a:ext cx="5648623" cy="3096344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«Анализ состояния и прогноз тенденций изменения </a:t>
            </a:r>
            <a:b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социального заказа»</a:t>
            </a:r>
            <a:b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70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764704"/>
            <a:ext cx="7520940" cy="335924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490345" algn="l"/>
              </a:tabLst>
            </a:pPr>
            <a:r>
              <a:rPr lang="ru-RU" sz="18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государственной итоговой аттестации за три последних года.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8480990"/>
              </p:ext>
            </p:extLst>
          </p:nvPr>
        </p:nvGraphicFramePr>
        <p:xfrm>
          <a:off x="1438275" y="1417860"/>
          <a:ext cx="6289675" cy="3093847"/>
        </p:xfrm>
        <a:graphic>
          <a:graphicData uri="http://schemas.openxmlformats.org/drawingml/2006/table">
            <a:tbl>
              <a:tblPr firstRow="1" firstCol="1" bandRow="1"/>
              <a:tblGrid>
                <a:gridCol w="2465705"/>
                <a:gridCol w="973455"/>
                <a:gridCol w="973455"/>
                <a:gridCol w="970280"/>
                <a:gridCol w="90678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 (проф.)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 (баз.)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Литература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876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Проблемы: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Отток квалифицированных кадров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Рост выпускников не прошедших ГИА (с первого раза)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Отсутствует углубленное изучение предметов на уровне основного общего образования(что предусмотрено в лицеях, гимназиях)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Низкая осведомленность родителей о выборе формы обучения, победах в конкурсах, олимпиадах и пр.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5231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6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для анализа: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lnSpc>
                <a:spcPct val="115000"/>
              </a:lnSpc>
              <a:buSzPts val="1400"/>
              <a:buFont typeface="Times New Roman" panose="02020603050405020304" pitchFamily="18" charset="0"/>
              <a:buAutoNum type="arabicParenR"/>
              <a:tabLst>
                <a:tab pos="1490345" algn="l"/>
              </a:tabLst>
            </a:pPr>
            <a:r>
              <a:rPr lang="ru-RU" sz="2300" spc="-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требование к качеству подготовки выпускника школы </a:t>
            </a:r>
            <a:r>
              <a:rPr lang="ru-RU" sz="2300" spc="-5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300" spc="-4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</a:t>
            </a:r>
            <a:r>
              <a:rPr lang="ru-RU" sz="2300" spc="-4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концепции модернизации; ФГОС основного и среднего общего образования)</a:t>
            </a:r>
            <a:endParaRPr lang="ru-RU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SzPts val="1400"/>
              <a:buFont typeface="Times New Roman" panose="02020603050405020304" pitchFamily="18" charset="0"/>
              <a:buAutoNum type="arabicParenR"/>
              <a:tabLst>
                <a:tab pos="1490345" algn="l"/>
              </a:tabLst>
            </a:pPr>
            <a:r>
              <a:rPr lang="ru-RU" sz="2300" spc="-45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требование к качеству подготовки абитуриентов в учреждениях </a:t>
            </a:r>
            <a:r>
              <a:rPr lang="ru-RU" sz="2300" spc="-4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начального и среднего </a:t>
            </a:r>
            <a:r>
              <a:rPr lang="ru-RU" sz="2300" spc="-4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профессионального образования.</a:t>
            </a:r>
          </a:p>
          <a:p>
            <a:pPr lvl="0">
              <a:lnSpc>
                <a:spcPct val="115000"/>
              </a:lnSpc>
              <a:buSzPts val="1400"/>
              <a:buFont typeface="Times New Roman" panose="02020603050405020304" pitchFamily="18" charset="0"/>
              <a:buAutoNum type="arabicParenR"/>
              <a:tabLst>
                <a:tab pos="1490345" algn="l"/>
              </a:tabLst>
            </a:pPr>
            <a:r>
              <a:rPr lang="ru-RU" sz="2300" spc="-4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требование к качеству подготовки абитуриентов в ВУЗах.</a:t>
            </a:r>
            <a:endParaRPr lang="ru-RU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SzPts val="1400"/>
              <a:buFont typeface="Times New Roman" panose="02020603050405020304" pitchFamily="18" charset="0"/>
              <a:buAutoNum type="arabicParenR"/>
              <a:tabLst>
                <a:tab pos="1490345" algn="l"/>
              </a:tabLst>
            </a:pPr>
            <a:r>
              <a:rPr lang="ru-RU" sz="2300" spc="-45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Требования, предъявляемые работодателями к сотрудникам </a:t>
            </a:r>
            <a:r>
              <a:rPr lang="ru-RU" sz="2300" spc="-4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сферы, производства и услуг.</a:t>
            </a:r>
            <a:endParaRPr lang="ru-RU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SzPts val="1400"/>
              <a:buFont typeface="Times New Roman" panose="02020603050405020304" pitchFamily="18" charset="0"/>
              <a:buAutoNum type="arabicParenR"/>
              <a:tabLst>
                <a:tab pos="1490345" algn="l"/>
              </a:tabLst>
            </a:pPr>
            <a:r>
              <a:rPr lang="ru-RU" sz="23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Каковы требования к общему образованию со стороны родителей </a:t>
            </a:r>
            <a:r>
              <a:rPr lang="ru-RU" sz="23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учащихся</a:t>
            </a:r>
          </a:p>
          <a:p>
            <a:pPr lvl="0">
              <a:lnSpc>
                <a:spcPct val="115000"/>
              </a:lnSpc>
              <a:buSzPts val="1400"/>
              <a:buFont typeface="Times New Roman" panose="02020603050405020304" pitchFamily="18" charset="0"/>
              <a:buAutoNum type="arabicParenR"/>
            </a:pPr>
            <a:r>
              <a:rPr lang="ru-RU" sz="2300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образовательные потребности учащихся и их родителей.</a:t>
            </a:r>
            <a:endParaRPr lang="ru-RU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SzPts val="1400"/>
              <a:buFont typeface="Times New Roman" panose="02020603050405020304" pitchFamily="18" charset="0"/>
              <a:buAutoNum type="arabicParenR"/>
            </a:pPr>
            <a:r>
              <a:rPr lang="ru-RU" sz="2300" spc="5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</a:t>
            </a:r>
            <a:r>
              <a:rPr lang="ru-RU" sz="2300" spc="5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формулировки </a:t>
            </a:r>
            <a:r>
              <a:rPr lang="ru-RU" sz="2300" spc="5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соц. заказа, на который ориентируется школа.</a:t>
            </a:r>
            <a:endParaRPr lang="ru-RU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SzPts val="1400"/>
              <a:buFont typeface="Times New Roman" panose="02020603050405020304" pitchFamily="18" charset="0"/>
              <a:buAutoNum type="arabicParenR"/>
              <a:tabLst>
                <a:tab pos="1490345" algn="l"/>
              </a:tabLst>
            </a:pPr>
            <a:endParaRPr lang="ru-RU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5170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Социальный заказ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Анкетирование родителей для формирования социального заказа выявило следующее:</a:t>
            </a:r>
            <a:endParaRPr lang="ru-RU" dirty="0"/>
          </a:p>
        </p:txBody>
      </p:sp>
      <p:pic>
        <p:nvPicPr>
          <p:cNvPr id="1026" name="Picture 2" descr="C:\Users\user\Downloads\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1730787"/>
            <a:ext cx="7286625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904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39" y="404664"/>
            <a:ext cx="5128044" cy="4320480"/>
          </a:xfrm>
        </p:spPr>
      </p:pic>
      <p:pic>
        <p:nvPicPr>
          <p:cNvPr id="2050" name="Picture 2" descr="C:\Users\user\Downloads\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034707"/>
            <a:ext cx="5076056" cy="4778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84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5092572" cy="4608512"/>
          </a:xfrm>
        </p:spPr>
      </p:pic>
      <p:pic>
        <p:nvPicPr>
          <p:cNvPr id="3074" name="Picture 2" descr="C:\Users\user\Downloads\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348880"/>
            <a:ext cx="5076056" cy="450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03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5261342" cy="4437111"/>
          </a:xfrm>
        </p:spPr>
      </p:pic>
      <p:pic>
        <p:nvPicPr>
          <p:cNvPr id="4098" name="Picture 2" descr="C:\Users\user\Downloads\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1" y="2132405"/>
            <a:ext cx="4932040" cy="455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83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заказ со стороны общества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способность обучаемых самостоятельно решать проблемы в различных сферах деятельности на основе использования освоенного ими социального опыта,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школьное образование должно обеспечивать возможность достижения желаемых образовательных результатов всеми учащимися,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rgbClr val="1A1A1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сформированность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выпускника (хоть в какой-то степени) информационной и коммуникативной ключевых компетенций и базовых знаний, умений и навыков по основным точным и естественнонаучным дисциплинам,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желание работодателей видеть в выпускнике сформированными коммуникативную, креативную и кооперативную ключевые компетенции. Остаются по-прежнему востребованными исполнительские (а не лидерские!) качества личности.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rgbClr val="1A1A1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сформированность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выпускника кооперативной компетенции.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194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>Социальный заказ со стороны родителей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высокого качества преподавания учебных предметов.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качественной работы психологической службы школы и высокой психологической компетентности каждого учителя-предметника, обеспечивающего максимальное внимание каждому учащемуся.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ориентация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 приоритетное учение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учебных задач 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</a:rPr>
              <a:t>Первичная профориентационная  работа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43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836712"/>
            <a:ext cx="7520940" cy="77688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490345" algn="l"/>
              </a:tabLst>
            </a:pPr>
            <a:r>
              <a:rPr lang="ru-RU" sz="18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государственной итоговой аттестации за три последних года.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5897830"/>
              </p:ext>
            </p:extLst>
          </p:nvPr>
        </p:nvGraphicFramePr>
        <p:xfrm>
          <a:off x="1438275" y="1417860"/>
          <a:ext cx="6289675" cy="2944368"/>
        </p:xfrm>
        <a:graphic>
          <a:graphicData uri="http://schemas.openxmlformats.org/drawingml/2006/table">
            <a:tbl>
              <a:tblPr firstRow="1" firstCol="1" bandRow="1"/>
              <a:tblGrid>
                <a:gridCol w="2432685"/>
                <a:gridCol w="959485"/>
                <a:gridCol w="1057275"/>
                <a:gridCol w="956310"/>
                <a:gridCol w="88392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ГИА не проводилось - пандемия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Литература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345" algn="l"/>
                        </a:tabLs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24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9E1F62-421F-4971-AAA6-1ADD2DB4391D}"/>
</file>

<file path=customXml/itemProps2.xml><?xml version="1.0" encoding="utf-8"?>
<ds:datastoreItem xmlns:ds="http://schemas.openxmlformats.org/officeDocument/2006/customXml" ds:itemID="{39362520-9A47-4EB9-92C1-48AC6D3CA437}"/>
</file>

<file path=customXml/itemProps3.xml><?xml version="1.0" encoding="utf-8"?>
<ds:datastoreItem xmlns:ds="http://schemas.openxmlformats.org/officeDocument/2006/customXml" ds:itemID="{265A6889-C6F1-4A02-B9CF-AE2AC7E1318D}"/>
</file>

<file path=customXml/itemProps4.xml><?xml version="1.0" encoding="utf-8"?>
<ds:datastoreItem xmlns:ds="http://schemas.openxmlformats.org/officeDocument/2006/customXml" ds:itemID="{4BE52DA4-B9EC-4046-AA58-0EEB743FE628}"/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72</TotalTime>
  <Words>419</Words>
  <Application>Microsoft Office PowerPoint</Application>
  <PresentationFormat>Экран (4:3)</PresentationFormat>
  <Paragraphs>141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Franklin Gothic Book</vt:lpstr>
      <vt:lpstr>Franklin Gothic Medium</vt:lpstr>
      <vt:lpstr>Times New Roman</vt:lpstr>
      <vt:lpstr>Tunga</vt:lpstr>
      <vt:lpstr>Wingdings</vt:lpstr>
      <vt:lpstr>Углы</vt:lpstr>
      <vt:lpstr>«Анализ состояния и прогноз тенденций изменения  социального заказа» </vt:lpstr>
      <vt:lpstr>Вопросы для анализа:</vt:lpstr>
      <vt:lpstr>Социальный заказ</vt:lpstr>
      <vt:lpstr>Презентация PowerPoint</vt:lpstr>
      <vt:lpstr>Презентация PowerPoint</vt:lpstr>
      <vt:lpstr>Презентация PowerPoint</vt:lpstr>
      <vt:lpstr>Социальный заказ со стороны общества</vt:lpstr>
      <vt:lpstr>Социальный заказ со стороны родителей</vt:lpstr>
      <vt:lpstr>Результаты государственной итоговой аттестации за три последних года. </vt:lpstr>
      <vt:lpstr>Результаты государственной итоговой аттестации за три последних года. </vt:lpstr>
      <vt:lpstr>Проблемы: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Социальный заказ</dc:title>
  <dc:creator>User</dc:creator>
  <cp:lastModifiedBy>Елена Яновна</cp:lastModifiedBy>
  <cp:revision>7</cp:revision>
  <dcterms:created xsi:type="dcterms:W3CDTF">2023-01-05T12:58:56Z</dcterms:created>
  <dcterms:modified xsi:type="dcterms:W3CDTF">2023-01-09T07:34:52Z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