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charts/style4.xml" ContentType="application/vnd.ms-office.chartstyle+xml"/>
  <Override PartName="/ppt/charts/chart4.xml" ContentType="application/vnd.openxmlformats-officedocument.drawingml.chart+xml"/>
  <Override PartName="/ppt/charts/colors3.xml" ContentType="application/vnd.ms-office.chartcolorstyle+xml"/>
  <Override PartName="/ppt/charts/style3.xml" ContentType="application/vnd.ms-office.chartstyle+xml"/>
  <Override PartName="/ppt/charts/chart3.xml" ContentType="application/vnd.openxmlformats-officedocument.drawingml.chart+xml"/>
  <Override PartName="/ppt/charts/colors2.xml" ContentType="application/vnd.ms-office.chartcolorstyle+xml"/>
  <Override PartName="/ppt/charts/style2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6" r:id="rId8"/>
    <p:sldId id="260" r:id="rId9"/>
    <p:sldId id="267" r:id="rId10"/>
    <p:sldId id="261" r:id="rId11"/>
    <p:sldId id="262" r:id="rId12"/>
    <p:sldId id="268" r:id="rId13"/>
    <p:sldId id="270" r:id="rId14"/>
    <p:sldId id="271" r:id="rId15"/>
    <p:sldId id="272" r:id="rId16"/>
    <p:sldId id="273" r:id="rId17"/>
    <p:sldId id="269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4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9548363550788658E-2"/>
          <c:y val="0.11073221330818891"/>
          <c:w val="0.94045163644921137"/>
          <c:h val="0.7643103683144516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учащихся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685</c:v>
                </c:pt>
                <c:pt idx="1">
                  <c:v>700</c:v>
                </c:pt>
                <c:pt idx="2">
                  <c:v>726</c:v>
                </c:pt>
                <c:pt idx="3">
                  <c:v>722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13513008"/>
        <c:axId val="313505952"/>
      </c:lineChart>
      <c:catAx>
        <c:axId val="313513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3505952"/>
        <c:crosses val="autoZero"/>
        <c:auto val="1"/>
        <c:lblAlgn val="ctr"/>
        <c:lblOffset val="100"/>
        <c:noMultiLvlLbl val="0"/>
      </c:catAx>
      <c:valAx>
        <c:axId val="313505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3513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35493128528721374"/>
          <c:y val="0.91038677660994038"/>
          <c:w val="0.32053105075375776"/>
          <c:h val="8.96132233900596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детей мигрантов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34</c:v>
                </c:pt>
                <c:pt idx="1">
                  <c:v>36</c:v>
                </c:pt>
                <c:pt idx="2">
                  <c:v>33</c:v>
                </c:pt>
                <c:pt idx="3">
                  <c:v>31</c:v>
                </c:pt>
                <c:pt idx="4">
                  <c:v>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2244688"/>
        <c:axId val="312245472"/>
      </c:lineChart>
      <c:catAx>
        <c:axId val="31224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2245472"/>
        <c:crosses val="autoZero"/>
        <c:auto val="1"/>
        <c:lblAlgn val="ctr"/>
        <c:lblOffset val="100"/>
        <c:noMultiLvlLbl val="0"/>
      </c:catAx>
      <c:valAx>
        <c:axId val="312245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224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Высшее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429</c:v>
                </c:pt>
                <c:pt idx="1">
                  <c:v>449</c:v>
                </c:pt>
                <c:pt idx="2">
                  <c:v>445</c:v>
                </c:pt>
                <c:pt idx="3">
                  <c:v>559</c:v>
                </c:pt>
                <c:pt idx="4">
                  <c:v>425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Средне-специальное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544</c:v>
                </c:pt>
                <c:pt idx="1">
                  <c:v>538</c:v>
                </c:pt>
                <c:pt idx="2">
                  <c:v>576</c:v>
                </c:pt>
                <c:pt idx="3">
                  <c:v>516</c:v>
                </c:pt>
                <c:pt idx="4">
                  <c:v>559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Среднее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214</c:v>
                </c:pt>
                <c:pt idx="1">
                  <c:v>156</c:v>
                </c:pt>
                <c:pt idx="2">
                  <c:v>182</c:v>
                </c:pt>
                <c:pt idx="3">
                  <c:v>173</c:v>
                </c:pt>
                <c:pt idx="4">
                  <c:v>177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Неполное среднее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23</c:v>
                </c:pt>
                <c:pt idx="1">
                  <c:v>23</c:v>
                </c:pt>
                <c:pt idx="2">
                  <c:v>16</c:v>
                </c:pt>
                <c:pt idx="3">
                  <c:v>14</c:v>
                </c:pt>
                <c:pt idx="4">
                  <c:v>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3405984"/>
        <c:axId val="363400104"/>
      </c:lineChart>
      <c:catAx>
        <c:axId val="3634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3400104"/>
        <c:crosses val="autoZero"/>
        <c:auto val="1"/>
        <c:lblAlgn val="ctr"/>
        <c:lblOffset val="100"/>
        <c:noMultiLvlLbl val="0"/>
      </c:catAx>
      <c:valAx>
        <c:axId val="363400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340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Дети группы риска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34</c:v>
                </c:pt>
                <c:pt idx="1">
                  <c:v>35</c:v>
                </c:pt>
                <c:pt idx="2">
                  <c:v>38</c:v>
                </c:pt>
                <c:pt idx="3">
                  <c:v>37</c:v>
                </c:pt>
                <c:pt idx="4">
                  <c:v>34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Малообеспеченные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135</c:v>
                </c:pt>
                <c:pt idx="1">
                  <c:v>134</c:v>
                </c:pt>
                <c:pt idx="2">
                  <c:v>117</c:v>
                </c:pt>
                <c:pt idx="3">
                  <c:v>126</c:v>
                </c:pt>
                <c:pt idx="4">
                  <c:v>115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Неблагополучные семьи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3400496"/>
        <c:axId val="363405592"/>
      </c:lineChart>
      <c:catAx>
        <c:axId val="36340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3405592"/>
        <c:crosses val="autoZero"/>
        <c:auto val="1"/>
        <c:lblAlgn val="ctr"/>
        <c:lblOffset val="100"/>
        <c:noMultiLvlLbl val="0"/>
      </c:catAx>
      <c:valAx>
        <c:axId val="363405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3400496"/>
        <c:crosses val="autoZero"/>
        <c:crossBetween val="between"/>
      </c:valAx>
      <c:spPr>
        <a:noFill/>
        <a:ln>
          <a:solidFill>
            <a:srgbClr val="7030A0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Многодетные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66</c:v>
                </c:pt>
                <c:pt idx="1">
                  <c:v>134</c:v>
                </c:pt>
                <c:pt idx="2">
                  <c:v>85</c:v>
                </c:pt>
                <c:pt idx="3">
                  <c:v>126</c:v>
                </c:pt>
                <c:pt idx="4">
                  <c:v>115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3402064"/>
        <c:axId val="363401280"/>
      </c:lineChart>
      <c:catAx>
        <c:axId val="36340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3401280"/>
        <c:crosses val="autoZero"/>
        <c:auto val="1"/>
        <c:lblAlgn val="ctr"/>
        <c:lblOffset val="100"/>
        <c:noMultiLvlLbl val="0"/>
      </c:catAx>
      <c:valAx>
        <c:axId val="363401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340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737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431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9933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669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7576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533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386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23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69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52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800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74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08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462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6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41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lumMod val="104000"/>
              </a:schemeClr>
            </a:gs>
            <a:gs pos="94000">
              <a:schemeClr val="bg2">
                <a:shade val="96000"/>
                <a:lumMod val="82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5394A-2470-40CB-80AF-E21AFE0EF433}" type="datetimeFigureOut">
              <a:rPr lang="ru-RU" smtClean="0"/>
              <a:t>09.01.2023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B50250E-B854-40C3-B6D7-6C392B338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72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531" y="584617"/>
            <a:ext cx="9144000" cy="371105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+mn-lt"/>
              </a:rPr>
              <a:t>Анализ состояния и прогноз тенденций изменения значимой для школы внешней среды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37685" y="4415589"/>
            <a:ext cx="464419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/>
              <a:t>Группа 1. Булатова К. Е., </a:t>
            </a:r>
            <a:r>
              <a:rPr lang="ru-RU" sz="2400" b="1" dirty="0" err="1" smtClean="0"/>
              <a:t>Лаудина</a:t>
            </a:r>
            <a:r>
              <a:rPr lang="ru-RU" sz="2400" b="1" dirty="0" smtClean="0"/>
              <a:t> Т. А., Смирнов Е. А., </a:t>
            </a:r>
            <a:r>
              <a:rPr lang="ru-RU" sz="2400" b="1" dirty="0" err="1" smtClean="0"/>
              <a:t>Адеева</a:t>
            </a:r>
            <a:r>
              <a:rPr lang="ru-RU" sz="2400" b="1" dirty="0" smtClean="0"/>
              <a:t> А. А.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b="1" dirty="0" smtClean="0"/>
              <a:t>Руководитель</a:t>
            </a:r>
            <a:r>
              <a:rPr lang="ru-RU" sz="2400" b="1" dirty="0" smtClean="0"/>
              <a:t>: </a:t>
            </a:r>
            <a:r>
              <a:rPr lang="ru-RU" sz="2400" b="1" dirty="0" err="1" smtClean="0"/>
              <a:t>Лаудина</a:t>
            </a:r>
            <a:r>
              <a:rPr lang="ru-RU" sz="2400" b="1" dirty="0" smtClean="0"/>
              <a:t> Т. 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501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Характеристика семей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652110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271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14793"/>
            <a:ext cx="8596668" cy="161560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Возможность для учащихся вашей школы воспользоваться услугами других обр. учреждений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136"/>
          <a:stretch/>
        </p:blipFill>
        <p:spPr>
          <a:xfrm>
            <a:off x="2445542" y="1800467"/>
            <a:ext cx="6349542" cy="2865437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256" y="1800467"/>
            <a:ext cx="5405280" cy="473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99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Возможность для учащихся вашей школы воспользоваться услугами других обр. учреждений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/>
              <a:t>Спортивная школа Олимпийского резерва № </a:t>
            </a:r>
            <a:r>
              <a:rPr lang="ru-RU" sz="4000" b="1" dirty="0" smtClean="0"/>
              <a:t>2</a:t>
            </a:r>
          </a:p>
          <a:p>
            <a:pPr marL="0" indent="0">
              <a:buNone/>
            </a:pPr>
            <a:endParaRPr lang="ru-RU" sz="4000" b="1" dirty="0"/>
          </a:p>
          <a:p>
            <a:r>
              <a:rPr lang="ru-RU" sz="4000" b="1" dirty="0"/>
              <a:t>ГБУ ДО КО </a:t>
            </a:r>
            <a:r>
              <a:rPr lang="ru-RU" sz="4000" b="1" dirty="0" err="1"/>
              <a:t>ЦНТТиДЮТ</a:t>
            </a:r>
            <a:r>
              <a:rPr lang="ru-RU" sz="4000" b="1" dirty="0"/>
              <a:t> Истоки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382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264695"/>
            <a:ext cx="8596668" cy="166570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Возможность для учащихся вашей школы воспользоваться услугами других обр. учреждений</a:t>
            </a:r>
          </a:p>
        </p:txBody>
      </p:sp>
      <p:sp>
        <p:nvSpPr>
          <p:cNvPr id="7" name="Овал 6"/>
          <p:cNvSpPr/>
          <p:nvPr/>
        </p:nvSpPr>
        <p:spPr>
          <a:xfrm>
            <a:off x="6643425" y="2105526"/>
            <a:ext cx="5261154" cy="362071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Продолжать сотрудничество с учреждениями дополнительного образования. </a:t>
            </a:r>
          </a:p>
        </p:txBody>
      </p:sp>
      <p:sp>
        <p:nvSpPr>
          <p:cNvPr id="8" name="Овал 7"/>
          <p:cNvSpPr/>
          <p:nvPr/>
        </p:nvSpPr>
        <p:spPr>
          <a:xfrm>
            <a:off x="192506" y="2169529"/>
            <a:ext cx="5426242" cy="355671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Вести просветительскую деятельность среди родителей о работе программы «Навигатор 44».</a:t>
            </a:r>
          </a:p>
        </p:txBody>
      </p:sp>
      <p:sp>
        <p:nvSpPr>
          <p:cNvPr id="3" name="Крест 2"/>
          <p:cNvSpPr/>
          <p:nvPr/>
        </p:nvSpPr>
        <p:spPr>
          <a:xfrm>
            <a:off x="5690937" y="3476730"/>
            <a:ext cx="880299" cy="878305"/>
          </a:xfrm>
          <a:prstGeom prst="plus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8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Уровень развития первоклассников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9903" y="2233533"/>
            <a:ext cx="5291528" cy="34927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Нет преемственности дошкольного и начального школьного образования.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5553857" y="3590143"/>
            <a:ext cx="1409075" cy="779488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962932" y="1930400"/>
            <a:ext cx="5229068" cy="379584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Организовать работу с дошкольными учреждениями с целью достижения преемственности ступеней образования. 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88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потенциальных источников кадров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9903" y="2233533"/>
            <a:ext cx="5291528" cy="34927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Низкий процент заключения целевых договоров, т.к. профессия учитель экономически и социально не защищена.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5553857" y="3590143"/>
            <a:ext cx="1409075" cy="779488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962932" y="1930400"/>
            <a:ext cx="4924268" cy="379584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Ставить в известность муниципальные </a:t>
            </a:r>
            <a:r>
              <a:rPr lang="ru-RU" sz="2800" dirty="0" smtClean="0">
                <a:solidFill>
                  <a:schemeClr val="tx1"/>
                </a:solidFill>
              </a:rPr>
              <a:t>органы, продолжить работу по привлечению кадров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35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Возможные конкуренты школы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1935" y="2233532"/>
            <a:ext cx="5291528" cy="34927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К</a:t>
            </a:r>
            <a:r>
              <a:rPr lang="ru-RU" sz="3200" dirty="0" smtClean="0">
                <a:solidFill>
                  <a:schemeClr val="tx1"/>
                </a:solidFill>
              </a:rPr>
              <a:t>онкуренция </a:t>
            </a:r>
            <a:r>
              <a:rPr lang="ru-RU" sz="3200" dirty="0">
                <a:solidFill>
                  <a:schemeClr val="tx1"/>
                </a:solidFill>
              </a:rPr>
              <a:t>присутствует по набору в 10,11 класс.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5553857" y="3590143"/>
            <a:ext cx="1409075" cy="779488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962932" y="1930400"/>
            <a:ext cx="4924268" cy="379584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Диссеминация опыта с педагогами из </a:t>
            </a:r>
            <a:r>
              <a:rPr lang="ru-RU" sz="2800" dirty="0" smtClean="0">
                <a:solidFill>
                  <a:schemeClr val="tx1"/>
                </a:solidFill>
              </a:rPr>
              <a:t>других </a:t>
            </a:r>
            <a:r>
              <a:rPr lang="ru-RU" sz="2800" dirty="0">
                <a:solidFill>
                  <a:schemeClr val="tx1"/>
                </a:solidFill>
              </a:rPr>
              <a:t>школ, лицеев, </a:t>
            </a:r>
            <a:r>
              <a:rPr lang="ru-RU" sz="2800" dirty="0" smtClean="0">
                <a:solidFill>
                  <a:schemeClr val="tx1"/>
                </a:solidFill>
              </a:rPr>
              <a:t>гимназий.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86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3790" y="2935705"/>
            <a:ext cx="9622918" cy="2423694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0344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Рождаемость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54387"/>
              </p:ext>
            </p:extLst>
          </p:nvPr>
        </p:nvGraphicFramePr>
        <p:xfrm>
          <a:off x="224852" y="1184223"/>
          <a:ext cx="10028420" cy="5351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822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39449" y="2233534"/>
            <a:ext cx="4601981" cy="26982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Не хватает педагогов, кабинетов. Школа работает в две смены.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5561351" y="3192905"/>
            <a:ext cx="1888761" cy="779488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450112" y="2233534"/>
            <a:ext cx="4521309" cy="280316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Ставить в известность муниципальные органы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12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Миграция населения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038404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457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9903" y="2233533"/>
            <a:ext cx="5291528" cy="34927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П</a:t>
            </a:r>
            <a:r>
              <a:rPr lang="ru-RU" sz="3200" dirty="0" smtClean="0">
                <a:solidFill>
                  <a:schemeClr val="tx1"/>
                </a:solidFill>
              </a:rPr>
              <a:t>оступают </a:t>
            </a:r>
            <a:r>
              <a:rPr lang="ru-RU" sz="3200" dirty="0">
                <a:solidFill>
                  <a:schemeClr val="tx1"/>
                </a:solidFill>
              </a:rPr>
              <a:t>дети, не знающие языка, что </a:t>
            </a:r>
            <a:r>
              <a:rPr lang="ru-RU" sz="3200" dirty="0" smtClean="0">
                <a:solidFill>
                  <a:schemeClr val="tx1"/>
                </a:solidFill>
              </a:rPr>
              <a:t>осложняет </a:t>
            </a:r>
            <a:r>
              <a:rPr lang="ru-RU" sz="3200" dirty="0">
                <a:solidFill>
                  <a:schemeClr val="tx1"/>
                </a:solidFill>
              </a:rPr>
              <a:t>их обучение.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5553857" y="3590143"/>
            <a:ext cx="1409075" cy="779488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075358" y="2233533"/>
            <a:ext cx="4706912" cy="349270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Предоставление образовательной платной услуги: </a:t>
            </a:r>
            <a:r>
              <a:rPr lang="ru-RU" sz="2800" u="sng" dirty="0">
                <a:solidFill>
                  <a:schemeClr val="tx1"/>
                </a:solidFill>
              </a:rPr>
              <a:t>изучение русского языка как иностранного.</a:t>
            </a:r>
            <a:endParaRPr lang="ru-RU" sz="28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3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Уровень образования родителей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0425697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167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Общий уровень культуры семей, отношение к детям.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9903" y="2233533"/>
            <a:ext cx="5291528" cy="34927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Отношения с детьми у многих взрослых не налажены, сводятся к решению бытовых вопросов.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5553857" y="3590143"/>
            <a:ext cx="1409075" cy="779488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962932" y="2233533"/>
            <a:ext cx="4819338" cy="34927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Увеличить количество </a:t>
            </a:r>
            <a:r>
              <a:rPr lang="ru-RU" sz="3200" b="1" u="sng" dirty="0">
                <a:solidFill>
                  <a:schemeClr val="tx1"/>
                </a:solidFill>
              </a:rPr>
              <a:t>совместных мероприятий </a:t>
            </a:r>
            <a:r>
              <a:rPr lang="ru-RU" sz="3200" dirty="0">
                <a:solidFill>
                  <a:schemeClr val="tx1"/>
                </a:solidFill>
              </a:rPr>
              <a:t>с родителями. </a:t>
            </a:r>
          </a:p>
        </p:txBody>
      </p:sp>
    </p:spTree>
    <p:extLst>
      <p:ext uri="{BB962C8B-B14F-4D97-AF65-F5344CB8AC3E}">
        <p14:creationId xmlns:p14="http://schemas.microsoft.com/office/powerpoint/2010/main" val="276149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Характеристика семей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836261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455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Характеристика семей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9903" y="2233533"/>
            <a:ext cx="5291528" cy="34927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Увеличение числа </a:t>
            </a:r>
            <a:r>
              <a:rPr lang="ru-RU" sz="3200" dirty="0">
                <a:solidFill>
                  <a:schemeClr val="tx1"/>
                </a:solidFill>
              </a:rPr>
              <a:t>факторов, влияющих на подвижную психику детей.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5553857" y="3590143"/>
            <a:ext cx="1409075" cy="779488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962932" y="2233533"/>
            <a:ext cx="4819338" cy="34927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Усилить меры социальной профилактики. </a:t>
            </a:r>
          </a:p>
        </p:txBody>
      </p:sp>
    </p:spTree>
    <p:extLst>
      <p:ext uri="{BB962C8B-B14F-4D97-AF65-F5344CB8AC3E}">
        <p14:creationId xmlns:p14="http://schemas.microsoft.com/office/powerpoint/2010/main" val="99153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FE05B14-2C83-4D6F-B2CC-2ABEB444D518}"/>
</file>

<file path=customXml/itemProps2.xml><?xml version="1.0" encoding="utf-8"?>
<ds:datastoreItem xmlns:ds="http://schemas.openxmlformats.org/officeDocument/2006/customXml" ds:itemID="{F49D2542-1937-40FA-864B-C8C75D87D04C}"/>
</file>

<file path=customXml/itemProps3.xml><?xml version="1.0" encoding="utf-8"?>
<ds:datastoreItem xmlns:ds="http://schemas.openxmlformats.org/officeDocument/2006/customXml" ds:itemID="{892F11A1-33F4-4F0E-8E66-E6CA4C99EF3B}"/>
</file>

<file path=customXml/itemProps4.xml><?xml version="1.0" encoding="utf-8"?>
<ds:datastoreItem xmlns:ds="http://schemas.openxmlformats.org/officeDocument/2006/customXml" ds:itemID="{7CBB41D0-7E27-4CF7-A21D-E94F61D480A0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499</TotalTime>
  <Words>293</Words>
  <Application>Microsoft Office PowerPoint</Application>
  <PresentationFormat>Широкоэкранный</PresentationFormat>
  <Paragraphs>42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Грань</vt:lpstr>
      <vt:lpstr>Анализ состояния и прогноз тенденций изменения значимой для школы внешней среды</vt:lpstr>
      <vt:lpstr>Рождаемость</vt:lpstr>
      <vt:lpstr>Презентация PowerPoint</vt:lpstr>
      <vt:lpstr>Миграция населения</vt:lpstr>
      <vt:lpstr>Презентация PowerPoint</vt:lpstr>
      <vt:lpstr>Уровень образования родителей</vt:lpstr>
      <vt:lpstr>Общий уровень культуры семей, отношение к детям.</vt:lpstr>
      <vt:lpstr>Характеристика семей</vt:lpstr>
      <vt:lpstr>Характеристика семей</vt:lpstr>
      <vt:lpstr>Характеристика семей</vt:lpstr>
      <vt:lpstr>Возможность для учащихся вашей школы воспользоваться услугами других обр. учреждений</vt:lpstr>
      <vt:lpstr>Возможность для учащихся вашей школы воспользоваться услугами других обр. учреждений</vt:lpstr>
      <vt:lpstr>Возможность для учащихся вашей школы воспользоваться услугами других обр. учреждений</vt:lpstr>
      <vt:lpstr>Уровень развития первоклассников</vt:lpstr>
      <vt:lpstr>Анализ потенциальных источников кадров</vt:lpstr>
      <vt:lpstr>Возможные конкуренты школы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20</cp:revision>
  <dcterms:created xsi:type="dcterms:W3CDTF">2022-12-16T05:35:47Z</dcterms:created>
  <dcterms:modified xsi:type="dcterms:W3CDTF">2023-01-09T07:50:02Z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