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8262-21BD-469E-A578-5B6D80404F02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0C37-FFC2-40B2-97C3-BDA90AD2A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91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8262-21BD-469E-A578-5B6D80404F02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0C37-FFC2-40B2-97C3-BDA90AD2A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611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8262-21BD-469E-A578-5B6D80404F02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0C37-FFC2-40B2-97C3-BDA90AD2A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911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8262-21BD-469E-A578-5B6D80404F02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0C37-FFC2-40B2-97C3-BDA90AD2A309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9578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8262-21BD-469E-A578-5B6D80404F02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0C37-FFC2-40B2-97C3-BDA90AD2A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378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8262-21BD-469E-A578-5B6D80404F02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0C37-FFC2-40B2-97C3-BDA90AD2A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154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8262-21BD-469E-A578-5B6D80404F02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0C37-FFC2-40B2-97C3-BDA90AD2A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516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8262-21BD-469E-A578-5B6D80404F02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0C37-FFC2-40B2-97C3-BDA90AD2A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4255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8262-21BD-469E-A578-5B6D80404F02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0C37-FFC2-40B2-97C3-BDA90AD2A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921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8262-21BD-469E-A578-5B6D80404F02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0C37-FFC2-40B2-97C3-BDA90AD2A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507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8262-21BD-469E-A578-5B6D80404F02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0C37-FFC2-40B2-97C3-BDA90AD2A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194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8262-21BD-469E-A578-5B6D80404F02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0C37-FFC2-40B2-97C3-BDA90AD2A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04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8262-21BD-469E-A578-5B6D80404F02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0C37-FFC2-40B2-97C3-BDA90AD2A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839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8262-21BD-469E-A578-5B6D80404F02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0C37-FFC2-40B2-97C3-BDA90AD2A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78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8262-21BD-469E-A578-5B6D80404F02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0C37-FFC2-40B2-97C3-BDA90AD2A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358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8262-21BD-469E-A578-5B6D80404F02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0C37-FFC2-40B2-97C3-BDA90AD2A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637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8262-21BD-469E-A578-5B6D80404F02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60C37-FFC2-40B2-97C3-BDA90AD2A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634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8548262-21BD-469E-A578-5B6D80404F02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60C37-FFC2-40B2-97C3-BDA90AD2A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3540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1727" y="1912072"/>
            <a:ext cx="11568545" cy="2387600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/>
              <a:t>Проектное задание № 3</a:t>
            </a:r>
            <a:r>
              <a:rPr lang="ru-RU" sz="5400" dirty="0"/>
              <a:t/>
            </a:r>
            <a:br>
              <a:rPr lang="ru-RU" sz="5400" dirty="0"/>
            </a:br>
            <a:r>
              <a:rPr lang="ru-RU" sz="5400" dirty="0"/>
              <a:t>по теме «Анализ состояния и прогноз изменения </a:t>
            </a:r>
            <a:br>
              <a:rPr lang="ru-RU" sz="5400" dirty="0"/>
            </a:br>
            <a:r>
              <a:rPr lang="ru-RU" sz="5400" dirty="0"/>
              <a:t>ресурсного потенциала»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710402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Участники группы: Пашкович Ника Владимировна</a:t>
            </a:r>
          </a:p>
          <a:p>
            <a:r>
              <a:rPr lang="ru-RU" dirty="0" err="1" smtClean="0"/>
              <a:t>Скопцова</a:t>
            </a:r>
            <a:r>
              <a:rPr lang="ru-RU" dirty="0" smtClean="0"/>
              <a:t> Елена Владимировна</a:t>
            </a:r>
          </a:p>
          <a:p>
            <a:r>
              <a:rPr lang="ru-RU" dirty="0" smtClean="0"/>
              <a:t>Буркова Елена Анатольевна</a:t>
            </a:r>
          </a:p>
          <a:p>
            <a:r>
              <a:rPr lang="ru-RU" dirty="0" smtClean="0"/>
              <a:t>Калюжная Алена Алексеевна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0765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897198" cy="1400530"/>
          </a:xfrm>
        </p:spPr>
        <p:txBody>
          <a:bodyPr/>
          <a:lstStyle/>
          <a:p>
            <a:pPr algn="ctr"/>
            <a:r>
              <a:rPr lang="ru-RU" sz="3200" b="1" dirty="0"/>
              <a:t>С</a:t>
            </a:r>
            <a:r>
              <a:rPr lang="ru-RU" sz="3200" b="1" dirty="0" smtClean="0"/>
              <a:t>остояние </a:t>
            </a:r>
            <a:r>
              <a:rPr lang="ru-RU" sz="3200" b="1" dirty="0"/>
              <a:t>материально-технических условий для реализации образовательных программ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2130829"/>
              </p:ext>
            </p:extLst>
          </p:nvPr>
        </p:nvGraphicFramePr>
        <p:xfrm>
          <a:off x="1424491" y="2105890"/>
          <a:ext cx="8758599" cy="433647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00347">
                  <a:extLst>
                    <a:ext uri="{9D8B030D-6E8A-4147-A177-3AD203B41FA5}">
                      <a16:colId xmlns:a16="http://schemas.microsoft.com/office/drawing/2014/main" val="4192181742"/>
                    </a:ext>
                  </a:extLst>
                </a:gridCol>
                <a:gridCol w="1705328">
                  <a:extLst>
                    <a:ext uri="{9D8B030D-6E8A-4147-A177-3AD203B41FA5}">
                      <a16:colId xmlns:a16="http://schemas.microsoft.com/office/drawing/2014/main" val="41312685"/>
                    </a:ext>
                  </a:extLst>
                </a:gridCol>
                <a:gridCol w="1826462">
                  <a:extLst>
                    <a:ext uri="{9D8B030D-6E8A-4147-A177-3AD203B41FA5}">
                      <a16:colId xmlns:a16="http://schemas.microsoft.com/office/drawing/2014/main" val="298853605"/>
                    </a:ext>
                  </a:extLst>
                </a:gridCol>
                <a:gridCol w="1826462">
                  <a:extLst>
                    <a:ext uri="{9D8B030D-6E8A-4147-A177-3AD203B41FA5}">
                      <a16:colId xmlns:a16="http://schemas.microsoft.com/office/drawing/2014/main" val="1570742158"/>
                    </a:ext>
                  </a:extLst>
                </a:gridCol>
              </a:tblGrid>
              <a:tr h="3954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показателей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2019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2020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2021 год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5748675"/>
                  </a:ext>
                </a:extLst>
              </a:tr>
              <a:tr h="392981">
                <a:tc>
                  <a:txBody>
                    <a:bodyPr/>
                    <a:lstStyle/>
                    <a:p>
                      <a:pPr marL="6794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Персональный</a:t>
                      </a:r>
                      <a:r>
                        <a:rPr lang="en-US" sz="1400" spc="-25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компьютер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63550" marR="45466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0" marR="45466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0" marR="45466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117970"/>
                  </a:ext>
                </a:extLst>
              </a:tr>
              <a:tr h="396711">
                <a:tc>
                  <a:txBody>
                    <a:bodyPr/>
                    <a:lstStyle/>
                    <a:p>
                      <a:pPr marL="6794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Ноутбук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63550" marR="45466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37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5"/>
                        </a:lnSpc>
                        <a:spcAft>
                          <a:spcPts val="0"/>
                        </a:spcAft>
                        <a:tabLst>
                          <a:tab pos="899795" algn="l"/>
                        </a:tabLs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37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53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542428"/>
                  </a:ext>
                </a:extLst>
              </a:tr>
              <a:tr h="392981">
                <a:tc>
                  <a:txBody>
                    <a:bodyPr/>
                    <a:lstStyle/>
                    <a:p>
                      <a:pPr marL="6794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Субнотбук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63550" marR="45466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0" marR="45466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0" marR="45466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393389"/>
                  </a:ext>
                </a:extLst>
              </a:tr>
              <a:tr h="395469">
                <a:tc>
                  <a:txBody>
                    <a:bodyPr/>
                    <a:lstStyle/>
                    <a:p>
                      <a:pPr marL="6794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Мультимедийные</a:t>
                      </a:r>
                      <a:r>
                        <a:rPr lang="en-US" sz="1400" spc="-3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проекторы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63550" marR="45466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0" marR="45466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0" marR="45466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844416"/>
                  </a:ext>
                </a:extLst>
              </a:tr>
              <a:tr h="392981">
                <a:tc>
                  <a:txBody>
                    <a:bodyPr/>
                    <a:lstStyle/>
                    <a:p>
                      <a:pPr marL="6794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Интерактивные</a:t>
                      </a:r>
                      <a:r>
                        <a:rPr lang="en-US" sz="1400" spc="-25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доски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0" marR="45466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0" marR="45466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767111"/>
                  </a:ext>
                </a:extLst>
              </a:tr>
              <a:tr h="392981">
                <a:tc>
                  <a:txBody>
                    <a:bodyPr/>
                    <a:lstStyle/>
                    <a:p>
                      <a:pPr marL="6794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Интерактивная</a:t>
                      </a:r>
                      <a:r>
                        <a:rPr lang="en-US" sz="1400" spc="-3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приставка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435144"/>
                  </a:ext>
                </a:extLst>
              </a:tr>
              <a:tr h="395469">
                <a:tc>
                  <a:txBody>
                    <a:bodyPr/>
                    <a:lstStyle/>
                    <a:p>
                      <a:pPr marL="6794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Принтеры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63550" marR="454660" algn="ctr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0" marR="454660" algn="ctr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0" marR="454660" algn="ctr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683266"/>
                  </a:ext>
                </a:extLst>
              </a:tr>
              <a:tr h="392981">
                <a:tc>
                  <a:txBody>
                    <a:bodyPr/>
                    <a:lstStyle/>
                    <a:p>
                      <a:pPr marL="6794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МФУ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63550" marR="45466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0" marR="45466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0" marR="45466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983014"/>
                  </a:ext>
                </a:extLst>
              </a:tr>
              <a:tr h="392981">
                <a:tc>
                  <a:txBody>
                    <a:bodyPr/>
                    <a:lstStyle/>
                    <a:p>
                      <a:pPr marL="6794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Интерактивная панель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63550" marR="45466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0" marR="45466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0" marR="45466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569316"/>
                  </a:ext>
                </a:extLst>
              </a:tr>
              <a:tr h="3954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145 единиц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132 единицы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152</a:t>
                      </a:r>
                      <a:r>
                        <a:rPr lang="en-US" sz="1400" spc="-5" dirty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единиц</a:t>
                      </a:r>
                      <a:r>
                        <a:rPr lang="ru-RU" sz="1400" dirty="0" smtClean="0">
                          <a:effectLst/>
                        </a:rPr>
                        <a:t>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7361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6809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656" y="217191"/>
            <a:ext cx="9404723" cy="1400530"/>
          </a:xfrm>
        </p:spPr>
        <p:txBody>
          <a:bodyPr/>
          <a:lstStyle/>
          <a:p>
            <a:pPr algn="ctr"/>
            <a:r>
              <a:rPr lang="ru-RU" sz="3200" b="1" dirty="0"/>
              <a:t>С</a:t>
            </a:r>
            <a:r>
              <a:rPr lang="ru-RU" sz="3200" b="1" dirty="0" smtClean="0"/>
              <a:t>остояние </a:t>
            </a:r>
            <a:r>
              <a:rPr lang="ru-RU" sz="3200" b="1" dirty="0"/>
              <a:t>информационно-методических условий для реализации образовательных </a:t>
            </a:r>
            <a:r>
              <a:rPr lang="ru-RU" sz="3200" b="1" dirty="0" smtClean="0"/>
              <a:t>программ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418573"/>
              </p:ext>
            </p:extLst>
          </p:nvPr>
        </p:nvGraphicFramePr>
        <p:xfrm>
          <a:off x="784656" y="1901631"/>
          <a:ext cx="10229707" cy="46546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75155">
                  <a:extLst>
                    <a:ext uri="{9D8B030D-6E8A-4147-A177-3AD203B41FA5}">
                      <a16:colId xmlns:a16="http://schemas.microsoft.com/office/drawing/2014/main" val="919229869"/>
                    </a:ext>
                  </a:extLst>
                </a:gridCol>
                <a:gridCol w="1990586">
                  <a:extLst>
                    <a:ext uri="{9D8B030D-6E8A-4147-A177-3AD203B41FA5}">
                      <a16:colId xmlns:a16="http://schemas.microsoft.com/office/drawing/2014/main" val="1426465045"/>
                    </a:ext>
                  </a:extLst>
                </a:gridCol>
                <a:gridCol w="2131983">
                  <a:extLst>
                    <a:ext uri="{9D8B030D-6E8A-4147-A177-3AD203B41FA5}">
                      <a16:colId xmlns:a16="http://schemas.microsoft.com/office/drawing/2014/main" val="535414520"/>
                    </a:ext>
                  </a:extLst>
                </a:gridCol>
                <a:gridCol w="2131983">
                  <a:extLst>
                    <a:ext uri="{9D8B030D-6E8A-4147-A177-3AD203B41FA5}">
                      <a16:colId xmlns:a16="http://schemas.microsoft.com/office/drawing/2014/main" val="1158030033"/>
                    </a:ext>
                  </a:extLst>
                </a:gridCol>
              </a:tblGrid>
              <a:tr h="2338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показателя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2019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2020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2021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2942014"/>
                  </a:ext>
                </a:extLst>
              </a:tr>
              <a:tr h="4677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Число посадочных мест для пользователей библиотека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592054"/>
                  </a:ext>
                </a:extLst>
              </a:tr>
              <a:tr h="4677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 оснащены персональными компьютерами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406675"/>
                  </a:ext>
                </a:extLst>
              </a:tr>
              <a:tr h="2338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Из них с доступом к Интернету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050908"/>
                  </a:ext>
                </a:extLst>
              </a:tr>
              <a:tr h="4677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Число зарегистрированных пользователей библиотеки, человек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681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681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681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980748"/>
                  </a:ext>
                </a:extLst>
              </a:tr>
              <a:tr h="2338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Число посещений, человек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</a:rPr>
                        <a:t>8 894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8 894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8894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778923"/>
                  </a:ext>
                </a:extLst>
              </a:tr>
              <a:tr h="2338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Наличие электронного каталога в библиотеке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Имеется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Имеется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Имеется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215905"/>
                  </a:ext>
                </a:extLst>
              </a:tr>
              <a:tr h="233881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Наличие в библиотеке: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396210"/>
                  </a:ext>
                </a:extLst>
              </a:tr>
              <a:tr h="2338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Принтер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749810"/>
                  </a:ext>
                </a:extLst>
              </a:tr>
              <a:tr h="2338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Ксерокс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349589"/>
                  </a:ext>
                </a:extLst>
              </a:tr>
              <a:tr h="2338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Проектор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472244"/>
                  </a:ext>
                </a:extLst>
              </a:tr>
              <a:tr h="2338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Экран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447602"/>
                  </a:ext>
                </a:extLst>
              </a:tr>
              <a:tr h="2338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Объем фондов библиотеки, экземпляров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</a:rPr>
                        <a:t>37 335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</a:rPr>
                        <a:t>38 679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39 673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847384"/>
                  </a:ext>
                </a:extLst>
              </a:tr>
              <a:tr h="2338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Учебники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</a:rPr>
                        <a:t>22 353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23 573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24 249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711171"/>
                  </a:ext>
                </a:extLst>
              </a:tr>
              <a:tr h="2338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Художественная литература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</a:rPr>
                        <a:t>14 356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</a:rPr>
                        <a:t>14 371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14 389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131327"/>
                  </a:ext>
                </a:extLst>
              </a:tr>
              <a:tr h="2338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Справочный материал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</a:rPr>
                        <a:t>626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effectLst/>
                        </a:rPr>
                        <a:t>626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</a:rPr>
                        <a:t>626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149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429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92039" y="1602646"/>
            <a:ext cx="4064434" cy="3454264"/>
          </a:xfrm>
        </p:spPr>
        <p:txBody>
          <a:bodyPr/>
          <a:lstStyle/>
          <a:p>
            <a:pPr algn="ctr"/>
            <a:r>
              <a:rPr lang="ru-RU" sz="3200" b="1" dirty="0"/>
              <a:t>С</a:t>
            </a:r>
            <a:r>
              <a:rPr lang="ru-RU" sz="3200" b="1" dirty="0" smtClean="0"/>
              <a:t>остояние </a:t>
            </a:r>
            <a:r>
              <a:rPr lang="ru-RU" sz="3200" b="1" dirty="0"/>
              <a:t>кадровых условий для реализации образовательных </a:t>
            </a:r>
            <a:r>
              <a:rPr lang="ru-RU" sz="3200" b="1" dirty="0" smtClean="0"/>
              <a:t>программ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851473"/>
              </p:ext>
            </p:extLst>
          </p:nvPr>
        </p:nvGraphicFramePr>
        <p:xfrm>
          <a:off x="503527" y="623461"/>
          <a:ext cx="6572250" cy="57158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9017">
                  <a:extLst>
                    <a:ext uri="{9D8B030D-6E8A-4147-A177-3AD203B41FA5}">
                      <a16:colId xmlns:a16="http://schemas.microsoft.com/office/drawing/2014/main" val="2026688902"/>
                    </a:ext>
                  </a:extLst>
                </a:gridCol>
                <a:gridCol w="1351559">
                  <a:extLst>
                    <a:ext uri="{9D8B030D-6E8A-4147-A177-3AD203B41FA5}">
                      <a16:colId xmlns:a16="http://schemas.microsoft.com/office/drawing/2014/main" val="2072980286"/>
                    </a:ext>
                  </a:extLst>
                </a:gridCol>
                <a:gridCol w="990635">
                  <a:extLst>
                    <a:ext uri="{9D8B030D-6E8A-4147-A177-3AD203B41FA5}">
                      <a16:colId xmlns:a16="http://schemas.microsoft.com/office/drawing/2014/main" val="4290565054"/>
                    </a:ext>
                  </a:extLst>
                </a:gridCol>
                <a:gridCol w="900404">
                  <a:extLst>
                    <a:ext uri="{9D8B030D-6E8A-4147-A177-3AD203B41FA5}">
                      <a16:colId xmlns:a16="http://schemas.microsoft.com/office/drawing/2014/main" val="89199376"/>
                    </a:ext>
                  </a:extLst>
                </a:gridCol>
                <a:gridCol w="990635">
                  <a:extLst>
                    <a:ext uri="{9D8B030D-6E8A-4147-A177-3AD203B41FA5}">
                      <a16:colId xmlns:a16="http://schemas.microsoft.com/office/drawing/2014/main" val="2864717485"/>
                    </a:ext>
                  </a:extLst>
                </a:gridCol>
              </a:tblGrid>
              <a:tr h="4239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БЫЛО (2016-2018)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2019 год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2020 год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2021 год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2562704"/>
                  </a:ext>
                </a:extLst>
              </a:tr>
              <a:tr h="225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Уровень образования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368439"/>
                  </a:ext>
                </a:extLst>
              </a:tr>
              <a:tr h="2253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Высшее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94,5 %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97 %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85,4 %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113298"/>
                  </a:ext>
                </a:extLst>
              </a:tr>
              <a:tr h="4625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Средне профессиональное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5,5 %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3 %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12,6 %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128342"/>
                  </a:ext>
                </a:extLst>
              </a:tr>
              <a:tr h="2253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Возрастной состав 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585413"/>
                  </a:ext>
                </a:extLst>
              </a:tr>
              <a:tr h="2253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До 25 лет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11 %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13 %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22,9 %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06221"/>
                  </a:ext>
                </a:extLst>
              </a:tr>
              <a:tr h="2253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От 25 до 30 лет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13 %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11 %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22,9 %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23681"/>
                  </a:ext>
                </a:extLst>
              </a:tr>
              <a:tr h="2253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От 30 до 40 лет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17 %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17 %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19 %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586204"/>
                  </a:ext>
                </a:extLst>
              </a:tr>
              <a:tr h="2253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От 40 до 50 лет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14 %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13 %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8,2 %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957991"/>
                  </a:ext>
                </a:extLst>
              </a:tr>
              <a:tr h="2253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От 50 до 60 лет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16 %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18 %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12,5 %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743200"/>
                  </a:ext>
                </a:extLst>
              </a:tr>
              <a:tr h="2253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Более 60 лет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29 %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28 %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14,5 %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707118"/>
                  </a:ext>
                </a:extLst>
              </a:tr>
              <a:tr h="2253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Стаж работы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348313"/>
                  </a:ext>
                </a:extLst>
              </a:tr>
              <a:tr h="2253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До 5 лет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32,5 %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22 %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22 %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37,5 %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116007"/>
                  </a:ext>
                </a:extLst>
              </a:tr>
              <a:tr h="2253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От 5 до 10 лет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18 %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11 %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11 %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16,6 %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774302"/>
                  </a:ext>
                </a:extLst>
              </a:tr>
              <a:tr h="2253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От 10 до 30 лет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23,5 %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35 %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35 %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27 %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468116"/>
                  </a:ext>
                </a:extLst>
              </a:tr>
              <a:tr h="2253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Более 30 лет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29 %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32 %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32 %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18,8 %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977793"/>
                  </a:ext>
                </a:extLst>
              </a:tr>
              <a:tr h="2253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Квалификация 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070802"/>
                  </a:ext>
                </a:extLst>
              </a:tr>
              <a:tr h="2253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Высшая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44 %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46 %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48 %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37,5 %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29922"/>
                  </a:ext>
                </a:extLst>
              </a:tr>
              <a:tr h="2253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Первая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33 %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29 %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27 %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19 %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798075"/>
                  </a:ext>
                </a:extLst>
              </a:tr>
              <a:tr h="2253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СЗД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16 %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22 %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22 %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33,3 %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218086"/>
                  </a:ext>
                </a:extLst>
              </a:tr>
              <a:tr h="2253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М/С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7 %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3 %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</a:rPr>
                        <a:t> 3 %</a:t>
                      </a:r>
                      <a:endParaRPr lang="ru-RU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10,4 %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395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548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/>
              <a:t>С</a:t>
            </a:r>
            <a:r>
              <a:rPr lang="ru-RU" sz="3200" b="1" dirty="0" smtClean="0"/>
              <a:t>остояние </a:t>
            </a:r>
            <a:r>
              <a:rPr lang="ru-RU" sz="3200" b="1" dirty="0"/>
              <a:t>психолого-педагогического сопровождения обучающихся в </a:t>
            </a:r>
            <a:r>
              <a:rPr lang="ru-RU" sz="3200" b="1" dirty="0" smtClean="0"/>
              <a:t>образовательном процессе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1130" y="2205318"/>
            <a:ext cx="8946541" cy="4195481"/>
          </a:xfrm>
        </p:spPr>
        <p:txBody>
          <a:bodyPr/>
          <a:lstStyle/>
          <a:p>
            <a:r>
              <a:rPr lang="ru-RU" dirty="0"/>
              <a:t>На данный момент в школе организованно психолого-педагогическое сопровождение детей. У каждого ребенка назначены часы занятий, ведутся индивидуальные консультации как родителей, так и всех участников образовательного процесса. Специалисты ППК выходят на родительские собрания с тематическими сообщениями, выходят в классы. Все диагностические процедуры проводятся согласно плановому расписанию. При этом есть несколько минусов: очень низкое материально-техническое обеспечение кабинетов школьных ППК; неорганизованность классных руководителей; очень частные подвижки в расписании специалистов; низкая ответственность и неисполнительность при выполнении бумажных работ.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8460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/>
              <a:t>С</a:t>
            </a:r>
            <a:r>
              <a:rPr lang="ru-RU" sz="3200" b="1" dirty="0" smtClean="0"/>
              <a:t>остояние </a:t>
            </a:r>
            <a:r>
              <a:rPr lang="ru-RU" sz="3200" b="1" dirty="0"/>
              <a:t>финансово-экономических условий реализации образовательных </a:t>
            </a:r>
            <a:r>
              <a:rPr lang="ru-RU" sz="3200" b="1" dirty="0" smtClean="0"/>
              <a:t>программ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Все </a:t>
            </a:r>
            <a:r>
              <a:rPr lang="ru-RU" dirty="0"/>
              <a:t>расходуется в соответствие с годовым планированием.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3397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7633" y="2686565"/>
            <a:ext cx="3844439" cy="1400530"/>
          </a:xfrm>
        </p:spPr>
        <p:txBody>
          <a:bodyPr/>
          <a:lstStyle/>
          <a:p>
            <a:pPr algn="ctr"/>
            <a:r>
              <a:rPr lang="ru-RU" sz="3200" b="1" dirty="0"/>
              <a:t>С</a:t>
            </a:r>
            <a:r>
              <a:rPr lang="ru-RU" sz="3200" b="1" dirty="0" smtClean="0"/>
              <a:t>остояние </a:t>
            </a:r>
            <a:r>
              <a:rPr lang="ru-RU" sz="3200" b="1" dirty="0"/>
              <a:t>управления школой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171449" y="109624"/>
            <a:ext cx="7933459" cy="6554412"/>
            <a:chOff x="0" y="0"/>
            <a:chExt cx="10020" cy="7182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" y="12"/>
              <a:ext cx="9999" cy="7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0" y="0"/>
              <a:ext cx="10020" cy="7182"/>
            </a:xfrm>
            <a:custGeom>
              <a:avLst/>
              <a:gdLst>
                <a:gd name="T0" fmla="*/ 10020 w 10020"/>
                <a:gd name="T1" fmla="*/ 7172 h 7182"/>
                <a:gd name="T2" fmla="*/ 10010 w 10020"/>
                <a:gd name="T3" fmla="*/ 7172 h 7182"/>
                <a:gd name="T4" fmla="*/ 10 w 10020"/>
                <a:gd name="T5" fmla="*/ 7172 h 7182"/>
                <a:gd name="T6" fmla="*/ 0 w 10020"/>
                <a:gd name="T7" fmla="*/ 7172 h 7182"/>
                <a:gd name="T8" fmla="*/ 0 w 10020"/>
                <a:gd name="T9" fmla="*/ 7182 h 7182"/>
                <a:gd name="T10" fmla="*/ 10 w 10020"/>
                <a:gd name="T11" fmla="*/ 7182 h 7182"/>
                <a:gd name="T12" fmla="*/ 10010 w 10020"/>
                <a:gd name="T13" fmla="*/ 7182 h 7182"/>
                <a:gd name="T14" fmla="*/ 10020 w 10020"/>
                <a:gd name="T15" fmla="*/ 7182 h 7182"/>
                <a:gd name="T16" fmla="*/ 10020 w 10020"/>
                <a:gd name="T17" fmla="*/ 7172 h 7182"/>
                <a:gd name="T18" fmla="*/ 10020 w 10020"/>
                <a:gd name="T19" fmla="*/ 0 h 7182"/>
                <a:gd name="T20" fmla="*/ 10010 w 10020"/>
                <a:gd name="T21" fmla="*/ 0 h 7182"/>
                <a:gd name="T22" fmla="*/ 10 w 10020"/>
                <a:gd name="T23" fmla="*/ 0 h 7182"/>
                <a:gd name="T24" fmla="*/ 0 w 10020"/>
                <a:gd name="T25" fmla="*/ 0 h 7182"/>
                <a:gd name="T26" fmla="*/ 0 w 10020"/>
                <a:gd name="T27" fmla="*/ 10 h 7182"/>
                <a:gd name="T28" fmla="*/ 0 w 10020"/>
                <a:gd name="T29" fmla="*/ 7172 h 7182"/>
                <a:gd name="T30" fmla="*/ 10 w 10020"/>
                <a:gd name="T31" fmla="*/ 7172 h 7182"/>
                <a:gd name="T32" fmla="*/ 10 w 10020"/>
                <a:gd name="T33" fmla="*/ 10 h 7182"/>
                <a:gd name="T34" fmla="*/ 10010 w 10020"/>
                <a:gd name="T35" fmla="*/ 10 h 7182"/>
                <a:gd name="T36" fmla="*/ 10010 w 10020"/>
                <a:gd name="T37" fmla="*/ 7172 h 7182"/>
                <a:gd name="T38" fmla="*/ 10020 w 10020"/>
                <a:gd name="T39" fmla="*/ 7172 h 7182"/>
                <a:gd name="T40" fmla="*/ 10020 w 10020"/>
                <a:gd name="T41" fmla="*/ 10 h 7182"/>
                <a:gd name="T42" fmla="*/ 10020 w 10020"/>
                <a:gd name="T43" fmla="*/ 0 h 7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020" h="7182">
                  <a:moveTo>
                    <a:pt x="10020" y="7172"/>
                  </a:moveTo>
                  <a:lnTo>
                    <a:pt x="10010" y="7172"/>
                  </a:lnTo>
                  <a:lnTo>
                    <a:pt x="10" y="7172"/>
                  </a:lnTo>
                  <a:lnTo>
                    <a:pt x="0" y="7172"/>
                  </a:lnTo>
                  <a:lnTo>
                    <a:pt x="0" y="7182"/>
                  </a:lnTo>
                  <a:lnTo>
                    <a:pt x="10" y="7182"/>
                  </a:lnTo>
                  <a:lnTo>
                    <a:pt x="10010" y="7182"/>
                  </a:lnTo>
                  <a:lnTo>
                    <a:pt x="10020" y="7182"/>
                  </a:lnTo>
                  <a:lnTo>
                    <a:pt x="10020" y="7172"/>
                  </a:lnTo>
                  <a:close/>
                  <a:moveTo>
                    <a:pt x="10020" y="0"/>
                  </a:moveTo>
                  <a:lnTo>
                    <a:pt x="10010" y="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0" y="7172"/>
                  </a:lnTo>
                  <a:lnTo>
                    <a:pt x="10" y="7172"/>
                  </a:lnTo>
                  <a:lnTo>
                    <a:pt x="10" y="10"/>
                  </a:lnTo>
                  <a:lnTo>
                    <a:pt x="10010" y="10"/>
                  </a:lnTo>
                  <a:lnTo>
                    <a:pt x="10010" y="7172"/>
                  </a:lnTo>
                  <a:lnTo>
                    <a:pt x="10020" y="7172"/>
                  </a:lnTo>
                  <a:lnTo>
                    <a:pt x="10020" y="10"/>
                  </a:lnTo>
                  <a:lnTo>
                    <a:pt x="100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205821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3312" y="2641736"/>
            <a:ext cx="9404723" cy="1400530"/>
          </a:xfrm>
        </p:spPr>
        <p:txBody>
          <a:bodyPr/>
          <a:lstStyle/>
          <a:p>
            <a:pPr algn="ctr"/>
            <a:r>
              <a:rPr lang="ru-RU" b="1" dirty="0" smtClean="0"/>
              <a:t>Спасибо за внимание!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1674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44FC1B-BCC8-4251-8936-9BBB039B3A05}"/>
</file>

<file path=customXml/itemProps2.xml><?xml version="1.0" encoding="utf-8"?>
<ds:datastoreItem xmlns:ds="http://schemas.openxmlformats.org/officeDocument/2006/customXml" ds:itemID="{3997275B-7D1A-459E-857B-446BA60014AE}"/>
</file>

<file path=customXml/itemProps3.xml><?xml version="1.0" encoding="utf-8"?>
<ds:datastoreItem xmlns:ds="http://schemas.openxmlformats.org/officeDocument/2006/customXml" ds:itemID="{38418B83-CB06-41DA-AA0A-ED00832AAF8C}"/>
</file>

<file path=customXml/itemProps4.xml><?xml version="1.0" encoding="utf-8"?>
<ds:datastoreItem xmlns:ds="http://schemas.openxmlformats.org/officeDocument/2006/customXml" ds:itemID="{AE8A94CF-4A71-4EBE-A62F-D33AB9EE5947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</TotalTime>
  <Words>509</Words>
  <Application>Microsoft Office PowerPoint</Application>
  <PresentationFormat>Широкоэкранный</PresentationFormat>
  <Paragraphs>214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Ион</vt:lpstr>
      <vt:lpstr>Проектное задание № 3 по теме «Анализ состояния и прогноз изменения  ресурсного потенциала»</vt:lpstr>
      <vt:lpstr>Состояние материально-технических условий для реализации образовательных программ</vt:lpstr>
      <vt:lpstr>Состояние информационно-методических условий для реализации образовательных программ</vt:lpstr>
      <vt:lpstr>Состояние кадровых условий для реализации образовательных программ</vt:lpstr>
      <vt:lpstr>Состояние психолого-педагогического сопровождения обучающихся в образовательном процессе </vt:lpstr>
      <vt:lpstr>Состояние финансово-экономических условий реализации образовательных программ </vt:lpstr>
      <vt:lpstr>Состояние управления школой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Проектное задание № 3 по теме «Анализ состояния и прогноз изменения  ресурсного потенциала»</dc:title>
  <dc:creator>Ника</dc:creator>
  <cp:lastModifiedBy>Ника</cp:lastModifiedBy>
  <cp:revision>2</cp:revision>
  <dcterms:created xsi:type="dcterms:W3CDTF">2023-01-08T14:33:02Z</dcterms:created>
  <dcterms:modified xsi:type="dcterms:W3CDTF">2023-01-08T14:48:19Z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