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8" r:id="rId11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782AB-A782-4B2B-8426-89263F53E324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9C4F9-4430-4D72-9BE7-15E14BEBC48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782AB-A782-4B2B-8426-89263F53E324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9C4F9-4430-4D72-9BE7-15E14BEBC4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782AB-A782-4B2B-8426-89263F53E324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9C4F9-4430-4D72-9BE7-15E14BEBC4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782AB-A782-4B2B-8426-89263F53E324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9C4F9-4430-4D72-9BE7-15E14BEBC4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782AB-A782-4B2B-8426-89263F53E324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9C4F9-4430-4D72-9BE7-15E14BEBC48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782AB-A782-4B2B-8426-89263F53E324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9C4F9-4430-4D72-9BE7-15E14BEBC4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782AB-A782-4B2B-8426-89263F53E324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9C4F9-4430-4D72-9BE7-15E14BEBC4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782AB-A782-4B2B-8426-89263F53E324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9C4F9-4430-4D72-9BE7-15E14BEBC4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782AB-A782-4B2B-8426-89263F53E324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9C4F9-4430-4D72-9BE7-15E14BEBC48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782AB-A782-4B2B-8426-89263F53E324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9C4F9-4430-4D72-9BE7-15E14BEBC4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782AB-A782-4B2B-8426-89263F53E324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9C4F9-4430-4D72-9BE7-15E14BEBC48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2E782AB-A782-4B2B-8426-89263F53E324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FA9C4F9-4430-4D72-9BE7-15E14BEBC48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C:/Users/Lenova/Desktop/&#1060;&#1086;&#1090;&#1086;&#1072;&#1083;&#1100;&#1073;&#1086;&#1084;.ppt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Педагогический совет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5789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Анализ работы за 2015-2016 учебный год.</a:t>
            </a:r>
          </a:p>
          <a:p>
            <a:pPr algn="ctr"/>
            <a:r>
              <a:rPr lang="ru-RU" sz="2800" dirty="0" smtClean="0"/>
              <a:t>МО иностранных языков</a:t>
            </a:r>
          </a:p>
          <a:p>
            <a:pPr algn="ctr"/>
            <a:r>
              <a:rPr lang="ru-RU" sz="2800" dirty="0" smtClean="0"/>
              <a:t>27.05.2016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4002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204864"/>
            <a:ext cx="7406640" cy="1472184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013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9155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3100" b="1" dirty="0"/>
              <a:t>План работы МО иностранных языков </a:t>
            </a:r>
            <a:br>
              <a:rPr lang="ru-RU" sz="3100" b="1" dirty="0"/>
            </a:br>
            <a:r>
              <a:rPr lang="ru-RU" sz="3100" b="1" dirty="0"/>
              <a:t>на 2015-2016 учебный год.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340768"/>
            <a:ext cx="8055808" cy="453650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Цель:</a:t>
            </a:r>
            <a:r>
              <a:rPr lang="ru-RU" dirty="0"/>
              <a:t> развитие системы управления качеством образования.</a:t>
            </a:r>
          </a:p>
          <a:p>
            <a:r>
              <a:rPr lang="ru-RU" b="1" dirty="0"/>
              <a:t>Задачи:</a:t>
            </a:r>
            <a:endParaRPr lang="ru-RU" dirty="0"/>
          </a:p>
          <a:p>
            <a:r>
              <a:rPr lang="ru-RU" dirty="0"/>
              <a:t>- формирование  системы оценки качества образования в соответствии с требованием ФГОС; </a:t>
            </a:r>
          </a:p>
          <a:p>
            <a:r>
              <a:rPr lang="ru-RU" dirty="0"/>
              <a:t>- формирование  условий для выявления, поддержки и развития одаренных и талантливых детей, высокомотивированных и талантливых детей, их самореализации; </a:t>
            </a:r>
          </a:p>
          <a:p>
            <a:r>
              <a:rPr lang="ru-RU" dirty="0"/>
              <a:t>- освоить и обеспечить заполнение электронного журнала </a:t>
            </a:r>
            <a:r>
              <a:rPr lang="ru-RU" dirty="0" smtClean="0"/>
              <a:t>педагогами </a:t>
            </a:r>
            <a:r>
              <a:rPr lang="ru-RU" dirty="0"/>
              <a:t>МО иностранных языков.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875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886002"/>
              </p:ext>
            </p:extLst>
          </p:nvPr>
        </p:nvGraphicFramePr>
        <p:xfrm>
          <a:off x="1115616" y="188640"/>
          <a:ext cx="7776864" cy="6423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8049"/>
                <a:gridCol w="5398815"/>
              </a:tblGrid>
              <a:tr h="226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Направление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831" marR="178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Микроцели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831" marR="17831" marT="0" marB="0"/>
                </a:tc>
              </a:tr>
              <a:tr h="555415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Обеспечение стабильного качества образования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831" marR="1783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1. Скорректировать пакет </a:t>
                      </a:r>
                      <a:r>
                        <a:rPr lang="ru-RU" sz="1500" dirty="0" err="1">
                          <a:effectLst/>
                        </a:rPr>
                        <a:t>КИМов</a:t>
                      </a:r>
                      <a:r>
                        <a:rPr lang="ru-RU" sz="1500" dirty="0">
                          <a:effectLst/>
                        </a:rPr>
                        <a:t> в соответствии с локальным актом школы.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831" marR="17831" marT="0" marB="0"/>
                </a:tc>
              </a:tr>
              <a:tr h="833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2.  Обеспечить введение электронных форм учета образовательной деятельности, результатов освоения основной образовательной программы. 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831" marR="17831" marT="0" marB="0"/>
                </a:tc>
              </a:tr>
              <a:tr h="555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3. Диагностировать качество результатов, процесса и управления в соответствии с разработанными критериями.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831" marR="17831" marT="0" marB="0"/>
                </a:tc>
              </a:tr>
              <a:tr h="83312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Формирование содержания образования и воспитания, обеспечивающего развитие обучающихся.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831" marR="1783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1. Обеспечить реализацию алгоритма формирования содержания и сопровождения индивидуальных, групповых, образовательных маршрутов.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831" marR="17831" marT="0" marB="0"/>
                </a:tc>
              </a:tr>
              <a:tr h="6809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2. Применять проектно-исследовательскую деятельность, как средство формирования ключевых компетентностей обучающихся.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831" marR="17831" marT="0" marB="0"/>
                </a:tc>
              </a:tr>
              <a:tr h="15888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Формирование условий для выявления поддержки и развития одарённых, высокомотивированных и талантливых детей, их самореализации.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831" marR="1783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1.Сформировать процедуру деятельности педагогов основной школы по диагностированию и дифференцированной работе с обучающимися по группам одарённости.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831" marR="17831" marT="0" marB="0"/>
                </a:tc>
              </a:tr>
              <a:tr h="11348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Формировать технологическую компетенцию у педагогов образовательного учреждения.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831" marR="1783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1.Продолжить работу школьного конкурса профессионального мастерства. 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831" marR="1783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94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518746"/>
              </p:ext>
            </p:extLst>
          </p:nvPr>
        </p:nvGraphicFramePr>
        <p:xfrm>
          <a:off x="1043607" y="332657"/>
          <a:ext cx="7920881" cy="5643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7"/>
                <a:gridCol w="1246300"/>
                <a:gridCol w="1704702"/>
                <a:gridCol w="983482"/>
                <a:gridCol w="1394108"/>
                <a:gridCol w="1368152"/>
              </a:tblGrid>
              <a:tr h="734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КЦП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Микроцели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реализации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 по устранению проблем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</a:tr>
              <a:tr h="4521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стабильного качества образования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Скорректировать пакет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КИМов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соответствии с локальным актом школы.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этом учебном году были разработаны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комлекты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КИМов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как для тематических контрольных работ, так и для мониторинговых. В пакет мониторинговых контрольных работ, в соответствии с локальным актом школы, входит: спецификация и кодификаторы.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ходе составления мониторинговых контрольных работ по немецкому языку столкнулись с отсутствием предложенных полугодовых и годовых контрольных работ авторами УМК. Это касается начальной и средней школы.  (Автор учебника Бим И.Л.)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Присмотреться к другим УМК по немецкому языку для начальной и средней школы.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25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964762"/>
              </p:ext>
            </p:extLst>
          </p:nvPr>
        </p:nvGraphicFramePr>
        <p:xfrm>
          <a:off x="1043608" y="404664"/>
          <a:ext cx="7946650" cy="60950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3685"/>
                <a:gridCol w="1556292"/>
                <a:gridCol w="1724312"/>
                <a:gridCol w="739086"/>
                <a:gridCol w="1531302"/>
                <a:gridCol w="1421973"/>
              </a:tblGrid>
              <a:tr h="697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КЦП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Микроцели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реализации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Проблемы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 по устранению проблем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</a:tr>
              <a:tr h="49915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Обеспечение стабильного качества образования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871" marR="62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  Диагностировать качество результатов, процесса и управления в соответствии с разработанными критериями.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Качество результатов было диагностировано нами благодаря сравнительному анализу мониторинговых контрольных работ за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полугодие. Вывод таков: те виды речевой деятельности, которые «западали» в первом полугодии, во втором полугодии «пришли в норму».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 Несмотря на то, что показатели результатов, которые «западали» в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полугодии улучшились, ухудшились результаты по другим видам речевой деятельности.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 В этом году было введено «Письмо». Пока результаты по этому виду речевой деятельности слабые.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 Готовить пакет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КИМов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перед началом учебного года (на оба полугодия). И в соответствии с наполнением контрольной работы планировать урок.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 Больше тренировать такой вид речевой деятельности, как «Письмо». На уроке и в качестве домашнего задания.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71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6526410"/>
              </p:ext>
            </p:extLst>
          </p:nvPr>
        </p:nvGraphicFramePr>
        <p:xfrm>
          <a:off x="1115616" y="188640"/>
          <a:ext cx="7776864" cy="6192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2882"/>
                <a:gridCol w="1622375"/>
                <a:gridCol w="1588136"/>
                <a:gridCol w="926917"/>
                <a:gridCol w="1465032"/>
                <a:gridCol w="1221522"/>
              </a:tblGrid>
              <a:tr h="1331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Направление КЦП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Микроцели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Результат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% реализации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Проблемы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Предложения по устранению проблем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</a:tr>
              <a:tr h="4861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Обеспечение стабильного качества образования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Обеспечить введение электронных форм учета образовательной деятельности, результатов освоения основной образовательной программы.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1.Своевременно заполняется электронный дневник, практически всеми членами МО.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Было заполнено тематическое планирование на 4 четверть.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возможности объединения двух тем уроков в один (или я не знаю, как это делается).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35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1741"/>
              </p:ext>
            </p:extLst>
          </p:nvPr>
        </p:nvGraphicFramePr>
        <p:xfrm>
          <a:off x="1043608" y="188640"/>
          <a:ext cx="7776864" cy="6192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/>
                <a:gridCol w="1656184"/>
                <a:gridCol w="1656184"/>
                <a:gridCol w="936104"/>
                <a:gridCol w="1154742"/>
                <a:gridCol w="1221522"/>
              </a:tblGrid>
              <a:tr h="1331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Направление КЦП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Микроцели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Результат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% реализации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Проблемы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Предложения по устранению проблем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</a:tr>
              <a:tr h="4861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Формирование содержания образования и воспитания, обеспечивающего развитие обучающихся.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Обеспечить реализацию алгоритма формирования содержания и сопровождения индивидуальных, групповых, образовательных маршрутов.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(Сформировать процедуру деятельности педагогов основной школы по диагностированию и дифференцированной работе с обучающимися по группам одарённости.)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Были сформированы списки высокомотивированных детей. Работа производилась в режиме домашнего задания или индивидуальных заданий на уроке. Традиционно учащиеся приняли участие во Всероссийской олимпиаде школьников и конкурсе «Британский бульдог». А также участвовали в конкурсе «Тотальный диктант» по немецкому языку.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Необходимо расширить количество конкурсов и олимпиад, в которых можно поучаствовать.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Назначить ответственного члена МО для ведения этого направления.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61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323425"/>
              </p:ext>
            </p:extLst>
          </p:nvPr>
        </p:nvGraphicFramePr>
        <p:xfrm>
          <a:off x="1187624" y="188640"/>
          <a:ext cx="7776864" cy="6192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/>
                <a:gridCol w="1656184"/>
                <a:gridCol w="1656184"/>
                <a:gridCol w="936104"/>
                <a:gridCol w="1154742"/>
                <a:gridCol w="1221522"/>
              </a:tblGrid>
              <a:tr h="1331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Направление КЦП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Микроцели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Результат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% реализации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Проблемы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Предложения по устранению проблем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</a:tr>
              <a:tr h="4861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Формирование содержания образования и воспитания, обеспечивающего развитие обучающихся.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Применять проектно-исследовательскую деятельность, как средство формирования ключевых компетентностей обучающихся.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предмету английский язык система проектов уже включена в УМК. В УМК «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Spotlight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», например, имеется «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  <a:hlinkClick r:id="rId2" action="ppaction://hlinkpres?slideindex=1&amp;slidetitle="/>
                        </a:rPr>
                        <a:t>Языковой портфель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». Что представляет собой не что иное, как учебный проект. Так и курс «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Millie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 и немецкие «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Wunderkinder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 имеют проекты в тематических планированиях.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1.Создание межпредметных и социальных проектов по иностранному языку.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1.Такого плана проекты давать учащимся с 8 по 11 класс.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Для 2-7 классов оставить только учебные проекты с правильно оформленной теоретической частью.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77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4591331"/>
              </p:ext>
            </p:extLst>
          </p:nvPr>
        </p:nvGraphicFramePr>
        <p:xfrm>
          <a:off x="1187624" y="188640"/>
          <a:ext cx="7776864" cy="6192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/>
                <a:gridCol w="1512168"/>
                <a:gridCol w="1512168"/>
                <a:gridCol w="936104"/>
                <a:gridCol w="1154742"/>
                <a:gridCol w="1221522"/>
              </a:tblGrid>
              <a:tr h="1331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Направление КЦП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Микроцели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Результат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% реализации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Проблемы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Предложения по устранению проблем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58" marR="54858" marT="0" marB="0"/>
                </a:tc>
              </a:tr>
              <a:tr h="4861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Формировать технологическую компетенцию у педагогов образовательного учреждения.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1.Продолжить работу школьного конкурса профессионального мастерства.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Бахарева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Л.Ю – «Дидактический материал по немецкому языку для 4-го класса».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Воробьёва Е.Е. – «Повышение эффективности обучения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аудированию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в работе по УМК </a:t>
                      </a: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Spotlight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Груздева М.А., Морозова М.А. – «Интерактивный материал по УМК </a:t>
                      </a: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Spotlight 4 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класс».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80%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08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5bd5dee774b1b3c7375699313ceedf19ae82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AWJJH2MPE6E2-1585558818-1397</_dlc_DocId>
    <_dlc_DocIdUrl xmlns="4a252ca3-5a62-4c1c-90a6-29f4710e47f8">
      <Url>http://xn--44-6kcadhwnl3cfdx.xn--p1ai/Kostroma_EDU/kos-sch-29/_layouts/15/DocIdRedir.aspx?ID=AWJJH2MPE6E2-1585558818-1397</Url>
      <Description>AWJJH2MPE6E2-1585558818-1397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EF6D9495-CBDB-468B-9194-1E1E061410CF}"/>
</file>

<file path=customXml/itemProps2.xml><?xml version="1.0" encoding="utf-8"?>
<ds:datastoreItem xmlns:ds="http://schemas.openxmlformats.org/officeDocument/2006/customXml" ds:itemID="{F113D984-342E-42AE-99E9-CE7376D49646}"/>
</file>

<file path=customXml/itemProps3.xml><?xml version="1.0" encoding="utf-8"?>
<ds:datastoreItem xmlns:ds="http://schemas.openxmlformats.org/officeDocument/2006/customXml" ds:itemID="{6DDE103E-713E-468E-A409-6B49E7C709EE}"/>
</file>

<file path=customXml/itemProps4.xml><?xml version="1.0" encoding="utf-8"?>
<ds:datastoreItem xmlns:ds="http://schemas.openxmlformats.org/officeDocument/2006/customXml" ds:itemID="{A8C30101-38D9-4178-90F9-1D17F2986B78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</TotalTime>
  <Words>879</Words>
  <Application>Microsoft Office PowerPoint</Application>
  <PresentationFormat>Экран (4:3)</PresentationFormat>
  <Paragraphs>102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Педагогический совет</vt:lpstr>
      <vt:lpstr>    План работы МО иностранных языков  на 2015-2016 учебный год.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</dc:title>
  <dc:creator>Lenova</dc:creator>
  <cp:lastModifiedBy>Lenova</cp:lastModifiedBy>
  <cp:revision>8</cp:revision>
  <dcterms:created xsi:type="dcterms:W3CDTF">2016-05-27T10:44:21Z</dcterms:created>
  <dcterms:modified xsi:type="dcterms:W3CDTF">2016-05-27T11:30:26Z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f54aadae-d1fd-462c-9736-02e738063506</vt:lpwstr>
  </property>
</Properties>
</file>