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7" r:id="rId12"/>
    <p:sldId id="286" r:id="rId13"/>
    <p:sldId id="278" r:id="rId14"/>
    <p:sldId id="272" r:id="rId15"/>
    <p:sldId id="273" r:id="rId16"/>
    <p:sldId id="274" r:id="rId17"/>
    <p:sldId id="287" r:id="rId18"/>
    <p:sldId id="275" r:id="rId19"/>
    <p:sldId id="276" r:id="rId20"/>
    <p:sldId id="279" r:id="rId21"/>
    <p:sldId id="280" r:id="rId22"/>
    <p:sldId id="281" r:id="rId23"/>
    <p:sldId id="288" r:id="rId24"/>
    <p:sldId id="282" r:id="rId25"/>
    <p:sldId id="283" r:id="rId26"/>
    <p:sldId id="284" r:id="rId27"/>
    <p:sldId id="285" r:id="rId28"/>
    <p:sldId id="26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072832482818289"/>
          <c:y val="8.5593499821825028E-2"/>
          <c:w val="0.51092392754062443"/>
          <c:h val="0.649182940352321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dLbl>
              <c:idx val="0"/>
              <c:layout>
                <c:manualLayout>
                  <c:x val="-6.8906171497152098E-3"/>
                  <c:y val="1.587299603425067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3.7600000000000002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3.8099999999999987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 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3.73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3.8699999999999997</c:v>
                </c:pt>
              </c:numCache>
            </c:numRef>
          </c:val>
        </c:ser>
        <c:axId val="105116416"/>
        <c:axId val="105217408"/>
      </c:barChart>
      <c:catAx>
        <c:axId val="105116416"/>
        <c:scaling>
          <c:orientation val="minMax"/>
        </c:scaling>
        <c:axPos val="b"/>
        <c:tickLblPos val="nextTo"/>
        <c:crossAx val="105217408"/>
        <c:crosses val="autoZero"/>
        <c:auto val="1"/>
        <c:lblAlgn val="ctr"/>
        <c:lblOffset val="100"/>
      </c:catAx>
      <c:valAx>
        <c:axId val="105217408"/>
        <c:scaling>
          <c:orientation val="minMax"/>
        </c:scaling>
        <c:axPos val="l"/>
        <c:majorGridlines/>
        <c:numFmt formatCode="General" sourceLinked="1"/>
        <c:tickLblPos val="nextTo"/>
        <c:crossAx val="1051164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890781750142327"/>
          <c:y val="7.7332592097843142E-2"/>
          <c:w val="0.58541392536185155"/>
          <c:h val="0.6830414385301146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dLbl>
              <c:idx val="0"/>
              <c:layout>
                <c:manualLayout>
                  <c:x val="-2.3045106194130489E-2"/>
                  <c:y val="4.5583726537840796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%качества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dLbl>
              <c:idx val="0"/>
              <c:layout>
                <c:manualLayout>
                  <c:x val="-2.6337264221863534E-2"/>
                  <c:y val="9.116745307568122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%качества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64.48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dLbl>
              <c:idx val="0"/>
              <c:layout>
                <c:manualLayout>
                  <c:x val="1.6286739039335718E-4"/>
                  <c:y val="1.015884085118945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%качества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66.13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dLbl>
              <c:idx val="0"/>
              <c:layout>
                <c:manualLayout>
                  <c:x val="-5.1733314236714156E-17"/>
                  <c:y val="4.3097341453958403E-2"/>
                </c:manualLayout>
              </c:layout>
              <c:showVal val="1"/>
            </c:dLbl>
            <c:txPr>
              <a:bodyPr/>
              <a:lstStyle/>
              <a:p>
                <a:pPr>
                  <a:defRPr sz="13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%качества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63.74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%качества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67.03</c:v>
                </c:pt>
              </c:numCache>
            </c:numRef>
          </c:val>
        </c:ser>
        <c:axId val="122565376"/>
        <c:axId val="122566912"/>
      </c:barChart>
      <c:catAx>
        <c:axId val="122565376"/>
        <c:scaling>
          <c:orientation val="minMax"/>
        </c:scaling>
        <c:axPos val="b"/>
        <c:tickLblPos val="nextTo"/>
        <c:crossAx val="122566912"/>
        <c:crosses val="autoZero"/>
        <c:auto val="1"/>
        <c:lblAlgn val="ctr"/>
        <c:lblOffset val="100"/>
      </c:catAx>
      <c:valAx>
        <c:axId val="122566912"/>
        <c:scaling>
          <c:orientation val="minMax"/>
        </c:scaling>
        <c:axPos val="l"/>
        <c:majorGridlines/>
        <c:numFmt formatCode="General" sourceLinked="1"/>
        <c:tickLblPos val="nextTo"/>
        <c:crossAx val="1225653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0.61000000000000032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0.59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0.63000000000000034</c:v>
                </c:pt>
              </c:numCache>
            </c:numRef>
          </c:val>
        </c:ser>
        <c:axId val="122731904"/>
        <c:axId val="113968256"/>
      </c:barChart>
      <c:catAx>
        <c:axId val="122731904"/>
        <c:scaling>
          <c:orientation val="minMax"/>
        </c:scaling>
        <c:axPos val="b"/>
        <c:tickLblPos val="nextTo"/>
        <c:crossAx val="113968256"/>
        <c:crosses val="autoZero"/>
        <c:auto val="1"/>
        <c:lblAlgn val="ctr"/>
        <c:lblOffset val="100"/>
      </c:catAx>
      <c:valAx>
        <c:axId val="113968256"/>
        <c:scaling>
          <c:orientation val="minMax"/>
        </c:scaling>
        <c:axPos val="l"/>
        <c:majorGridlines/>
        <c:numFmt formatCode="General" sourceLinked="1"/>
        <c:tickLblPos val="nextTo"/>
        <c:crossAx val="1227319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185259541214986"/>
          <c:y val="8.2969705889799128E-2"/>
          <c:w val="0.48680801398203855"/>
          <c:h val="0.6599369307169035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3.8899999999999997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3.7800000000000002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4.03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dLbl>
              <c:idx val="0"/>
              <c:layout>
                <c:manualLayout>
                  <c:x val="2.1917816324754497E-2"/>
                  <c:y val="1.089916853075345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3.86</c:v>
                </c:pt>
              </c:numCache>
            </c:numRef>
          </c:val>
        </c:ser>
        <c:axId val="127074304"/>
        <c:axId val="127075840"/>
      </c:barChart>
      <c:catAx>
        <c:axId val="127074304"/>
        <c:scaling>
          <c:orientation val="minMax"/>
        </c:scaling>
        <c:axPos val="b"/>
        <c:tickLblPos val="nextTo"/>
        <c:crossAx val="127075840"/>
        <c:crosses val="autoZero"/>
        <c:auto val="1"/>
        <c:lblAlgn val="ctr"/>
        <c:lblOffset val="100"/>
      </c:catAx>
      <c:valAx>
        <c:axId val="127075840"/>
        <c:scaling>
          <c:orientation val="minMax"/>
        </c:scaling>
        <c:axPos val="l"/>
        <c:majorGridlines/>
        <c:numFmt formatCode="General" sourceLinked="1"/>
        <c:tickLblPos val="nextTo"/>
        <c:crossAx val="1270743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6374658525999441"/>
          <c:y val="8.3169166024335217E-2"/>
          <c:w val="0.52009271315454531"/>
          <c:h val="0.6591194151571880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dLbl>
              <c:idx val="0"/>
              <c:layout>
                <c:manualLayout>
                  <c:x val="-2.2061337964311853E-2"/>
                  <c:y val="5.4626851291086397E-3"/>
                </c:manualLayout>
              </c:layout>
              <c:showVal val="1"/>
            </c:dLbl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72.510000000000005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dLbl>
              <c:idx val="0"/>
              <c:layout>
                <c:manualLayout>
                  <c:x val="-3.1516197091874028E-3"/>
                  <c:y val="3.2776110774651868E-2"/>
                </c:manualLayout>
              </c:layout>
              <c:showVal val="1"/>
            </c:dLbl>
            <c:txPr>
              <a:bodyPr/>
              <a:lstStyle/>
              <a:p>
                <a:pPr>
                  <a:defRPr sz="138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64.13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79.11999999999999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dLbl>
              <c:idx val="0"/>
              <c:layout>
                <c:manualLayout>
                  <c:x val="-2.8950065468179571E-3"/>
                  <c:y val="3.27761107746518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67.03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dLbl>
              <c:idx val="0"/>
              <c:layout>
                <c:manualLayout>
                  <c:x val="-5.7900130936359116E-3"/>
                  <c:y val="-2.1850740516434538E-2"/>
                </c:manualLayout>
              </c:layout>
              <c:showVal val="1"/>
            </c:dLbl>
            <c:txPr>
              <a:bodyPr/>
              <a:lstStyle/>
              <a:p>
                <a:pPr>
                  <a:defRPr sz="138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67.569999999999993</c:v>
                </c:pt>
              </c:numCache>
            </c:numRef>
          </c:val>
        </c:ser>
        <c:axId val="122577280"/>
        <c:axId val="122578816"/>
      </c:barChart>
      <c:catAx>
        <c:axId val="122577280"/>
        <c:scaling>
          <c:orientation val="minMax"/>
        </c:scaling>
        <c:axPos val="b"/>
        <c:tickLblPos val="nextTo"/>
        <c:crossAx val="122578816"/>
        <c:crosses val="autoZero"/>
        <c:auto val="1"/>
        <c:lblAlgn val="ctr"/>
        <c:lblOffset val="100"/>
      </c:catAx>
      <c:valAx>
        <c:axId val="122578816"/>
        <c:scaling>
          <c:orientation val="minMax"/>
        </c:scaling>
        <c:axPos val="l"/>
        <c:majorGridlines/>
        <c:numFmt formatCode="General" sourceLinked="1"/>
        <c:tickLblPos val="nextTo"/>
        <c:crossAx val="1225772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943741671713369"/>
          <c:y val="8.7310991078209943E-2"/>
          <c:w val="0.4712531980866243"/>
          <c:h val="0.6421435596307744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0.64000000000000035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0.61000000000000032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0.68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0.63000000000000034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dLbl>
              <c:idx val="0"/>
              <c:layout>
                <c:manualLayout>
                  <c:x val="2.1227048775830256E-2"/>
                  <c:y val="2.867363443509329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0.63000000000000034</c:v>
                </c:pt>
              </c:numCache>
            </c:numRef>
          </c:val>
        </c:ser>
        <c:axId val="122824576"/>
        <c:axId val="122826112"/>
      </c:barChart>
      <c:catAx>
        <c:axId val="122824576"/>
        <c:scaling>
          <c:orientation val="minMax"/>
        </c:scaling>
        <c:axPos val="b"/>
        <c:tickLblPos val="nextTo"/>
        <c:crossAx val="122826112"/>
        <c:crosses val="autoZero"/>
        <c:auto val="1"/>
        <c:lblAlgn val="ctr"/>
        <c:lblOffset val="100"/>
      </c:catAx>
      <c:valAx>
        <c:axId val="122826112"/>
        <c:scaling>
          <c:orientation val="minMax"/>
        </c:scaling>
        <c:axPos val="l"/>
        <c:majorGridlines/>
        <c:numFmt formatCode="General" sourceLinked="1"/>
        <c:tickLblPos val="nextTo"/>
        <c:crossAx val="1228245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dLbl>
              <c:idx val="0"/>
              <c:layout>
                <c:manualLayout>
                  <c:x val="-3.1620583976580297E-2"/>
                  <c:y val="5.138076708653253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dLbl>
              <c:idx val="0"/>
              <c:layout>
                <c:manualLayout>
                  <c:x val="-1.0139729655729041E-2"/>
                  <c:y val="1.0943614784759579E-2"/>
                </c:manualLayout>
              </c:layout>
              <c:showVal val="1"/>
            </c:dLbl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3.84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3.94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dLbl>
              <c:idx val="0"/>
              <c:layout>
                <c:manualLayout>
                  <c:x val="2.2310768170539601E-2"/>
                  <c:y val="1.161101986352938E-2"/>
                </c:manualLayout>
              </c:layout>
              <c:showVal val="1"/>
            </c:dLbl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средний балл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3.84</c:v>
                </c:pt>
              </c:numCache>
            </c:numRef>
          </c:val>
        </c:ser>
        <c:axId val="127331328"/>
        <c:axId val="127681280"/>
      </c:barChart>
      <c:catAx>
        <c:axId val="127331328"/>
        <c:scaling>
          <c:orientation val="minMax"/>
        </c:scaling>
        <c:axPos val="b"/>
        <c:tickLblPos val="nextTo"/>
        <c:crossAx val="127681280"/>
        <c:crosses val="autoZero"/>
        <c:auto val="1"/>
        <c:lblAlgn val="ctr"/>
        <c:lblOffset val="100"/>
      </c:catAx>
      <c:valAx>
        <c:axId val="127681280"/>
        <c:scaling>
          <c:orientation val="minMax"/>
        </c:scaling>
        <c:axPos val="l"/>
        <c:majorGridlines/>
        <c:numFmt formatCode="General" sourceLinked="1"/>
        <c:tickLblPos val="nextTo"/>
        <c:crossAx val="1273313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dLbl>
              <c:idx val="0"/>
              <c:layout>
                <c:manualLayout>
                  <c:x val="-3.0476172192772655E-2"/>
                  <c:y val="1.0322568059861171E-2"/>
                </c:manualLayout>
              </c:layout>
              <c:showVal val="1"/>
            </c:dLbl>
            <c:txPr>
              <a:bodyPr/>
              <a:lstStyle/>
              <a:p>
                <a:pPr>
                  <a:defRPr sz="139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полуг.204-2015</c:v>
                </c:pt>
              </c:strCache>
            </c:strRef>
          </c:tx>
          <c:dLbls>
            <c:dLbl>
              <c:idx val="0"/>
              <c:layout>
                <c:manualLayout>
                  <c:x val="-1.9612300065280284E-2"/>
                  <c:y val="3.21502561661860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66.319999999999993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dLbl>
              <c:idx val="0"/>
              <c:layout>
                <c:manualLayout>
                  <c:x val="1.3545100935565404E-2"/>
                  <c:y val="3.1756120692068644E-2"/>
                </c:manualLayout>
              </c:layout>
              <c:showVal val="1"/>
            </c:dLbl>
            <c:txPr>
              <a:bodyPr/>
              <a:lstStyle/>
              <a:p>
                <a:pPr>
                  <a:defRPr sz="138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66.33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71.349999999999994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dLbl>
              <c:idx val="0"/>
              <c:layout>
                <c:manualLayout>
                  <c:x val="1.1287398952227195E-2"/>
                  <c:y val="1.666655001539798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% качества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64.92</c:v>
                </c:pt>
              </c:numCache>
            </c:numRef>
          </c:val>
        </c:ser>
        <c:axId val="127833216"/>
        <c:axId val="127834752"/>
      </c:barChart>
      <c:catAx>
        <c:axId val="127833216"/>
        <c:scaling>
          <c:orientation val="minMax"/>
        </c:scaling>
        <c:axPos val="b"/>
        <c:tickLblPos val="nextTo"/>
        <c:crossAx val="127834752"/>
        <c:crosses val="autoZero"/>
        <c:auto val="1"/>
        <c:lblAlgn val="ctr"/>
        <c:lblOffset val="100"/>
      </c:catAx>
      <c:valAx>
        <c:axId val="127834752"/>
        <c:scaling>
          <c:orientation val="minMax"/>
        </c:scaling>
        <c:axPos val="l"/>
        <c:majorGridlines/>
        <c:numFmt formatCode="General" sourceLinked="1"/>
        <c:tickLblPos val="nextTo"/>
        <c:crossAx val="1278332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2013-2014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0.60000000000000031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полуг.2014-2015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0.64000000000000035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</c:v>
                </c:pt>
              </c:strCache>
            </c:strRef>
          </c:tx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0.62000000000000033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 полуг.2015-2016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38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0.65000000000000036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2015-2016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СОК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0.62000000000000033</c:v>
                </c:pt>
              </c:numCache>
            </c:numRef>
          </c:val>
        </c:ser>
        <c:axId val="127630336"/>
        <c:axId val="127652608"/>
      </c:barChart>
      <c:catAx>
        <c:axId val="127630336"/>
        <c:scaling>
          <c:orientation val="minMax"/>
        </c:scaling>
        <c:axPos val="b"/>
        <c:tickLblPos val="nextTo"/>
        <c:crossAx val="127652608"/>
        <c:crosses val="autoZero"/>
        <c:auto val="1"/>
        <c:lblAlgn val="ctr"/>
        <c:lblOffset val="100"/>
      </c:catAx>
      <c:valAx>
        <c:axId val="127652608"/>
        <c:scaling>
          <c:orientation val="minMax"/>
        </c:scaling>
        <c:axPos val="l"/>
        <c:majorGridlines/>
        <c:numFmt formatCode="General" sourceLinked="1"/>
        <c:tickLblPos val="nextTo"/>
        <c:crossAx val="1276303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F317DFE-66F6-4DF4-9AE9-CCD80BF198FF}" type="datetimeFigureOut">
              <a:rPr lang="ru-RU" smtClean="0"/>
              <a:pPr/>
              <a:t>27.05.2016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90F254-08C9-42C1-A30E-8E0467F74A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786058"/>
            <a:ext cx="6858000" cy="2714644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работы МО «Начальные классы» </a:t>
            </a:r>
            <a:br>
              <a:rPr lang="ru-RU" dirty="0" smtClean="0"/>
            </a:br>
            <a:r>
              <a:rPr lang="ru-RU" sz="3100" dirty="0" smtClean="0"/>
              <a:t>за 2015-2016 учебный год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Всероссийские проверочные работы в 4-х классах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271464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Русский язык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000240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«4»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«3»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«2»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(5)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(8)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(8)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2(1)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(9)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(2)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(2)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(4)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(5)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(4)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85918" y="4071942"/>
            <a:ext cx="694023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Наибольшие трудности: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характеристика звуков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составление плана текста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определение значения слова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подбор синонимов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умение соблюдать при письме изученные орфографические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 пунктуационные нормы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«4»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«3»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«2»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(7)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(11)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(3)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(0)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 (8)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(9)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(0)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(4)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(2)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(4)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(3)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285720" y="4000504"/>
          <a:ext cx="850424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Окружающий мир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«5»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«4»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«3»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«2»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(8)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(8)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(0)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4б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(13)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 (4)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(0)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(4)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 (5)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(6)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(0)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Обеспечение качества образования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провести инструктаж родителей по работе с электронным журналом</a:t>
            </a:r>
          </a:p>
          <a:p>
            <a:pPr>
              <a:buNone/>
            </a:pPr>
            <a:r>
              <a:rPr lang="ru-RU" dirty="0" smtClean="0"/>
              <a:t>- включать в уроки задания по отработке умений, вызвавших наибольшие трудности в ВПР</a:t>
            </a:r>
          </a:p>
          <a:p>
            <a:pPr>
              <a:buNone/>
            </a:pPr>
            <a:r>
              <a:rPr lang="ru-RU" dirty="0" smtClean="0"/>
              <a:t>- продумать оптимальные варианты по организации мониторинга УУД</a:t>
            </a:r>
          </a:p>
          <a:p>
            <a:pPr>
              <a:buNone/>
            </a:pPr>
            <a:r>
              <a:rPr lang="ru-RU" dirty="0" smtClean="0"/>
              <a:t>- своевременно обновлять материалы школьной Доски почёта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786874" cy="7589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Обеспечить реализацию алгоритма формирования содержания и сопровождения образовательных маршрутов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Работа по ведению </a:t>
            </a:r>
            <a:r>
              <a:rPr lang="ru-RU" u="sng" dirty="0" err="1" smtClean="0"/>
              <a:t>Портфолио</a:t>
            </a:r>
            <a:r>
              <a:rPr lang="ru-RU" u="sng" dirty="0" smtClean="0"/>
              <a:t> учащихся </a:t>
            </a:r>
            <a:r>
              <a:rPr lang="ru-RU" dirty="0" smtClean="0"/>
              <a:t>– 70%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Школьный форум «Наши достижения»: </a:t>
            </a:r>
            <a:r>
              <a:rPr lang="ru-RU" sz="2000" dirty="0" smtClean="0"/>
              <a:t>представлено 25 </a:t>
            </a:r>
            <a:r>
              <a:rPr lang="ru-RU" sz="2000" dirty="0" err="1" smtClean="0"/>
              <a:t>Портфолио</a:t>
            </a:r>
            <a:r>
              <a:rPr lang="ru-RU" sz="2000" dirty="0" smtClean="0"/>
              <a:t> (1а, </a:t>
            </a:r>
            <a:r>
              <a:rPr lang="ru-RU" sz="2000" b="1" dirty="0" smtClean="0"/>
              <a:t>1б</a:t>
            </a:r>
            <a:r>
              <a:rPr lang="ru-RU" sz="2000" dirty="0" smtClean="0"/>
              <a:t>, 1г, 2в, 3а, 4а)</a:t>
            </a:r>
          </a:p>
          <a:p>
            <a:pPr>
              <a:buNone/>
            </a:pPr>
            <a:r>
              <a:rPr lang="ru-RU" sz="2000" dirty="0" smtClean="0"/>
              <a:t>     призёры – 8</a:t>
            </a:r>
          </a:p>
          <a:p>
            <a:pPr>
              <a:buNone/>
            </a:pPr>
            <a:r>
              <a:rPr lang="ru-RU" sz="2000" dirty="0" smtClean="0"/>
              <a:t>    победители:  </a:t>
            </a:r>
            <a:r>
              <a:rPr lang="ru-RU" sz="2000" dirty="0" err="1" smtClean="0"/>
              <a:t>Березниковская</a:t>
            </a:r>
            <a:r>
              <a:rPr lang="ru-RU" sz="2000" dirty="0" smtClean="0"/>
              <a:t> Вера – 1а (Петрова И.В.)</a:t>
            </a:r>
          </a:p>
          <a:p>
            <a:pPr>
              <a:buNone/>
            </a:pPr>
            <a:r>
              <a:rPr lang="ru-RU" sz="2000" dirty="0" smtClean="0"/>
              <a:t>                              </a:t>
            </a:r>
            <a:r>
              <a:rPr lang="ru-RU" sz="2000" dirty="0" err="1" smtClean="0"/>
              <a:t>Свириденко</a:t>
            </a:r>
            <a:r>
              <a:rPr lang="ru-RU" sz="2000" dirty="0" smtClean="0"/>
              <a:t> </a:t>
            </a:r>
            <a:r>
              <a:rPr lang="ru-RU" sz="2000" dirty="0" err="1" smtClean="0"/>
              <a:t>Ульяна</a:t>
            </a:r>
            <a:r>
              <a:rPr lang="ru-RU" sz="2000" dirty="0" smtClean="0"/>
              <a:t> – 1б (</a:t>
            </a:r>
            <a:r>
              <a:rPr lang="ru-RU" sz="2000" dirty="0" err="1" smtClean="0"/>
              <a:t>Алярова</a:t>
            </a:r>
            <a:r>
              <a:rPr lang="ru-RU" sz="2000" dirty="0" smtClean="0"/>
              <a:t> Л.Ю.)</a:t>
            </a:r>
          </a:p>
          <a:p>
            <a:pPr>
              <a:buNone/>
            </a:pPr>
            <a:r>
              <a:rPr lang="ru-RU" sz="2000" dirty="0" smtClean="0"/>
              <a:t>                              </a:t>
            </a:r>
            <a:r>
              <a:rPr lang="ru-RU" sz="2000" dirty="0" err="1" smtClean="0"/>
              <a:t>Торшилова</a:t>
            </a:r>
            <a:r>
              <a:rPr lang="ru-RU" sz="2000" dirty="0" smtClean="0"/>
              <a:t> Марина – 3а (</a:t>
            </a:r>
            <a:r>
              <a:rPr lang="ru-RU" sz="2000" dirty="0" err="1" smtClean="0"/>
              <a:t>Кочакова</a:t>
            </a:r>
            <a:r>
              <a:rPr lang="ru-RU" sz="2000" dirty="0" smtClean="0"/>
              <a:t> И.С.)</a:t>
            </a:r>
          </a:p>
          <a:p>
            <a:r>
              <a:rPr lang="ru-RU" sz="2800" u="sng" dirty="0" smtClean="0"/>
              <a:t>Работа по направлению «Дети с ОВЗ»</a:t>
            </a:r>
          </a:p>
          <a:p>
            <a:pPr>
              <a:buFontTx/>
              <a:buChar char="-"/>
            </a:pPr>
            <a:r>
              <a:rPr lang="ru-RU" sz="2000" dirty="0" smtClean="0"/>
              <a:t>Участие в комплектовании документов для прохождения учащимися городской ПМПК</a:t>
            </a:r>
          </a:p>
          <a:p>
            <a:pPr>
              <a:buFontTx/>
              <a:buChar char="-"/>
            </a:pPr>
            <a:r>
              <a:rPr lang="ru-RU" sz="2000" dirty="0" smtClean="0"/>
              <a:t>Открытые занятия в рамках семинара «Организация коррекционно-развивающей работы с детьми с ОВЗ (Смирнова А.Ю., </a:t>
            </a:r>
            <a:r>
              <a:rPr lang="ru-RU" sz="2000" dirty="0" err="1" smtClean="0"/>
              <a:t>Алярова</a:t>
            </a:r>
            <a:r>
              <a:rPr lang="ru-RU" sz="2000" dirty="0" smtClean="0"/>
              <a:t> Л.Ю., Рыбин С.Ю.)</a:t>
            </a: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-    </a:t>
            </a:r>
            <a:r>
              <a:rPr lang="ru-RU" sz="2000" dirty="0" smtClean="0"/>
              <a:t>КПК «Организация обучения и психолого-педагогического сопровождения детей с РАС и с синдромом Дауна» </a:t>
            </a:r>
            <a:r>
              <a:rPr lang="en-US" sz="2000" dirty="0" smtClean="0"/>
              <a:t>(</a:t>
            </a:r>
            <a:r>
              <a:rPr lang="ru-RU" sz="2000" dirty="0" err="1" smtClean="0"/>
              <a:t>Закациоло</a:t>
            </a:r>
            <a:r>
              <a:rPr lang="ru-RU" sz="2000" dirty="0" smtClean="0"/>
              <a:t> В.Д., </a:t>
            </a:r>
            <a:r>
              <a:rPr lang="ru-RU" sz="2000" dirty="0" err="1" smtClean="0"/>
              <a:t>Бойцова</a:t>
            </a:r>
            <a:r>
              <a:rPr lang="ru-RU" sz="2000" dirty="0" smtClean="0"/>
              <a:t> К.Ю., Нечётная М.А.) </a:t>
            </a:r>
            <a:r>
              <a:rPr lang="ru-RU" sz="2000" dirty="0" smtClean="0">
                <a:solidFill>
                  <a:srgbClr val="C00000"/>
                </a:solidFill>
              </a:rPr>
              <a:t>                       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88" y="214290"/>
            <a:ext cx="8858312" cy="100013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Применять проектно – исследовательскую деятельность, как средство формирования ключевых компетентностей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071678"/>
            <a:ext cx="8503920" cy="4214842"/>
          </a:xfrm>
        </p:spPr>
        <p:txBody>
          <a:bodyPr>
            <a:normAutofit/>
          </a:bodyPr>
          <a:lstStyle/>
          <a:p>
            <a:r>
              <a:rPr lang="ru-RU" dirty="0" smtClean="0"/>
              <a:t>Составлены планы проектной деятельности на учебный год</a:t>
            </a:r>
          </a:p>
          <a:p>
            <a:r>
              <a:rPr lang="ru-RU" dirty="0" smtClean="0"/>
              <a:t>Реализуется на уровне класса при организации урочной и внеурочной работы.</a:t>
            </a:r>
          </a:p>
          <a:p>
            <a:r>
              <a:rPr lang="ru-RU" dirty="0" smtClean="0"/>
              <a:t>Школьный  и городской уровень: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1б – социальный проект «День добрых дел» (</a:t>
            </a:r>
            <a:r>
              <a:rPr lang="ru-RU" sz="2000" dirty="0" err="1" smtClean="0"/>
              <a:t>Алярова</a:t>
            </a:r>
            <a:r>
              <a:rPr lang="ru-RU" sz="2000" dirty="0" smtClean="0"/>
              <a:t> Л.Ю.) – Неделя Проектов, выступление в </a:t>
            </a:r>
            <a:r>
              <a:rPr lang="ru-RU" sz="2000" dirty="0" err="1" smtClean="0"/>
              <a:t>д</a:t>
            </a:r>
            <a:r>
              <a:rPr lang="ru-RU" sz="2000" dirty="0" smtClean="0"/>
              <a:t>/с №5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1а – творческий проект «Сказка «</a:t>
            </a:r>
            <a:r>
              <a:rPr lang="ru-RU" sz="2000" dirty="0" err="1" smtClean="0"/>
              <a:t>Бармалей</a:t>
            </a:r>
            <a:r>
              <a:rPr lang="ru-RU" sz="2000" dirty="0" smtClean="0"/>
              <a:t>» (Петрова И.В.) – выступления для учащихся начальной школы, детей </a:t>
            </a:r>
            <a:r>
              <a:rPr lang="ru-RU" sz="2000" dirty="0" err="1" smtClean="0"/>
              <a:t>д</a:t>
            </a:r>
            <a:r>
              <a:rPr lang="ru-RU" sz="2000" dirty="0" smtClean="0"/>
              <a:t>/с №5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Разработать и осуществить запуск программ воспитания классных коллективов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170246"/>
          </a:xfrm>
        </p:spPr>
        <p:txBody>
          <a:bodyPr/>
          <a:lstStyle/>
          <a:p>
            <a:r>
              <a:rPr lang="ru-RU" dirty="0" smtClean="0"/>
              <a:t>50% педагогов имеют программы воспитания</a:t>
            </a:r>
          </a:p>
          <a:p>
            <a:r>
              <a:rPr lang="ru-RU" dirty="0" smtClean="0"/>
              <a:t>Педагоги организуют участие классных коллективов в школьных мероприятиях</a:t>
            </a:r>
          </a:p>
          <a:p>
            <a:r>
              <a:rPr lang="ru-RU" dirty="0" smtClean="0"/>
              <a:t>Школьный форум «Наши достижения:</a:t>
            </a:r>
          </a:p>
          <a:p>
            <a:pPr>
              <a:buNone/>
            </a:pPr>
            <a:r>
              <a:rPr lang="ru-RU" dirty="0" smtClean="0"/>
              <a:t>   «Самый активный класс» - 1б, 1а, 2в, 2а  (</a:t>
            </a:r>
            <a:r>
              <a:rPr lang="ru-RU" dirty="0" err="1" smtClean="0"/>
              <a:t>Алярова</a:t>
            </a:r>
            <a:r>
              <a:rPr lang="ru-RU" dirty="0" smtClean="0"/>
              <a:t> Л.Ю., Петрова И.В., Смирнова А.Ю., Смирнова Е.Ю.)</a:t>
            </a:r>
          </a:p>
          <a:p>
            <a:pPr>
              <a:buNone/>
            </a:pPr>
            <a:r>
              <a:rPr lang="ru-RU" dirty="0" smtClean="0"/>
              <a:t>   «Лучшее </a:t>
            </a:r>
            <a:r>
              <a:rPr lang="ru-RU" dirty="0" err="1" smtClean="0"/>
              <a:t>портфолио</a:t>
            </a:r>
            <a:r>
              <a:rPr lang="ru-RU" dirty="0" smtClean="0"/>
              <a:t> класса» – 1б (</a:t>
            </a:r>
            <a:r>
              <a:rPr lang="ru-RU" dirty="0" err="1" smtClean="0"/>
              <a:t>Алярова</a:t>
            </a:r>
            <a:r>
              <a:rPr lang="ru-RU" dirty="0" smtClean="0"/>
              <a:t> Л.Ю.)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Обеспечить в содержании программ воспитания классных коллективов совместную работу учащихся и родителей, </a:t>
            </a:r>
            <a:r>
              <a:rPr lang="ru-RU" sz="2000" dirty="0" err="1" smtClean="0"/>
              <a:t>профориентационную</a:t>
            </a:r>
            <a:r>
              <a:rPr lang="ru-RU" sz="2000" dirty="0" smtClean="0"/>
              <a:t> работу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3116"/>
            <a:ext cx="8503920" cy="3955932"/>
          </a:xfrm>
        </p:spPr>
        <p:txBody>
          <a:bodyPr>
            <a:normAutofit/>
          </a:bodyPr>
          <a:lstStyle/>
          <a:p>
            <a:r>
              <a:rPr lang="ru-RU" u="sng" dirty="0" smtClean="0"/>
              <a:t>Совместная работа учащихся и родителей</a:t>
            </a:r>
          </a:p>
          <a:p>
            <a:pPr>
              <a:buNone/>
            </a:pPr>
            <a:r>
              <a:rPr lang="ru-RU" dirty="0" smtClean="0"/>
              <a:t>Совместные праздники в классах (1б, 2б, 2в, 3б)</a:t>
            </a:r>
          </a:p>
          <a:p>
            <a:pPr>
              <a:buNone/>
            </a:pPr>
            <a:endParaRPr lang="ru-RU" dirty="0" smtClean="0"/>
          </a:p>
          <a:p>
            <a:r>
              <a:rPr lang="ru-RU" u="sng" dirty="0" err="1" smtClean="0"/>
              <a:t>Профориентационная</a:t>
            </a:r>
            <a:r>
              <a:rPr lang="ru-RU" u="sng" dirty="0" smtClean="0"/>
              <a:t> работа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/>
              <a:t>Городской конкурс рисунков «Все профессии важны, все профессии нужны» (1а, 1б, 3а, 4а класс)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/>
              <a:t>Конкурс рисунков «Мой бизнес» (1а, 1б, 2б, 4а)</a:t>
            </a:r>
          </a:p>
          <a:p>
            <a:pPr>
              <a:buFont typeface="Courier New" pitchFamily="49" charset="0"/>
              <a:buChar char="o"/>
            </a:pPr>
            <a:r>
              <a:rPr lang="ru-RU" sz="2000" dirty="0" smtClean="0"/>
              <a:t>Городской конкурс «Атлас семейных профессий» – 4а (3 место)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Формирование содержания образования и воспитания, обеспечивающего развитие обучающихся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проводить конкурс </a:t>
            </a:r>
            <a:r>
              <a:rPr lang="ru-RU" dirty="0" err="1" smtClean="0"/>
              <a:t>Портфолио</a:t>
            </a:r>
            <a:r>
              <a:rPr lang="ru-RU" dirty="0" smtClean="0"/>
              <a:t> в классах, включить требуемые пункты в содержание </a:t>
            </a:r>
            <a:r>
              <a:rPr lang="ru-RU" dirty="0" err="1" smtClean="0"/>
              <a:t>Портфолио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организовать конкурс </a:t>
            </a:r>
            <a:r>
              <a:rPr lang="ru-RU" dirty="0" smtClean="0"/>
              <a:t>ученических проектов </a:t>
            </a:r>
            <a:r>
              <a:rPr lang="ru-RU" dirty="0" smtClean="0"/>
              <a:t>внутри МО</a:t>
            </a:r>
          </a:p>
          <a:p>
            <a:pPr>
              <a:buNone/>
            </a:pPr>
            <a:r>
              <a:rPr lang="ru-RU" dirty="0" smtClean="0"/>
              <a:t>- возобновить работу школьного объединения классных руководителей</a:t>
            </a:r>
          </a:p>
          <a:p>
            <a:pPr>
              <a:buNone/>
            </a:pPr>
            <a:r>
              <a:rPr lang="ru-RU" dirty="0" smtClean="0"/>
              <a:t>- проводить школьный форум «Наши достижения» на более высоком уровне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Диагностика и дифференциация работы с  обучающимися по группам одаренности.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0988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Выявлены группы детей по разным видам одарённости</a:t>
            </a:r>
          </a:p>
          <a:p>
            <a:r>
              <a:rPr lang="ru-RU" sz="2400" dirty="0" smtClean="0"/>
              <a:t>Созданы условия для участия в предметных олимпиадах и конкурсах:</a:t>
            </a:r>
          </a:p>
          <a:p>
            <a:pPr>
              <a:buFont typeface="Wingdings" pitchFamily="2" charset="2"/>
              <a:buChar char="Ø"/>
            </a:pPr>
            <a:r>
              <a:rPr lang="ru-RU" sz="2000" u="sng" dirty="0" smtClean="0"/>
              <a:t>Всероссийские</a:t>
            </a:r>
            <a:r>
              <a:rPr lang="ru-RU" sz="2000" dirty="0" smtClean="0"/>
              <a:t>: «Русский  медвежонок», «Знаток», «День знаний», «Части речи», «Человек и природа» «Кенгуру-выпускникам», «Ах, как много на свете кошек», «Наша Таня громко плачет», «Осенний Олимп», «Весенний Олимп»</a:t>
            </a:r>
          </a:p>
          <a:p>
            <a:pPr>
              <a:buFont typeface="Wingdings" pitchFamily="2" charset="2"/>
              <a:buChar char="Ø"/>
            </a:pPr>
            <a:r>
              <a:rPr lang="ru-RU" sz="2000" u="sng" dirty="0" smtClean="0"/>
              <a:t>Муниципальные: </a:t>
            </a:r>
            <a:r>
              <a:rPr lang="ru-RU" sz="2000" dirty="0" smtClean="0"/>
              <a:t>«Родина. Школа. Семья», «Наше наследие», «Знатоки математики», «Знатоки русского языка»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Достижения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71612"/>
          <a:ext cx="8501122" cy="4427367"/>
        </p:xfrm>
        <a:graphic>
          <a:graphicData uri="http://schemas.openxmlformats.org/drawingml/2006/table">
            <a:tbl>
              <a:tblPr/>
              <a:tblGrid>
                <a:gridCol w="1928826"/>
                <a:gridCol w="2143140"/>
                <a:gridCol w="428628"/>
                <a:gridCol w="2071702"/>
                <a:gridCol w="1928826"/>
              </a:tblGrid>
              <a:tr h="19352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уровень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Интеллектуальная олимпиада «Наше наследие»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Русанов Арсений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Буркова Е.А.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«Родина.Школа.Семья»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Фёдорова Дарья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Торшилова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Марина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Кочакова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И.С.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Давыдов Арсений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Бараушкин Савелий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Часовников Слава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Петрова И.В.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Знатоки русского языка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Несговорова Катя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призёра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Бакал Р.Л.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Знатоки математики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Калашников Семен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призёра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Еныгина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Н.А.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КЦП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Обеспечение качества образования</a:t>
            </a:r>
          </a:p>
          <a:p>
            <a:r>
              <a:rPr lang="ru-RU" dirty="0" smtClean="0"/>
              <a:t>Формирование содержания образования и воспитания, обеспечивающего развитие обучающихся</a:t>
            </a:r>
          </a:p>
          <a:p>
            <a:r>
              <a:rPr lang="ru-RU" dirty="0" smtClean="0"/>
              <a:t>Формирование условий для выявления поддержки и развития одаренных,  высокомотивированных и талантливых детей, их самореализации</a:t>
            </a:r>
          </a:p>
          <a:p>
            <a:r>
              <a:rPr lang="ru-RU" dirty="0" smtClean="0"/>
              <a:t>Формирование технологической компетенции у педагогов образовательного учреждения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928802"/>
          <a:ext cx="8459262" cy="3785616"/>
        </p:xfrm>
        <a:graphic>
          <a:graphicData uri="http://schemas.openxmlformats.org/drawingml/2006/table">
            <a:tbl>
              <a:tblPr/>
              <a:tblGrid>
                <a:gridCol w="1857388"/>
                <a:gridCol w="2363870"/>
                <a:gridCol w="493650"/>
                <a:gridCol w="2000264"/>
                <a:gridCol w="174409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уровень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Всероссийская литературная олимпиада «Наша Таня громко плачет»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Шиханова Анна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1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Буркова Е.А.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Карцева Ксения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Мамедрзаев Максим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Серова Кира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Возжаев Дима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Козырчикова Алина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Бакал Р.Л.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Несговорова Екатерина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Голубев Иван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Алярова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Л.Ю.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Калашников Семен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Еныгина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Н.А.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71614"/>
          <a:ext cx="8643998" cy="4143401"/>
        </p:xfrm>
        <a:graphic>
          <a:graphicData uri="http://schemas.openxmlformats.org/drawingml/2006/table">
            <a:tbl>
              <a:tblPr/>
              <a:tblGrid>
                <a:gridCol w="3092093"/>
                <a:gridCol w="1882100"/>
                <a:gridCol w="1221732"/>
                <a:gridCol w="1339869"/>
                <a:gridCol w="1108204"/>
              </a:tblGrid>
              <a:tr h="637446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Всероссийская олимпиада «День знаний»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Красовский Владислав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1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Алярова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Л.Ю.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Зиновьев Кирилл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Блинкова Анастасия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Ивков Илья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1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Нечетная М.А.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Романов Ярослав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2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Петрова И.В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Всероссийский интеллектуальный конкурс «Знаток» по литературе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Волков Артем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Бойцова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К.Ю.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071678"/>
          <a:ext cx="8358246" cy="4113639"/>
        </p:xfrm>
        <a:graphic>
          <a:graphicData uri="http://schemas.openxmlformats.org/drawingml/2006/table">
            <a:tbl>
              <a:tblPr/>
              <a:tblGrid>
                <a:gridCol w="1643075"/>
                <a:gridCol w="2247842"/>
                <a:gridCol w="1004987"/>
                <a:gridCol w="1731171"/>
                <a:gridCol w="1731171"/>
              </a:tblGrid>
              <a:tr h="363143">
                <a:tc row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Всероссийская предметная олимпиада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Ивков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Илья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Место в регионе - 1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Нечетная М.А.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Велиева Алина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Буркова Е.А.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Комаров Арсений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2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Шелепова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Елизавета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Гишина Вика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Место в регионе - 2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Нечетная М.А.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Тарасова Вика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Кочакова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И.С.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Белякова Маша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Место в регионе - 3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Торшилова Марина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Гишина Вика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Нечетная М.А.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Ивков Илья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Шиханова Анна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95500" algn="l"/>
                        </a:tabLs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Буркова Е.А.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600"/>
            <a:ext cx="8786874" cy="758952"/>
          </a:xfrm>
        </p:spPr>
        <p:txBody>
          <a:bodyPr>
            <a:noAutofit/>
          </a:bodyPr>
          <a:lstStyle/>
          <a:p>
            <a:r>
              <a:rPr lang="ru-RU" sz="2400" dirty="0" smtClean="0"/>
              <a:t>Формирование условий для выявления, </a:t>
            </a:r>
            <a:br>
              <a:rPr lang="ru-RU" sz="2400" dirty="0" smtClean="0"/>
            </a:br>
            <a:r>
              <a:rPr lang="ru-RU" sz="2400" dirty="0" smtClean="0"/>
              <a:t>поддержки и развития одаренных детей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 </a:t>
            </a:r>
            <a:r>
              <a:rPr lang="ru-RU" dirty="0" smtClean="0"/>
              <a:t>продумать возможности и организовать работу с одарёнными детьми в рамках внеурочной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Организовать самоанализ  эффективности методической работы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Формирование педагогами индивидуальных планов профессионального развития – 50%</a:t>
            </a:r>
          </a:p>
          <a:p>
            <a:r>
              <a:rPr lang="ru-RU" dirty="0" smtClean="0"/>
              <a:t>Участие и выступление на обучающем семинаре по единой системе оценивания – 1ч.</a:t>
            </a:r>
          </a:p>
          <a:p>
            <a:r>
              <a:rPr lang="ru-RU" dirty="0" smtClean="0"/>
              <a:t>Сформирован банк тем педагогический исследований на учебный год</a:t>
            </a:r>
          </a:p>
          <a:p>
            <a:r>
              <a:rPr lang="ru-RU" dirty="0" smtClean="0"/>
              <a:t>Аттестация педагогов: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/>
              <a:t>Рыбин С.Ю. – аттестован на высшую категорию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/>
              <a:t> </a:t>
            </a:r>
            <a:r>
              <a:rPr lang="ru-RU" sz="2200" dirty="0" err="1" smtClean="0"/>
              <a:t>Алярова</a:t>
            </a:r>
            <a:r>
              <a:rPr lang="ru-RU" sz="2200" dirty="0" smtClean="0"/>
              <a:t> Л.Ю. – подтверждение высшей категории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err="1" smtClean="0"/>
              <a:t>Бойцова</a:t>
            </a:r>
            <a:r>
              <a:rPr lang="ru-RU" sz="2200" dirty="0" smtClean="0"/>
              <a:t> К.Ю., Нечётная М.А. аттестованы на 1 категорию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Продолжить работу семинаров по формированию Профессиональной компетенции педагогов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928802"/>
            <a:ext cx="7929618" cy="41702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Участие в работе обучающих семинаров</a:t>
            </a:r>
          </a:p>
          <a:p>
            <a:r>
              <a:rPr lang="ru-RU" dirty="0" smtClean="0"/>
              <a:t>- на базе школы – постоянно-действующие семинары, методические планёрки – 50% </a:t>
            </a:r>
          </a:p>
          <a:p>
            <a:r>
              <a:rPr lang="ru-RU" dirty="0" smtClean="0"/>
              <a:t>- на базе школ города – лицей №41 (</a:t>
            </a:r>
            <a:r>
              <a:rPr lang="ru-RU" dirty="0" err="1" smtClean="0"/>
              <a:t>Кочакова</a:t>
            </a:r>
            <a:r>
              <a:rPr lang="ru-RU" dirty="0" smtClean="0"/>
              <a:t> И.С.)</a:t>
            </a:r>
          </a:p>
          <a:p>
            <a:r>
              <a:rPr lang="ru-RU" dirty="0" smtClean="0"/>
              <a:t>- на базе школ области – Г.Галич  (</a:t>
            </a:r>
            <a:r>
              <a:rPr lang="ru-RU" dirty="0" err="1" smtClean="0"/>
              <a:t>СмирноваА.Ю</a:t>
            </a:r>
            <a:r>
              <a:rPr lang="ru-RU" dirty="0" smtClean="0"/>
              <a:t>., </a:t>
            </a:r>
            <a:r>
              <a:rPr lang="ru-RU" dirty="0" err="1" smtClean="0"/>
              <a:t>КочаковаИ.С</a:t>
            </a:r>
            <a:r>
              <a:rPr lang="ru-RU" dirty="0" smtClean="0"/>
              <a:t>. ); г. Волгореченск (Смирнова А.Ю., Нечётная М.А.)</a:t>
            </a:r>
          </a:p>
          <a:p>
            <a:r>
              <a:rPr lang="ru-RU" dirty="0" smtClean="0"/>
              <a:t>- на базе ГЦОКО – (</a:t>
            </a:r>
            <a:r>
              <a:rPr lang="ru-RU" dirty="0" err="1" smtClean="0"/>
              <a:t>СмирноваА.Ю</a:t>
            </a:r>
            <a:r>
              <a:rPr lang="ru-RU" dirty="0" smtClean="0"/>
              <a:t>., </a:t>
            </a:r>
            <a:r>
              <a:rPr lang="ru-RU" dirty="0" err="1" smtClean="0"/>
              <a:t>КочаковаИ.С</a:t>
            </a:r>
            <a:r>
              <a:rPr lang="ru-RU" dirty="0" smtClean="0"/>
              <a:t>., Бакал Р.Л., </a:t>
            </a:r>
            <a:r>
              <a:rPr lang="ru-RU" dirty="0" err="1" smtClean="0"/>
              <a:t>Закациоло</a:t>
            </a:r>
            <a:r>
              <a:rPr lang="ru-RU" dirty="0" smtClean="0"/>
              <a:t> В.Д.)</a:t>
            </a:r>
          </a:p>
          <a:p>
            <a:r>
              <a:rPr lang="ru-RU" dirty="0" smtClean="0"/>
              <a:t>- на базе КОИРО – (</a:t>
            </a:r>
            <a:r>
              <a:rPr lang="ru-RU" dirty="0" err="1" smtClean="0"/>
              <a:t>ЕныгинаН.А</a:t>
            </a:r>
            <a:r>
              <a:rPr lang="ru-RU" dirty="0" smtClean="0"/>
              <a:t>., </a:t>
            </a:r>
            <a:r>
              <a:rPr lang="ru-RU" dirty="0" err="1" smtClean="0"/>
              <a:t>Кочакова</a:t>
            </a:r>
            <a:r>
              <a:rPr lang="ru-RU" dirty="0" smtClean="0"/>
              <a:t> И.С.)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Осуществить запуск проекта по диссеминации педагогического опыта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928802"/>
            <a:ext cx="8786874" cy="417024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Выступления на ПС (</a:t>
            </a:r>
            <a:r>
              <a:rPr lang="ru-RU" dirty="0" err="1" smtClean="0"/>
              <a:t>Кочакова</a:t>
            </a:r>
            <a:r>
              <a:rPr lang="ru-RU" dirty="0" smtClean="0"/>
              <a:t> И.С., </a:t>
            </a:r>
            <a:r>
              <a:rPr lang="ru-RU" dirty="0" err="1" smtClean="0"/>
              <a:t>Алярова</a:t>
            </a:r>
            <a:r>
              <a:rPr lang="ru-RU" dirty="0" smtClean="0"/>
              <a:t> Л.Ю.)</a:t>
            </a:r>
          </a:p>
          <a:p>
            <a:pPr lvl="0"/>
            <a:r>
              <a:rPr lang="ru-RU" dirty="0" smtClean="0"/>
              <a:t>Выступление на школьном обучающем семинаре «Система оценивания» (</a:t>
            </a:r>
            <a:r>
              <a:rPr lang="ru-RU" dirty="0" err="1" smtClean="0"/>
              <a:t>Кочакова</a:t>
            </a:r>
            <a:r>
              <a:rPr lang="ru-RU" dirty="0" smtClean="0"/>
              <a:t> И.С.)</a:t>
            </a:r>
          </a:p>
          <a:p>
            <a:pPr lvl="0"/>
            <a:r>
              <a:rPr lang="ru-RU" dirty="0" smtClean="0"/>
              <a:t>Открытые уроки в рамках городского практико-ориентированного семинара (Смирнова А.Ю., </a:t>
            </a:r>
            <a:r>
              <a:rPr lang="ru-RU" dirty="0" err="1" smtClean="0"/>
              <a:t>Кочакова</a:t>
            </a:r>
            <a:r>
              <a:rPr lang="ru-RU" dirty="0" smtClean="0"/>
              <a:t> И.С.)</a:t>
            </a:r>
          </a:p>
          <a:p>
            <a:pPr lvl="0"/>
            <a:r>
              <a:rPr lang="ru-RU" dirty="0" smtClean="0"/>
              <a:t>Открытые уроки для педагогических работников города и области «Организация коррекционно-развивающей работы с детьми с ОВЗ обусловленными ЗПР» (Смирнова А.Ю., </a:t>
            </a:r>
            <a:r>
              <a:rPr lang="ru-RU" dirty="0" err="1" smtClean="0"/>
              <a:t>Алярова</a:t>
            </a:r>
            <a:r>
              <a:rPr lang="ru-RU" dirty="0" smtClean="0"/>
              <a:t> Л.Ю., Рыбин С.Ю.)</a:t>
            </a:r>
          </a:p>
          <a:p>
            <a:r>
              <a:rPr lang="ru-RU" dirty="0" smtClean="0"/>
              <a:t>Публикация материалов -  в электронных сборниках (</a:t>
            </a:r>
            <a:r>
              <a:rPr lang="ru-RU" dirty="0" err="1" smtClean="0"/>
              <a:t>Кочакова</a:t>
            </a:r>
            <a:r>
              <a:rPr lang="ru-RU" dirty="0" smtClean="0"/>
              <a:t> – «Методический навигатор»), </a:t>
            </a:r>
            <a:r>
              <a:rPr lang="ru-RU" dirty="0" err="1" smtClean="0"/>
              <a:t>интернет-ресурсах</a:t>
            </a:r>
            <a:r>
              <a:rPr lang="ru-RU" dirty="0" smtClean="0"/>
              <a:t> (</a:t>
            </a:r>
            <a:r>
              <a:rPr lang="ru-RU" dirty="0" err="1" smtClean="0"/>
              <a:t>Алярова</a:t>
            </a:r>
            <a:r>
              <a:rPr lang="ru-RU" dirty="0" smtClean="0"/>
              <a:t>, Нечётная, </a:t>
            </a:r>
            <a:r>
              <a:rPr lang="ru-RU" dirty="0" err="1" smtClean="0"/>
              <a:t>Бойцова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Продолжить работу школьного конкурса педагогического мастерства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/>
          <a:lstStyle/>
          <a:p>
            <a:pPr lvl="0"/>
            <a:r>
              <a:rPr lang="ru-RU" dirty="0" smtClean="0"/>
              <a:t>Фестиваль методических объединений – 3 место</a:t>
            </a:r>
          </a:p>
          <a:p>
            <a:pPr lvl="0"/>
            <a:r>
              <a:rPr lang="ru-RU" dirty="0" smtClean="0"/>
              <a:t>Школьный форум «Наши достижения»:</a:t>
            </a:r>
          </a:p>
          <a:p>
            <a:pPr>
              <a:buNone/>
            </a:pPr>
            <a:r>
              <a:rPr lang="ru-RU" dirty="0" smtClean="0"/>
              <a:t>   «Учитель года» - </a:t>
            </a:r>
            <a:r>
              <a:rPr lang="ru-RU" dirty="0" err="1" smtClean="0"/>
              <a:t>Алярова</a:t>
            </a:r>
            <a:r>
              <a:rPr lang="ru-RU" dirty="0" smtClean="0"/>
              <a:t> Л.Ю.</a:t>
            </a:r>
          </a:p>
          <a:p>
            <a:pPr lvl="0"/>
            <a:r>
              <a:rPr lang="ru-RU" dirty="0" smtClean="0"/>
              <a:t>Городской конкурс педагогического мастерства:</a:t>
            </a:r>
          </a:p>
          <a:p>
            <a:pPr>
              <a:buNone/>
            </a:pPr>
            <a:r>
              <a:rPr lang="ru-RU" dirty="0" smtClean="0"/>
              <a:t>- Номинация «Учитель» - </a:t>
            </a:r>
            <a:r>
              <a:rPr lang="ru-RU" dirty="0" err="1" smtClean="0"/>
              <a:t>Кочакова</a:t>
            </a:r>
            <a:r>
              <a:rPr lang="ru-RU" dirty="0" smtClean="0"/>
              <a:t> И.С. Диплом 3 степени</a:t>
            </a:r>
          </a:p>
          <a:p>
            <a:pPr>
              <a:buNone/>
            </a:pPr>
            <a:r>
              <a:rPr lang="ru-RU" dirty="0" smtClean="0"/>
              <a:t>- Номинация «Открытый урок» - </a:t>
            </a:r>
            <a:r>
              <a:rPr lang="ru-RU" dirty="0" err="1" smtClean="0"/>
              <a:t>Алярова</a:t>
            </a:r>
            <a:r>
              <a:rPr lang="ru-RU" dirty="0" smtClean="0"/>
              <a:t> Л.Ю.  Диплом 3 степени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Формирование технологической компетенции у педагогов образовательного учреждения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313122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Ввести проектное оформление педагогических исследований (по этапам) </a:t>
            </a:r>
          </a:p>
          <a:p>
            <a:pPr>
              <a:buNone/>
            </a:pPr>
            <a:r>
              <a:rPr lang="ru-RU" dirty="0" smtClean="0"/>
              <a:t>- организовать консультации с методистом по работе над каждым этапом исследования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Откорректировать пакет КИМ </a:t>
            </a:r>
            <a:br>
              <a:rPr lang="ru-RU" sz="2400" dirty="0" smtClean="0"/>
            </a:br>
            <a:r>
              <a:rPr lang="ru-RU" sz="2400" dirty="0" smtClean="0"/>
              <a:t>в соответствии с локальным актом школы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Участие руководителя МО в работе городского постоянно-действующего семинара на базе ЦОКО по подготовке КИМ по русскому языку, математике, литературному чтению, окружающему миру в соответствии с новыми требованиями </a:t>
            </a:r>
          </a:p>
          <a:p>
            <a:pPr lvl="0"/>
            <a:r>
              <a:rPr lang="ru-RU" dirty="0" smtClean="0"/>
              <a:t>Участие педагогов в школьном семинаре по теме</a:t>
            </a:r>
          </a:p>
          <a:p>
            <a:pPr lvl="0"/>
            <a:r>
              <a:rPr lang="ru-RU" dirty="0" smtClean="0"/>
              <a:t>Участие педагогов в заседании МО по теме</a:t>
            </a:r>
          </a:p>
          <a:p>
            <a:pPr lvl="0"/>
            <a:r>
              <a:rPr lang="ru-RU" dirty="0" smtClean="0"/>
              <a:t>Скорректированы КИМ  МКР за полугодия по русскому языку, математике, чтению, окружающему миру</a:t>
            </a:r>
          </a:p>
          <a:p>
            <a:pPr lvl="0"/>
            <a:r>
              <a:rPr lang="ru-RU" dirty="0" smtClean="0"/>
              <a:t>Составлены КИМ по технологии и ИЗО в соответствии с локальным актом школы</a:t>
            </a:r>
          </a:p>
          <a:p>
            <a:pPr lvl="0"/>
            <a:r>
              <a:rPr lang="ru-RU" dirty="0" smtClean="0"/>
              <a:t>Внесены изменения по системе оценивания МКР в соответствии с требованиями ФГОС</a:t>
            </a:r>
          </a:p>
          <a:p>
            <a:r>
              <a:rPr lang="ru-RU" dirty="0" smtClean="0"/>
              <a:t>Проведены и оценены МКР по скорректированным КИМ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 </a:t>
            </a:r>
            <a:r>
              <a:rPr lang="ru-RU" sz="2700" dirty="0" smtClean="0"/>
              <a:t>Обеспечить введение электронных форм учета </a:t>
            </a:r>
            <a:br>
              <a:rPr lang="ru-RU" sz="2700" dirty="0" smtClean="0"/>
            </a:br>
            <a:r>
              <a:rPr lang="ru-RU" sz="2700" dirty="0" smtClean="0"/>
              <a:t>образовательной деятельности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71612"/>
            <a:ext cx="4341686" cy="4759472"/>
          </a:xfrm>
        </p:spPr>
        <p:txBody>
          <a:bodyPr>
            <a:normAutofit/>
          </a:bodyPr>
          <a:lstStyle/>
          <a:p>
            <a:r>
              <a:rPr lang="ru-RU" dirty="0" smtClean="0"/>
              <a:t>Все педагоги ведут учёт результатов освоения программы учащимися в электронных журналах</a:t>
            </a:r>
          </a:p>
          <a:p>
            <a:r>
              <a:rPr lang="ru-RU" dirty="0" smtClean="0"/>
              <a:t>Проведены инструктажи родителей о доступе к электронному журналу – </a:t>
            </a:r>
            <a:r>
              <a:rPr lang="ru-RU" sz="2400" dirty="0" smtClean="0"/>
              <a:t>60% педагогов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16569" t="7222" r="3430" b="3715"/>
          <a:stretch>
            <a:fillRect/>
          </a:stretch>
        </p:blipFill>
        <p:spPr bwMode="auto">
          <a:xfrm>
            <a:off x="4517106" y="1928802"/>
            <a:ext cx="4486807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Продолжить реализацию дорожной карты образовательной программы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313122"/>
          </a:xfrm>
        </p:spPr>
        <p:txBody>
          <a:bodyPr/>
          <a:lstStyle/>
          <a:p>
            <a:r>
              <a:rPr lang="ru-RU" dirty="0" smtClean="0"/>
              <a:t>Составлен план работы МО на учебный год</a:t>
            </a:r>
          </a:p>
          <a:p>
            <a:r>
              <a:rPr lang="ru-RU" dirty="0" smtClean="0"/>
              <a:t>Проведён ряд мероприятий по организации адаптационного периода в 1 классах (открытые уроки, диагностика, участие в консилиуме)  </a:t>
            </a:r>
          </a:p>
          <a:p>
            <a:r>
              <a:rPr lang="ru-RU" dirty="0" smtClean="0"/>
              <a:t>Проведены мероприятия в рамках КК 4-х классов (открытые уроки, посещение открытых уроков, участие в консилиуме)</a:t>
            </a:r>
            <a:endParaRPr lang="en-US" dirty="0" smtClean="0"/>
          </a:p>
          <a:p>
            <a:r>
              <a:rPr lang="ru-RU" dirty="0" smtClean="0"/>
              <a:t>Проведён анализ работы МО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Диагностировать качество результатов </a:t>
            </a:r>
            <a:br>
              <a:rPr lang="ru-RU" sz="2400" dirty="0" smtClean="0"/>
            </a:br>
            <a:r>
              <a:rPr lang="ru-RU" sz="2400" dirty="0" smtClean="0"/>
              <a:t>в соответствии с разработанными критериями.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03920" cy="4929222"/>
          </a:xfrm>
        </p:spPr>
        <p:txBody>
          <a:bodyPr/>
          <a:lstStyle/>
          <a:p>
            <a:r>
              <a:rPr lang="ru-RU" u="sng" dirty="0" smtClean="0"/>
              <a:t>Внутренний мониторинг </a:t>
            </a:r>
            <a:r>
              <a:rPr lang="ru-RU" u="sng" dirty="0" err="1" smtClean="0"/>
              <a:t>обученности</a:t>
            </a:r>
            <a:endParaRPr lang="ru-RU" u="sng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Входные к/</a:t>
            </a:r>
            <a:r>
              <a:rPr lang="ru-RU" sz="2000" dirty="0" err="1" smtClean="0"/>
              <a:t>р</a:t>
            </a: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МКР за 1 полугодие и год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Сравнительный анализ контрольных работ (по каждому классу, по МО)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Качественный анализ к/</a:t>
            </a:r>
            <a:r>
              <a:rPr lang="ru-RU" sz="2000" dirty="0" err="1" smtClean="0"/>
              <a:t>р</a:t>
            </a:r>
            <a:r>
              <a:rPr lang="ru-RU" sz="2000" dirty="0" smtClean="0"/>
              <a:t> (по видам ошибок)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Мониторинг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УУД</a:t>
            </a:r>
            <a:endParaRPr lang="en-US" sz="2000" dirty="0" smtClean="0"/>
          </a:p>
          <a:p>
            <a:r>
              <a:rPr lang="ru-RU" u="sng" dirty="0" smtClean="0"/>
              <a:t>Внешний мониторинг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Итоговые комплексные работы в 1-х классах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ДКР в 3-х классах по русскому языку и математике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ДКР в 4-х классах по русскому языку и математике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ВПР в 4 классах по русскому языку, математике, окружающему миру</a:t>
            </a:r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Результаты мониторинга по русскому языку (за 3 года)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4127499" cy="2259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29124" y="1500174"/>
          <a:ext cx="450059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500298" y="3929066"/>
          <a:ext cx="4857784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Результаты мониторинга по математике (за 3 года)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357299"/>
          <a:ext cx="4056061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29124" y="1428736"/>
          <a:ext cx="4386864" cy="246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285984" y="4071942"/>
          <a:ext cx="4786346" cy="2214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Результаты мониторинга по литературному чтению (за 3 года)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357299"/>
          <a:ext cx="3984623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357686" y="1428736"/>
          <a:ext cx="464347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214546" y="4000504"/>
          <a:ext cx="490538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AWJJH2MPE6E2-1585558818-1396</_dlc_DocId>
    <_dlc_DocIdUrl xmlns="4a252ca3-5a62-4c1c-90a6-29f4710e47f8">
      <Url>http://edu-sps.koiro.local/Kostroma_EDU/kos-sch-29/_layouts/15/DocIdRedir.aspx?ID=AWJJH2MPE6E2-1585558818-1396</Url>
      <Description>AWJJH2MPE6E2-1585558818-1396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7D22A-3DA7-4B20-9892-E4A07428AC30}"/>
</file>

<file path=customXml/itemProps2.xml><?xml version="1.0" encoding="utf-8"?>
<ds:datastoreItem xmlns:ds="http://schemas.openxmlformats.org/officeDocument/2006/customXml" ds:itemID="{403FFB73-AC45-4731-83BA-64D72CC1164F}"/>
</file>

<file path=customXml/itemProps3.xml><?xml version="1.0" encoding="utf-8"?>
<ds:datastoreItem xmlns:ds="http://schemas.openxmlformats.org/officeDocument/2006/customXml" ds:itemID="{AFDCD688-2517-40D6-9AE0-8A6B2282BBA9}"/>
</file>

<file path=customXml/itemProps4.xml><?xml version="1.0" encoding="utf-8"?>
<ds:datastoreItem xmlns:ds="http://schemas.openxmlformats.org/officeDocument/2006/customXml" ds:itemID="{F5081095-9A25-488A-8A58-4334B42A5735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765</TotalTime>
  <Words>1746</Words>
  <Application>Microsoft Office PowerPoint</Application>
  <PresentationFormat>Экран (4:3)</PresentationFormat>
  <Paragraphs>336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Официальная</vt:lpstr>
      <vt:lpstr>Анализ работы МО «Начальные классы»  за 2015-2016 учебный год</vt:lpstr>
      <vt:lpstr>Направления КЦП</vt:lpstr>
      <vt:lpstr>Откорректировать пакет КИМ  в соответствии с локальным актом школы</vt:lpstr>
      <vt:lpstr> Обеспечить введение электронных форм учета  образовательной деятельности </vt:lpstr>
      <vt:lpstr>Продолжить реализацию дорожной карты образовательной программы </vt:lpstr>
      <vt:lpstr>Диагностировать качество результатов  в соответствии с разработанными критериями.</vt:lpstr>
      <vt:lpstr>Результаты мониторинга по русскому языку (за 3 года)</vt:lpstr>
      <vt:lpstr>Результаты мониторинга по математике (за 3 года)</vt:lpstr>
      <vt:lpstr>Результаты мониторинга по литературному чтению (за 3 года)</vt:lpstr>
      <vt:lpstr>Всероссийские проверочные работы в 4-х классах</vt:lpstr>
      <vt:lpstr>Слайд 11</vt:lpstr>
      <vt:lpstr>   Обеспечение качества образования </vt:lpstr>
      <vt:lpstr>Обеспечить реализацию алгоритма формирования содержания и сопровождения образовательных маршрутов</vt:lpstr>
      <vt:lpstr>Применять проектно – исследовательскую деятельность, как средство формирования ключевых компетентностей обучающихся</vt:lpstr>
      <vt:lpstr>Разработать и осуществить запуск программ воспитания классных коллективов </vt:lpstr>
      <vt:lpstr>Обеспечить в содержании программ воспитания классных коллективов совместную работу учащихся и родителей, профориентационную работу</vt:lpstr>
      <vt:lpstr>Формирование содержания образования и воспитания, обеспечивающего развитие обучающихся</vt:lpstr>
      <vt:lpstr>Диагностика и дифференциация работы с  обучающимися по группам одаренности.</vt:lpstr>
      <vt:lpstr>Достижения </vt:lpstr>
      <vt:lpstr>Слайд 20</vt:lpstr>
      <vt:lpstr>Слайд 21</vt:lpstr>
      <vt:lpstr>Слайд 22</vt:lpstr>
      <vt:lpstr>Формирование условий для выявления,  поддержки и развития одаренных детей</vt:lpstr>
      <vt:lpstr>Организовать самоанализ  эффективности методической работы </vt:lpstr>
      <vt:lpstr>Продолжить работу семинаров по формированию Профессиональной компетенции педагогов</vt:lpstr>
      <vt:lpstr>Осуществить запуск проекта по диссеминации педагогического опыта </vt:lpstr>
      <vt:lpstr>Продолжить работу школьного конкурса педагогического мастерства</vt:lpstr>
      <vt:lpstr>Формирование технологической компетенции у педагогов образовательного учреждения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МО «Начальные классы»  за 2015-2016 учебный год</dc:title>
  <dc:creator>Dream Admin</dc:creator>
  <cp:lastModifiedBy>Dream Admin</cp:lastModifiedBy>
  <cp:revision>101</cp:revision>
  <dcterms:created xsi:type="dcterms:W3CDTF">2016-05-21T19:03:08Z</dcterms:created>
  <dcterms:modified xsi:type="dcterms:W3CDTF">2016-05-27T04:55:29Z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7aa7fd35-9d84-4f82-911c-20fa8becd31d</vt:lpwstr>
  </property>
</Properties>
</file>