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1" autoAdjust="0"/>
    <p:restoredTop sz="94660"/>
  </p:normalViewPr>
  <p:slideViewPr>
    <p:cSldViewPr snapToGrid="0">
      <p:cViewPr varScale="1">
        <p:scale>
          <a:sx n="70" d="100"/>
          <a:sy n="70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93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21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7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4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09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01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20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82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42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79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08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F4534-8BD8-4E55-AD66-F20D8939547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08A5-7078-4559-940C-91C3A76BF8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80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515" y="0"/>
            <a:ext cx="11560628" cy="4101737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Проектное задание </a:t>
            </a:r>
            <a:b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объективных данных об истории школы и её современном состоянии относительно выбора инновационных идей для развития школы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5382" y="4354427"/>
            <a:ext cx="4528457" cy="2399070"/>
          </a:xfrm>
        </p:spPr>
        <p:txBody>
          <a:bodyPr>
            <a:noAutofit/>
          </a:bodyPr>
          <a:lstStyle/>
          <a:p>
            <a:pPr algn="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Руководитель группы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Овсова Анастасия Александрова</a:t>
            </a:r>
          </a:p>
          <a:p>
            <a:pPr algn="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Участники </a:t>
            </a:r>
            <a:r>
              <a:rPr lang="ru-RU" sz="1600" b="1" smtClean="0">
                <a:latin typeface="Arial" panose="020B0604020202020204" pitchFamily="34" charset="0"/>
                <a:cs typeface="Arial" panose="020B0604020202020204" pitchFamily="34" charset="0"/>
              </a:rPr>
              <a:t>группы </a:t>
            </a:r>
            <a:r>
              <a:rPr lang="ru-RU" sz="1600" b="1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Скрябина Елена Анатольевна</a:t>
            </a:r>
          </a:p>
          <a:p>
            <a:pPr algn="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Каткова Татьяна Николаевна</a:t>
            </a:r>
          </a:p>
          <a:p>
            <a:pPr algn="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Глубоковская Ольга Михайловна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80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97" y="418011"/>
            <a:ext cx="11286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Какова характеристика вклада школы в систему образования школы? Каковы значимые результаты деятельности школы?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040157"/>
              </p:ext>
            </p:extLst>
          </p:nvPr>
        </p:nvGraphicFramePr>
        <p:xfrm>
          <a:off x="352695" y="1503436"/>
          <a:ext cx="11142618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1309">
                  <a:extLst>
                    <a:ext uri="{9D8B030D-6E8A-4147-A177-3AD203B41FA5}">
                      <a16:colId xmlns="" xmlns:a16="http://schemas.microsoft.com/office/drawing/2014/main" val="2826453298"/>
                    </a:ext>
                  </a:extLst>
                </a:gridCol>
                <a:gridCol w="5571309">
                  <a:extLst>
                    <a:ext uri="{9D8B030D-6E8A-4147-A177-3AD203B41FA5}">
                      <a16:colId xmlns="" xmlns:a16="http://schemas.microsoft.com/office/drawing/2014/main" val="3166481139"/>
                    </a:ext>
                  </a:extLst>
                </a:gridCol>
              </a:tblGrid>
              <a:tr h="469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Проблемы </a:t>
                      </a:r>
                      <a:endParaRPr lang="ru-R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Идеи</a:t>
                      </a:r>
                      <a:endParaRPr lang="ru-R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9572353"/>
                  </a:ext>
                </a:extLst>
              </a:tr>
              <a:tr h="1266493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Возможно, и больше учащихся хотят участвовать в олимпиадах, но боятся поражения (низких результатов).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несоответствие содержания олимпиадных работ и программного материала.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Загруженность учащихся в нескольких олимпиадах, что не всегда дает качественную подготовку.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Усовершенствовать систему поощрений, награждать более торжественно, в присутствии самих детей и их родителей.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Расширить круг педагогов, готовящих</a:t>
                      </a:r>
                      <a:r>
                        <a:rPr lang="ru-RU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учащихся к олимпиаде.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433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964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97" y="418011"/>
            <a:ext cx="11286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факты из истории школы выделяют её из школьного сообщества как успешную?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69618"/>
              </p:ext>
            </p:extLst>
          </p:nvPr>
        </p:nvGraphicFramePr>
        <p:xfrm>
          <a:off x="352695" y="1503436"/>
          <a:ext cx="11142618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1309">
                  <a:extLst>
                    <a:ext uri="{9D8B030D-6E8A-4147-A177-3AD203B41FA5}">
                      <a16:colId xmlns="" xmlns:a16="http://schemas.microsoft.com/office/drawing/2014/main" val="2826453298"/>
                    </a:ext>
                  </a:extLst>
                </a:gridCol>
                <a:gridCol w="5571309">
                  <a:extLst>
                    <a:ext uri="{9D8B030D-6E8A-4147-A177-3AD203B41FA5}">
                      <a16:colId xmlns="" xmlns:a16="http://schemas.microsoft.com/office/drawing/2014/main" val="3166481139"/>
                    </a:ext>
                  </a:extLst>
                </a:gridCol>
              </a:tblGrid>
              <a:tr h="469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Проблемы 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Идеи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9572353"/>
                  </a:ext>
                </a:extLst>
              </a:tr>
              <a:tr h="1266493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r>
                        <a:rPr lang="ru-RU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полноценной поддержки родительской общественности, частично проявляется сниженная активность и заинтересованность в жизни школы.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Продолжать систематическое повышение квалификации, вариативной образовательной деятельности, обеспечивающей занятость обучающихся.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Поменять формы</a:t>
                      </a:r>
                      <a:r>
                        <a:rPr lang="ru-RU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работы с родителями, чтобы обеспечить их большую заинтересованность (мотивацию).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433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1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97" y="418011"/>
            <a:ext cx="11286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Каковы ведущие позитивные характеристики школы, традиции, которые она демонстрирует на протяжении многих лет?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411759"/>
              </p:ext>
            </p:extLst>
          </p:nvPr>
        </p:nvGraphicFramePr>
        <p:xfrm>
          <a:off x="352695" y="1503436"/>
          <a:ext cx="11142618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1309">
                  <a:extLst>
                    <a:ext uri="{9D8B030D-6E8A-4147-A177-3AD203B41FA5}">
                      <a16:colId xmlns="" xmlns:a16="http://schemas.microsoft.com/office/drawing/2014/main" val="2826453298"/>
                    </a:ext>
                  </a:extLst>
                </a:gridCol>
                <a:gridCol w="5571309">
                  <a:extLst>
                    <a:ext uri="{9D8B030D-6E8A-4147-A177-3AD203B41FA5}">
                      <a16:colId xmlns="" xmlns:a16="http://schemas.microsoft.com/office/drawing/2014/main" val="3166481139"/>
                    </a:ext>
                  </a:extLst>
                </a:gridCol>
              </a:tblGrid>
              <a:tr h="469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Проблемы 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Идеи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9572353"/>
                  </a:ext>
                </a:extLst>
              </a:tr>
              <a:tr h="1266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точно установить тематику взаимосвязи урочной и внеурочной деятельности.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Усилить работу</a:t>
                      </a:r>
                      <a:r>
                        <a:rPr lang="ru-RU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взаимосвязи урочной и внеурочной деятельности.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433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7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97" y="418011"/>
            <a:ext cx="11286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Каково современное состояние школы по параметрам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самообследования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результатам ГИА и ЕГЭ за последние три года?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670522"/>
              </p:ext>
            </p:extLst>
          </p:nvPr>
        </p:nvGraphicFramePr>
        <p:xfrm>
          <a:off x="352695" y="1503436"/>
          <a:ext cx="11142618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1309">
                  <a:extLst>
                    <a:ext uri="{9D8B030D-6E8A-4147-A177-3AD203B41FA5}">
                      <a16:colId xmlns="" xmlns:a16="http://schemas.microsoft.com/office/drawing/2014/main" val="2826453298"/>
                    </a:ext>
                  </a:extLst>
                </a:gridCol>
                <a:gridCol w="5571309">
                  <a:extLst>
                    <a:ext uri="{9D8B030D-6E8A-4147-A177-3AD203B41FA5}">
                      <a16:colId xmlns="" xmlns:a16="http://schemas.microsoft.com/office/drawing/2014/main" val="3166481139"/>
                    </a:ext>
                  </a:extLst>
                </a:gridCol>
              </a:tblGrid>
              <a:tr h="469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Проблемы 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Идеи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9572353"/>
                  </a:ext>
                </a:extLst>
              </a:tr>
              <a:tr h="1266493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Выбирают предметы для сдачи ГИА и ЕГЭ «на всякий случай», чтобы попробовать.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 некоторых учащихся, которые идут в 10-11 класс низкая умственная деятельность, то есть они реально не оценивают свой выбор.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контроля со стороны некоторых родителей, дети предоставлены сами себе.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Повысить заинтересованность выпускников к освоению профессиональных программ на уровне среднего профессионального образования.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Проявлять большее участия в профессиональной ориентации обучающихся.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качественной подготовки делить детей на группы по способностям.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433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68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97" y="418011"/>
            <a:ext cx="11286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может стать инновационной идеей? Исходя из объективного анализа истории школы и соотнося её с современным состоянием, предложите идеи для развития школы?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4433" y="2146889"/>
            <a:ext cx="10733315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Возобновление обучения по программе образования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Монтессори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сенсорной комнаты/комнаты релаксации для детей и педагогов;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Мероприятия для учителей для эмоционального стимулирования.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52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76" y="23219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765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0E3944-34BC-4B93-AEAF-E4A0B831096D}"/>
</file>

<file path=customXml/itemProps2.xml><?xml version="1.0" encoding="utf-8"?>
<ds:datastoreItem xmlns:ds="http://schemas.openxmlformats.org/officeDocument/2006/customXml" ds:itemID="{D67F6B4A-C39D-4739-9079-43D2469CBE97}"/>
</file>

<file path=customXml/itemProps3.xml><?xml version="1.0" encoding="utf-8"?>
<ds:datastoreItem xmlns:ds="http://schemas.openxmlformats.org/officeDocument/2006/customXml" ds:itemID="{30D61C16-9AA3-45C3-9111-C5B5DCB0FFA8}"/>
</file>

<file path=customXml/itemProps4.xml><?xml version="1.0" encoding="utf-8"?>
<ds:datastoreItem xmlns:ds="http://schemas.openxmlformats.org/officeDocument/2006/customXml" ds:itemID="{C97123C9-77AF-4338-B713-3B7904DC5895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351</Words>
  <Application>Microsoft Office PowerPoint</Application>
  <PresentationFormat>Широкоэкранный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Проектное задание  Анализ объективных данных об истории школы и её современном состоянии относительно выбора инновационных идей для развития школы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Проектное задание  Анализ объективных данных об истории школы и её современном состоянии относительно выбора инновационных идей для развития школы</dc:title>
  <dc:creator>Анастасия</dc:creator>
  <cp:lastModifiedBy>Школа №29</cp:lastModifiedBy>
  <cp:revision>7</cp:revision>
  <dcterms:created xsi:type="dcterms:W3CDTF">2022-12-19T21:17:09Z</dcterms:created>
  <dcterms:modified xsi:type="dcterms:W3CDTF">2023-01-09T07:49:36Z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