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1.xml" ContentType="application/vnd.openxmlformats-officedocument.them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Masters/notesMaster1.xml" ContentType="application/vnd.openxmlformats-officedocument.presentationml.notesMaster+xml"/>
  <Override PartName="/ppt/charts/chart6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9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до 5 лет</c:v>
                </c:pt>
                <c:pt idx="1">
                  <c:v>5-10 лет</c:v>
                </c:pt>
                <c:pt idx="2">
                  <c:v>10-30 лет</c:v>
                </c:pt>
                <c:pt idx="3">
                  <c:v>более 30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37.6</c:v>
                </c:pt>
                <c:pt idx="1">
                  <c:v>16.600000000000001</c:v>
                </c:pt>
                <c:pt idx="2">
                  <c:v>27</c:v>
                </c:pt>
                <c:pt idx="3">
                  <c:v>18.8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до 5 лет</c:v>
                </c:pt>
                <c:pt idx="1">
                  <c:v>5-10 лет</c:v>
                </c:pt>
                <c:pt idx="2">
                  <c:v>10-30 лет</c:v>
                </c:pt>
                <c:pt idx="3">
                  <c:v>более 30 лет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38.6</c:v>
                </c:pt>
                <c:pt idx="1">
                  <c:v>13.6</c:v>
                </c:pt>
                <c:pt idx="2">
                  <c:v>18.100000000000001</c:v>
                </c:pt>
                <c:pt idx="3">
                  <c:v>29.5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до 5 лет</c:v>
                </c:pt>
                <c:pt idx="1">
                  <c:v>5-10 лет</c:v>
                </c:pt>
                <c:pt idx="2">
                  <c:v>10-30 лет</c:v>
                </c:pt>
                <c:pt idx="3">
                  <c:v>более 30 лет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40</c:v>
                </c:pt>
                <c:pt idx="1">
                  <c:v>12.7</c:v>
                </c:pt>
                <c:pt idx="2">
                  <c:v>23.6</c:v>
                </c:pt>
                <c:pt idx="3">
                  <c:v>21.8</c:v>
                </c:pt>
              </c:numCache>
            </c:numRef>
          </c:val>
        </c:ser>
        <c:axId val="55995392"/>
        <c:axId val="56017664"/>
      </c:barChart>
      <c:catAx>
        <c:axId val="55995392"/>
        <c:scaling>
          <c:orientation val="minMax"/>
        </c:scaling>
        <c:axPos val="b"/>
        <c:tickLblPos val="nextTo"/>
        <c:crossAx val="56017664"/>
        <c:crosses val="autoZero"/>
        <c:auto val="1"/>
        <c:lblAlgn val="ctr"/>
        <c:lblOffset val="100"/>
      </c:catAx>
      <c:valAx>
        <c:axId val="56017664"/>
        <c:scaling>
          <c:orientation val="minMax"/>
        </c:scaling>
        <c:axPos val="l"/>
        <c:majorGridlines/>
        <c:numFmt formatCode="General" sourceLinked="1"/>
        <c:tickLblPos val="nextTo"/>
        <c:crossAx val="559953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СЗД</c:v>
                </c:pt>
                <c:pt idx="1">
                  <c:v>молодой специалист</c:v>
                </c:pt>
                <c:pt idx="2">
                  <c:v>первая</c:v>
                </c:pt>
                <c:pt idx="3">
                  <c:v>высшая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33.299999999999997</c:v>
                </c:pt>
                <c:pt idx="1">
                  <c:v>10.4</c:v>
                </c:pt>
                <c:pt idx="2">
                  <c:v>19</c:v>
                </c:pt>
                <c:pt idx="3">
                  <c:v>37.5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СЗД</c:v>
                </c:pt>
                <c:pt idx="1">
                  <c:v>молодой специалист</c:v>
                </c:pt>
                <c:pt idx="2">
                  <c:v>первая</c:v>
                </c:pt>
                <c:pt idx="3">
                  <c:v>высшая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47.9</c:v>
                </c:pt>
                <c:pt idx="1">
                  <c:v>9.1</c:v>
                </c:pt>
                <c:pt idx="2">
                  <c:v>9.1</c:v>
                </c:pt>
                <c:pt idx="3">
                  <c:v>34.1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СЗД</c:v>
                </c:pt>
                <c:pt idx="1">
                  <c:v>молодой специалист</c:v>
                </c:pt>
                <c:pt idx="2">
                  <c:v>первая</c:v>
                </c:pt>
                <c:pt idx="3">
                  <c:v>высшая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47.3</c:v>
                </c:pt>
                <c:pt idx="1">
                  <c:v>12.7</c:v>
                </c:pt>
                <c:pt idx="2">
                  <c:v>10.9</c:v>
                </c:pt>
                <c:pt idx="3">
                  <c:v>27.3</c:v>
                </c:pt>
              </c:numCache>
            </c:numRef>
          </c:val>
        </c:ser>
        <c:axId val="65909120"/>
        <c:axId val="65910656"/>
      </c:barChart>
      <c:catAx>
        <c:axId val="65909120"/>
        <c:scaling>
          <c:orientation val="minMax"/>
        </c:scaling>
        <c:axPos val="b"/>
        <c:tickLblPos val="nextTo"/>
        <c:crossAx val="65910656"/>
        <c:crosses val="autoZero"/>
        <c:auto val="1"/>
        <c:lblAlgn val="ctr"/>
        <c:lblOffset val="100"/>
      </c:catAx>
      <c:valAx>
        <c:axId val="65910656"/>
        <c:scaling>
          <c:orientation val="minMax"/>
        </c:scaling>
        <c:axPos val="l"/>
        <c:majorGridlines/>
        <c:numFmt formatCode="General" sourceLinked="1"/>
        <c:tickLblPos val="nextTo"/>
        <c:crossAx val="659091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Кандидат педнаук</c:v>
                </c:pt>
                <c:pt idx="1">
                  <c:v>НЗ Почетный работник</c:v>
                </c:pt>
                <c:pt idx="2">
                  <c:v>ПГ МО РФ</c:v>
                </c:pt>
                <c:pt idx="3">
                  <c:v>ПГ Департамента</c:v>
                </c:pt>
                <c:pt idx="4">
                  <c:v>ПГ Комитета</c:v>
                </c:pt>
                <c:pt idx="5">
                  <c:v>БП Думы Костромы</c:v>
                </c:pt>
                <c:pt idx="6">
                  <c:v>БП Администрации Костромы</c:v>
                </c:pt>
                <c:pt idx="7">
                  <c:v>Заслуженный учитель</c:v>
                </c:pt>
                <c:pt idx="8">
                  <c:v>БП главы г. Костромы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4</c:v>
                </c:pt>
                <c:pt idx="1">
                  <c:v>4</c:v>
                </c:pt>
                <c:pt idx="2">
                  <c:v>14.5</c:v>
                </c:pt>
                <c:pt idx="3">
                  <c:v>16.600000000000001</c:v>
                </c:pt>
                <c:pt idx="4">
                  <c:v>10.4</c:v>
                </c:pt>
                <c:pt idx="5">
                  <c:v>4.0999999999999996</c:v>
                </c:pt>
                <c:pt idx="6">
                  <c:v>6</c:v>
                </c:pt>
                <c:pt idx="7">
                  <c:v>2.1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Кандидат педнаук</c:v>
                </c:pt>
                <c:pt idx="1">
                  <c:v>НЗ Почетный работник</c:v>
                </c:pt>
                <c:pt idx="2">
                  <c:v>ПГ МО РФ</c:v>
                </c:pt>
                <c:pt idx="3">
                  <c:v>ПГ Департамента</c:v>
                </c:pt>
                <c:pt idx="4">
                  <c:v>ПГ Комитета</c:v>
                </c:pt>
                <c:pt idx="5">
                  <c:v>БП Думы Костромы</c:v>
                </c:pt>
                <c:pt idx="6">
                  <c:v>БП Администрации Костромы</c:v>
                </c:pt>
                <c:pt idx="7">
                  <c:v>Заслуженный учитель</c:v>
                </c:pt>
                <c:pt idx="8">
                  <c:v>БП главы г. Костромы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4.5</c:v>
                </c:pt>
                <c:pt idx="1">
                  <c:v>18</c:v>
                </c:pt>
                <c:pt idx="2">
                  <c:v>12</c:v>
                </c:pt>
                <c:pt idx="3">
                  <c:v>18.100000000000001</c:v>
                </c:pt>
                <c:pt idx="4">
                  <c:v>11.3</c:v>
                </c:pt>
                <c:pt idx="5">
                  <c:v>4.5</c:v>
                </c:pt>
                <c:pt idx="6">
                  <c:v>6.8</c:v>
                </c:pt>
                <c:pt idx="7">
                  <c:v>2.2000000000000002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</c:v>
                </c:pt>
              </c:strCache>
            </c:strRef>
          </c:tx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Кандидат педнаук</c:v>
                </c:pt>
                <c:pt idx="1">
                  <c:v>НЗ Почетный работник</c:v>
                </c:pt>
                <c:pt idx="2">
                  <c:v>ПГ МО РФ</c:v>
                </c:pt>
                <c:pt idx="3">
                  <c:v>ПГ Департамента</c:v>
                </c:pt>
                <c:pt idx="4">
                  <c:v>ПГ Комитета</c:v>
                </c:pt>
                <c:pt idx="5">
                  <c:v>БП Думы Костромы</c:v>
                </c:pt>
                <c:pt idx="6">
                  <c:v>БП Администрации Костромы</c:v>
                </c:pt>
                <c:pt idx="7">
                  <c:v>Заслуженный учитель</c:v>
                </c:pt>
                <c:pt idx="8">
                  <c:v>БП главы г. Костромы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3.6</c:v>
                </c:pt>
                <c:pt idx="1">
                  <c:v>12.7</c:v>
                </c:pt>
                <c:pt idx="2">
                  <c:v>9</c:v>
                </c:pt>
                <c:pt idx="3">
                  <c:v>20</c:v>
                </c:pt>
                <c:pt idx="4">
                  <c:v>20</c:v>
                </c:pt>
                <c:pt idx="5">
                  <c:v>4.5</c:v>
                </c:pt>
                <c:pt idx="6">
                  <c:v>7.3</c:v>
                </c:pt>
                <c:pt idx="7">
                  <c:v>1.8</c:v>
                </c:pt>
                <c:pt idx="8">
                  <c:v>3.6</c:v>
                </c:pt>
              </c:numCache>
            </c:numRef>
          </c:val>
        </c:ser>
        <c:axId val="68904064"/>
        <c:axId val="68905600"/>
      </c:barChart>
      <c:catAx>
        <c:axId val="68904064"/>
        <c:scaling>
          <c:orientation val="minMax"/>
        </c:scaling>
        <c:axPos val="b"/>
        <c:tickLblPos val="nextTo"/>
        <c:crossAx val="68905600"/>
        <c:crosses val="autoZero"/>
        <c:auto val="1"/>
        <c:lblAlgn val="ctr"/>
        <c:lblOffset val="100"/>
      </c:catAx>
      <c:valAx>
        <c:axId val="68905600"/>
        <c:scaling>
          <c:orientation val="minMax"/>
        </c:scaling>
        <c:axPos val="l"/>
        <c:majorGridlines/>
        <c:numFmt formatCode="General" sourceLinked="1"/>
        <c:tickLblPos val="nextTo"/>
        <c:crossAx val="689040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Лист1!$A$2:$A$4</c:f>
              <c:strCache>
                <c:ptCount val="3"/>
                <c:pt idx="0">
                  <c:v>муниципальный</c:v>
                </c:pt>
                <c:pt idx="1">
                  <c:v>региональный</c:v>
                </c:pt>
                <c:pt idx="2">
                  <c:v>вероссийский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37.700000000000003</c:v>
                </c:pt>
                <c:pt idx="1">
                  <c:v>31.1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муниципальный</c:v>
                </c:pt>
                <c:pt idx="1">
                  <c:v>региональный</c:v>
                </c:pt>
                <c:pt idx="2">
                  <c:v>вероссийский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20.5</c:v>
                </c:pt>
                <c:pt idx="1">
                  <c:v>11.4</c:v>
                </c:pt>
                <c:pt idx="2">
                  <c:v>9.1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муниципальный</c:v>
                </c:pt>
                <c:pt idx="1">
                  <c:v>региональный</c:v>
                </c:pt>
                <c:pt idx="2">
                  <c:v>вероссийский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10.9</c:v>
                </c:pt>
                <c:pt idx="1">
                  <c:v>5.5</c:v>
                </c:pt>
                <c:pt idx="2">
                  <c:v>3.6</c:v>
                </c:pt>
              </c:numCache>
            </c:numRef>
          </c:val>
        </c:ser>
        <c:axId val="79983360"/>
        <c:axId val="78619392"/>
      </c:barChart>
      <c:catAx>
        <c:axId val="79983360"/>
        <c:scaling>
          <c:orientation val="minMax"/>
        </c:scaling>
        <c:axPos val="b"/>
        <c:tickLblPos val="nextTo"/>
        <c:crossAx val="78619392"/>
        <c:crosses val="autoZero"/>
        <c:auto val="1"/>
        <c:lblAlgn val="ctr"/>
        <c:lblOffset val="100"/>
      </c:catAx>
      <c:valAx>
        <c:axId val="78619392"/>
        <c:scaling>
          <c:orientation val="minMax"/>
        </c:scaling>
        <c:axPos val="l"/>
        <c:majorGridlines/>
        <c:numFmt formatCode="General" sourceLinked="1"/>
        <c:tickLblPos val="nextTo"/>
        <c:crossAx val="7998336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Лист1!$A$2:$A$4</c:f>
              <c:strCache>
                <c:ptCount val="3"/>
                <c:pt idx="0">
                  <c:v>муниципальный</c:v>
                </c:pt>
                <c:pt idx="1">
                  <c:v>региональный</c:v>
                </c:pt>
                <c:pt idx="2">
                  <c:v>всероссийский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6.6</c:v>
                </c:pt>
                <c:pt idx="1">
                  <c:v>4.4000000000000004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муниципальный</c:v>
                </c:pt>
                <c:pt idx="1">
                  <c:v>региональный</c:v>
                </c:pt>
                <c:pt idx="2">
                  <c:v>всероссийский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15.9</c:v>
                </c:pt>
                <c:pt idx="1">
                  <c:v>11.4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</c:dLbls>
          <c:cat>
            <c:strRef>
              <c:f>Лист1!$A$2:$A$4</c:f>
              <c:strCache>
                <c:ptCount val="3"/>
                <c:pt idx="0">
                  <c:v>муниципальный</c:v>
                </c:pt>
                <c:pt idx="1">
                  <c:v>региональный</c:v>
                </c:pt>
                <c:pt idx="2">
                  <c:v>всероссийский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9.1</c:v>
                </c:pt>
                <c:pt idx="1">
                  <c:v>5.5</c:v>
                </c:pt>
                <c:pt idx="2">
                  <c:v>1.8</c:v>
                </c:pt>
              </c:numCache>
            </c:numRef>
          </c:val>
        </c:ser>
        <c:axId val="78809728"/>
        <c:axId val="78819712"/>
      </c:barChart>
      <c:catAx>
        <c:axId val="78809728"/>
        <c:scaling>
          <c:orientation val="minMax"/>
        </c:scaling>
        <c:axPos val="b"/>
        <c:tickLblPos val="nextTo"/>
        <c:crossAx val="78819712"/>
        <c:crosses val="autoZero"/>
        <c:auto val="1"/>
        <c:lblAlgn val="ctr"/>
        <c:lblOffset val="100"/>
      </c:catAx>
      <c:valAx>
        <c:axId val="78819712"/>
        <c:scaling>
          <c:orientation val="minMax"/>
        </c:scaling>
        <c:axPos val="l"/>
        <c:majorGridlines/>
        <c:numFmt formatCode="General" sourceLinked="1"/>
        <c:tickLblPos val="nextTo"/>
        <c:crossAx val="788097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Предметные </c:v>
                </c:pt>
                <c:pt idx="1">
                  <c:v>ОВЗ</c:v>
                </c:pt>
                <c:pt idx="2">
                  <c:v>ИКТ</c:v>
                </c:pt>
                <c:pt idx="3">
                  <c:v>Спецализированные</c:v>
                </c:pt>
                <c:pt idx="4">
                  <c:v>Всего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51</c:v>
                </c:pt>
                <c:pt idx="1">
                  <c:v>41</c:v>
                </c:pt>
                <c:pt idx="2">
                  <c:v>81</c:v>
                </c:pt>
                <c:pt idx="3">
                  <c:v>52</c:v>
                </c:pt>
                <c:pt idx="4">
                  <c:v>87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Предметные </c:v>
                </c:pt>
                <c:pt idx="1">
                  <c:v>ОВЗ</c:v>
                </c:pt>
                <c:pt idx="2">
                  <c:v>ИКТ</c:v>
                </c:pt>
                <c:pt idx="3">
                  <c:v>Спецализированные</c:v>
                </c:pt>
                <c:pt idx="4">
                  <c:v>Всего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31.8</c:v>
                </c:pt>
                <c:pt idx="1">
                  <c:v>6.8</c:v>
                </c:pt>
                <c:pt idx="2">
                  <c:v>6.8</c:v>
                </c:pt>
                <c:pt idx="3">
                  <c:v>18.100000000000001</c:v>
                </c:pt>
                <c:pt idx="4">
                  <c:v>43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Предметные </c:v>
                </c:pt>
                <c:pt idx="1">
                  <c:v>ОВЗ</c:v>
                </c:pt>
                <c:pt idx="2">
                  <c:v>ИКТ</c:v>
                </c:pt>
                <c:pt idx="3">
                  <c:v>Спецализированные</c:v>
                </c:pt>
                <c:pt idx="4">
                  <c:v>Всего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22.3</c:v>
                </c:pt>
                <c:pt idx="1">
                  <c:v>10.1</c:v>
                </c:pt>
                <c:pt idx="3">
                  <c:v>12.4</c:v>
                </c:pt>
                <c:pt idx="4">
                  <c:v>24.6</c:v>
                </c:pt>
              </c:numCache>
            </c:numRef>
          </c:val>
        </c:ser>
        <c:axId val="80087680"/>
        <c:axId val="80089472"/>
      </c:barChart>
      <c:catAx>
        <c:axId val="80087680"/>
        <c:scaling>
          <c:orientation val="minMax"/>
        </c:scaling>
        <c:axPos val="b"/>
        <c:tickLblPos val="nextTo"/>
        <c:crossAx val="80089472"/>
        <c:crosses val="autoZero"/>
        <c:auto val="1"/>
        <c:lblAlgn val="ctr"/>
        <c:lblOffset val="100"/>
      </c:catAx>
      <c:valAx>
        <c:axId val="80089472"/>
        <c:scaling>
          <c:orientation val="minMax"/>
        </c:scaling>
        <c:axPos val="l"/>
        <c:majorGridlines/>
        <c:numFmt formatCode="General" sourceLinked="1"/>
        <c:tickLblPos val="nextTo"/>
        <c:crossAx val="800876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5EA60-6ED5-4DE8-A667-3CAC54B21360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6760A-8CDF-4C22-A63B-A5338FCB48A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6760A-8CDF-4C22-A63B-A5338FCB48AD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C19F-3ED2-45F1-B5D7-F724B36AD46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DF7A-E15A-4ECC-BEAE-739A66C5E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C19F-3ED2-45F1-B5D7-F724B36AD46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DF7A-E15A-4ECC-BEAE-739A66C5E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C19F-3ED2-45F1-B5D7-F724B36AD46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DF7A-E15A-4ECC-BEAE-739A66C5E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C19F-3ED2-45F1-B5D7-F724B36AD46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DF7A-E15A-4ECC-BEAE-739A66C5E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C19F-3ED2-45F1-B5D7-F724B36AD46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DF7A-E15A-4ECC-BEAE-739A66C5E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C19F-3ED2-45F1-B5D7-F724B36AD46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DF7A-E15A-4ECC-BEAE-739A66C5E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C19F-3ED2-45F1-B5D7-F724B36AD46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DF7A-E15A-4ECC-BEAE-739A66C5E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C19F-3ED2-45F1-B5D7-F724B36AD46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DF7A-E15A-4ECC-BEAE-739A66C5E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C19F-3ED2-45F1-B5D7-F724B36AD46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DF7A-E15A-4ECC-BEAE-739A66C5E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C19F-3ED2-45F1-B5D7-F724B36AD46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DF7A-E15A-4ECC-BEAE-739A66C5E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C19F-3ED2-45F1-B5D7-F724B36AD46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DF7A-E15A-4ECC-BEAE-739A66C5E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4C19F-3ED2-45F1-B5D7-F724B36AD46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EDF7A-E15A-4ECC-BEAE-739A66C5E7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4013219"/>
          </a:xfrm>
        </p:spPr>
        <p:txBody>
          <a:bodyPr>
            <a:normAutofit/>
          </a:bodyPr>
          <a:lstStyle/>
          <a:p>
            <a:r>
              <a:rPr lang="ru-RU" dirty="0" smtClean="0"/>
              <a:t>Анализ кадрового ресурса школы, обеспечивающего качество обучения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Стаж работы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Квалификация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Награды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Участие в конкурсах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Победители и призеры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Курсы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Реализация обновленных ФГОС по уровням образования</a:t>
            </a:r>
          </a:p>
          <a:p>
            <a:r>
              <a:rPr lang="ru-RU" dirty="0" smtClean="0"/>
              <a:t>Финансовая и функциональная  грамотность</a:t>
            </a:r>
          </a:p>
          <a:p>
            <a:r>
              <a:rPr lang="ru-RU" dirty="0" smtClean="0"/>
              <a:t>Реализация обновленных ФГОС  и адаптированных  образовательных программ.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Методические 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19775" t="44592" b="7500"/>
          <a:stretch>
            <a:fillRect/>
          </a:stretch>
        </p:blipFill>
        <p:spPr bwMode="auto">
          <a:xfrm>
            <a:off x="364949" y="2071678"/>
            <a:ext cx="8779051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135C2C-785E-43D1-B600-D10B2650DFB7}"/>
</file>

<file path=customXml/itemProps2.xml><?xml version="1.0" encoding="utf-8"?>
<ds:datastoreItem xmlns:ds="http://schemas.openxmlformats.org/officeDocument/2006/customXml" ds:itemID="{0FB9D685-03BC-400B-8D8C-F9C6CBE89639}"/>
</file>

<file path=customXml/itemProps3.xml><?xml version="1.0" encoding="utf-8"?>
<ds:datastoreItem xmlns:ds="http://schemas.openxmlformats.org/officeDocument/2006/customXml" ds:itemID="{45369C10-5C39-4FDC-B9A9-BCCBE0A28346}"/>
</file>

<file path=customXml/itemProps4.xml><?xml version="1.0" encoding="utf-8"?>
<ds:datastoreItem xmlns:ds="http://schemas.openxmlformats.org/officeDocument/2006/customXml" ds:itemID="{C0F76969-EA75-44F2-BC84-0579B71383B5}"/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48</Words>
  <Application>Microsoft Office PowerPoint</Application>
  <PresentationFormat>Экран (4:3)</PresentationFormat>
  <Paragraphs>20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Анализ кадрового ресурса школы, обеспечивающего качество обучения</vt:lpstr>
      <vt:lpstr>Стаж работы</vt:lpstr>
      <vt:lpstr>Квалификация</vt:lpstr>
      <vt:lpstr>Награды</vt:lpstr>
      <vt:lpstr>Участие в конкурсах</vt:lpstr>
      <vt:lpstr>Победители и призеры</vt:lpstr>
      <vt:lpstr>Курсы</vt:lpstr>
      <vt:lpstr>Курсы</vt:lpstr>
      <vt:lpstr>Методические темы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методической работы школы</dc:title>
  <dc:creator>Анна</dc:creator>
  <cp:lastModifiedBy>Анна</cp:lastModifiedBy>
  <cp:revision>15</cp:revision>
  <dcterms:created xsi:type="dcterms:W3CDTF">2024-03-25T18:53:14Z</dcterms:created>
  <dcterms:modified xsi:type="dcterms:W3CDTF">2024-03-27T18:06:23Z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