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s/slide6.xml" ContentType="application/vnd.openxmlformats-officedocument.presentationml.slide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9.xml" ContentType="application/vnd.openxmlformats-officedocument.presentationml.slide+xml"/>
  <Override PartName="/ppt/slides/slide18.xml" ContentType="application/vnd.openxmlformats-officedocument.presentationml.slide+xml"/>
  <Override PartName="/ppt/slides/slide17.xml" ContentType="application/vnd.openxmlformats-officedocument.presentationml.slide+xml"/>
  <Override PartName="/ppt/slides/slide16.xml" ContentType="application/vnd.openxmlformats-officedocument.presentationml.slide+xml"/>
  <Override PartName="/ppt/slides/slide15.xml" ContentType="application/vnd.openxmlformats-officedocument.presentationml.slide+xml"/>
  <Override PartName="/ppt/slides/slide14.xml" ContentType="application/vnd.openxmlformats-officedocument.presentationml.slide+xml"/>
  <Override PartName="/ppt/slides/slide13.xml" ContentType="application/vnd.openxmlformats-officedocument.presentationml.slide+xml"/>
  <Override PartName="/ppt/slides/slide7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7.xml" ContentType="application/vnd.openxmlformats-officedocument.presentationml.slideLayout+xml"/>
  <Override PartName="/ppt/notesSlides/notesSlide2.xml" ContentType="application/vnd.openxmlformats-officedocument.presentationml.notesSlide+xml"/>
  <Override PartName="/ppt/slideLayouts/slideLayout11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notesSlides/notesSlide1.xml" ContentType="application/vnd.openxmlformats-officedocument.presentationml.notesSlide+xml"/>
  <Override PartName="/ppt/charts/chart9.xml" ContentType="application/vnd.openxmlformats-officedocument.drawingml.chart+xml"/>
  <Override PartName="/ppt/theme/theme1.xml" ContentType="application/vnd.openxmlformats-officedocument.theme+xml"/>
  <Override PartName="/ppt/charts/chart14.xml" ContentType="application/vnd.openxmlformats-officedocument.drawingml.chart+xml"/>
  <Override PartName="/ppt/charts/chart15.xml" ContentType="application/vnd.openxmlformats-officedocument.drawingml.chart+xml"/>
  <Override PartName="/ppt/charts/chart16.xml" ContentType="application/vnd.openxmlformats-officedocument.drawingml.chart+xml"/>
  <Override PartName="/ppt/notesMasters/notesMaster1.xml" ContentType="application/vnd.openxmlformats-officedocument.presentationml.notesMaster+xml"/>
  <Override PartName="/ppt/charts/chart13.xml" ContentType="application/vnd.openxmlformats-officedocument.drawingml.chart+xml"/>
  <Override PartName="/ppt/charts/chart12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olors2.xml" ContentType="application/vnd.ms-office.chartcolorstyle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hart6.xml" ContentType="application/vnd.openxmlformats-officedocument.drawingml.chart+xml"/>
  <Override PartName="/ppt/charts/chart5.xml" ContentType="application/vnd.openxmlformats-officedocument.drawingml.chart+xml"/>
  <Override PartName="/ppt/charts/chart4.xml" ContentType="application/vnd.openxmlformats-officedocument.drawingml.chart+xml"/>
  <Override PartName="/ppt/charts/chart3.xml" ContentType="application/vnd.openxmlformats-officedocument.drawingml.chart+xml"/>
  <Override PartName="/ppt/charts/chart2.xml" ContentType="application/vnd.openxmlformats-officedocument.drawingml.chart+xml"/>
  <Override PartName="/ppt/charts/style2.xml" ContentType="application/vnd.ms-office.chartstyle+xml"/>
  <Override PartName="/ppt/charts/colors1.xml" ContentType="application/vnd.ms-office.chartcolorstyle+xml"/>
  <Override PartName="/ppt/charts/chart8.xml" ContentType="application/vnd.openxmlformats-officedocument.drawingml.chart+xml"/>
  <Override PartName="/ppt/charts/chart7.xml" ContentType="application/vnd.openxmlformats-officedocument.drawingml.chart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21"/>
  </p:notesMasterIdLst>
  <p:sldIdLst>
    <p:sldId id="256" r:id="rId2"/>
    <p:sldId id="267" r:id="rId3"/>
    <p:sldId id="258" r:id="rId4"/>
    <p:sldId id="259" r:id="rId5"/>
    <p:sldId id="260" r:id="rId6"/>
    <p:sldId id="263" r:id="rId7"/>
    <p:sldId id="262" r:id="rId8"/>
    <p:sldId id="264" r:id="rId9"/>
    <p:sldId id="265" r:id="rId10"/>
    <p:sldId id="266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26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customXml" Target="../customXml/item1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customXml" Target="../customXml/item4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28" Type="http://schemas.openxmlformats.org/officeDocument/2006/relationships/customXml" Target="../customXml/item3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Relationship Id="rId27" Type="http://schemas.openxmlformats.org/officeDocument/2006/relationships/customXml" Target="../customXml/item2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F:\&#1074;&#1085;&#1091;&#1090;%20&#1084;&#1086;&#1085;&#1080;&#1090;&#1086;&#1088;&#1080;&#1085;&#1075;%2021-23.xlsx" TargetMode="Externa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3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F:\&#1074;&#1085;&#1091;&#1090;%20&#1084;&#1086;&#1085;&#1080;&#1090;&#1086;&#1088;&#1080;&#1085;&#1075;%2021-23.xlsx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file:///F:\&#1074;&#1085;&#1091;&#1090;%20&#1084;&#1086;&#1085;&#1080;&#1090;&#1086;&#1088;&#1080;&#1085;&#1075;%2021-23.xlsx" TargetMode="Externa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file:///F:\&#1074;&#1085;&#1091;&#1090;%20&#1084;&#1086;&#1085;&#1080;&#1090;&#1086;&#1088;&#1080;&#1085;&#1075;%2021-23.xlsx" TargetMode="External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oleObject" Target="file:///F:\&#1074;&#1085;&#1091;&#1090;%20&#1084;&#1086;&#1085;&#1080;&#1090;&#1086;&#1088;&#1080;&#1085;&#1075;%2021-23.xlsx" TargetMode="External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oleObject" Target="file:///F:\&#1074;&#1085;&#1091;&#1090;%20&#1084;&#1086;&#1085;&#1080;&#1090;&#1086;&#1088;&#1080;&#1085;&#1075;%2021-23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oaoel\AppData\Roaming\Microsoft\Excel\&#1050;&#1085;&#1080;&#1075;&#1072;1%20(version%201).xlsb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oaoel\AppData\Roaming\Microsoft\Excel\&#1050;&#1085;&#1080;&#1075;&#1072;1%20(version%201).xlsb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oaoel\AppData\Roaming\Microsoft\Excel\&#1050;&#1085;&#1080;&#1075;&#1072;1%20(version%201).xlsb" TargetMode="Externa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oaoel\AppData\Roaming\Microsoft\Excel\&#1050;&#1085;&#1080;&#1075;&#1072;1%20(version%201).xlsb" TargetMode="Externa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2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F:\&#1074;&#1085;&#1091;&#1090;%20&#1084;&#1086;&#1085;&#1080;&#1090;&#1086;&#1088;&#1080;&#1085;&#1075;%2021-23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Лист1!$B$14</c:f>
              <c:strCache>
                <c:ptCount val="1"/>
                <c:pt idx="0">
                  <c:v>Количество учащихся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4047111776174329E-2"/>
                  <c:y val="-6.613848461282081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1.8729482368232454E-2"/>
                  <c:y val="-0.1039319043915755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2.4972643157643252E-2"/>
                  <c:y val="-9.763300109511645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Лист1!$A$15:$A$17</c:f>
              <c:numCache>
                <c:formatCode>General</c:formatCode>
                <c:ptCount val="3"/>
                <c:pt idx="0">
                  <c:v>2021</c:v>
                </c:pt>
                <c:pt idx="1">
                  <c:v>2022</c:v>
                </c:pt>
                <c:pt idx="2">
                  <c:v>2023</c:v>
                </c:pt>
              </c:numCache>
            </c:numRef>
          </c:cat>
          <c:val>
            <c:numRef>
              <c:f>Лист1!$B$15:$B$17</c:f>
              <c:numCache>
                <c:formatCode>General</c:formatCode>
                <c:ptCount val="3"/>
                <c:pt idx="0">
                  <c:v>297</c:v>
                </c:pt>
                <c:pt idx="1">
                  <c:v>278</c:v>
                </c:pt>
                <c:pt idx="2">
                  <c:v>264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-1329324368"/>
        <c:axId val="-1329319472"/>
        <c:axId val="0"/>
      </c:bar3DChart>
      <c:catAx>
        <c:axId val="-13293243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-1329319472"/>
        <c:crosses val="autoZero"/>
        <c:auto val="1"/>
        <c:lblAlgn val="ctr"/>
        <c:lblOffset val="100"/>
        <c:noMultiLvlLbl val="0"/>
      </c:catAx>
      <c:valAx>
        <c:axId val="-1329319472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-132932436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Лист1!$R$5</c:f>
              <c:strCache>
                <c:ptCount val="1"/>
                <c:pt idx="0">
                  <c:v>2021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Лист1!$Q$6:$Q$16</c:f>
              <c:strCache>
                <c:ptCount val="11"/>
                <c:pt idx="0">
                  <c:v>Русский язык</c:v>
                </c:pt>
                <c:pt idx="1">
                  <c:v>Литература</c:v>
                </c:pt>
                <c:pt idx="2">
                  <c:v>Иностранный язык (англ. язык)</c:v>
                </c:pt>
                <c:pt idx="3">
                  <c:v>Математика</c:v>
                </c:pt>
                <c:pt idx="4">
                  <c:v>Информатика</c:v>
                </c:pt>
                <c:pt idx="5">
                  <c:v>История</c:v>
                </c:pt>
                <c:pt idx="6">
                  <c:v>Обществознание</c:v>
                </c:pt>
                <c:pt idx="7">
                  <c:v>Химия</c:v>
                </c:pt>
                <c:pt idx="8">
                  <c:v>Биология</c:v>
                </c:pt>
                <c:pt idx="9">
                  <c:v>Физическая культура</c:v>
                </c:pt>
                <c:pt idx="10">
                  <c:v>Основы безопасности жизнедеятельности</c:v>
                </c:pt>
              </c:strCache>
            </c:strRef>
          </c:cat>
          <c:val>
            <c:numRef>
              <c:f>Лист1!$R$6:$R$16</c:f>
              <c:numCache>
                <c:formatCode>0%</c:formatCode>
                <c:ptCount val="11"/>
                <c:pt idx="0">
                  <c:v>0.37</c:v>
                </c:pt>
                <c:pt idx="1">
                  <c:v>0.64</c:v>
                </c:pt>
                <c:pt idx="2">
                  <c:v>0.28999999999999998</c:v>
                </c:pt>
                <c:pt idx="3">
                  <c:v>0.28999999999999998</c:v>
                </c:pt>
                <c:pt idx="4">
                  <c:v>0.49</c:v>
                </c:pt>
                <c:pt idx="5">
                  <c:v>0.68</c:v>
                </c:pt>
                <c:pt idx="6">
                  <c:v>0.65</c:v>
                </c:pt>
                <c:pt idx="7">
                  <c:v>0.41</c:v>
                </c:pt>
                <c:pt idx="8">
                  <c:v>0.34</c:v>
                </c:pt>
                <c:pt idx="9">
                  <c:v>0.96</c:v>
                </c:pt>
                <c:pt idx="10">
                  <c:v>0.75</c:v>
                </c:pt>
              </c:numCache>
            </c:numRef>
          </c:val>
        </c:ser>
        <c:ser>
          <c:idx val="1"/>
          <c:order val="1"/>
          <c:tx>
            <c:strRef>
              <c:f>Лист1!$S$5</c:f>
              <c:strCache>
                <c:ptCount val="1"/>
                <c:pt idx="0">
                  <c:v>2022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Лист1!$Q$6:$Q$16</c:f>
              <c:strCache>
                <c:ptCount val="11"/>
                <c:pt idx="0">
                  <c:v>Русский язык</c:v>
                </c:pt>
                <c:pt idx="1">
                  <c:v>Литература</c:v>
                </c:pt>
                <c:pt idx="2">
                  <c:v>Иностранный язык (англ. язык)</c:v>
                </c:pt>
                <c:pt idx="3">
                  <c:v>Математика</c:v>
                </c:pt>
                <c:pt idx="4">
                  <c:v>Информатика</c:v>
                </c:pt>
                <c:pt idx="5">
                  <c:v>История</c:v>
                </c:pt>
                <c:pt idx="6">
                  <c:v>Обществознание</c:v>
                </c:pt>
                <c:pt idx="7">
                  <c:v>Химия</c:v>
                </c:pt>
                <c:pt idx="8">
                  <c:v>Биология</c:v>
                </c:pt>
                <c:pt idx="9">
                  <c:v>Физическая культура</c:v>
                </c:pt>
                <c:pt idx="10">
                  <c:v>Основы безопасности жизнедеятельности</c:v>
                </c:pt>
              </c:strCache>
            </c:strRef>
          </c:cat>
          <c:val>
            <c:numRef>
              <c:f>Лист1!$S$6:$S$16</c:f>
              <c:numCache>
                <c:formatCode>0.00%</c:formatCode>
                <c:ptCount val="11"/>
                <c:pt idx="0" formatCode="0%">
                  <c:v>0.37</c:v>
                </c:pt>
                <c:pt idx="1">
                  <c:v>0.59699999999999998</c:v>
                </c:pt>
                <c:pt idx="2" formatCode="0%">
                  <c:v>0.39</c:v>
                </c:pt>
                <c:pt idx="3" formatCode="0%">
                  <c:v>0.35</c:v>
                </c:pt>
                <c:pt idx="4" formatCode="0%">
                  <c:v>0.8</c:v>
                </c:pt>
                <c:pt idx="5">
                  <c:v>0.66100000000000003</c:v>
                </c:pt>
                <c:pt idx="6">
                  <c:v>0.73399999999999999</c:v>
                </c:pt>
                <c:pt idx="7" formatCode="0%">
                  <c:v>0.51</c:v>
                </c:pt>
                <c:pt idx="8">
                  <c:v>0.55400000000000005</c:v>
                </c:pt>
                <c:pt idx="9" formatCode="0%">
                  <c:v>0.98</c:v>
                </c:pt>
                <c:pt idx="10" formatCode="0%">
                  <c:v>0.78</c:v>
                </c:pt>
              </c:numCache>
            </c:numRef>
          </c:val>
        </c:ser>
        <c:ser>
          <c:idx val="2"/>
          <c:order val="2"/>
          <c:tx>
            <c:strRef>
              <c:f>Лист1!$T$5</c:f>
              <c:strCache>
                <c:ptCount val="1"/>
                <c:pt idx="0">
                  <c:v>2023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Лист1!$Q$6:$Q$16</c:f>
              <c:strCache>
                <c:ptCount val="11"/>
                <c:pt idx="0">
                  <c:v>Русский язык</c:v>
                </c:pt>
                <c:pt idx="1">
                  <c:v>Литература</c:v>
                </c:pt>
                <c:pt idx="2">
                  <c:v>Иностранный язык (англ. язык)</c:v>
                </c:pt>
                <c:pt idx="3">
                  <c:v>Математика</c:v>
                </c:pt>
                <c:pt idx="4">
                  <c:v>Информатика</c:v>
                </c:pt>
                <c:pt idx="5">
                  <c:v>История</c:v>
                </c:pt>
                <c:pt idx="6">
                  <c:v>Обществознание</c:v>
                </c:pt>
                <c:pt idx="7">
                  <c:v>Химия</c:v>
                </c:pt>
                <c:pt idx="8">
                  <c:v>Биология</c:v>
                </c:pt>
                <c:pt idx="9">
                  <c:v>Физическая культура</c:v>
                </c:pt>
                <c:pt idx="10">
                  <c:v>Основы безопасности жизнедеятельности</c:v>
                </c:pt>
              </c:strCache>
            </c:strRef>
          </c:cat>
          <c:val>
            <c:numRef>
              <c:f>Лист1!$T$6:$T$16</c:f>
              <c:numCache>
                <c:formatCode>0%</c:formatCode>
                <c:ptCount val="11"/>
                <c:pt idx="0">
                  <c:v>0.45</c:v>
                </c:pt>
                <c:pt idx="1">
                  <c:v>0.74</c:v>
                </c:pt>
                <c:pt idx="2">
                  <c:v>0.18</c:v>
                </c:pt>
                <c:pt idx="3">
                  <c:v>0.53</c:v>
                </c:pt>
                <c:pt idx="4">
                  <c:v>0.73</c:v>
                </c:pt>
                <c:pt idx="5">
                  <c:v>0.57999999999999996</c:v>
                </c:pt>
                <c:pt idx="6">
                  <c:v>0.43</c:v>
                </c:pt>
                <c:pt idx="7">
                  <c:v>0.2</c:v>
                </c:pt>
                <c:pt idx="8">
                  <c:v>0.3</c:v>
                </c:pt>
                <c:pt idx="9">
                  <c:v>0.9</c:v>
                </c:pt>
                <c:pt idx="10">
                  <c:v>0.91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-1292415312"/>
        <c:axId val="-1292414768"/>
        <c:axId val="0"/>
      </c:bar3DChart>
      <c:catAx>
        <c:axId val="-1292415312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-1292414768"/>
        <c:crosses val="autoZero"/>
        <c:auto val="1"/>
        <c:lblAlgn val="ctr"/>
        <c:lblOffset val="100"/>
        <c:noMultiLvlLbl val="0"/>
      </c:catAx>
      <c:valAx>
        <c:axId val="-1292414768"/>
        <c:scaling>
          <c:orientation val="minMax"/>
        </c:scaling>
        <c:delete val="1"/>
        <c:axPos val="l"/>
        <c:numFmt formatCode="0%" sourceLinked="1"/>
        <c:majorTickMark val="out"/>
        <c:minorTickMark val="none"/>
        <c:tickLblPos val="none"/>
        <c:crossAx val="-1292415312"/>
        <c:crosses val="autoZero"/>
        <c:crossBetween val="between"/>
      </c:valAx>
    </c:plotArea>
    <c:legend>
      <c:legendPos val="t"/>
      <c:overlay val="0"/>
      <c:txPr>
        <a:bodyPr/>
        <a:lstStyle/>
        <a:p>
          <a:pPr>
            <a:defRPr sz="1600"/>
          </a:pPr>
          <a:endParaRPr lang="ru-RU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Лист1!$E$29:$E$31</c:f>
              <c:numCache>
                <c:formatCode>0.00%</c:formatCode>
                <c:ptCount val="3"/>
                <c:pt idx="0" formatCode="0%">
                  <c:v>0.96</c:v>
                </c:pt>
                <c:pt idx="1">
                  <c:v>0.79600000000000004</c:v>
                </c:pt>
                <c:pt idx="2" formatCode="0%">
                  <c:v>0.92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-1364870064"/>
        <c:axId val="-1364862992"/>
        <c:axId val="0"/>
      </c:bar3DChart>
      <c:catAx>
        <c:axId val="-1364870064"/>
        <c:scaling>
          <c:orientation val="minMax"/>
        </c:scaling>
        <c:delete val="0"/>
        <c:axPos val="b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-1364862992"/>
        <c:crosses val="autoZero"/>
        <c:auto val="1"/>
        <c:lblAlgn val="ctr"/>
        <c:lblOffset val="100"/>
        <c:noMultiLvlLbl val="0"/>
      </c:catAx>
      <c:valAx>
        <c:axId val="-1364862992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extTo"/>
        <c:crossAx val="-136487006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Лист1!$D$30:$F$30</c:f>
              <c:numCache>
                <c:formatCode>0.00%</c:formatCode>
                <c:ptCount val="3"/>
                <c:pt idx="0" formatCode="0%">
                  <c:v>1</c:v>
                </c:pt>
                <c:pt idx="1">
                  <c:v>0.95299999999999996</c:v>
                </c:pt>
                <c:pt idx="2">
                  <c:v>0.86899999999999999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-25"/>
        <c:axId val="-1292418576"/>
        <c:axId val="-1292414224"/>
      </c:barChart>
      <c:catAx>
        <c:axId val="-1292418576"/>
        <c:scaling>
          <c:orientation val="minMax"/>
        </c:scaling>
        <c:delete val="0"/>
        <c:axPos val="b"/>
        <c:majorTickMark val="none"/>
        <c:minorTickMark val="none"/>
        <c:tickLblPos val="nextTo"/>
        <c:crossAx val="-1292414224"/>
        <c:crosses val="autoZero"/>
        <c:auto val="1"/>
        <c:lblAlgn val="ctr"/>
        <c:lblOffset val="100"/>
        <c:noMultiLvlLbl val="0"/>
      </c:catAx>
      <c:valAx>
        <c:axId val="-1292414224"/>
        <c:scaling>
          <c:orientation val="minMax"/>
        </c:scaling>
        <c:delete val="0"/>
        <c:axPos val="l"/>
        <c:majorGridlines/>
        <c:numFmt formatCode="0%" sourceLinked="1"/>
        <c:majorTickMark val="none"/>
        <c:minorTickMark val="none"/>
        <c:tickLblPos val="nextTo"/>
        <c:spPr>
          <a:ln w="6350">
            <a:noFill/>
          </a:ln>
        </c:spPr>
        <c:crossAx val="-1292418576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sz="1600" dirty="0" smtClean="0"/>
              <a:t>Русский язык</a:t>
            </a:r>
            <a:endParaRPr lang="ru-RU" sz="1600" dirty="0"/>
          </a:p>
        </c:rich>
      </c:tx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invertIfNegative val="0"/>
          <c:dLbls>
            <c:dLbl>
              <c:idx val="0"/>
              <c:layout>
                <c:manualLayout>
                  <c:x val="4.7031811280228153E-2"/>
                  <c:y val="-6.944444444444440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5.2910787690256693E-2"/>
                  <c:y val="-6.481481481481481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1.7636929230085547E-2"/>
                  <c:y val="-6.481481481481481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Лист1!$M$32:$M$34</c:f>
              <c:numCache>
                <c:formatCode>0.00%</c:formatCode>
                <c:ptCount val="3"/>
                <c:pt idx="0">
                  <c:v>0.53500000000000003</c:v>
                </c:pt>
                <c:pt idx="1">
                  <c:v>0.53800000000000003</c:v>
                </c:pt>
                <c:pt idx="2" formatCode="0%">
                  <c:v>0.67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-1292422384"/>
        <c:axId val="-1292426192"/>
        <c:axId val="0"/>
      </c:bar3DChart>
      <c:catAx>
        <c:axId val="-1292422384"/>
        <c:scaling>
          <c:orientation val="minMax"/>
        </c:scaling>
        <c:delete val="1"/>
        <c:axPos val="b"/>
        <c:majorTickMark val="none"/>
        <c:minorTickMark val="none"/>
        <c:tickLblPos val="none"/>
        <c:crossAx val="-1292426192"/>
        <c:crosses val="autoZero"/>
        <c:auto val="1"/>
        <c:lblAlgn val="ctr"/>
        <c:lblOffset val="100"/>
        <c:noMultiLvlLbl val="0"/>
      </c:catAx>
      <c:valAx>
        <c:axId val="-1292426192"/>
        <c:scaling>
          <c:orientation val="minMax"/>
        </c:scaling>
        <c:delete val="1"/>
        <c:axPos val="l"/>
        <c:numFmt formatCode="0.00%" sourceLinked="1"/>
        <c:majorTickMark val="none"/>
        <c:minorTickMark val="none"/>
        <c:tickLblPos val="none"/>
        <c:crossAx val="-129242238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sz="1600" dirty="0" smtClean="0"/>
              <a:t>Математика</a:t>
            </a:r>
            <a:endParaRPr lang="ru-RU" sz="1600" dirty="0"/>
          </a:p>
        </c:rich>
      </c:tx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invertIfNegative val="0"/>
          <c:dLbls>
            <c:dLbl>
              <c:idx val="0"/>
              <c:layout>
                <c:manualLayout>
                  <c:x val="1.9444444444444445E-2"/>
                  <c:y val="-3.240740740740740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1.3888888888888888E-2"/>
                  <c:y val="-5.555555555555555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2.2222222222222223E-2"/>
                  <c:y val="-5.092592592592592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Лист1!$O$32:$O$34</c:f>
              <c:numCache>
                <c:formatCode>0.00%</c:formatCode>
                <c:ptCount val="3"/>
                <c:pt idx="0">
                  <c:v>0.85</c:v>
                </c:pt>
                <c:pt idx="1">
                  <c:v>0.53</c:v>
                </c:pt>
                <c:pt idx="2" formatCode="0%">
                  <c:v>0.78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-1292428368"/>
        <c:axId val="-1292416944"/>
        <c:axId val="0"/>
      </c:bar3DChart>
      <c:catAx>
        <c:axId val="-1292428368"/>
        <c:scaling>
          <c:orientation val="minMax"/>
        </c:scaling>
        <c:delete val="0"/>
        <c:axPos val="b"/>
        <c:majorTickMark val="none"/>
        <c:minorTickMark val="none"/>
        <c:tickLblPos val="nextTo"/>
        <c:crossAx val="-1292416944"/>
        <c:crosses val="autoZero"/>
        <c:auto val="1"/>
        <c:lblAlgn val="ctr"/>
        <c:lblOffset val="100"/>
        <c:noMultiLvlLbl val="0"/>
      </c:catAx>
      <c:valAx>
        <c:axId val="-1292416944"/>
        <c:scaling>
          <c:orientation val="minMax"/>
        </c:scaling>
        <c:delete val="1"/>
        <c:axPos val="l"/>
        <c:numFmt formatCode="0.00%" sourceLinked="1"/>
        <c:majorTickMark val="none"/>
        <c:minorTickMark val="none"/>
        <c:tickLblPos val="none"/>
        <c:crossAx val="-1292428368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dirty="0" smtClean="0"/>
              <a:t>Русский язык</a:t>
            </a:r>
            <a:endParaRPr lang="ru-RU" dirty="0"/>
          </a:p>
        </c:rich>
      </c:tx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  <c:spPr>
        <a:noFill/>
        <a:ln w="25400">
          <a:noFill/>
        </a:ln>
      </c:spPr>
    </c:sideWall>
    <c:backWall>
      <c:thickness val="0"/>
      <c:spPr>
        <a:noFill/>
        <a:ln w="25400">
          <a:noFill/>
        </a:ln>
      </c:spPr>
    </c:backWall>
    <c:plotArea>
      <c:layout/>
      <c:bar3DChart>
        <c:barDir val="col"/>
        <c:grouping val="clustered"/>
        <c:varyColors val="0"/>
        <c:ser>
          <c:idx val="0"/>
          <c:order val="0"/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Лист1!$M$37:$M$39</c:f>
              <c:numCache>
                <c:formatCode>0%</c:formatCode>
                <c:ptCount val="3"/>
                <c:pt idx="0">
                  <c:v>0.42</c:v>
                </c:pt>
                <c:pt idx="1">
                  <c:v>0.39</c:v>
                </c:pt>
                <c:pt idx="2" formatCode="0.00%">
                  <c:v>0.375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-1292427280"/>
        <c:axId val="-1292413680"/>
        <c:axId val="0"/>
      </c:bar3DChart>
      <c:catAx>
        <c:axId val="-1292427280"/>
        <c:scaling>
          <c:orientation val="minMax"/>
        </c:scaling>
        <c:delete val="1"/>
        <c:axPos val="b"/>
        <c:majorTickMark val="none"/>
        <c:minorTickMark val="none"/>
        <c:tickLblPos val="none"/>
        <c:crossAx val="-1292413680"/>
        <c:crosses val="autoZero"/>
        <c:auto val="1"/>
        <c:lblAlgn val="ctr"/>
        <c:lblOffset val="100"/>
        <c:noMultiLvlLbl val="0"/>
      </c:catAx>
      <c:valAx>
        <c:axId val="-1292413680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one"/>
        <c:crossAx val="-129242728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dirty="0" smtClean="0"/>
              <a:t>Математика</a:t>
            </a:r>
            <a:endParaRPr lang="ru-RU" dirty="0"/>
          </a:p>
        </c:rich>
      </c:tx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invertIfNegative val="0"/>
          <c:dLbls>
            <c:dLbl>
              <c:idx val="0"/>
              <c:layout>
                <c:manualLayout>
                  <c:x val="2.7777777777777804E-2"/>
                  <c:y val="-3.703703703703707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8.3333333333332829E-3"/>
                  <c:y val="-4.166666666666666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1.1111111111111112E-2"/>
                  <c:y val="-8.33333333333333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Лист1!$O$37:$O$39</c:f>
              <c:numCache>
                <c:formatCode>0%</c:formatCode>
                <c:ptCount val="3"/>
                <c:pt idx="0">
                  <c:v>0.46</c:v>
                </c:pt>
                <c:pt idx="1">
                  <c:v>0.54</c:v>
                </c:pt>
                <c:pt idx="2" formatCode="0.00%">
                  <c:v>0.38379999999999997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-1292416400"/>
        <c:axId val="-1292421840"/>
        <c:axId val="0"/>
      </c:bar3DChart>
      <c:catAx>
        <c:axId val="-1292416400"/>
        <c:scaling>
          <c:orientation val="minMax"/>
        </c:scaling>
        <c:delete val="1"/>
        <c:axPos val="b"/>
        <c:majorTickMark val="none"/>
        <c:minorTickMark val="none"/>
        <c:tickLblPos val="none"/>
        <c:crossAx val="-1292421840"/>
        <c:crosses val="autoZero"/>
        <c:auto val="1"/>
        <c:lblAlgn val="ctr"/>
        <c:lblOffset val="100"/>
        <c:noMultiLvlLbl val="0"/>
      </c:catAx>
      <c:valAx>
        <c:axId val="-1292421840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one"/>
        <c:crossAx val="-129241640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Лист1!$B$5</c:f>
              <c:strCache>
                <c:ptCount val="1"/>
                <c:pt idx="0">
                  <c:v>2021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6.127789780948794E-2"/>
                  <c:y val="-3.919317606685677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-8.2807970012821544E-2"/>
                  <c:y val="-3.266098005571398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-2.4842391003846467E-2"/>
                  <c:y val="-2.286268603899978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Лист1!$C$4:$E$4</c:f>
              <c:strCache>
                <c:ptCount val="3"/>
                <c:pt idx="0">
                  <c:v>на "5"</c:v>
                </c:pt>
                <c:pt idx="1">
                  <c:v>на "4" и "5"</c:v>
                </c:pt>
                <c:pt idx="2">
                  <c:v>с одной "3"</c:v>
                </c:pt>
              </c:strCache>
            </c:strRef>
          </c:cat>
          <c:val>
            <c:numRef>
              <c:f>Лист1!$C$5:$E$5</c:f>
              <c:numCache>
                <c:formatCode>0%</c:formatCode>
                <c:ptCount val="3"/>
                <c:pt idx="0" formatCode="0.00%">
                  <c:v>9.7000000000000003E-2</c:v>
                </c:pt>
                <c:pt idx="1">
                  <c:v>0.37000000000000011</c:v>
                </c:pt>
                <c:pt idx="2">
                  <c:v>7.0000000000000021E-2</c:v>
                </c:pt>
              </c:numCache>
            </c:numRef>
          </c:val>
        </c:ser>
        <c:ser>
          <c:idx val="1"/>
          <c:order val="1"/>
          <c:tx>
            <c:strRef>
              <c:f>Лист1!$B$6</c:f>
              <c:strCache>
                <c:ptCount val="1"/>
                <c:pt idx="0">
                  <c:v>2022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3249275202051448E-2"/>
                  <c:y val="-2.939488205014257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1.4905434602307883E-2"/>
                  <c:y val="-4.572537207799957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0"/>
                  <c:y val="-7.512025412814216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Лист1!$C$4:$E$4</c:f>
              <c:strCache>
                <c:ptCount val="3"/>
                <c:pt idx="0">
                  <c:v>на "5"</c:v>
                </c:pt>
                <c:pt idx="1">
                  <c:v>на "4" и "5"</c:v>
                </c:pt>
                <c:pt idx="2">
                  <c:v>с одной "3"</c:v>
                </c:pt>
              </c:strCache>
            </c:strRef>
          </c:cat>
          <c:val>
            <c:numRef>
              <c:f>Лист1!$C$6:$E$6</c:f>
              <c:numCache>
                <c:formatCode>0%</c:formatCode>
                <c:ptCount val="3"/>
                <c:pt idx="0" formatCode="0.00%">
                  <c:v>0.11600000000000002</c:v>
                </c:pt>
                <c:pt idx="1">
                  <c:v>0.4300000000000001</c:v>
                </c:pt>
                <c:pt idx="2" formatCode="0.00%">
                  <c:v>8.5000000000000006E-2</c:v>
                </c:pt>
              </c:numCache>
            </c:numRef>
          </c:val>
        </c:ser>
        <c:ser>
          <c:idx val="2"/>
          <c:order val="2"/>
          <c:tx>
            <c:strRef>
              <c:f>Лист1!$B$7</c:f>
              <c:strCache>
                <c:ptCount val="1"/>
                <c:pt idx="0">
                  <c:v>2023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3.1467028604872195E-2"/>
                  <c:y val="-6.5321960111427964E-3"/>
                </c:manualLayout>
              </c:layout>
              <c:tx>
                <c:rich>
                  <a:bodyPr/>
                  <a:lstStyle/>
                  <a:p>
                    <a:r>
                      <a:rPr lang="en-US" sz="1800" dirty="0"/>
                      <a:t>9,40%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2.8154709804359326E-2"/>
                  <c:y val="-3.266098005571395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2.1530072203333604E-2"/>
                  <c:y val="-8.491854814485637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Лист1!$C$4:$E$4</c:f>
              <c:strCache>
                <c:ptCount val="3"/>
                <c:pt idx="0">
                  <c:v>на "5"</c:v>
                </c:pt>
                <c:pt idx="1">
                  <c:v>на "4" и "5"</c:v>
                </c:pt>
                <c:pt idx="2">
                  <c:v>с одной "3"</c:v>
                </c:pt>
              </c:strCache>
            </c:strRef>
          </c:cat>
          <c:val>
            <c:numRef>
              <c:f>Лист1!$C$7:$E$7</c:f>
              <c:numCache>
                <c:formatCode>0%</c:formatCode>
                <c:ptCount val="3"/>
                <c:pt idx="0" formatCode="0.00%">
                  <c:v>9.4000000000000028E-2</c:v>
                </c:pt>
                <c:pt idx="1">
                  <c:v>0.35000000000000009</c:v>
                </c:pt>
                <c:pt idx="2" formatCode="0.00%">
                  <c:v>4.1599999999999998E-2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-1329329808"/>
        <c:axId val="-1329327632"/>
        <c:axId val="0"/>
      </c:bar3DChart>
      <c:catAx>
        <c:axId val="-1329329808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1800"/>
            </a:pPr>
            <a:endParaRPr lang="ru-RU"/>
          </a:p>
        </c:txPr>
        <c:crossAx val="-1329327632"/>
        <c:crosses val="autoZero"/>
        <c:auto val="1"/>
        <c:lblAlgn val="ctr"/>
        <c:lblOffset val="100"/>
        <c:noMultiLvlLbl val="0"/>
      </c:catAx>
      <c:valAx>
        <c:axId val="-1329327632"/>
        <c:scaling>
          <c:orientation val="minMax"/>
        </c:scaling>
        <c:delete val="1"/>
        <c:axPos val="l"/>
        <c:numFmt formatCode="0.00%" sourceLinked="1"/>
        <c:majorTickMark val="out"/>
        <c:minorTickMark val="none"/>
        <c:tickLblPos val="none"/>
        <c:crossAx val="-1329329808"/>
        <c:crosses val="autoZero"/>
        <c:crossBetween val="between"/>
      </c:valAx>
    </c:plotArea>
    <c:legend>
      <c:legendPos val="t"/>
      <c:overlay val="0"/>
      <c:txPr>
        <a:bodyPr/>
        <a:lstStyle/>
        <a:p>
          <a:pPr>
            <a:defRPr sz="2000"/>
          </a:pPr>
          <a:endParaRPr lang="ru-RU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Лист1!$D$14</c:f>
              <c:strCache>
                <c:ptCount val="1"/>
                <c:pt idx="0">
                  <c:v>Количество учащихся 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2.0239099116491611E-2"/>
                  <c:y val="-9.6117751056538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2.0239099116491611E-2"/>
                  <c:y val="-7.369027581001279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4.3369498106767745E-3"/>
                  <c:y val="-8.65059759508845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Лист1!$C$15:$C$17</c:f>
              <c:numCache>
                <c:formatCode>General</c:formatCode>
                <c:ptCount val="3"/>
                <c:pt idx="0">
                  <c:v>2021</c:v>
                </c:pt>
                <c:pt idx="1">
                  <c:v>2022</c:v>
                </c:pt>
                <c:pt idx="2">
                  <c:v>2023</c:v>
                </c:pt>
              </c:numCache>
            </c:numRef>
          </c:cat>
          <c:val>
            <c:numRef>
              <c:f>Лист1!$D$15:$D$17</c:f>
              <c:numCache>
                <c:formatCode>General</c:formatCode>
                <c:ptCount val="3"/>
                <c:pt idx="0">
                  <c:v>355</c:v>
                </c:pt>
                <c:pt idx="1">
                  <c:v>365</c:v>
                </c:pt>
                <c:pt idx="2">
                  <c:v>357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-1329321104"/>
        <c:axId val="-1329318384"/>
        <c:axId val="0"/>
      </c:bar3DChart>
      <c:catAx>
        <c:axId val="-13293211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-1329318384"/>
        <c:crosses val="autoZero"/>
        <c:auto val="1"/>
        <c:lblAlgn val="ctr"/>
        <c:lblOffset val="100"/>
        <c:noMultiLvlLbl val="0"/>
      </c:catAx>
      <c:valAx>
        <c:axId val="-132931838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crossAx val="-132932110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Лист1!$F$5</c:f>
              <c:strCache>
                <c:ptCount val="1"/>
                <c:pt idx="0">
                  <c:v>2021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3091434765884749E-17"/>
                  <c:y val="-5.469014658681809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-1.9994422253409569E-2"/>
                  <c:y val="-1.037466425299147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-1.4281730181006874E-3"/>
                  <c:y val="-4.8613463632727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Лист1!$G$4:$I$4</c:f>
              <c:strCache>
                <c:ptCount val="3"/>
                <c:pt idx="0">
                  <c:v>на "5"</c:v>
                </c:pt>
                <c:pt idx="1">
                  <c:v>на "4" и "5"</c:v>
                </c:pt>
                <c:pt idx="2">
                  <c:v>с одной "3"</c:v>
                </c:pt>
              </c:strCache>
            </c:strRef>
          </c:cat>
          <c:val>
            <c:numRef>
              <c:f>Лист1!$G$5:$I$5</c:f>
              <c:numCache>
                <c:formatCode>0%</c:formatCode>
                <c:ptCount val="3"/>
                <c:pt idx="0" formatCode="0.00%">
                  <c:v>4.0000000000000008E-2</c:v>
                </c:pt>
                <c:pt idx="1">
                  <c:v>0.26</c:v>
                </c:pt>
                <c:pt idx="2">
                  <c:v>0.05</c:v>
                </c:pt>
              </c:numCache>
            </c:numRef>
          </c:val>
        </c:ser>
        <c:ser>
          <c:idx val="1"/>
          <c:order val="1"/>
          <c:tx>
            <c:strRef>
              <c:f>Лист1!$F$6</c:f>
              <c:strCache>
                <c:ptCount val="1"/>
                <c:pt idx="0">
                  <c:v>2022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856624923530896E-2"/>
                  <c:y val="-6.988185397204534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1.1425384144805499E-2"/>
                  <c:y val="-1.296833031623937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0"/>
                  <c:y val="-8.203521988022714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Лист1!$G$4:$I$4</c:f>
              <c:strCache>
                <c:ptCount val="3"/>
                <c:pt idx="0">
                  <c:v>на "5"</c:v>
                </c:pt>
                <c:pt idx="1">
                  <c:v>на "4" и "5"</c:v>
                </c:pt>
                <c:pt idx="2">
                  <c:v>с одной "3"</c:v>
                </c:pt>
              </c:strCache>
            </c:strRef>
          </c:cat>
          <c:val>
            <c:numRef>
              <c:f>Лист1!$G$6:$I$6</c:f>
              <c:numCache>
                <c:formatCode>0.00%</c:formatCode>
                <c:ptCount val="3"/>
                <c:pt idx="0">
                  <c:v>4.8000000000000001E-2</c:v>
                </c:pt>
                <c:pt idx="1">
                  <c:v>0.27800000000000002</c:v>
                </c:pt>
                <c:pt idx="2">
                  <c:v>5.9000000000000004E-2</c:v>
                </c:pt>
              </c:numCache>
            </c:numRef>
          </c:val>
        </c:ser>
        <c:ser>
          <c:idx val="2"/>
          <c:order val="2"/>
          <c:tx>
            <c:strRef>
              <c:f>Лист1!$F$7</c:f>
              <c:strCache>
                <c:ptCount val="1"/>
                <c:pt idx="0">
                  <c:v>2023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4.1417017524919934E-2"/>
                  <c:y val="-6.380517101795445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1.9994422253409621E-2"/>
                  <c:y val="-5.187332126495743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1.856624923530904E-2"/>
                  <c:y val="-7.292019544909079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Лист1!$G$4:$I$4</c:f>
              <c:strCache>
                <c:ptCount val="3"/>
                <c:pt idx="0">
                  <c:v>на "5"</c:v>
                </c:pt>
                <c:pt idx="1">
                  <c:v>на "4" и "5"</c:v>
                </c:pt>
                <c:pt idx="2">
                  <c:v>с одной "3"</c:v>
                </c:pt>
              </c:strCache>
            </c:strRef>
          </c:cat>
          <c:val>
            <c:numRef>
              <c:f>Лист1!$G$7:$I$7</c:f>
              <c:numCache>
                <c:formatCode>0%</c:formatCode>
                <c:ptCount val="3"/>
                <c:pt idx="0" formatCode="0.00%">
                  <c:v>1.1200000000000002E-2</c:v>
                </c:pt>
                <c:pt idx="1">
                  <c:v>0.18000000000000002</c:v>
                </c:pt>
                <c:pt idx="2" formatCode="0.00%">
                  <c:v>7.8000000000000014E-2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-1329327088"/>
        <c:axId val="-1329329264"/>
        <c:axId val="0"/>
      </c:bar3DChart>
      <c:catAx>
        <c:axId val="-1329327088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1800"/>
            </a:pPr>
            <a:endParaRPr lang="ru-RU"/>
          </a:p>
        </c:txPr>
        <c:crossAx val="-1329329264"/>
        <c:crosses val="autoZero"/>
        <c:auto val="1"/>
        <c:lblAlgn val="ctr"/>
        <c:lblOffset val="100"/>
        <c:noMultiLvlLbl val="0"/>
      </c:catAx>
      <c:valAx>
        <c:axId val="-1329329264"/>
        <c:scaling>
          <c:orientation val="minMax"/>
        </c:scaling>
        <c:delete val="1"/>
        <c:axPos val="l"/>
        <c:numFmt formatCode="0.00%" sourceLinked="1"/>
        <c:majorTickMark val="out"/>
        <c:minorTickMark val="none"/>
        <c:tickLblPos val="none"/>
        <c:crossAx val="-1329327088"/>
        <c:crosses val="autoZero"/>
        <c:crossBetween val="between"/>
      </c:valAx>
    </c:plotArea>
    <c:legend>
      <c:legendPos val="t"/>
      <c:overlay val="0"/>
      <c:txPr>
        <a:bodyPr/>
        <a:lstStyle/>
        <a:p>
          <a:pPr>
            <a:defRPr sz="1800"/>
          </a:pPr>
          <a:endParaRPr lang="ru-RU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Лист1!$D$20</c:f>
              <c:strCache>
                <c:ptCount val="1"/>
                <c:pt idx="0">
                  <c:v>Количество учащихся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Лист1!$C$21:$C$23</c:f>
              <c:numCache>
                <c:formatCode>General</c:formatCode>
                <c:ptCount val="3"/>
                <c:pt idx="0">
                  <c:v>2021</c:v>
                </c:pt>
                <c:pt idx="1">
                  <c:v>2022</c:v>
                </c:pt>
                <c:pt idx="2">
                  <c:v>2023</c:v>
                </c:pt>
              </c:numCache>
            </c:numRef>
          </c:cat>
          <c:val>
            <c:numRef>
              <c:f>Лист1!$D$21:$D$23</c:f>
              <c:numCache>
                <c:formatCode>General</c:formatCode>
                <c:ptCount val="3"/>
                <c:pt idx="0">
                  <c:v>75</c:v>
                </c:pt>
                <c:pt idx="1">
                  <c:v>62</c:v>
                </c:pt>
                <c:pt idx="2">
                  <c:v>49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-1329328720"/>
        <c:axId val="-1329323824"/>
      </c:barChart>
      <c:catAx>
        <c:axId val="-13293287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-1329323824"/>
        <c:crosses val="autoZero"/>
        <c:auto val="1"/>
        <c:lblAlgn val="ctr"/>
        <c:lblOffset val="100"/>
        <c:noMultiLvlLbl val="0"/>
      </c:catAx>
      <c:valAx>
        <c:axId val="-1329323824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one"/>
        <c:crossAx val="-132932872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Лист1!$C$5</c:f>
              <c:strCache>
                <c:ptCount val="1"/>
                <c:pt idx="0">
                  <c:v>2021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-1.4575974570318901E-3"/>
                  <c:y val="-3.882951701819413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-5.8303898281275605E-3"/>
                  <c:y val="-8.960657773429418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0"/>
                  <c:y val="-4.18162853487366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2.728622439563648E-2"/>
                      <c:h val="3.9516500780823714E-2"/>
                    </c:manualLayout>
                  </c15:layout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Лист1!$D$4:$F$4</c:f>
              <c:strCache>
                <c:ptCount val="3"/>
                <c:pt idx="0">
                  <c:v>на "5"</c:v>
                </c:pt>
                <c:pt idx="1">
                  <c:v>на "4" и "5"</c:v>
                </c:pt>
                <c:pt idx="2">
                  <c:v>с одной "3"</c:v>
                </c:pt>
              </c:strCache>
            </c:strRef>
          </c:cat>
          <c:val>
            <c:numRef>
              <c:f>Лист1!$D$5:$F$5</c:f>
              <c:numCache>
                <c:formatCode>0%</c:formatCode>
                <c:ptCount val="3"/>
                <c:pt idx="0" formatCode="0.00%">
                  <c:v>2.5999999999999999E-2</c:v>
                </c:pt>
                <c:pt idx="1">
                  <c:v>0.25</c:v>
                </c:pt>
                <c:pt idx="2">
                  <c:v>0.08</c:v>
                </c:pt>
              </c:numCache>
            </c:numRef>
          </c:val>
        </c:ser>
        <c:ser>
          <c:idx val="1"/>
          <c:order val="1"/>
          <c:tx>
            <c:strRef>
              <c:f>Лист1!$C$6</c:f>
              <c:strCache>
                <c:ptCount val="1"/>
                <c:pt idx="0">
                  <c:v>2022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8.745584742191153E-3"/>
                  <c:y val="-7.168526218743531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0"/>
                  <c:y val="-4.480328886714709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5.8303898281273463E-3"/>
                  <c:y val="-5.376394664057649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Лист1!$D$4:$F$4</c:f>
              <c:strCache>
                <c:ptCount val="3"/>
                <c:pt idx="0">
                  <c:v>на "5"</c:v>
                </c:pt>
                <c:pt idx="1">
                  <c:v>на "4" и "5"</c:v>
                </c:pt>
                <c:pt idx="2">
                  <c:v>с одной "3"</c:v>
                </c:pt>
              </c:strCache>
            </c:strRef>
          </c:cat>
          <c:val>
            <c:numRef>
              <c:f>Лист1!$D$6:$F$6</c:f>
              <c:numCache>
                <c:formatCode>0.00%</c:formatCode>
                <c:ptCount val="3"/>
                <c:pt idx="0" formatCode="0%">
                  <c:v>7.3999999999999996E-2</c:v>
                </c:pt>
                <c:pt idx="1">
                  <c:v>0.33500000000000002</c:v>
                </c:pt>
                <c:pt idx="2">
                  <c:v>8.3000000000000004E-2</c:v>
                </c:pt>
              </c:numCache>
            </c:numRef>
          </c:val>
        </c:ser>
        <c:ser>
          <c:idx val="2"/>
          <c:order val="2"/>
          <c:tx>
            <c:strRef>
              <c:f>Лист1!$C$7</c:f>
              <c:strCache>
                <c:ptCount val="1"/>
                <c:pt idx="0">
                  <c:v>2023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2.3321559312509812E-2"/>
                  <c:y val="-4.181640294267060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1.3118377113286769E-2"/>
                  <c:y val="-3.882951701819413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1.8948766941414223E-2"/>
                  <c:y val="-6.571149033848237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Лист1!$D$4:$F$4</c:f>
              <c:strCache>
                <c:ptCount val="3"/>
                <c:pt idx="0">
                  <c:v>на "5"</c:v>
                </c:pt>
                <c:pt idx="1">
                  <c:v>на "4" и "5"</c:v>
                </c:pt>
                <c:pt idx="2">
                  <c:v>с одной "3"</c:v>
                </c:pt>
              </c:strCache>
            </c:strRef>
          </c:cat>
          <c:val>
            <c:numRef>
              <c:f>Лист1!$D$7:$F$7</c:f>
              <c:numCache>
                <c:formatCode>0%</c:formatCode>
                <c:ptCount val="3"/>
                <c:pt idx="0">
                  <c:v>0.04</c:v>
                </c:pt>
                <c:pt idx="1">
                  <c:v>0.22</c:v>
                </c:pt>
                <c:pt idx="2" formatCode="0.00%">
                  <c:v>6.1199999999999997E-2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-1364865712"/>
        <c:axId val="-1364865168"/>
        <c:axId val="0"/>
      </c:bar3DChart>
      <c:catAx>
        <c:axId val="-13648657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-1364865168"/>
        <c:crosses val="autoZero"/>
        <c:auto val="1"/>
        <c:lblAlgn val="ctr"/>
        <c:lblOffset val="100"/>
        <c:noMultiLvlLbl val="0"/>
      </c:catAx>
      <c:valAx>
        <c:axId val="-1364865168"/>
        <c:scaling>
          <c:orientation val="minMax"/>
        </c:scaling>
        <c:delete val="0"/>
        <c:axPos val="l"/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-136486571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Лист1!$P$16</c:f>
              <c:strCache>
                <c:ptCount val="1"/>
                <c:pt idx="0">
                  <c:v>2021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2.168474905338387E-2"/>
                  <c:y val="-7.2980396814147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-4.0478198232983223E-2"/>
                  <c:y val="-4.865359787609806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-2.6021698864060642E-2"/>
                  <c:y val="-3.953104827432968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Лист1!$Q$15:$S$15</c:f>
              <c:strCache>
                <c:ptCount val="3"/>
                <c:pt idx="0">
                  <c:v>на "5"</c:v>
                </c:pt>
                <c:pt idx="1">
                  <c:v>на "4" и "5"</c:v>
                </c:pt>
                <c:pt idx="2">
                  <c:v>с одной "3"</c:v>
                </c:pt>
              </c:strCache>
            </c:strRef>
          </c:cat>
          <c:val>
            <c:numRef>
              <c:f>Лист1!$Q$16:$S$16</c:f>
              <c:numCache>
                <c:formatCode>0.00%</c:formatCode>
                <c:ptCount val="3"/>
                <c:pt idx="0">
                  <c:v>6.3E-2</c:v>
                </c:pt>
                <c:pt idx="1">
                  <c:v>0.30700000000000005</c:v>
                </c:pt>
                <c:pt idx="2">
                  <c:v>6.2000000000000006E-2</c:v>
                </c:pt>
              </c:numCache>
            </c:numRef>
          </c:val>
        </c:ser>
        <c:ser>
          <c:idx val="1"/>
          <c:order val="1"/>
          <c:tx>
            <c:strRef>
              <c:f>Лист1!$P$17</c:f>
              <c:strCache>
                <c:ptCount val="1"/>
                <c:pt idx="0">
                  <c:v>2022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4.3369498106767745E-3"/>
                  <c:y val="-6.689869707963483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1.0119549558245752E-2"/>
                  <c:y val="-4.561274800884193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1.4456499368922582E-3"/>
                  <c:y val="-1.520424933628064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Лист1!$Q$15:$S$15</c:f>
              <c:strCache>
                <c:ptCount val="3"/>
                <c:pt idx="0">
                  <c:v>на "5"</c:v>
                </c:pt>
                <c:pt idx="1">
                  <c:v>на "4" и "5"</c:v>
                </c:pt>
                <c:pt idx="2">
                  <c:v>с одной "3"</c:v>
                </c:pt>
              </c:strCache>
            </c:strRef>
          </c:cat>
          <c:val>
            <c:numRef>
              <c:f>Лист1!$Q$17:$S$17</c:f>
              <c:numCache>
                <c:formatCode>0.00%</c:formatCode>
                <c:ptCount val="3"/>
                <c:pt idx="0">
                  <c:v>7.3999999999999996E-2</c:v>
                </c:pt>
                <c:pt idx="1">
                  <c:v>0.33500000000000008</c:v>
                </c:pt>
                <c:pt idx="2">
                  <c:v>8.3000000000000018E-2</c:v>
                </c:pt>
              </c:numCache>
            </c:numRef>
          </c:val>
        </c:ser>
        <c:ser>
          <c:idx val="2"/>
          <c:order val="2"/>
          <c:tx>
            <c:strRef>
              <c:f>Лист1!$P$18</c:f>
              <c:strCache>
                <c:ptCount val="1"/>
                <c:pt idx="0">
                  <c:v>2023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8.673899621353549E-3"/>
                  <c:y val="-6.993954694689097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1.8793449179599353E-2"/>
                  <c:y val="-7.2980396814147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2.0239099116491611E-2"/>
                  <c:y val="-3.953104827432968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Лист1!$Q$15:$S$15</c:f>
              <c:strCache>
                <c:ptCount val="3"/>
                <c:pt idx="0">
                  <c:v>на "5"</c:v>
                </c:pt>
                <c:pt idx="1">
                  <c:v>на "4" и "5"</c:v>
                </c:pt>
                <c:pt idx="2">
                  <c:v>с одной "3"</c:v>
                </c:pt>
              </c:strCache>
            </c:strRef>
          </c:cat>
          <c:val>
            <c:numRef>
              <c:f>Лист1!$Q$18:$S$18</c:f>
              <c:numCache>
                <c:formatCode>0%</c:formatCode>
                <c:ptCount val="3"/>
                <c:pt idx="0" formatCode="0.00%">
                  <c:v>4.5999999999999999E-2</c:v>
                </c:pt>
                <c:pt idx="1">
                  <c:v>0.25</c:v>
                </c:pt>
                <c:pt idx="2" formatCode="0.00%">
                  <c:v>6.2000000000000006E-2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-1329322736"/>
        <c:axId val="-1329320016"/>
        <c:axId val="0"/>
      </c:bar3DChart>
      <c:catAx>
        <c:axId val="-1329322736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1600"/>
            </a:pPr>
            <a:endParaRPr lang="ru-RU"/>
          </a:p>
        </c:txPr>
        <c:crossAx val="-1329320016"/>
        <c:crosses val="autoZero"/>
        <c:auto val="1"/>
        <c:lblAlgn val="ctr"/>
        <c:lblOffset val="100"/>
        <c:noMultiLvlLbl val="0"/>
      </c:catAx>
      <c:valAx>
        <c:axId val="-1329320016"/>
        <c:scaling>
          <c:orientation val="minMax"/>
        </c:scaling>
        <c:delete val="1"/>
        <c:axPos val="l"/>
        <c:numFmt formatCode="0.00%" sourceLinked="1"/>
        <c:majorTickMark val="out"/>
        <c:minorTickMark val="none"/>
        <c:tickLblPos val="none"/>
        <c:crossAx val="-1329322736"/>
        <c:crosses val="autoZero"/>
        <c:crossBetween val="between"/>
      </c:valAx>
    </c:plotArea>
    <c:legend>
      <c:legendPos val="t"/>
      <c:overlay val="0"/>
      <c:txPr>
        <a:bodyPr/>
        <a:lstStyle/>
        <a:p>
          <a:pPr>
            <a:defRPr sz="2400"/>
          </a:pPr>
          <a:endParaRPr lang="ru-RU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Лист1!$D$5</c:f>
              <c:strCache>
                <c:ptCount val="1"/>
                <c:pt idx="0">
                  <c:v>2021</c:v>
                </c:pt>
              </c:strCache>
            </c:strRef>
          </c:tx>
          <c:spPr>
            <a:solidFill>
              <a:schemeClr val="accent1">
                <a:tint val="95000"/>
              </a:schemeClr>
            </a:solidFill>
            <a:ln>
              <a:noFill/>
            </a:ln>
            <a:effectLst>
              <a:outerShdw blurRad="50800" dist="25400" dir="5400000" rotWithShape="0">
                <a:srgbClr val="000000">
                  <a:alpha val="45000"/>
                </a:srgbClr>
              </a:outerShdw>
            </a:effectLst>
            <a:scene3d>
              <a:camera prst="orthographicFront" fov="0">
                <a:rot lat="0" lon="0" rev="0"/>
              </a:camera>
              <a:lightRig rig="threePt" dir="t">
                <a:rot lat="0" lon="0" rev="0"/>
              </a:lightRig>
            </a:scene3d>
            <a:sp3d prstMaterial="matte">
              <a:bevelT w="0" h="0"/>
              <a:contourClr>
                <a:scrgbClr r="0" g="0" b="0">
                  <a:shade val="70000"/>
                  <a:satMod val="105000"/>
                </a:scrgbClr>
              </a:contourClr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Лист1!$C$6:$C$13</c:f>
              <c:strCache>
                <c:ptCount val="8"/>
                <c:pt idx="0">
                  <c:v>Русский язык</c:v>
                </c:pt>
                <c:pt idx="1">
                  <c:v>Литературное чтение</c:v>
                </c:pt>
                <c:pt idx="2">
                  <c:v>Математика</c:v>
                </c:pt>
                <c:pt idx="3">
                  <c:v>Иностранный язык</c:v>
                </c:pt>
                <c:pt idx="4">
                  <c:v>Окружающий мир</c:v>
                </c:pt>
                <c:pt idx="5">
                  <c:v>Музыка </c:v>
                </c:pt>
                <c:pt idx="6">
                  <c:v>Изобразительное искусство</c:v>
                </c:pt>
                <c:pt idx="7">
                  <c:v>Технология</c:v>
                </c:pt>
              </c:strCache>
            </c:strRef>
          </c:cat>
          <c:val>
            <c:numRef>
              <c:f>Лист1!$D$6:$D$13</c:f>
              <c:numCache>
                <c:formatCode>0%</c:formatCode>
                <c:ptCount val="8"/>
                <c:pt idx="0">
                  <c:v>0.52</c:v>
                </c:pt>
                <c:pt idx="1">
                  <c:v>0.57999999999999996</c:v>
                </c:pt>
                <c:pt idx="2">
                  <c:v>0.51</c:v>
                </c:pt>
                <c:pt idx="3">
                  <c:v>0.61</c:v>
                </c:pt>
                <c:pt idx="4">
                  <c:v>0.57999999999999996</c:v>
                </c:pt>
                <c:pt idx="5">
                  <c:v>0.98</c:v>
                </c:pt>
                <c:pt idx="6">
                  <c:v>0.48</c:v>
                </c:pt>
                <c:pt idx="7" formatCode="0.00%">
                  <c:v>0.72499999999999998</c:v>
                </c:pt>
              </c:numCache>
            </c:numRef>
          </c:val>
        </c:ser>
        <c:ser>
          <c:idx val="1"/>
          <c:order val="1"/>
          <c:tx>
            <c:strRef>
              <c:f>Лист1!$E$5</c:f>
              <c:strCache>
                <c:ptCount val="1"/>
                <c:pt idx="0">
                  <c:v>2022</c:v>
                </c:pt>
              </c:strCache>
            </c:strRef>
          </c:tx>
          <c:spPr>
            <a:solidFill>
              <a:schemeClr val="accent2">
                <a:tint val="95000"/>
              </a:schemeClr>
            </a:solidFill>
            <a:ln>
              <a:noFill/>
            </a:ln>
            <a:effectLst>
              <a:outerShdw blurRad="50800" dist="25400" dir="5400000" rotWithShape="0">
                <a:srgbClr val="000000">
                  <a:alpha val="45000"/>
                </a:srgbClr>
              </a:outerShdw>
            </a:effectLst>
            <a:scene3d>
              <a:camera prst="orthographicFront" fov="0">
                <a:rot lat="0" lon="0" rev="0"/>
              </a:camera>
              <a:lightRig rig="threePt" dir="t">
                <a:rot lat="0" lon="0" rev="0"/>
              </a:lightRig>
            </a:scene3d>
            <a:sp3d prstMaterial="matte">
              <a:bevelT w="0" h="0"/>
              <a:contourClr>
                <a:scrgbClr r="0" g="0" b="0">
                  <a:shade val="70000"/>
                  <a:satMod val="105000"/>
                </a:scrgbClr>
              </a:contourClr>
            </a:sp3d>
          </c:spPr>
          <c:invertIfNegative val="0"/>
          <c:dLbls>
            <c:dLbl>
              <c:idx val="0"/>
              <c:layout>
                <c:manualLayout>
                  <c:x val="-1.4338968472672917E-3"/>
                  <c:y val="-3.151967783414643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4.3016905418018754E-3"/>
                  <c:y val="-0.1071669046360978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0"/>
                  <c:y val="-6.619132345170754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-1.577286531994021E-2"/>
                  <c:y val="-3.151967783414643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1.4338968472671866E-3"/>
                  <c:y val="-9.140706571902466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1.2905071625405625E-2"/>
                  <c:y val="-2.836771005073179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7"/>
              <c:layout>
                <c:manualLayout>
                  <c:x val="1.4338968472673969E-3"/>
                  <c:y val="-0.1386865824702443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Лист1!$C$6:$C$13</c:f>
              <c:strCache>
                <c:ptCount val="8"/>
                <c:pt idx="0">
                  <c:v>Русский язык</c:v>
                </c:pt>
                <c:pt idx="1">
                  <c:v>Литературное чтение</c:v>
                </c:pt>
                <c:pt idx="2">
                  <c:v>Математика</c:v>
                </c:pt>
                <c:pt idx="3">
                  <c:v>Иностранный язык</c:v>
                </c:pt>
                <c:pt idx="4">
                  <c:v>Окружающий мир</c:v>
                </c:pt>
                <c:pt idx="5">
                  <c:v>Музыка </c:v>
                </c:pt>
                <c:pt idx="6">
                  <c:v>Изобразительное искусство</c:v>
                </c:pt>
                <c:pt idx="7">
                  <c:v>Технология</c:v>
                </c:pt>
              </c:strCache>
            </c:strRef>
          </c:cat>
          <c:val>
            <c:numRef>
              <c:f>Лист1!$E$6:$E$13</c:f>
              <c:numCache>
                <c:formatCode>0.00%</c:formatCode>
                <c:ptCount val="8"/>
                <c:pt idx="0" formatCode="0%">
                  <c:v>0.55000000000000004</c:v>
                </c:pt>
                <c:pt idx="1">
                  <c:v>0.45500000000000002</c:v>
                </c:pt>
                <c:pt idx="2">
                  <c:v>0.51</c:v>
                </c:pt>
                <c:pt idx="3" formatCode="0%">
                  <c:v>0.68</c:v>
                </c:pt>
                <c:pt idx="4" formatCode="0%">
                  <c:v>0.54</c:v>
                </c:pt>
                <c:pt idx="5" formatCode="0%">
                  <c:v>0.82</c:v>
                </c:pt>
                <c:pt idx="6" formatCode="0%">
                  <c:v>0.6</c:v>
                </c:pt>
                <c:pt idx="7" formatCode="0%">
                  <c:v>0.64</c:v>
                </c:pt>
              </c:numCache>
            </c:numRef>
          </c:val>
        </c:ser>
        <c:ser>
          <c:idx val="2"/>
          <c:order val="2"/>
          <c:tx>
            <c:strRef>
              <c:f>Лист1!$F$5</c:f>
              <c:strCache>
                <c:ptCount val="1"/>
                <c:pt idx="0">
                  <c:v>2023</c:v>
                </c:pt>
              </c:strCache>
            </c:strRef>
          </c:tx>
          <c:spPr>
            <a:solidFill>
              <a:schemeClr val="accent3">
                <a:tint val="95000"/>
              </a:schemeClr>
            </a:solidFill>
            <a:ln>
              <a:noFill/>
            </a:ln>
            <a:effectLst>
              <a:outerShdw blurRad="50800" dist="25400" dir="5400000" rotWithShape="0">
                <a:srgbClr val="000000">
                  <a:alpha val="45000"/>
                </a:srgbClr>
              </a:outerShdw>
            </a:effectLst>
            <a:scene3d>
              <a:camera prst="orthographicFront" fov="0">
                <a:rot lat="0" lon="0" rev="0"/>
              </a:camera>
              <a:lightRig rig="threePt" dir="t">
                <a:rot lat="0" lon="0" rev="0"/>
              </a:lightRig>
            </a:scene3d>
            <a:sp3d prstMaterial="matte">
              <a:bevelT w="0" h="0"/>
              <a:contourClr>
                <a:scrgbClr r="0" g="0" b="0">
                  <a:shade val="70000"/>
                  <a:satMod val="105000"/>
                </a:scrgbClr>
              </a:contourClr>
            </a:sp3d>
          </c:spPr>
          <c:invertIfNegative val="0"/>
          <c:dLbls>
            <c:dLbl>
              <c:idx val="0"/>
              <c:layout>
                <c:manualLayout>
                  <c:x val="2.8677936945345835E-3"/>
                  <c:y val="-0.1166228079863417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2.2942349556276616E-2"/>
                  <c:y val="-0.100862969069268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2.0074555861742085E-2"/>
                  <c:y val="-4.412754896780501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5.735587389069167E-3"/>
                  <c:y val="-4.412754896780503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3.2979627487147709E-2"/>
                  <c:y val="-2.521574226731714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6"/>
              <c:layout>
                <c:manualLayout>
                  <c:x val="2.8677936945345835E-3"/>
                  <c:y val="-0.1323826469034150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7"/>
              <c:layout>
                <c:manualLayout>
                  <c:x val="2.2942349556276668E-2"/>
                  <c:y val="-9.771100128585395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Лист1!$C$6:$C$13</c:f>
              <c:strCache>
                <c:ptCount val="8"/>
                <c:pt idx="0">
                  <c:v>Русский язык</c:v>
                </c:pt>
                <c:pt idx="1">
                  <c:v>Литературное чтение</c:v>
                </c:pt>
                <c:pt idx="2">
                  <c:v>Математика</c:v>
                </c:pt>
                <c:pt idx="3">
                  <c:v>Иностранный язык</c:v>
                </c:pt>
                <c:pt idx="4">
                  <c:v>Окружающий мир</c:v>
                </c:pt>
                <c:pt idx="5">
                  <c:v>Музыка </c:v>
                </c:pt>
                <c:pt idx="6">
                  <c:v>Изобразительное искусство</c:v>
                </c:pt>
                <c:pt idx="7">
                  <c:v>Технология</c:v>
                </c:pt>
              </c:strCache>
            </c:strRef>
          </c:cat>
          <c:val>
            <c:numRef>
              <c:f>Лист1!$F$6:$F$13</c:f>
              <c:numCache>
                <c:formatCode>0.00%</c:formatCode>
                <c:ptCount val="8"/>
                <c:pt idx="0">
                  <c:v>0.433</c:v>
                </c:pt>
                <c:pt idx="1">
                  <c:v>0.60329999999999995</c:v>
                </c:pt>
                <c:pt idx="2">
                  <c:v>0.51270000000000004</c:v>
                </c:pt>
                <c:pt idx="3">
                  <c:v>0.69699999999999995</c:v>
                </c:pt>
                <c:pt idx="4">
                  <c:v>0.52259999999999995</c:v>
                </c:pt>
                <c:pt idx="5">
                  <c:v>0.74370000000000003</c:v>
                </c:pt>
                <c:pt idx="6">
                  <c:v>0.52139999999999997</c:v>
                </c:pt>
                <c:pt idx="7">
                  <c:v>0.65369999999999995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-1364869520"/>
        <c:axId val="-1364873872"/>
        <c:axId val="0"/>
      </c:bar3DChart>
      <c:catAx>
        <c:axId val="-1364869520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-1364873872"/>
        <c:crosses val="autoZero"/>
        <c:auto val="1"/>
        <c:lblAlgn val="ctr"/>
        <c:lblOffset val="100"/>
        <c:noMultiLvlLbl val="0"/>
      </c:catAx>
      <c:valAx>
        <c:axId val="-136487387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-136486952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4.1940581283318248E-2"/>
          <c:y val="0.1110795372119735"/>
          <c:w val="0.95805941871668177"/>
          <c:h val="0.50818382665417361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Лист1!$K$5</c:f>
              <c:strCache>
                <c:ptCount val="1"/>
                <c:pt idx="0">
                  <c:v>2021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Лист1!$J$6:$J$20</c:f>
              <c:strCache>
                <c:ptCount val="15"/>
                <c:pt idx="0">
                  <c:v>Русский язык</c:v>
                </c:pt>
                <c:pt idx="1">
                  <c:v>Литература</c:v>
                </c:pt>
                <c:pt idx="2">
                  <c:v>Иностранный язык (англ. язык)</c:v>
                </c:pt>
                <c:pt idx="3">
                  <c:v>Математика</c:v>
                </c:pt>
                <c:pt idx="4">
                  <c:v>Информатика</c:v>
                </c:pt>
                <c:pt idx="5">
                  <c:v>История России. Всеобщая история.</c:v>
                </c:pt>
                <c:pt idx="6">
                  <c:v>Обществознание</c:v>
                </c:pt>
                <c:pt idx="7">
                  <c:v>Физика</c:v>
                </c:pt>
                <c:pt idx="8">
                  <c:v>Химия</c:v>
                </c:pt>
                <c:pt idx="9">
                  <c:v>Биология</c:v>
                </c:pt>
                <c:pt idx="10">
                  <c:v>Музыка</c:v>
                </c:pt>
                <c:pt idx="11">
                  <c:v>Изобразительное искусство</c:v>
                </c:pt>
                <c:pt idx="12">
                  <c:v>Технология</c:v>
                </c:pt>
                <c:pt idx="13">
                  <c:v>ОБЖ</c:v>
                </c:pt>
                <c:pt idx="14">
                  <c:v>Физическая культура</c:v>
                </c:pt>
              </c:strCache>
            </c:strRef>
          </c:cat>
          <c:val>
            <c:numRef>
              <c:f>Лист1!$K$6:$K$20</c:f>
              <c:numCache>
                <c:formatCode>0.00%</c:formatCode>
                <c:ptCount val="15"/>
                <c:pt idx="0">
                  <c:v>0.36499999999999999</c:v>
                </c:pt>
                <c:pt idx="1">
                  <c:v>0.46100000000000002</c:v>
                </c:pt>
                <c:pt idx="2">
                  <c:v>0.50900000000000001</c:v>
                </c:pt>
                <c:pt idx="3">
                  <c:v>0.36599999999999999</c:v>
                </c:pt>
                <c:pt idx="4" formatCode="0%">
                  <c:v>0.28999999999999998</c:v>
                </c:pt>
                <c:pt idx="5">
                  <c:v>0.48499999999999999</c:v>
                </c:pt>
                <c:pt idx="6">
                  <c:v>0.56799999999999995</c:v>
                </c:pt>
                <c:pt idx="7">
                  <c:v>0.185</c:v>
                </c:pt>
                <c:pt idx="8" formatCode="0%">
                  <c:v>0.38</c:v>
                </c:pt>
                <c:pt idx="9">
                  <c:v>0.255</c:v>
                </c:pt>
                <c:pt idx="10">
                  <c:v>0.86599999999999999</c:v>
                </c:pt>
                <c:pt idx="11">
                  <c:v>0.71499999999999997</c:v>
                </c:pt>
                <c:pt idx="12">
                  <c:v>0.496</c:v>
                </c:pt>
                <c:pt idx="13" formatCode="0%">
                  <c:v>0.46</c:v>
                </c:pt>
                <c:pt idx="14">
                  <c:v>0.621</c:v>
                </c:pt>
              </c:numCache>
            </c:numRef>
          </c:val>
        </c:ser>
        <c:ser>
          <c:idx val="1"/>
          <c:order val="1"/>
          <c:tx>
            <c:strRef>
              <c:f>Лист1!$L$5</c:f>
              <c:strCache>
                <c:ptCount val="1"/>
                <c:pt idx="0">
                  <c:v>2022</c:v>
                </c:pt>
              </c:strCache>
            </c:strRef>
          </c:tx>
          <c:invertIfNegative val="0"/>
          <c:dLbls>
            <c:dLbl>
              <c:idx val="7"/>
              <c:layout>
                <c:manualLayout>
                  <c:x val="0"/>
                  <c:y val="-2.347843127105201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Лист1!$J$6:$J$20</c:f>
              <c:strCache>
                <c:ptCount val="15"/>
                <c:pt idx="0">
                  <c:v>Русский язык</c:v>
                </c:pt>
                <c:pt idx="1">
                  <c:v>Литература</c:v>
                </c:pt>
                <c:pt idx="2">
                  <c:v>Иностранный язык (англ. язык)</c:v>
                </c:pt>
                <c:pt idx="3">
                  <c:v>Математика</c:v>
                </c:pt>
                <c:pt idx="4">
                  <c:v>Информатика</c:v>
                </c:pt>
                <c:pt idx="5">
                  <c:v>История России. Всеобщая история.</c:v>
                </c:pt>
                <c:pt idx="6">
                  <c:v>Обществознание</c:v>
                </c:pt>
                <c:pt idx="7">
                  <c:v>Физика</c:v>
                </c:pt>
                <c:pt idx="8">
                  <c:v>Химия</c:v>
                </c:pt>
                <c:pt idx="9">
                  <c:v>Биология</c:v>
                </c:pt>
                <c:pt idx="10">
                  <c:v>Музыка</c:v>
                </c:pt>
                <c:pt idx="11">
                  <c:v>Изобразительное искусство</c:v>
                </c:pt>
                <c:pt idx="12">
                  <c:v>Технология</c:v>
                </c:pt>
                <c:pt idx="13">
                  <c:v>ОБЖ</c:v>
                </c:pt>
                <c:pt idx="14">
                  <c:v>Физическая культура</c:v>
                </c:pt>
              </c:strCache>
            </c:strRef>
          </c:cat>
          <c:val>
            <c:numRef>
              <c:f>Лист1!$L$6:$L$20</c:f>
              <c:numCache>
                <c:formatCode>0.00%</c:formatCode>
                <c:ptCount val="15"/>
                <c:pt idx="0">
                  <c:v>0.45300000000000001</c:v>
                </c:pt>
                <c:pt idx="1">
                  <c:v>0.64800000000000002</c:v>
                </c:pt>
                <c:pt idx="2">
                  <c:v>0.35599999999999998</c:v>
                </c:pt>
                <c:pt idx="3">
                  <c:v>0.27800000000000002</c:v>
                </c:pt>
                <c:pt idx="4">
                  <c:v>0.26400000000000001</c:v>
                </c:pt>
                <c:pt idx="5">
                  <c:v>0.59699999999999998</c:v>
                </c:pt>
                <c:pt idx="6">
                  <c:v>0.57499999999999996</c:v>
                </c:pt>
                <c:pt idx="7">
                  <c:v>0.28199999999999997</c:v>
                </c:pt>
                <c:pt idx="8">
                  <c:v>0.32500000000000001</c:v>
                </c:pt>
                <c:pt idx="9">
                  <c:v>0.21299999999999999</c:v>
                </c:pt>
                <c:pt idx="10">
                  <c:v>0.871</c:v>
                </c:pt>
                <c:pt idx="11">
                  <c:v>0.90600000000000003</c:v>
                </c:pt>
                <c:pt idx="12" formatCode="0%">
                  <c:v>0.87</c:v>
                </c:pt>
                <c:pt idx="13" formatCode="0%">
                  <c:v>0.51</c:v>
                </c:pt>
                <c:pt idx="14">
                  <c:v>0.91400000000000003</c:v>
                </c:pt>
              </c:numCache>
            </c:numRef>
          </c:val>
        </c:ser>
        <c:ser>
          <c:idx val="2"/>
          <c:order val="2"/>
          <c:tx>
            <c:strRef>
              <c:f>Лист1!$M$5</c:f>
              <c:strCache>
                <c:ptCount val="1"/>
                <c:pt idx="0">
                  <c:v>2023</c:v>
                </c:pt>
              </c:strCache>
            </c:strRef>
          </c:tx>
          <c:invertIfNegative val="0"/>
          <c:dLbls>
            <c:dLbl>
              <c:idx val="1"/>
              <c:layout>
                <c:manualLayout>
                  <c:x val="-4.3369498106767736E-3"/>
                  <c:y val="-2.934803908881502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6"/>
              <c:layout>
                <c:manualLayout>
                  <c:x val="8.6738996213536011E-3"/>
                  <c:y val="-4.695686254210403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7"/>
              <c:layout>
                <c:manualLayout>
                  <c:x val="2.8912998737845156E-3"/>
                  <c:y val="-4.695686254210406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Лист1!$J$6:$J$20</c:f>
              <c:strCache>
                <c:ptCount val="15"/>
                <c:pt idx="0">
                  <c:v>Русский язык</c:v>
                </c:pt>
                <c:pt idx="1">
                  <c:v>Литература</c:v>
                </c:pt>
                <c:pt idx="2">
                  <c:v>Иностранный язык (англ. язык)</c:v>
                </c:pt>
                <c:pt idx="3">
                  <c:v>Математика</c:v>
                </c:pt>
                <c:pt idx="4">
                  <c:v>Информатика</c:v>
                </c:pt>
                <c:pt idx="5">
                  <c:v>История России. Всеобщая история.</c:v>
                </c:pt>
                <c:pt idx="6">
                  <c:v>Обществознание</c:v>
                </c:pt>
                <c:pt idx="7">
                  <c:v>Физика</c:v>
                </c:pt>
                <c:pt idx="8">
                  <c:v>Химия</c:v>
                </c:pt>
                <c:pt idx="9">
                  <c:v>Биология</c:v>
                </c:pt>
                <c:pt idx="10">
                  <c:v>Музыка</c:v>
                </c:pt>
                <c:pt idx="11">
                  <c:v>Изобразительное искусство</c:v>
                </c:pt>
                <c:pt idx="12">
                  <c:v>Технология</c:v>
                </c:pt>
                <c:pt idx="13">
                  <c:v>ОБЖ</c:v>
                </c:pt>
                <c:pt idx="14">
                  <c:v>Физическая культура</c:v>
                </c:pt>
              </c:strCache>
            </c:strRef>
          </c:cat>
          <c:val>
            <c:numRef>
              <c:f>Лист1!$M$6:$M$20</c:f>
              <c:numCache>
                <c:formatCode>0.00%</c:formatCode>
                <c:ptCount val="15"/>
                <c:pt idx="0">
                  <c:v>0.56699999999999995</c:v>
                </c:pt>
                <c:pt idx="1">
                  <c:v>0.52300000000000002</c:v>
                </c:pt>
                <c:pt idx="2">
                  <c:v>0.71199999999999997</c:v>
                </c:pt>
                <c:pt idx="3">
                  <c:v>0.496</c:v>
                </c:pt>
                <c:pt idx="4">
                  <c:v>0.50800000000000001</c:v>
                </c:pt>
                <c:pt idx="5">
                  <c:v>0.56200000000000006</c:v>
                </c:pt>
                <c:pt idx="6">
                  <c:v>0.60099999999999998</c:v>
                </c:pt>
                <c:pt idx="7">
                  <c:v>0.312</c:v>
                </c:pt>
                <c:pt idx="8">
                  <c:v>0.54400000000000004</c:v>
                </c:pt>
                <c:pt idx="9">
                  <c:v>0.374</c:v>
                </c:pt>
                <c:pt idx="10">
                  <c:v>0.98899999999999999</c:v>
                </c:pt>
                <c:pt idx="11">
                  <c:v>0.97399999999999998</c:v>
                </c:pt>
                <c:pt idx="12">
                  <c:v>0.97199999999999998</c:v>
                </c:pt>
                <c:pt idx="13">
                  <c:v>0.51800000000000002</c:v>
                </c:pt>
                <c:pt idx="14">
                  <c:v>0.96199999999999997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-1292415856"/>
        <c:axId val="-1292419664"/>
        <c:axId val="0"/>
      </c:bar3DChart>
      <c:catAx>
        <c:axId val="-1292415856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-1292419664"/>
        <c:crosses val="autoZero"/>
        <c:auto val="1"/>
        <c:lblAlgn val="ctr"/>
        <c:lblOffset val="100"/>
        <c:noMultiLvlLbl val="0"/>
      </c:catAx>
      <c:valAx>
        <c:axId val="-1292419664"/>
        <c:scaling>
          <c:orientation val="minMax"/>
        </c:scaling>
        <c:delete val="1"/>
        <c:axPos val="l"/>
        <c:numFmt formatCode="0.00%" sourceLinked="1"/>
        <c:majorTickMark val="out"/>
        <c:minorTickMark val="none"/>
        <c:tickLblPos val="none"/>
        <c:crossAx val="-1292415856"/>
        <c:crosses val="autoZero"/>
        <c:crossBetween val="between"/>
      </c:valAx>
    </c:plotArea>
    <c:legend>
      <c:legendPos val="t"/>
      <c:overlay val="0"/>
      <c:txPr>
        <a:bodyPr/>
        <a:lstStyle/>
        <a:p>
          <a:pPr>
            <a:defRPr sz="1600"/>
          </a:pPr>
          <a:endParaRPr lang="ru-RU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90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E551D08-85D8-4494-9BB8-7BAFB035FB96}" type="datetimeFigureOut">
              <a:rPr lang="ru-RU" smtClean="0"/>
              <a:t>29.03.2024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D1B6B7-FEFA-4BC2-8FDA-8B455E7AEE0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32095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Количество</a:t>
            </a:r>
            <a:r>
              <a:rPr lang="ru-RU" baseline="0" dirty="0" smtClean="0"/>
              <a:t> учащихся начальных классов уменьшилось, так как последние два года были набраны по 2 класса и в связи с переходом учащихся в новые школы. 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D1B6B7-FEFA-4BC2-8FDA-8B455E7AEE0A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82805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D1B6B7-FEFA-4BC2-8FDA-8B455E7AEE0A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72080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3E2DD-554C-4558-91E0-89B8BA589BD4}" type="datetimeFigureOut">
              <a:rPr lang="ru-RU" smtClean="0"/>
              <a:pPr/>
              <a:t>29.03.2024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Овал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CC9F9414-CBD6-4389-8C79-9E77CCDCE95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3E2DD-554C-4558-91E0-89B8BA589BD4}" type="datetimeFigureOut">
              <a:rPr lang="ru-RU" smtClean="0"/>
              <a:pPr/>
              <a:t>29.03.2024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F9414-CBD6-4389-8C79-9E77CCDCE95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CC9F9414-CBD6-4389-8C79-9E77CCDCE95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3E2DD-554C-4558-91E0-89B8BA589BD4}" type="datetimeFigureOut">
              <a:rPr lang="ru-RU" smtClean="0"/>
              <a:pPr/>
              <a:t>29.03.2024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3E2DD-554C-4558-91E0-89B8BA589BD4}" type="datetimeFigureOut">
              <a:rPr lang="ru-RU" smtClean="0"/>
              <a:pPr/>
              <a:t>29.03.2024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CC9F9414-CBD6-4389-8C79-9E77CCDCE95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Прямоугольник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3E2DD-554C-4558-91E0-89B8BA589BD4}" type="datetimeFigureOut">
              <a:rPr lang="ru-RU" smtClean="0"/>
              <a:pPr/>
              <a:t>29.03.2024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CC9F9414-CBD6-4389-8C79-9E77CCDCE95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C003E2DD-554C-4558-91E0-89B8BA589BD4}" type="datetimeFigureOut">
              <a:rPr lang="ru-RU" smtClean="0"/>
              <a:pPr/>
              <a:t>29.03.2024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F9414-CBD6-4389-8C79-9E77CCDCE95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Содержимое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3E2DD-554C-4558-91E0-89B8BA589BD4}" type="datetimeFigureOut">
              <a:rPr lang="ru-RU" smtClean="0"/>
              <a:pPr/>
              <a:t>29.03.2024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Содержимое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Содержимое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Овал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Овал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CC9F9414-CBD6-4389-8C79-9E77CCDCE95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Заголовок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3E2DD-554C-4558-91E0-89B8BA589BD4}" type="datetimeFigureOut">
              <a:rPr lang="ru-RU" smtClean="0"/>
              <a:pPr/>
              <a:t>29.03.2024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CC9F9414-CBD6-4389-8C79-9E77CCDCE95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3E2DD-554C-4558-91E0-89B8BA589BD4}" type="datetimeFigureOut">
              <a:rPr lang="ru-RU" smtClean="0"/>
              <a:pPr/>
              <a:t>29.03.2024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CC9F9414-CBD6-4389-8C79-9E77CCDCE95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Содержимое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CC9F9414-CBD6-4389-8C79-9E77CCDCE95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3E2DD-554C-4558-91E0-89B8BA589BD4}" type="datetimeFigureOut">
              <a:rPr lang="ru-RU" smtClean="0"/>
              <a:pPr/>
              <a:t>29.03.2024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ая соединительная линия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Овал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CC9F9414-CBD6-4389-8C79-9E77CCDCE95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C003E2DD-554C-4558-91E0-89B8BA589BD4}" type="datetimeFigureOut">
              <a:rPr lang="ru-RU" smtClean="0"/>
              <a:pPr/>
              <a:t>29.03.2024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C003E2DD-554C-4558-91E0-89B8BA589BD4}" type="datetimeFigureOut">
              <a:rPr lang="ru-RU" smtClean="0"/>
              <a:pPr/>
              <a:t>29.03.2024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CC9F9414-CBD6-4389-8C79-9E77CCDCE95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71600" y="404664"/>
            <a:ext cx="6858000" cy="533400"/>
          </a:xfrm>
        </p:spPr>
        <p:txBody>
          <a:bodyPr>
            <a:normAutofit fontScale="77500" lnSpcReduction="20000"/>
          </a:bodyPr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Муниципальное бюджетное общеобразовательное учреждение города Костромы «Средняя общеобразовательная школа №29»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Анализ качества обученности по предметам учебного плана.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4427984" y="6309320"/>
            <a:ext cx="43337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Педагогический совет. 29 марта 2024 года</a:t>
            </a:r>
            <a:endParaRPr lang="ru-RU" dirty="0"/>
          </a:p>
        </p:txBody>
      </p:sp>
      <p:pic>
        <p:nvPicPr>
          <p:cNvPr id="112644" name="Picture 4" descr="https://topse.ru/wp-content/uploads/2024/01/e3a0dacca8f8599d25816a914615de8a-700x525.png"/>
          <p:cNvPicPr>
            <a:picLocks noChangeAspect="1" noChangeArrowheads="1"/>
          </p:cNvPicPr>
          <p:nvPr/>
        </p:nvPicPr>
        <p:blipFill>
          <a:blip r:embed="rId2" cstate="print"/>
          <a:srcRect t="15336" b="15248"/>
          <a:stretch>
            <a:fillRect/>
          </a:stretch>
        </p:blipFill>
        <p:spPr bwMode="auto">
          <a:xfrm>
            <a:off x="1835696" y="2780928"/>
            <a:ext cx="5947420" cy="309634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395536" y="332656"/>
            <a:ext cx="8534400" cy="758952"/>
          </a:xfrm>
        </p:spPr>
        <p:txBody>
          <a:bodyPr/>
          <a:lstStyle/>
          <a:p>
            <a:pPr algn="l"/>
            <a:r>
              <a:rPr lang="ru-RU" b="1" dirty="0" smtClean="0">
                <a:solidFill>
                  <a:srgbClr val="002060"/>
                </a:solidFill>
              </a:rPr>
              <a:t>Проблемы: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03548" y="1628800"/>
            <a:ext cx="8136904" cy="43704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ru-RU" sz="2000" dirty="0"/>
              <a:t>Необъективная оценка результатов деятельности ученика</a:t>
            </a:r>
          </a:p>
          <a:p>
            <a:pPr marL="342900" indent="-342900">
              <a:buAutoNum type="arabicPeriod"/>
            </a:pPr>
            <a:r>
              <a:rPr lang="ru-RU" sz="2000" dirty="0"/>
              <a:t>Низкая мотивация у учащихся</a:t>
            </a:r>
          </a:p>
          <a:p>
            <a:pPr marL="342900" indent="-342900">
              <a:buAutoNum type="arabicPeriod"/>
            </a:pPr>
            <a:r>
              <a:rPr lang="ru-RU" sz="2000" dirty="0"/>
              <a:t>Увеличение количества учащихся с ОВЗ</a:t>
            </a:r>
          </a:p>
          <a:p>
            <a:pPr marL="342900" indent="-342900">
              <a:buFontTx/>
              <a:buAutoNum type="arabicPeriod"/>
            </a:pPr>
            <a:r>
              <a:rPr lang="ru-RU" sz="2000" dirty="0"/>
              <a:t>Постоянная смена педагогического коллектива</a:t>
            </a:r>
          </a:p>
          <a:p>
            <a:pPr marL="342900" indent="-342900">
              <a:buAutoNum type="arabicPeriod"/>
            </a:pPr>
            <a:r>
              <a:rPr lang="ru-RU" sz="2000" dirty="0"/>
              <a:t>Нет преемственности между НОО и СОО</a:t>
            </a:r>
          </a:p>
          <a:p>
            <a:pPr marL="342900" indent="-342900">
              <a:buAutoNum type="arabicPeriod"/>
            </a:pPr>
            <a:r>
              <a:rPr lang="ru-RU" sz="2000" dirty="0"/>
              <a:t>Не выстроена система работы с родителями, применение опыта работы коллег с </a:t>
            </a:r>
            <a:r>
              <a:rPr lang="ru-RU" sz="2000" dirty="0" smtClean="0"/>
              <a:t>педагогического совета, </a:t>
            </a:r>
            <a:r>
              <a:rPr lang="ru-RU" sz="2000" dirty="0"/>
              <a:t>изменение формы работы с </a:t>
            </a:r>
            <a:r>
              <a:rPr lang="ru-RU" sz="2000" dirty="0" smtClean="0"/>
              <a:t>родителей.</a:t>
            </a:r>
            <a:endParaRPr lang="ru-RU" sz="2000" dirty="0"/>
          </a:p>
          <a:p>
            <a:pPr marL="342900" indent="-342900">
              <a:buAutoNum type="arabicPeriod"/>
            </a:pPr>
            <a:r>
              <a:rPr lang="ru-RU" sz="2000" dirty="0"/>
              <a:t>Отсутствие самоанализа урока, </a:t>
            </a:r>
          </a:p>
          <a:p>
            <a:pPr marL="342900" indent="-342900">
              <a:buAutoNum type="arabicPeriod"/>
            </a:pPr>
            <a:r>
              <a:rPr lang="ru-RU" sz="2000" dirty="0"/>
              <a:t>Использование анализа мониторинговых работ для внесения изменений в </a:t>
            </a:r>
            <a:r>
              <a:rPr lang="ru-RU" sz="2000" dirty="0" smtClean="0"/>
              <a:t>профессиональную деятельность </a:t>
            </a:r>
            <a:r>
              <a:rPr lang="ru-RU" sz="2000" dirty="0"/>
              <a:t>с методической точки (внесение корректировка ошибок, </a:t>
            </a:r>
            <a:r>
              <a:rPr lang="ru-RU" sz="2000" dirty="0" smtClean="0"/>
              <a:t>не всегда учитывается специфика </a:t>
            </a:r>
            <a:r>
              <a:rPr lang="ru-RU" sz="2000" dirty="0"/>
              <a:t>класса </a:t>
            </a:r>
            <a:r>
              <a:rPr lang="ru-RU" sz="2000" dirty="0" smtClean="0"/>
              <a:t>и ребенка.</a:t>
            </a:r>
            <a:endParaRPr lang="ru-RU" sz="2000" dirty="0"/>
          </a:p>
          <a:p>
            <a:pPr marL="342900" indent="-342900">
              <a:buAutoNum type="arabicPeriod"/>
            </a:pPr>
            <a:endParaRPr lang="ru-RU" dirty="0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800" dirty="0" smtClean="0">
                <a:solidFill>
                  <a:srgbClr val="002060"/>
                </a:solidFill>
              </a:rPr>
              <a:t>Результаты внутреннего мониторинга за 3 года</a:t>
            </a:r>
            <a:br>
              <a:rPr lang="ru-RU" sz="2800" dirty="0" smtClean="0">
                <a:solidFill>
                  <a:srgbClr val="002060"/>
                </a:solidFill>
              </a:rPr>
            </a:br>
            <a:r>
              <a:rPr lang="ru-RU" sz="2800" dirty="0" smtClean="0">
                <a:solidFill>
                  <a:srgbClr val="002060"/>
                </a:solidFill>
              </a:rPr>
              <a:t> на уровне НОО</a:t>
            </a:r>
            <a:endParaRPr lang="ru-RU" sz="2800" dirty="0">
              <a:solidFill>
                <a:srgbClr val="002060"/>
              </a:solidFill>
            </a:endParaRPr>
          </a:p>
        </p:txBody>
      </p:sp>
      <p:graphicFrame>
        <p:nvGraphicFramePr>
          <p:cNvPr id="4" name="Диаграмма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90314757"/>
              </p:ext>
            </p:extLst>
          </p:nvPr>
        </p:nvGraphicFramePr>
        <p:xfrm>
          <a:off x="179512" y="2064067"/>
          <a:ext cx="8856983" cy="40292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 txBox="1">
            <a:spLocks/>
          </p:cNvSpPr>
          <p:nvPr/>
        </p:nvSpPr>
        <p:spPr>
          <a:xfrm>
            <a:off x="323528" y="260648"/>
            <a:ext cx="8534400" cy="758952"/>
          </a:xfrm>
          <a:prstGeom prst="rect">
            <a:avLst/>
          </a:prstGeom>
        </p:spPr>
        <p:txBody>
          <a:bodyPr vert="horz" anchor="b">
            <a:normAutofit fontScale="90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Результаты внутреннего мониторинга за 3 года</a:t>
            </a:r>
            <a:b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на уровне ООО</a:t>
            </a:r>
            <a:endParaRPr kumimoji="0" lang="ru-RU" sz="28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2258778049"/>
              </p:ext>
            </p:extLst>
          </p:nvPr>
        </p:nvGraphicFramePr>
        <p:xfrm>
          <a:off x="179512" y="1556792"/>
          <a:ext cx="8784976" cy="46874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dirty="0" smtClean="0">
                <a:solidFill>
                  <a:srgbClr val="002060"/>
                </a:solidFill>
              </a:rPr>
              <a:t>Результаты внутреннего мониторинга за 3 года</a:t>
            </a:r>
            <a:br>
              <a:rPr lang="ru-RU" sz="2400" dirty="0" smtClean="0">
                <a:solidFill>
                  <a:srgbClr val="002060"/>
                </a:solidFill>
              </a:rPr>
            </a:br>
            <a:r>
              <a:rPr lang="ru-RU" sz="2400" dirty="0" smtClean="0">
                <a:solidFill>
                  <a:srgbClr val="002060"/>
                </a:solidFill>
              </a:rPr>
              <a:t> на уровне СОО</a:t>
            </a:r>
            <a:endParaRPr lang="ru-RU" sz="2400" dirty="0"/>
          </a:p>
        </p:txBody>
      </p:sp>
      <p:graphicFrame>
        <p:nvGraphicFramePr>
          <p:cNvPr id="3" name="Диаграмма 2"/>
          <p:cNvGraphicFramePr/>
          <p:nvPr/>
        </p:nvGraphicFramePr>
        <p:xfrm>
          <a:off x="179512" y="1484784"/>
          <a:ext cx="8784976" cy="48965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dirty="0" smtClean="0">
                <a:solidFill>
                  <a:srgbClr val="002060"/>
                </a:solidFill>
              </a:rPr>
              <a:t>Результаты государственной итоговой аттестации выпускников за 3 года (9 классы)</a:t>
            </a:r>
            <a:endParaRPr lang="ru-RU" sz="2400" dirty="0">
              <a:solidFill>
                <a:srgbClr val="002060"/>
              </a:solidFill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5991002"/>
              </p:ext>
            </p:extLst>
          </p:nvPr>
        </p:nvGraphicFramePr>
        <p:xfrm>
          <a:off x="323530" y="1397000"/>
          <a:ext cx="8640960" cy="202692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792086"/>
                <a:gridCol w="2664298"/>
                <a:gridCol w="1728192"/>
                <a:gridCol w="1728192"/>
                <a:gridCol w="1728192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Год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Количество учащихся  всего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Количество сдавших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%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Количество учащихся не сдали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2021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58 человек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56 человек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96%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 человека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2022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64 человека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51 человек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79,6%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13 человек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2023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75 человек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69 человек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92%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6 человек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4" name="Диаграмма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45052328"/>
              </p:ext>
            </p:extLst>
          </p:nvPr>
        </p:nvGraphicFramePr>
        <p:xfrm>
          <a:off x="1979712" y="3409055"/>
          <a:ext cx="576064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>
            <a:noAutofit/>
          </a:bodyPr>
          <a:lstStyle/>
          <a:p>
            <a:r>
              <a:rPr lang="ru-RU" sz="2400" dirty="0" smtClean="0">
                <a:solidFill>
                  <a:srgbClr val="002060"/>
                </a:solidFill>
              </a:rPr>
              <a:t>Результаты государственной итоговой аттестации выпускников за 3 года (11 классы)</a:t>
            </a:r>
            <a:endParaRPr lang="ru-RU" sz="2400" dirty="0">
              <a:solidFill>
                <a:srgbClr val="002060"/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323530" y="1397000"/>
          <a:ext cx="8640960" cy="202692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792086"/>
                <a:gridCol w="2664298"/>
                <a:gridCol w="1728192"/>
                <a:gridCol w="1728192"/>
                <a:gridCol w="1728192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Год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Количество учащихся  всего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Количество сдавших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%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Количество учащихся не сдали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2021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25</a:t>
                      </a:r>
                      <a:r>
                        <a:rPr lang="ru-RU" baseline="0" dirty="0" smtClean="0"/>
                        <a:t> </a:t>
                      </a:r>
                      <a:r>
                        <a:rPr lang="ru-RU" dirty="0" smtClean="0"/>
                        <a:t>человек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25 человек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100%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-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2022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43 человека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41 человек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95,3%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 человека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2023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23 человека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20 человек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86,9%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 человека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Диаграмма 4"/>
          <p:cNvGraphicFramePr/>
          <p:nvPr/>
        </p:nvGraphicFramePr>
        <p:xfrm>
          <a:off x="2411760" y="3645024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002060"/>
                </a:solidFill>
              </a:rPr>
              <a:t>Результаты внешнего мониторинга за 3 года (ВПР) на уровне НОО</a:t>
            </a:r>
            <a:endParaRPr lang="ru-RU" dirty="0">
              <a:solidFill>
                <a:srgbClr val="002060"/>
              </a:solidFill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467544" y="1397001"/>
          <a:ext cx="8064898" cy="174396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88299"/>
                <a:gridCol w="2688299"/>
                <a:gridCol w="2688300"/>
              </a:tblGrid>
              <a:tr h="636928">
                <a:tc>
                  <a:txBody>
                    <a:bodyPr/>
                    <a:lstStyle/>
                    <a:p>
                      <a:r>
                        <a:rPr lang="ru-RU" dirty="0" smtClean="0"/>
                        <a:t>год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Русский язык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Математика</a:t>
                      </a:r>
                      <a:endParaRPr lang="ru-RU" dirty="0"/>
                    </a:p>
                  </a:txBody>
                  <a:tcPr/>
                </a:tc>
              </a:tr>
              <a:tr h="369013">
                <a:tc>
                  <a:txBody>
                    <a:bodyPr/>
                    <a:lstStyle/>
                    <a:p>
                      <a:r>
                        <a:rPr lang="ru-RU" dirty="0" smtClean="0"/>
                        <a:t>2021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53,5%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85,4%</a:t>
                      </a:r>
                      <a:endParaRPr lang="ru-RU" dirty="0"/>
                    </a:p>
                  </a:txBody>
                  <a:tcPr/>
                </a:tc>
              </a:tr>
              <a:tr h="369013">
                <a:tc>
                  <a:txBody>
                    <a:bodyPr/>
                    <a:lstStyle/>
                    <a:p>
                      <a:r>
                        <a:rPr lang="ru-RU" dirty="0" smtClean="0"/>
                        <a:t>2022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53,8%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53%</a:t>
                      </a:r>
                      <a:endParaRPr lang="ru-RU" dirty="0"/>
                    </a:p>
                  </a:txBody>
                  <a:tcPr/>
                </a:tc>
              </a:tr>
              <a:tr h="369013">
                <a:tc>
                  <a:txBody>
                    <a:bodyPr/>
                    <a:lstStyle/>
                    <a:p>
                      <a:r>
                        <a:rPr lang="ru-RU" dirty="0" smtClean="0"/>
                        <a:t>2023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67%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78%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4" name="Диаграмма 3"/>
          <p:cNvGraphicFramePr/>
          <p:nvPr/>
        </p:nvGraphicFramePr>
        <p:xfrm>
          <a:off x="251520" y="3356992"/>
          <a:ext cx="432048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Диаграмма 4"/>
          <p:cNvGraphicFramePr/>
          <p:nvPr/>
        </p:nvGraphicFramePr>
        <p:xfrm>
          <a:off x="4331593" y="3429000"/>
          <a:ext cx="4572000" cy="285864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solidFill>
                  <a:srgbClr val="002060"/>
                </a:solidFill>
              </a:rPr>
              <a:t>Результаты внешнего мониторинга за 3 года (ВПР) на уровне ООО</a:t>
            </a:r>
            <a:endParaRPr lang="ru-RU" sz="2400" b="1" dirty="0">
              <a:solidFill>
                <a:srgbClr val="002060"/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467544" y="1397001"/>
          <a:ext cx="8064898" cy="174396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88299"/>
                <a:gridCol w="2688299"/>
                <a:gridCol w="2688300"/>
              </a:tblGrid>
              <a:tr h="636928">
                <a:tc>
                  <a:txBody>
                    <a:bodyPr/>
                    <a:lstStyle/>
                    <a:p>
                      <a:r>
                        <a:rPr lang="ru-RU" dirty="0" smtClean="0"/>
                        <a:t>год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Русский язык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Математика</a:t>
                      </a:r>
                      <a:endParaRPr lang="ru-RU" dirty="0"/>
                    </a:p>
                  </a:txBody>
                  <a:tcPr/>
                </a:tc>
              </a:tr>
              <a:tr h="369013">
                <a:tc>
                  <a:txBody>
                    <a:bodyPr/>
                    <a:lstStyle/>
                    <a:p>
                      <a:r>
                        <a:rPr lang="ru-RU" dirty="0" smtClean="0"/>
                        <a:t>2021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42%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46%</a:t>
                      </a:r>
                      <a:endParaRPr lang="ru-RU" dirty="0"/>
                    </a:p>
                  </a:txBody>
                  <a:tcPr/>
                </a:tc>
              </a:tr>
              <a:tr h="369013">
                <a:tc>
                  <a:txBody>
                    <a:bodyPr/>
                    <a:lstStyle/>
                    <a:p>
                      <a:r>
                        <a:rPr lang="ru-RU" dirty="0" smtClean="0"/>
                        <a:t>2022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39%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54%</a:t>
                      </a:r>
                      <a:endParaRPr lang="ru-RU" dirty="0"/>
                    </a:p>
                  </a:txBody>
                  <a:tcPr/>
                </a:tc>
              </a:tr>
              <a:tr h="369013">
                <a:tc>
                  <a:txBody>
                    <a:bodyPr/>
                    <a:lstStyle/>
                    <a:p>
                      <a:r>
                        <a:rPr lang="ru-RU" dirty="0" smtClean="0"/>
                        <a:t>2023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37,5%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38,18%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Диаграмма 4"/>
          <p:cNvGraphicFramePr/>
          <p:nvPr/>
        </p:nvGraphicFramePr>
        <p:xfrm>
          <a:off x="179512" y="3501008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Диаграмма 5"/>
          <p:cNvGraphicFramePr/>
          <p:nvPr/>
        </p:nvGraphicFramePr>
        <p:xfrm>
          <a:off x="4427984" y="342900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b="1" dirty="0" smtClean="0">
                <a:solidFill>
                  <a:srgbClr val="002060"/>
                </a:solidFill>
              </a:rPr>
              <a:t>Результаты внешнего мониторинга</a:t>
            </a:r>
            <a:br>
              <a:rPr lang="ru-RU" sz="2800" b="1" dirty="0" smtClean="0">
                <a:solidFill>
                  <a:srgbClr val="002060"/>
                </a:solidFill>
              </a:rPr>
            </a:br>
            <a:r>
              <a:rPr lang="ru-RU" sz="2800" b="1" dirty="0" smtClean="0">
                <a:solidFill>
                  <a:srgbClr val="002060"/>
                </a:solidFill>
              </a:rPr>
              <a:t> за 3 </a:t>
            </a:r>
            <a:r>
              <a:rPr lang="ru-RU" sz="2800" b="1" smtClean="0">
                <a:solidFill>
                  <a:srgbClr val="002060"/>
                </a:solidFill>
              </a:rPr>
              <a:t>года </a:t>
            </a:r>
            <a:r>
              <a:rPr lang="ru-RU" sz="2800" b="1" smtClean="0">
                <a:solidFill>
                  <a:srgbClr val="002060"/>
                </a:solidFill>
              </a:rPr>
              <a:t> </a:t>
            </a:r>
            <a:r>
              <a:rPr lang="ru-RU" sz="2800" b="1" dirty="0" smtClean="0">
                <a:solidFill>
                  <a:srgbClr val="002060"/>
                </a:solidFill>
              </a:rPr>
              <a:t>на уровне СОО</a:t>
            </a:r>
            <a:endParaRPr lang="ru-RU" sz="2800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7553231"/>
              </p:ext>
            </p:extLst>
          </p:nvPr>
        </p:nvGraphicFramePr>
        <p:xfrm>
          <a:off x="467544" y="1628800"/>
          <a:ext cx="8064898" cy="390420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88299"/>
                <a:gridCol w="2688299"/>
                <a:gridCol w="2688300"/>
              </a:tblGrid>
              <a:tr h="1425886">
                <a:tc>
                  <a:txBody>
                    <a:bodyPr/>
                    <a:lstStyle/>
                    <a:p>
                      <a:r>
                        <a:rPr lang="ru-RU" dirty="0" smtClean="0"/>
                        <a:t>год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Русский язык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Математика</a:t>
                      </a:r>
                      <a:endParaRPr lang="ru-RU" dirty="0"/>
                    </a:p>
                  </a:txBody>
                  <a:tcPr/>
                </a:tc>
              </a:tr>
              <a:tr h="826107">
                <a:tc>
                  <a:txBody>
                    <a:bodyPr/>
                    <a:lstStyle/>
                    <a:p>
                      <a:r>
                        <a:rPr lang="ru-RU" dirty="0" smtClean="0"/>
                        <a:t>2021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75</a:t>
                      </a:r>
                      <a:r>
                        <a:rPr lang="ru-RU" dirty="0" smtClean="0"/>
                        <a:t>%- база</a:t>
                      </a:r>
                    </a:p>
                    <a:p>
                      <a:r>
                        <a:rPr lang="ru-RU" dirty="0" smtClean="0"/>
                        <a:t>25% профиль</a:t>
                      </a:r>
                      <a:endParaRPr lang="ru-RU" dirty="0"/>
                    </a:p>
                  </a:txBody>
                  <a:tcPr/>
                </a:tc>
              </a:tr>
              <a:tr h="826107">
                <a:tc>
                  <a:txBody>
                    <a:bodyPr/>
                    <a:lstStyle/>
                    <a:p>
                      <a:r>
                        <a:rPr lang="ru-RU" dirty="0" smtClean="0"/>
                        <a:t>2022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54%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49,5%</a:t>
                      </a:r>
                      <a:endParaRPr lang="ru-RU" dirty="0"/>
                    </a:p>
                  </a:txBody>
                  <a:tcPr/>
                </a:tc>
              </a:tr>
              <a:tr h="826107">
                <a:tc>
                  <a:txBody>
                    <a:bodyPr/>
                    <a:lstStyle/>
                    <a:p>
                      <a:r>
                        <a:rPr lang="ru-RU" dirty="0" smtClean="0"/>
                        <a:t>2023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54%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49%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2564904"/>
            <a:ext cx="8534400" cy="758952"/>
          </a:xfrm>
        </p:spPr>
        <p:txBody>
          <a:bodyPr/>
          <a:lstStyle/>
          <a:p>
            <a:r>
              <a:rPr lang="ru-RU" dirty="0" smtClean="0"/>
              <a:t>Спасибо за внимание!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750960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ru-RU" dirty="0" smtClean="0">
                <a:solidFill>
                  <a:srgbClr val="002060"/>
                </a:solidFill>
              </a:rPr>
              <a:t>Качество образования 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— это степень удовлетворенности ожиданий</a:t>
            </a:r>
          </a:p>
          <a:p>
            <a:pPr>
              <a:buNone/>
            </a:pPr>
            <a:r>
              <a:rPr lang="ru-RU" dirty="0" smtClean="0"/>
              <a:t>различных участников образовательного процесса:</a:t>
            </a:r>
          </a:p>
          <a:p>
            <a:pPr>
              <a:buNone/>
            </a:pPr>
            <a:r>
              <a:rPr lang="ru-RU" dirty="0" smtClean="0"/>
              <a:t>1. учащихся и их семей,</a:t>
            </a:r>
          </a:p>
          <a:p>
            <a:pPr>
              <a:buNone/>
            </a:pPr>
            <a:r>
              <a:rPr lang="ru-RU" dirty="0" smtClean="0"/>
              <a:t>2. администрации школы, </a:t>
            </a:r>
          </a:p>
          <a:p>
            <a:pPr>
              <a:buNone/>
            </a:pPr>
            <a:r>
              <a:rPr lang="ru-RU" dirty="0" smtClean="0"/>
              <a:t>3. членов педагогического коллектива, </a:t>
            </a:r>
          </a:p>
          <a:p>
            <a:pPr>
              <a:buNone/>
            </a:pPr>
            <a:r>
              <a:rPr lang="ru-RU" dirty="0" smtClean="0"/>
              <a:t>4. внешних организаций, с которыми сотрудничает образовательное  учреждение для достижения результата.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/>
        </p:nvGraphicFramePr>
        <p:xfrm>
          <a:off x="251520" y="1196752"/>
          <a:ext cx="8136904" cy="40324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Заголовок 1"/>
          <p:cNvSpPr txBox="1">
            <a:spLocks/>
          </p:cNvSpPr>
          <p:nvPr/>
        </p:nvSpPr>
        <p:spPr>
          <a:xfrm>
            <a:off x="323528" y="188640"/>
            <a:ext cx="8534400" cy="758952"/>
          </a:xfrm>
          <a:prstGeom prst="rect">
            <a:avLst/>
          </a:prstGeom>
        </p:spPr>
        <p:txBody>
          <a:bodyPr vert="horz" anchor="b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Количество</a:t>
            </a:r>
            <a:r>
              <a:rPr kumimoji="0" lang="ru-RU" sz="2400" b="1" i="0" u="none" strike="noStrike" kern="1200" cap="none" spc="0" normalizeH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lang="ru-RU" sz="2400" b="1" dirty="0" smtClean="0">
                <a:solidFill>
                  <a:srgbClr val="002060"/>
                </a:solidFill>
                <a:latin typeface="+mj-lt"/>
                <a:ea typeface="+mj-ea"/>
                <a:cs typeface="+mj-cs"/>
              </a:rPr>
              <a:t>учащихся </a:t>
            </a: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на уровне НОО за 3 </a:t>
            </a:r>
            <a:r>
              <a:rPr lang="ru-RU" sz="2400" b="1" dirty="0" smtClean="0">
                <a:solidFill>
                  <a:srgbClr val="002060"/>
                </a:solidFill>
                <a:latin typeface="+mj-lt"/>
                <a:ea typeface="+mj-ea"/>
                <a:cs typeface="+mj-cs"/>
              </a:rPr>
              <a:t>года</a:t>
            </a:r>
            <a:endParaRPr kumimoji="0" lang="ru-RU" sz="24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/>
        </p:nvGraphicFramePr>
        <p:xfrm>
          <a:off x="0" y="1484784"/>
          <a:ext cx="9144000" cy="46085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323528" y="260648"/>
            <a:ext cx="85689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002060"/>
                </a:solidFill>
              </a:rPr>
              <a:t>Результаты  учебной деятельности за 3 года </a:t>
            </a:r>
          </a:p>
          <a:p>
            <a:pPr algn="ctr"/>
            <a:r>
              <a:rPr lang="ru-RU" sz="2400" b="1" dirty="0" smtClean="0">
                <a:solidFill>
                  <a:srgbClr val="002060"/>
                </a:solidFill>
              </a:rPr>
              <a:t>на уровне НОО</a:t>
            </a:r>
            <a:endParaRPr lang="ru-RU" sz="24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 txBox="1">
            <a:spLocks/>
          </p:cNvSpPr>
          <p:nvPr/>
        </p:nvSpPr>
        <p:spPr>
          <a:xfrm>
            <a:off x="323528" y="188640"/>
            <a:ext cx="8534400" cy="758952"/>
          </a:xfrm>
          <a:prstGeom prst="rect">
            <a:avLst/>
          </a:prstGeom>
        </p:spPr>
        <p:txBody>
          <a:bodyPr vert="horz" anchor="b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Количество</a:t>
            </a:r>
            <a:r>
              <a:rPr kumimoji="0" lang="ru-RU" sz="2400" b="1" i="0" u="none" strike="noStrike" kern="1200" cap="none" spc="0" normalizeH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lang="ru-RU" sz="2400" b="1" dirty="0" smtClean="0">
                <a:solidFill>
                  <a:srgbClr val="002060"/>
                </a:solidFill>
                <a:latin typeface="+mj-lt"/>
                <a:ea typeface="+mj-ea"/>
                <a:cs typeface="+mj-cs"/>
              </a:rPr>
              <a:t>учащихся </a:t>
            </a: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на уровне </a:t>
            </a:r>
            <a:r>
              <a:rPr lang="ru-RU" sz="2400" b="1" noProof="0" dirty="0" smtClean="0">
                <a:solidFill>
                  <a:srgbClr val="002060"/>
                </a:solidFill>
                <a:latin typeface="+mj-lt"/>
                <a:ea typeface="+mj-ea"/>
                <a:cs typeface="+mj-cs"/>
              </a:rPr>
              <a:t>О</a:t>
            </a: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ОО за 3 </a:t>
            </a:r>
            <a:r>
              <a:rPr lang="ru-RU" sz="2400" b="1" dirty="0" smtClean="0">
                <a:solidFill>
                  <a:srgbClr val="002060"/>
                </a:solidFill>
                <a:latin typeface="+mj-lt"/>
                <a:ea typeface="+mj-ea"/>
                <a:cs typeface="+mj-cs"/>
              </a:rPr>
              <a:t>года</a:t>
            </a:r>
            <a:endParaRPr kumimoji="0" lang="ru-RU" sz="24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4" name="Диаграмма 3"/>
          <p:cNvGraphicFramePr/>
          <p:nvPr/>
        </p:nvGraphicFramePr>
        <p:xfrm>
          <a:off x="179512" y="2057400"/>
          <a:ext cx="8784976" cy="39638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23528" y="260648"/>
            <a:ext cx="85689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002060"/>
                </a:solidFill>
              </a:rPr>
              <a:t>Результаты  учебной деятельности за 3 года </a:t>
            </a:r>
          </a:p>
          <a:p>
            <a:pPr algn="ctr"/>
            <a:r>
              <a:rPr lang="ru-RU" sz="2400" b="1" dirty="0" smtClean="0">
                <a:solidFill>
                  <a:srgbClr val="002060"/>
                </a:solidFill>
              </a:rPr>
              <a:t>на уровне ООО</a:t>
            </a:r>
            <a:endParaRPr lang="ru-RU" sz="2400" b="1" dirty="0">
              <a:solidFill>
                <a:srgbClr val="002060"/>
              </a:solidFill>
            </a:endParaRPr>
          </a:p>
        </p:txBody>
      </p:sp>
      <p:graphicFrame>
        <p:nvGraphicFramePr>
          <p:cNvPr id="4" name="Диаграмма 3"/>
          <p:cNvGraphicFramePr/>
          <p:nvPr/>
        </p:nvGraphicFramePr>
        <p:xfrm>
          <a:off x="0" y="1340768"/>
          <a:ext cx="8892480" cy="48965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 txBox="1">
            <a:spLocks/>
          </p:cNvSpPr>
          <p:nvPr/>
        </p:nvSpPr>
        <p:spPr>
          <a:xfrm>
            <a:off x="323528" y="188640"/>
            <a:ext cx="8534400" cy="758952"/>
          </a:xfrm>
          <a:prstGeom prst="rect">
            <a:avLst/>
          </a:prstGeom>
        </p:spPr>
        <p:txBody>
          <a:bodyPr vert="horz" anchor="b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Количество</a:t>
            </a:r>
            <a:r>
              <a:rPr kumimoji="0" lang="ru-RU" sz="2400" b="1" i="0" u="none" strike="noStrike" kern="1200" cap="none" spc="0" normalizeH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lang="ru-RU" sz="2400" b="1" dirty="0" smtClean="0">
                <a:solidFill>
                  <a:srgbClr val="002060"/>
                </a:solidFill>
                <a:latin typeface="+mj-lt"/>
                <a:ea typeface="+mj-ea"/>
                <a:cs typeface="+mj-cs"/>
              </a:rPr>
              <a:t>учащихся </a:t>
            </a: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на уровне </a:t>
            </a:r>
            <a:r>
              <a:rPr lang="ru-RU" sz="2400" b="1" noProof="0" dirty="0" smtClean="0">
                <a:solidFill>
                  <a:srgbClr val="002060"/>
                </a:solidFill>
                <a:latin typeface="+mj-lt"/>
                <a:ea typeface="+mj-ea"/>
                <a:cs typeface="+mj-cs"/>
              </a:rPr>
              <a:t>С</a:t>
            </a: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ОО за 3 </a:t>
            </a:r>
            <a:r>
              <a:rPr lang="ru-RU" sz="2400" b="1" dirty="0" smtClean="0">
                <a:solidFill>
                  <a:srgbClr val="002060"/>
                </a:solidFill>
                <a:latin typeface="+mj-lt"/>
                <a:ea typeface="+mj-ea"/>
                <a:cs typeface="+mj-cs"/>
              </a:rPr>
              <a:t>года</a:t>
            </a:r>
            <a:endParaRPr kumimoji="0" lang="ru-RU" sz="24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4" name="Диаграмма 3"/>
          <p:cNvGraphicFramePr/>
          <p:nvPr/>
        </p:nvGraphicFramePr>
        <p:xfrm>
          <a:off x="179512" y="2057400"/>
          <a:ext cx="8712968" cy="41079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3528" y="260648"/>
            <a:ext cx="85689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002060"/>
                </a:solidFill>
              </a:rPr>
              <a:t>Результаты  учебной деятельности за 3 года </a:t>
            </a:r>
          </a:p>
          <a:p>
            <a:pPr algn="ctr"/>
            <a:r>
              <a:rPr lang="ru-RU" sz="2400" b="1" dirty="0" smtClean="0">
                <a:solidFill>
                  <a:srgbClr val="002060"/>
                </a:solidFill>
              </a:rPr>
              <a:t>на уровне СОО</a:t>
            </a:r>
            <a:endParaRPr lang="ru-RU" sz="2400" b="1" dirty="0">
              <a:solidFill>
                <a:srgbClr val="002060"/>
              </a:solidFill>
            </a:endParaRPr>
          </a:p>
        </p:txBody>
      </p:sp>
      <p:graphicFrame>
        <p:nvGraphicFramePr>
          <p:cNvPr id="4" name="Диаграмма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28390885"/>
              </p:ext>
            </p:extLst>
          </p:nvPr>
        </p:nvGraphicFramePr>
        <p:xfrm>
          <a:off x="179512" y="2057400"/>
          <a:ext cx="8712968" cy="42519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3528" y="260648"/>
            <a:ext cx="85689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002060"/>
                </a:solidFill>
              </a:rPr>
              <a:t>Результаты  учебной деятельности за 3 года </a:t>
            </a:r>
          </a:p>
          <a:p>
            <a:pPr algn="ctr"/>
            <a:r>
              <a:rPr lang="ru-RU" sz="2400" b="1" dirty="0" smtClean="0">
                <a:solidFill>
                  <a:srgbClr val="002060"/>
                </a:solidFill>
              </a:rPr>
              <a:t>по школе</a:t>
            </a:r>
            <a:endParaRPr lang="ru-RU" sz="2400" b="1" dirty="0">
              <a:solidFill>
                <a:srgbClr val="002060"/>
              </a:solidFill>
            </a:endParaRPr>
          </a:p>
        </p:txBody>
      </p:sp>
      <p:graphicFrame>
        <p:nvGraphicFramePr>
          <p:cNvPr id="3" name="Диаграмма 2"/>
          <p:cNvGraphicFramePr/>
          <p:nvPr/>
        </p:nvGraphicFramePr>
        <p:xfrm>
          <a:off x="179512" y="1268760"/>
          <a:ext cx="8784976" cy="4680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фициальная">
  <a:themeElements>
    <a:clrScheme name="Официальная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Официальная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E7A85887BC00AB4B902C95D0D0122006" ma:contentTypeVersion="49" ma:contentTypeDescription="Создание документа." ma:contentTypeScope="" ma:versionID="e1beba7d97727391086f3c76e5681afa">
  <xsd:schema xmlns:xsd="http://www.w3.org/2001/XMLSchema" xmlns:xs="http://www.w3.org/2001/XMLSchema" xmlns:p="http://schemas.microsoft.com/office/2006/metadata/properties" xmlns:ns2="4a252ca3-5a62-4c1c-90a6-29f4710e47f8" targetNamespace="http://schemas.microsoft.com/office/2006/metadata/properties" ma:root="true" ma:fieldsID="644226da6f114a0b9638dd6372d57a13" ns2:_="">
    <xsd:import namespace="4a252ca3-5a62-4c1c-90a6-29f4710e47f8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a252ca3-5a62-4c1c-90a6-29f4710e47f8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Общий доступ с использованием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_dlc_DocId" ma:index="9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10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1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?mso-contentType ?>
<spe:Receivers xmlns:spe="http://schemas.microsoft.com/sharepoint/events"/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9C4BBD63-4F75-4AB5-9E60-65E6167DF122}"/>
</file>

<file path=customXml/itemProps2.xml><?xml version="1.0" encoding="utf-8"?>
<ds:datastoreItem xmlns:ds="http://schemas.openxmlformats.org/officeDocument/2006/customXml" ds:itemID="{86340389-F0C5-4B96-8A47-D1B167D716A9}"/>
</file>

<file path=customXml/itemProps3.xml><?xml version="1.0" encoding="utf-8"?>
<ds:datastoreItem xmlns:ds="http://schemas.openxmlformats.org/officeDocument/2006/customXml" ds:itemID="{96A1A155-217B-42FC-9777-F1816A1A5B3D}"/>
</file>

<file path=customXml/itemProps4.xml><?xml version="1.0" encoding="utf-8"?>
<ds:datastoreItem xmlns:ds="http://schemas.openxmlformats.org/officeDocument/2006/customXml" ds:itemID="{71266DCD-4A3F-420B-B077-9C983D544BF4}"/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461</TotalTime>
  <Words>446</Words>
  <Application>Microsoft Office PowerPoint</Application>
  <PresentationFormat>Экран (4:3)</PresentationFormat>
  <Paragraphs>123</Paragraphs>
  <Slides>19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4" baseType="lpstr">
      <vt:lpstr>Calibri</vt:lpstr>
      <vt:lpstr>Georgia</vt:lpstr>
      <vt:lpstr>Wingdings</vt:lpstr>
      <vt:lpstr>Wingdings 2</vt:lpstr>
      <vt:lpstr>Официальная</vt:lpstr>
      <vt:lpstr>Анализ качества обученности по предметам учебного плана.</vt:lpstr>
      <vt:lpstr>Качество образования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Проблемы:</vt:lpstr>
      <vt:lpstr>Результаты внутреннего мониторинга за 3 года  на уровне НОО</vt:lpstr>
      <vt:lpstr>Презентация PowerPoint</vt:lpstr>
      <vt:lpstr>Результаты внутреннего мониторинга за 3 года  на уровне СОО</vt:lpstr>
      <vt:lpstr>Результаты государственной итоговой аттестации выпускников за 3 года (9 классы)</vt:lpstr>
      <vt:lpstr>Результаты государственной итоговой аттестации выпускников за 3 года (11 классы)</vt:lpstr>
      <vt:lpstr>Результаты внешнего мониторинга за 3 года (ВПР) на уровне НОО</vt:lpstr>
      <vt:lpstr>Результаты внешнего мониторинга за 3 года (ВПР) на уровне ООО</vt:lpstr>
      <vt:lpstr>Результаты внешнего мониторинга  за 3 года  на уровне СОО</vt:lpstr>
      <vt:lpstr>Спасибо за внимание!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HP</dc:creator>
  <cp:lastModifiedBy>Пользователь</cp:lastModifiedBy>
  <cp:revision>43</cp:revision>
  <cp:lastPrinted>2024-03-29T06:01:59Z</cp:lastPrinted>
  <dcterms:created xsi:type="dcterms:W3CDTF">2024-03-27T19:06:32Z</dcterms:created>
  <dcterms:modified xsi:type="dcterms:W3CDTF">2024-03-29T06:43:36Z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0x010100E7A85887BC00AB4B902C95D0D0122006</vt:lpwstr>
  </property>
</Properties>
</file>