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charts/colors3.xml" ContentType="application/vnd.ms-office.chartcolorstyle+xml"/>
  <Override PartName="/ppt/charts/style3.xml" ContentType="application/vnd.ms-office.chartstyle+xml"/>
  <Override PartName="/ppt/charts/chart3.xml" ContentType="application/vnd.openxmlformats-officedocument.drawingml.chart+xml"/>
  <Override PartName="/ppt/charts/colors2.xml" ContentType="application/vnd.ms-office.chartcolorstyle+xml"/>
  <Override PartName="/ppt/charts/style2.xml" ContentType="application/vnd.ms-office.chartstyle+xml"/>
  <Override PartName="/ppt/charts/chart2.xml" ContentType="application/vnd.openxmlformats-officedocument.drawingml.chart+xml"/>
  <Override PartName="/ppt/charts/colors1.xml" ContentType="application/vnd.ms-office.chartcolorstyle+xml"/>
  <Override PartName="/ppt/charts/style4.xml" ContentType="application/vnd.ms-office.chartstyle+xml"/>
  <Override PartName="/ppt/charts/chart1.xml" ContentType="application/vnd.openxmlformats-officedocument.drawingml.chart+xml"/>
  <Override PartName="/ppt/charts/chart4.xml" ContentType="application/vnd.openxmlformats-officedocument.drawingml.chart+xml"/>
  <Override PartName="/ppt/charts/style1.xml" ContentType="application/vnd.ms-office.chartstyle+xml"/>
  <Override PartName="/ppt/charts/colors4.xml" ContentType="application/vnd.ms-office.chartcolorstyl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1" r:id="rId3"/>
    <p:sldId id="257" r:id="rId4"/>
    <p:sldId id="258" r:id="rId5"/>
    <p:sldId id="262" r:id="rId6"/>
    <p:sldId id="259" r:id="rId7"/>
    <p:sldId id="263" r:id="rId8"/>
    <p:sldId id="260" r:id="rId9"/>
    <p:sldId id="264" r:id="rId10"/>
    <p:sldId id="265" r:id="rId11"/>
    <p:sldId id="267" r:id="rId12"/>
    <p:sldId id="266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Темный стиль 2 —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98" d="100"/>
          <a:sy n="98" d="100"/>
        </p:scale>
        <p:origin x="84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Профессиональная квалификация учителей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Первая квалификация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3"/>
                <c:pt idx="0">
                  <c:v>2018-2019 год</c:v>
                </c:pt>
                <c:pt idx="1">
                  <c:v>2019-2020 год</c:v>
                </c:pt>
                <c:pt idx="2">
                  <c:v>2020-2021 год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0.33</c:v>
                </c:pt>
                <c:pt idx="1">
                  <c:v>0.27</c:v>
                </c:pt>
                <c:pt idx="2">
                  <c:v>0.19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Высшая квалификация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3"/>
                <c:pt idx="0">
                  <c:v>2018-2019 год</c:v>
                </c:pt>
                <c:pt idx="1">
                  <c:v>2019-2020 год</c:v>
                </c:pt>
                <c:pt idx="2">
                  <c:v>2020-2021 год</c:v>
                </c:pt>
              </c:strCache>
            </c:strRef>
          </c:cat>
          <c:val>
            <c:numRef>
              <c:f>Лист1!$C$2:$C$5</c:f>
              <c:numCache>
                <c:formatCode>0%</c:formatCode>
                <c:ptCount val="4"/>
                <c:pt idx="0">
                  <c:v>0.44</c:v>
                </c:pt>
                <c:pt idx="1">
                  <c:v>0.48</c:v>
                </c:pt>
                <c:pt idx="2" formatCode="0.00%">
                  <c:v>0.56499999999999995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412888"/>
        <c:axId val="196413280"/>
      </c:barChart>
      <c:catAx>
        <c:axId val="196412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6413280"/>
        <c:crosses val="autoZero"/>
        <c:auto val="1"/>
        <c:lblAlgn val="ctr"/>
        <c:lblOffset val="100"/>
        <c:noMultiLvlLbl val="0"/>
      </c:catAx>
      <c:valAx>
        <c:axId val="196413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6412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b="1" dirty="0"/>
              <a:t>Участие</a:t>
            </a:r>
            <a:r>
              <a:rPr lang="ru-RU" sz="2000" b="1" baseline="0" dirty="0"/>
              <a:t> педагогов в конкурсах педагогического мастерства</a:t>
            </a:r>
            <a:endParaRPr lang="ru-RU" sz="20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8.6143919510061229E-2"/>
          <c:y val="0.25779808773903262"/>
          <c:w val="0.91385608048993872"/>
          <c:h val="0.6699865641794775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Муниципальный уровень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3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0.22</c:v>
                </c:pt>
                <c:pt idx="1">
                  <c:v>0.42</c:v>
                </c:pt>
                <c:pt idx="2">
                  <c:v>0.36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Региональный уровень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3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</c:strCache>
            </c:strRef>
          </c:cat>
          <c:val>
            <c:numRef>
              <c:f>Лист1!$C$2:$C$5</c:f>
              <c:numCache>
                <c:formatCode>0%</c:formatCode>
                <c:ptCount val="4"/>
                <c:pt idx="0" formatCode="0.00%">
                  <c:v>1.7999999999999999E-2</c:v>
                </c:pt>
                <c:pt idx="1">
                  <c:v>0.04</c:v>
                </c:pt>
                <c:pt idx="2">
                  <c:v>0.06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5013752"/>
        <c:axId val="305014144"/>
      </c:barChart>
      <c:catAx>
        <c:axId val="305013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5014144"/>
        <c:crosses val="autoZero"/>
        <c:auto val="1"/>
        <c:lblAlgn val="ctr"/>
        <c:lblOffset val="100"/>
        <c:noMultiLvlLbl val="0"/>
      </c:catAx>
      <c:valAx>
        <c:axId val="305014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5013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212981189851269"/>
          <c:y val="0.18303524559430071"/>
          <c:w val="0.57425871245261007"/>
          <c:h val="6.69647544056992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b="1" dirty="0" smtClean="0"/>
              <a:t>Публикации методических материалов</a:t>
            </a:r>
            <a:endParaRPr lang="ru-RU" sz="20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3"/>
                <c:pt idx="0">
                  <c:v>2018-2019 год</c:v>
                </c:pt>
                <c:pt idx="1">
                  <c:v>2019-2020 год</c:v>
                </c:pt>
                <c:pt idx="2">
                  <c:v>2020-2021 год</c:v>
                </c:pt>
              </c:strCache>
            </c:strRef>
          </c:cat>
          <c:val>
            <c:numRef>
              <c:f>Лист1!$B$2:$B$5</c:f>
              <c:numCache>
                <c:formatCode>0.00%</c:formatCode>
                <c:ptCount val="4"/>
                <c:pt idx="0">
                  <c:v>1.8499999999999999E-2</c:v>
                </c:pt>
                <c:pt idx="1">
                  <c:v>8.1600000000000006E-2</c:v>
                </c:pt>
                <c:pt idx="2">
                  <c:v>8.3299999999999999E-2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05014928"/>
        <c:axId val="305015320"/>
      </c:barChart>
      <c:catAx>
        <c:axId val="305014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5015320"/>
        <c:crosses val="autoZero"/>
        <c:auto val="1"/>
        <c:lblAlgn val="ctr"/>
        <c:lblOffset val="100"/>
        <c:noMultiLvlLbl val="0"/>
      </c:catAx>
      <c:valAx>
        <c:axId val="305015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5014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800" b="1" dirty="0"/>
              <a:t>Участие</a:t>
            </a:r>
            <a:r>
              <a:rPr lang="ru-RU" sz="2800" b="1" baseline="0" dirty="0"/>
              <a:t> педагогов в </a:t>
            </a:r>
            <a:r>
              <a:rPr lang="ru-RU" sz="2800" b="1" baseline="0" dirty="0" smtClean="0"/>
              <a:t>управлении школой и инновационных проектах</a:t>
            </a:r>
            <a:endParaRPr lang="ru-RU" sz="2800" b="1" dirty="0"/>
          </a:p>
        </c:rich>
      </c:tx>
      <c:layout>
        <c:manualLayout>
          <c:xMode val="edge"/>
          <c:yMode val="edge"/>
          <c:x val="0.1353666454493183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8.6143919510061229E-2"/>
          <c:y val="0.25779808773903262"/>
          <c:w val="0.91385608048993872"/>
          <c:h val="0.6699865641794775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Управление школой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3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0.25</c:v>
                </c:pt>
                <c:pt idx="1">
                  <c:v>0.27</c:v>
                </c:pt>
                <c:pt idx="2">
                  <c:v>0.27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Инновационные проекты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3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</c:strCache>
            </c:strRef>
          </c:cat>
          <c:val>
            <c:numRef>
              <c:f>Лист1!$C$2:$C$5</c:f>
              <c:numCache>
                <c:formatCode>0%</c:formatCode>
                <c:ptCount val="4"/>
                <c:pt idx="0" formatCode="0.00%">
                  <c:v>0.52</c:v>
                </c:pt>
                <c:pt idx="1">
                  <c:v>0.62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7308744"/>
        <c:axId val="307309136"/>
      </c:barChart>
      <c:catAx>
        <c:axId val="307308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7309136"/>
        <c:crosses val="autoZero"/>
        <c:auto val="1"/>
        <c:lblAlgn val="ctr"/>
        <c:lblOffset val="100"/>
        <c:noMultiLvlLbl val="0"/>
      </c:catAx>
      <c:valAx>
        <c:axId val="307309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7308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212981189851269"/>
          <c:y val="0.18303524559430071"/>
          <c:w val="0.57425871245261007"/>
          <c:h val="6.69647544056992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C261-B848-4652-B208-C2C783618B5C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300A2-79A5-48AC-A8E6-6E5400D016A4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8097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C261-B848-4652-B208-C2C783618B5C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300A2-79A5-48AC-A8E6-6E5400D016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9005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C261-B848-4652-B208-C2C783618B5C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300A2-79A5-48AC-A8E6-6E5400D016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3285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C261-B848-4652-B208-C2C783618B5C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300A2-79A5-48AC-A8E6-6E5400D016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4469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C261-B848-4652-B208-C2C783618B5C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300A2-79A5-48AC-A8E6-6E5400D016A4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4299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C261-B848-4652-B208-C2C783618B5C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300A2-79A5-48AC-A8E6-6E5400D016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1149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C261-B848-4652-B208-C2C783618B5C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300A2-79A5-48AC-A8E6-6E5400D016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73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C261-B848-4652-B208-C2C783618B5C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300A2-79A5-48AC-A8E6-6E5400D016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2863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C261-B848-4652-B208-C2C783618B5C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300A2-79A5-48AC-A8E6-6E5400D016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9570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CB2C261-B848-4652-B208-C2C783618B5C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60300A2-79A5-48AC-A8E6-6E5400D016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5480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C261-B848-4652-B208-C2C783618B5C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300A2-79A5-48AC-A8E6-6E5400D016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9122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CB2C261-B848-4652-B208-C2C783618B5C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60300A2-79A5-48AC-A8E6-6E5400D016A4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6178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1393" y="1760697"/>
            <a:ext cx="10035872" cy="2387600"/>
          </a:xfrm>
        </p:spPr>
        <p:txBody>
          <a:bodyPr>
            <a:normAutofit fontScale="90000"/>
          </a:bodyPr>
          <a:lstStyle/>
          <a:p>
            <a:r>
              <a:rPr lang="ru-RU" sz="5300" u="sng" dirty="0" smtClean="0"/>
              <a:t>Группа №</a:t>
            </a:r>
            <a:r>
              <a:rPr lang="ru-RU" sz="5300" u="sng" dirty="0" smtClean="0"/>
              <a:t>6</a:t>
            </a: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smtClean="0"/>
              <a:t>Проектное </a:t>
            </a:r>
            <a:r>
              <a:rPr lang="ru-RU" sz="6000" dirty="0" smtClean="0"/>
              <a:t>задание по теме: </a:t>
            </a:r>
            <a:r>
              <a:rPr lang="ru-RU" sz="6000" b="1" i="1" dirty="0" smtClean="0"/>
              <a:t>«Анализ </a:t>
            </a:r>
            <a:r>
              <a:rPr lang="ru-RU" sz="6000" b="1" i="1" dirty="0"/>
              <a:t>и оценка инновационной среды и  потенциала школы»</a:t>
            </a:r>
            <a:r>
              <a:rPr lang="ru-RU" b="1" i="1" dirty="0"/>
              <a:t/>
            </a:r>
            <a:br>
              <a:rPr lang="ru-RU" b="1" i="1" dirty="0"/>
            </a:br>
            <a:endParaRPr lang="ru-RU" b="1" i="1" dirty="0"/>
          </a:p>
        </p:txBody>
      </p:sp>
      <p:sp>
        <p:nvSpPr>
          <p:cNvPr id="3" name="TextBox 2"/>
          <p:cNvSpPr txBox="1"/>
          <p:nvPr/>
        </p:nvSpPr>
        <p:spPr>
          <a:xfrm>
            <a:off x="3528182" y="4563532"/>
            <a:ext cx="84384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Руководитель группы: Лебедева К.Ю</a:t>
            </a:r>
          </a:p>
          <a:p>
            <a:r>
              <a:rPr lang="ru-RU" sz="2400" dirty="0" smtClean="0"/>
              <a:t>Участники группы: </a:t>
            </a:r>
            <a:r>
              <a:rPr lang="ru-RU" sz="2400" dirty="0" err="1" smtClean="0"/>
              <a:t>Журова</a:t>
            </a:r>
            <a:r>
              <a:rPr lang="ru-RU" sz="2400" dirty="0" smtClean="0"/>
              <a:t> Е.Е., Скороспелова И.Н., </a:t>
            </a:r>
            <a:r>
              <a:rPr lang="ru-RU" sz="2400" dirty="0" err="1" smtClean="0"/>
              <a:t>Пургин</a:t>
            </a:r>
            <a:r>
              <a:rPr lang="ru-RU" sz="2400" dirty="0" smtClean="0"/>
              <a:t> А.В.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70611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466086635"/>
              </p:ext>
            </p:extLst>
          </p:nvPr>
        </p:nvGraphicFramePr>
        <p:xfrm>
          <a:off x="1639864" y="914128"/>
          <a:ext cx="9099472" cy="5136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07007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7520866"/>
              </p:ext>
            </p:extLst>
          </p:nvPr>
        </p:nvGraphicFramePr>
        <p:xfrm>
          <a:off x="1225685" y="408562"/>
          <a:ext cx="9951395" cy="54435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35166"/>
                <a:gridCol w="4062509"/>
                <a:gridCol w="3453720"/>
              </a:tblGrid>
              <a:tr h="598531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Проблема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Пути решения: </a:t>
                      </a:r>
                    </a:p>
                    <a:p>
                      <a:pPr hangingPunct="0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536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% педагогов, имеющих стабильные результаты обучения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Отсутствует </a:t>
                      </a:r>
                      <a:r>
                        <a:rPr lang="ru-RU" sz="1600" dirty="0">
                          <a:effectLst/>
                        </a:rPr>
                        <a:t>оценка профессиональной деятельности.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Разработать</a:t>
                      </a:r>
                      <a:r>
                        <a:rPr lang="ru-RU" sz="160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критерии  оценивания профессиональной деятельности педагога.</a:t>
                      </a:r>
                      <a:endParaRPr lang="ru-RU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88647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% педагогов, имеющих тенденцию к росту результатов обучения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Оценка </a:t>
                      </a:r>
                      <a:r>
                        <a:rPr lang="ru-RU" sz="1600" dirty="0">
                          <a:effectLst/>
                        </a:rPr>
                        <a:t>не происходит, отсутствует необходимый для этого документ.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Создать документ, для оценки результатов обучения.</a:t>
                      </a:r>
                      <a:endParaRPr lang="ru-RU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15841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% педагогов, имеющих конкретные результаты методической работы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Оценка </a:t>
                      </a:r>
                      <a:r>
                        <a:rPr lang="ru-RU" sz="1600" dirty="0">
                          <a:effectLst/>
                        </a:rPr>
                        <a:t>не происходит. Низкая активность учителей в методической работе.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Выбор</a:t>
                      </a:r>
                      <a:r>
                        <a:rPr lang="ru-RU" sz="160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методической темы должен исходить не только от желания самого педагога, но и быть важна для всех участников образовательного процесса.</a:t>
                      </a:r>
                      <a:endParaRPr lang="ru-RU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2779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Выводы: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altLang="ru-RU" sz="2800" dirty="0"/>
              <a:t>Анализ показателей, те проблемы, которые были выявлены говорят о том, что мы </a:t>
            </a:r>
            <a:r>
              <a:rPr lang="ru-RU" altLang="ru-RU" sz="2800" dirty="0" smtClean="0"/>
              <a:t>можем и должны </a:t>
            </a:r>
            <a:r>
              <a:rPr lang="ru-RU" altLang="ru-RU" sz="2800" dirty="0"/>
              <a:t>двигаться от школы </a:t>
            </a:r>
            <a:r>
              <a:rPr lang="ru-RU" altLang="ru-RU" sz="2800" dirty="0" smtClean="0"/>
              <a:t>с активно-приспособительной стратегией поведения к школе </a:t>
            </a:r>
            <a:r>
              <a:rPr lang="ru-RU" sz="2800" dirty="0"/>
              <a:t>с опережающей (лидерской)  активной, развивающей  стратегией </a:t>
            </a:r>
            <a:r>
              <a:rPr lang="ru-RU" sz="2800" dirty="0" smtClean="0"/>
              <a:t>инновационного поведения.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21979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/>
              <a:t>Вопросы</a:t>
            </a:r>
            <a:r>
              <a:rPr lang="ru-RU" b="1" u="sng" dirty="0" smtClean="0"/>
              <a:t>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800" dirty="0" smtClean="0"/>
              <a:t>1) Какова </a:t>
            </a:r>
            <a:r>
              <a:rPr lang="ru-RU" sz="2800" dirty="0"/>
              <a:t>стратегия инновационного поведение школы? </a:t>
            </a:r>
          </a:p>
          <a:p>
            <a:pPr lvl="0"/>
            <a:r>
              <a:rPr lang="ru-RU" sz="2800" dirty="0" smtClean="0"/>
              <a:t>2) Каков </a:t>
            </a:r>
            <a:r>
              <a:rPr lang="ru-RU" sz="2800" dirty="0"/>
              <a:t>инновационный потенциал школы?</a:t>
            </a:r>
          </a:p>
          <a:p>
            <a:pPr lvl="0"/>
            <a:r>
              <a:rPr lang="ru-RU" sz="2800" dirty="0" smtClean="0"/>
              <a:t>3) Каков </a:t>
            </a:r>
            <a:r>
              <a:rPr lang="ru-RU" sz="2800" dirty="0"/>
              <a:t>инновационный потенциал педагогического коллектива?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4124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Фактическое состояние школы на сегодняшний день: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v"/>
            </a:pPr>
            <a:r>
              <a:rPr lang="ru-RU" dirty="0" smtClean="0"/>
              <a:t> С </a:t>
            </a:r>
            <a:r>
              <a:rPr lang="ru-RU" dirty="0"/>
              <a:t>2012 года по настоящее время МБОУ «СОШ №29» г. Костромы является площадкой по введению Федерального образовательного стандарта НОО и ООО. 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 С </a:t>
            </a:r>
            <a:r>
              <a:rPr lang="ru-RU" dirty="0"/>
              <a:t>2019 года школа является опытно-экспериментальной площадкой по теме «Апробация примерной программы воспитания». </a:t>
            </a:r>
            <a:endParaRPr lang="ru-RU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 С </a:t>
            </a:r>
            <a:r>
              <a:rPr lang="ru-RU" dirty="0"/>
              <a:t>2020 года в школе открыта инновационная площадка по теме «Разработка, апробация и внедрение программы воспитания в образовательной организации</a:t>
            </a:r>
            <a:r>
              <a:rPr lang="ru-RU" dirty="0" smtClean="0"/>
              <a:t>»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ru-RU" dirty="0" smtClean="0"/>
              <a:t> С 2021 года участие в проекте «Успех каждого ребёнка».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403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7229" y="2635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Фактическое состояние школы на сегодняшний день:</a:t>
            </a:r>
            <a:endParaRPr lang="ru-RU" b="1" dirty="0"/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587857198"/>
              </p:ext>
            </p:extLst>
          </p:nvPr>
        </p:nvGraphicFramePr>
        <p:xfrm>
          <a:off x="2138302" y="1589088"/>
          <a:ext cx="7745926" cy="51991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4765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Проблема: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В этом году в школу пришло много молодых специалистов, которые пока не имеют необходимой квалификации или ещё проходят обучение. </a:t>
            </a:r>
          </a:p>
          <a:p>
            <a:r>
              <a:rPr lang="ru-RU" sz="2400" dirty="0" smtClean="0"/>
              <a:t>Требуется время, чтобы эти педагоги могли набраться опыта и пройти аттестацию на квалификационную категорию.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108490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Фактическое состояние школы на сегодняшний день:</a:t>
            </a:r>
            <a:endParaRPr lang="ru-RU" b="1" dirty="0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835529932"/>
              </p:ext>
            </p:extLst>
          </p:nvPr>
        </p:nvGraphicFramePr>
        <p:xfrm>
          <a:off x="1493949" y="1867438"/>
          <a:ext cx="8500057" cy="46235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1137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Проблема: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Лишь </a:t>
            </a:r>
            <a:r>
              <a:rPr lang="ru-RU" sz="2800" dirty="0"/>
              <a:t>небольшой процент учителей готовы участвовать в конкурсах педагогического мастерства ежегодно. Что </a:t>
            </a:r>
            <a:r>
              <a:rPr lang="ru-RU" sz="2800" dirty="0" smtClean="0"/>
              <a:t>может быть связано </a:t>
            </a:r>
            <a:r>
              <a:rPr lang="ru-RU" sz="2800" dirty="0"/>
              <a:t>с большой нагрузкой на педагогов и нехваткой времени на </a:t>
            </a:r>
            <a:r>
              <a:rPr lang="ru-RU" sz="2800" dirty="0" smtClean="0"/>
              <a:t>качественную подготовку</a:t>
            </a:r>
            <a:r>
              <a:rPr lang="ru-RU" sz="2800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7650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2897" y="247691"/>
            <a:ext cx="10058400" cy="1450757"/>
          </a:xfrm>
        </p:spPr>
        <p:txBody>
          <a:bodyPr/>
          <a:lstStyle/>
          <a:p>
            <a:r>
              <a:rPr lang="ru-RU" b="1" dirty="0" smtClean="0"/>
              <a:t>Фактическое состояние школы на сегодняшний день:</a:t>
            </a:r>
            <a:endParaRPr lang="ru-RU" b="1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442093215"/>
              </p:ext>
            </p:extLst>
          </p:nvPr>
        </p:nvGraphicFramePr>
        <p:xfrm>
          <a:off x="2061029" y="1690688"/>
          <a:ext cx="7736114" cy="5167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268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Проблема: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Можем сказать о недостаточно высокой мотивация участия педагогов в поиске возможностей для своего развития. </a:t>
            </a:r>
          </a:p>
        </p:txBody>
      </p:sp>
    </p:spTree>
    <p:extLst>
      <p:ext uri="{BB962C8B-B14F-4D97-AF65-F5344CB8AC3E}">
        <p14:creationId xmlns:p14="http://schemas.microsoft.com/office/powerpoint/2010/main" val="2888775573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8454DF4-3D81-4424-91A8-BEC12A89B6D7}"/>
</file>

<file path=customXml/itemProps2.xml><?xml version="1.0" encoding="utf-8"?>
<ds:datastoreItem xmlns:ds="http://schemas.openxmlformats.org/officeDocument/2006/customXml" ds:itemID="{C7E3C998-C781-44BF-8CAE-CC0A1CC1D516}"/>
</file>

<file path=customXml/itemProps3.xml><?xml version="1.0" encoding="utf-8"?>
<ds:datastoreItem xmlns:ds="http://schemas.openxmlformats.org/officeDocument/2006/customXml" ds:itemID="{F772CAEA-D8BE-46A1-9B2D-8B13F340A720}"/>
</file>

<file path=customXml/itemProps4.xml><?xml version="1.0" encoding="utf-8"?>
<ds:datastoreItem xmlns:ds="http://schemas.openxmlformats.org/officeDocument/2006/customXml" ds:itemID="{08B76578-9E08-418C-B1F9-579B13E03FBA}"/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80</TotalTime>
  <Words>389</Words>
  <Application>Microsoft Office PowerPoint</Application>
  <PresentationFormat>Широкоэкранный</PresentationFormat>
  <Paragraphs>40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Calibri</vt:lpstr>
      <vt:lpstr>Calibri Light</vt:lpstr>
      <vt:lpstr>Times New Roman</vt:lpstr>
      <vt:lpstr>Wingdings</vt:lpstr>
      <vt:lpstr>Ретро</vt:lpstr>
      <vt:lpstr>Группа №6 Проектное задание по теме: «Анализ и оценка инновационной среды и  потенциала школы» </vt:lpstr>
      <vt:lpstr>Вопросы:</vt:lpstr>
      <vt:lpstr>Фактическое состояние школы на сегодняшний день:</vt:lpstr>
      <vt:lpstr>Фактическое состояние школы на сегодняшний день:</vt:lpstr>
      <vt:lpstr>Проблема:</vt:lpstr>
      <vt:lpstr>Фактическое состояние школы на сегодняшний день:</vt:lpstr>
      <vt:lpstr>Проблема:</vt:lpstr>
      <vt:lpstr>Фактическое состояние школы на сегодняшний день:</vt:lpstr>
      <vt:lpstr>Проблема:</vt:lpstr>
      <vt:lpstr>Презентация PowerPoint</vt:lpstr>
      <vt:lpstr>Презентация PowerPoint</vt:lpstr>
      <vt:lpstr>Выводы: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Группа №6 «Анализ и оценка инновационного потенциала школы»</dc:title>
  <dc:creator>Пользователь</dc:creator>
  <cp:lastModifiedBy>Пользователь</cp:lastModifiedBy>
  <cp:revision>12</cp:revision>
  <dcterms:created xsi:type="dcterms:W3CDTF">2022-12-22T20:45:30Z</dcterms:created>
  <dcterms:modified xsi:type="dcterms:W3CDTF">2023-01-08T18:26:05Z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</Properties>
</file>