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style1.xml" ContentType="application/vnd.ms-office.chartstyle+xml"/>
  <Override PartName="/ppt/theme/themeOverride2.xml" ContentType="application/vnd.openxmlformats-officedocument.themeOverr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theme/theme1.xml" ContentType="application/vnd.openxmlformats-officedocument.them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/>
              <a:t>Динамика результатов ОГЭ-2018</a:t>
            </a:r>
            <a:r>
              <a:rPr lang="ru-RU" b="1" baseline="0"/>
              <a:t> (средняя оценка по предметам)</a:t>
            </a:r>
            <a:endParaRPr lang="ru-RU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'[диаграммы ГИА_2018.xlsx]Лист1'!$A$73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'[диаграммы ГИА_2018.xlsx]Лист1'!$B$71:$M$72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обществознание</c:v>
                </c:pt>
                <c:pt idx="8">
                  <c:v>география</c:v>
                </c:pt>
                <c:pt idx="9">
                  <c:v>англ.язык</c:v>
                </c:pt>
                <c:pt idx="10">
                  <c:v>литература</c:v>
                </c:pt>
                <c:pt idx="11">
                  <c:v>по школе</c:v>
                </c:pt>
              </c:strCache>
            </c:strRef>
          </c:cat>
          <c:val>
            <c:numRef>
              <c:f>'[диаграммы ГИА_2018.xlsx]Лист1'!$B$73:$M$73</c:f>
              <c:numCache>
                <c:formatCode>General</c:formatCode>
                <c:ptCount val="12"/>
                <c:pt idx="0">
                  <c:v>3.94</c:v>
                </c:pt>
                <c:pt idx="1">
                  <c:v>3.4</c:v>
                </c:pt>
                <c:pt idx="2">
                  <c:v>3.5</c:v>
                </c:pt>
                <c:pt idx="3">
                  <c:v>3.78</c:v>
                </c:pt>
                <c:pt idx="4">
                  <c:v>5</c:v>
                </c:pt>
                <c:pt idx="5">
                  <c:v>3.82</c:v>
                </c:pt>
                <c:pt idx="6">
                  <c:v>3.83</c:v>
                </c:pt>
                <c:pt idx="7">
                  <c:v>3.26</c:v>
                </c:pt>
                <c:pt idx="8">
                  <c:v>2.63</c:v>
                </c:pt>
                <c:pt idx="9">
                  <c:v>4</c:v>
                </c:pt>
                <c:pt idx="10">
                  <c:v>3</c:v>
                </c:pt>
                <c:pt idx="11" formatCode="0.00">
                  <c:v>3.6509090909090904</c:v>
                </c:pt>
              </c:numCache>
            </c:numRef>
          </c:val>
        </c:ser>
        <c:ser>
          <c:idx val="1"/>
          <c:order val="1"/>
          <c:tx>
            <c:strRef>
              <c:f>'[диаграммы ГИА_2018.xlsx]Лист1'!$A$74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'[диаграммы ГИА_2018.xlsx]Лист1'!$B$71:$M$72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обществознание</c:v>
                </c:pt>
                <c:pt idx="8">
                  <c:v>география</c:v>
                </c:pt>
                <c:pt idx="9">
                  <c:v>англ.язык</c:v>
                </c:pt>
                <c:pt idx="10">
                  <c:v>литература</c:v>
                </c:pt>
                <c:pt idx="11">
                  <c:v>по школе</c:v>
                </c:pt>
              </c:strCache>
            </c:strRef>
          </c:cat>
          <c:val>
            <c:numRef>
              <c:f>'[диаграммы ГИА_2018.xlsx]Лист1'!$B$74:$M$74</c:f>
              <c:numCache>
                <c:formatCode>General</c:formatCode>
                <c:ptCount val="12"/>
                <c:pt idx="0">
                  <c:v>3.57</c:v>
                </c:pt>
                <c:pt idx="1">
                  <c:v>3.74</c:v>
                </c:pt>
                <c:pt idx="2">
                  <c:v>3.47</c:v>
                </c:pt>
                <c:pt idx="3">
                  <c:v>3.67</c:v>
                </c:pt>
                <c:pt idx="4">
                  <c:v>4.13</c:v>
                </c:pt>
                <c:pt idx="5">
                  <c:v>4</c:v>
                </c:pt>
                <c:pt idx="6">
                  <c:v>3.5</c:v>
                </c:pt>
                <c:pt idx="7">
                  <c:v>3.49</c:v>
                </c:pt>
                <c:pt idx="8">
                  <c:v>3</c:v>
                </c:pt>
                <c:pt idx="9">
                  <c:v>4</c:v>
                </c:pt>
                <c:pt idx="10">
                  <c:v>3</c:v>
                </c:pt>
                <c:pt idx="11" formatCode="0.00">
                  <c:v>3.5972727272727272</c:v>
                </c:pt>
              </c:numCache>
            </c:numRef>
          </c:val>
        </c:ser>
        <c:ser>
          <c:idx val="2"/>
          <c:order val="2"/>
          <c:tx>
            <c:strRef>
              <c:f>'[диаграммы ГИА_2018.xlsx]Лист1'!$A$75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'[диаграммы ГИА_2018.xlsx]Лист1'!$B$71:$M$72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обществознание</c:v>
                </c:pt>
                <c:pt idx="8">
                  <c:v>география</c:v>
                </c:pt>
                <c:pt idx="9">
                  <c:v>англ.язык</c:v>
                </c:pt>
                <c:pt idx="10">
                  <c:v>литература</c:v>
                </c:pt>
                <c:pt idx="11">
                  <c:v>по школе</c:v>
                </c:pt>
              </c:strCache>
            </c:strRef>
          </c:cat>
          <c:val>
            <c:numRef>
              <c:f>'[диаграммы ГИА_2018.xlsx]Лист1'!$B$75:$M$75</c:f>
              <c:numCache>
                <c:formatCode>General</c:formatCode>
                <c:ptCount val="12"/>
                <c:pt idx="0">
                  <c:v>3.74</c:v>
                </c:pt>
                <c:pt idx="1">
                  <c:v>3.3</c:v>
                </c:pt>
                <c:pt idx="2">
                  <c:v>3.75</c:v>
                </c:pt>
                <c:pt idx="3">
                  <c:v>3.86</c:v>
                </c:pt>
                <c:pt idx="4">
                  <c:v>3.76</c:v>
                </c:pt>
                <c:pt idx="5">
                  <c:v>4.2</c:v>
                </c:pt>
                <c:pt idx="6">
                  <c:v>3</c:v>
                </c:pt>
                <c:pt idx="7">
                  <c:v>3.37</c:v>
                </c:pt>
                <c:pt idx="8">
                  <c:v>3.67</c:v>
                </c:pt>
                <c:pt idx="9">
                  <c:v>3.5</c:v>
                </c:pt>
                <c:pt idx="10">
                  <c:v>0</c:v>
                </c:pt>
                <c:pt idx="11" formatCode="0.00">
                  <c:v>3.2863636363636362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094257520"/>
        <c:axId val="-1094256976"/>
      </c:barChart>
      <c:catAx>
        <c:axId val="-109425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094256976"/>
        <c:crosses val="autoZero"/>
        <c:auto val="1"/>
        <c:lblAlgn val="ctr"/>
        <c:lblOffset val="100"/>
        <c:noMultiLvlLbl val="0"/>
      </c:catAx>
      <c:valAx>
        <c:axId val="-1094256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09425752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/>
              <a:t>Сравнительная диаграмма ОГЭ-2018</a:t>
            </a:r>
          </a:p>
          <a:p>
            <a:pPr>
              <a:defRPr/>
            </a:pPr>
            <a:r>
              <a:rPr lang="ru-RU" sz="1200"/>
              <a:t>(средняя оценка)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'[диаграммы ГИА_2018.xlsx]Лист1'!$A$45</c:f>
              <c:strCache>
                <c:ptCount val="1"/>
                <c:pt idx="0">
                  <c:v>область</c:v>
                </c:pt>
              </c:strCache>
            </c:strRef>
          </c:tx>
          <c:invertIfNegative val="0"/>
          <c:cat>
            <c:strRef>
              <c:f>'[диаграммы ГИА_2018.xlsx]Лист1'!$B$44:$K$44</c:f>
              <c:strCache>
                <c:ptCount val="10"/>
                <c:pt idx="0">
                  <c:v>рус</c:v>
                </c:pt>
                <c:pt idx="1">
                  <c:v>матем</c:v>
                </c:pt>
                <c:pt idx="2">
                  <c:v>обществознане</c:v>
                </c:pt>
                <c:pt idx="3">
                  <c:v>химия</c:v>
                </c:pt>
                <c:pt idx="4">
                  <c:v>физика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англ.язык</c:v>
                </c:pt>
                <c:pt idx="8">
                  <c:v>информ</c:v>
                </c:pt>
                <c:pt idx="9">
                  <c:v>география</c:v>
                </c:pt>
              </c:strCache>
            </c:strRef>
          </c:cat>
          <c:val>
            <c:numRef>
              <c:f>'[диаграммы ГИА_2018.xlsx]Лист1'!$B$45:$K$45</c:f>
              <c:numCache>
                <c:formatCode>General</c:formatCode>
                <c:ptCount val="10"/>
                <c:pt idx="0">
                  <c:v>4.04</c:v>
                </c:pt>
                <c:pt idx="1">
                  <c:v>3.62</c:v>
                </c:pt>
                <c:pt idx="2">
                  <c:v>3.57</c:v>
                </c:pt>
                <c:pt idx="3">
                  <c:v>4.08</c:v>
                </c:pt>
                <c:pt idx="4">
                  <c:v>3.75</c:v>
                </c:pt>
                <c:pt idx="5">
                  <c:v>3.49</c:v>
                </c:pt>
                <c:pt idx="6">
                  <c:v>3.6</c:v>
                </c:pt>
                <c:pt idx="7">
                  <c:v>4.43</c:v>
                </c:pt>
                <c:pt idx="8">
                  <c:v>3.93</c:v>
                </c:pt>
                <c:pt idx="9">
                  <c:v>3.68</c:v>
                </c:pt>
              </c:numCache>
            </c:numRef>
          </c:val>
        </c:ser>
        <c:ser>
          <c:idx val="1"/>
          <c:order val="1"/>
          <c:tx>
            <c:strRef>
              <c:f>'[диаграммы ГИА_2018.xlsx]Лист1'!$A$46</c:f>
              <c:strCache>
                <c:ptCount val="1"/>
                <c:pt idx="0">
                  <c:v>город</c:v>
                </c:pt>
              </c:strCache>
            </c:strRef>
          </c:tx>
          <c:invertIfNegative val="0"/>
          <c:cat>
            <c:strRef>
              <c:f>'[диаграммы ГИА_2018.xlsx]Лист1'!$B$44:$K$44</c:f>
              <c:strCache>
                <c:ptCount val="10"/>
                <c:pt idx="0">
                  <c:v>рус</c:v>
                </c:pt>
                <c:pt idx="1">
                  <c:v>матем</c:v>
                </c:pt>
                <c:pt idx="2">
                  <c:v>обществознане</c:v>
                </c:pt>
                <c:pt idx="3">
                  <c:v>химия</c:v>
                </c:pt>
                <c:pt idx="4">
                  <c:v>физика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англ.язык</c:v>
                </c:pt>
                <c:pt idx="8">
                  <c:v>информ</c:v>
                </c:pt>
                <c:pt idx="9">
                  <c:v>география</c:v>
                </c:pt>
              </c:strCache>
            </c:strRef>
          </c:cat>
          <c:val>
            <c:numRef>
              <c:f>'[диаграммы ГИА_2018.xlsx]Лист1'!$B$46:$K$46</c:f>
              <c:numCache>
                <c:formatCode>General</c:formatCode>
                <c:ptCount val="10"/>
                <c:pt idx="0">
                  <c:v>4.13</c:v>
                </c:pt>
                <c:pt idx="1">
                  <c:v>3.71</c:v>
                </c:pt>
                <c:pt idx="2">
                  <c:v>3.66</c:v>
                </c:pt>
                <c:pt idx="3">
                  <c:v>4.1500000000000004</c:v>
                </c:pt>
                <c:pt idx="4" formatCode="0.0">
                  <c:v>3.78</c:v>
                </c:pt>
                <c:pt idx="5">
                  <c:v>3.58</c:v>
                </c:pt>
                <c:pt idx="6">
                  <c:v>3.61</c:v>
                </c:pt>
                <c:pt idx="7">
                  <c:v>4.4800000000000004</c:v>
                </c:pt>
                <c:pt idx="8">
                  <c:v>3.99</c:v>
                </c:pt>
                <c:pt idx="9">
                  <c:v>3.66</c:v>
                </c:pt>
              </c:numCache>
            </c:numRef>
          </c:val>
        </c:ser>
        <c:ser>
          <c:idx val="2"/>
          <c:order val="2"/>
          <c:tx>
            <c:strRef>
              <c:f>'[диаграммы ГИА_2018.xlsx]Лист1'!$A$47</c:f>
              <c:strCache>
                <c:ptCount val="1"/>
                <c:pt idx="0">
                  <c:v>школа</c:v>
                </c:pt>
              </c:strCache>
            </c:strRef>
          </c:tx>
          <c:invertIfNegative val="0"/>
          <c:cat>
            <c:strRef>
              <c:f>'[диаграммы ГИА_2018.xlsx]Лист1'!$B$44:$K$44</c:f>
              <c:strCache>
                <c:ptCount val="10"/>
                <c:pt idx="0">
                  <c:v>рус</c:v>
                </c:pt>
                <c:pt idx="1">
                  <c:v>матем</c:v>
                </c:pt>
                <c:pt idx="2">
                  <c:v>обществознане</c:v>
                </c:pt>
                <c:pt idx="3">
                  <c:v>химия</c:v>
                </c:pt>
                <c:pt idx="4">
                  <c:v>физика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англ.язык</c:v>
                </c:pt>
                <c:pt idx="8">
                  <c:v>информ</c:v>
                </c:pt>
                <c:pt idx="9">
                  <c:v>география</c:v>
                </c:pt>
              </c:strCache>
            </c:strRef>
          </c:cat>
          <c:val>
            <c:numRef>
              <c:f>'[диаграммы ГИА_2018.xlsx]Лист1'!$B$47:$K$47</c:f>
              <c:numCache>
                <c:formatCode>General</c:formatCode>
                <c:ptCount val="10"/>
                <c:pt idx="0">
                  <c:v>3.74</c:v>
                </c:pt>
                <c:pt idx="1">
                  <c:v>3.3</c:v>
                </c:pt>
                <c:pt idx="2">
                  <c:v>3.37</c:v>
                </c:pt>
                <c:pt idx="3">
                  <c:v>3.86</c:v>
                </c:pt>
                <c:pt idx="4">
                  <c:v>3.75</c:v>
                </c:pt>
                <c:pt idx="5">
                  <c:v>4.2</c:v>
                </c:pt>
                <c:pt idx="6">
                  <c:v>3</c:v>
                </c:pt>
                <c:pt idx="7">
                  <c:v>3.5</c:v>
                </c:pt>
                <c:pt idx="8">
                  <c:v>3.76</c:v>
                </c:pt>
                <c:pt idx="9">
                  <c:v>3.67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094255888"/>
        <c:axId val="-1094255344"/>
      </c:barChart>
      <c:catAx>
        <c:axId val="-1094255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-1094255344"/>
        <c:crosses val="autoZero"/>
        <c:auto val="1"/>
        <c:lblAlgn val="ctr"/>
        <c:lblOffset val="100"/>
        <c:noMultiLvlLbl val="0"/>
      </c:catAx>
      <c:valAx>
        <c:axId val="-10942553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0"/>
            </a:pPr>
            <a:endParaRPr lang="ru-RU"/>
          </a:p>
        </c:txPr>
        <c:crossAx val="-1094255888"/>
        <c:crosses val="autoZero"/>
        <c:crossBetween val="between"/>
      </c:valAx>
      <c:dTable>
        <c:showHorzBorder val="1"/>
        <c:showVertBorder val="1"/>
        <c:showOutline val="1"/>
        <c:showKeys val="0"/>
      </c:dTable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l">
              <a:defRPr/>
            </a:pPr>
            <a:r>
              <a:rPr lang="ru-RU" sz="1200"/>
              <a:t>Сравнительная диаграмма по результатам ЕГЭ - 2018</a:t>
            </a:r>
          </a:p>
        </c:rich>
      </c:tx>
      <c:layout>
        <c:manualLayout>
          <c:xMode val="edge"/>
          <c:yMode val="edge"/>
          <c:x val="0.26159093364715041"/>
          <c:y val="3.2310648568490252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область</c:v>
                </c:pt>
              </c:strCache>
            </c:strRef>
          </c:tx>
          <c:invertIfNegative val="0"/>
          <c:cat>
            <c:strRef>
              <c:f>Лист1!$B$1:$K$1</c:f>
              <c:strCache>
                <c:ptCount val="10"/>
                <c:pt idx="0">
                  <c:v>русский</c:v>
                </c:pt>
                <c:pt idx="1">
                  <c:v>математика</c:v>
                </c:pt>
                <c:pt idx="2">
                  <c:v>матем.(база)</c:v>
                </c:pt>
                <c:pt idx="3">
                  <c:v>история</c:v>
                </c:pt>
                <c:pt idx="4">
                  <c:v>обществознание</c:v>
                </c:pt>
                <c:pt idx="5">
                  <c:v>физика</c:v>
                </c:pt>
                <c:pt idx="6">
                  <c:v>химия</c:v>
                </c:pt>
                <c:pt idx="7">
                  <c:v>англ.язык</c:v>
                </c:pt>
                <c:pt idx="8">
                  <c:v>биология</c:v>
                </c:pt>
                <c:pt idx="9">
                  <c:v>средний балл</c:v>
                </c:pt>
              </c:strCache>
            </c:strRef>
          </c:cat>
          <c:val>
            <c:numRef>
              <c:f>Лист1!$B$2:$K$2</c:f>
              <c:numCache>
                <c:formatCode>General</c:formatCode>
                <c:ptCount val="10"/>
                <c:pt idx="0">
                  <c:v>71.3</c:v>
                </c:pt>
                <c:pt idx="1">
                  <c:v>48.8</c:v>
                </c:pt>
                <c:pt idx="2">
                  <c:v>4.34</c:v>
                </c:pt>
                <c:pt idx="3">
                  <c:v>56.3</c:v>
                </c:pt>
                <c:pt idx="4">
                  <c:v>62.1</c:v>
                </c:pt>
                <c:pt idx="5">
                  <c:v>53.6</c:v>
                </c:pt>
                <c:pt idx="6">
                  <c:v>52.7</c:v>
                </c:pt>
                <c:pt idx="7">
                  <c:v>72</c:v>
                </c:pt>
                <c:pt idx="8">
                  <c:v>55.5</c:v>
                </c:pt>
                <c:pt idx="9">
                  <c:v>48.5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город</c:v>
                </c:pt>
              </c:strCache>
            </c:strRef>
          </c:tx>
          <c:invertIfNegative val="0"/>
          <c:cat>
            <c:strRef>
              <c:f>Лист1!$B$1:$K$1</c:f>
              <c:strCache>
                <c:ptCount val="10"/>
                <c:pt idx="0">
                  <c:v>русский</c:v>
                </c:pt>
                <c:pt idx="1">
                  <c:v>математика</c:v>
                </c:pt>
                <c:pt idx="2">
                  <c:v>матем.(база)</c:v>
                </c:pt>
                <c:pt idx="3">
                  <c:v>история</c:v>
                </c:pt>
                <c:pt idx="4">
                  <c:v>обществознание</c:v>
                </c:pt>
                <c:pt idx="5">
                  <c:v>физика</c:v>
                </c:pt>
                <c:pt idx="6">
                  <c:v>химия</c:v>
                </c:pt>
                <c:pt idx="7">
                  <c:v>англ.язык</c:v>
                </c:pt>
                <c:pt idx="8">
                  <c:v>биология</c:v>
                </c:pt>
                <c:pt idx="9">
                  <c:v>средний балл</c:v>
                </c:pt>
              </c:strCache>
            </c:strRef>
          </c:cat>
          <c:val>
            <c:numRef>
              <c:f>Лист1!$B$3:$K$3</c:f>
              <c:numCache>
                <c:formatCode>General</c:formatCode>
                <c:ptCount val="10"/>
                <c:pt idx="0">
                  <c:v>73.099999999999994</c:v>
                </c:pt>
                <c:pt idx="1">
                  <c:v>49.6</c:v>
                </c:pt>
                <c:pt idx="2" formatCode="0.00">
                  <c:v>4.38</c:v>
                </c:pt>
                <c:pt idx="3">
                  <c:v>58.7</c:v>
                </c:pt>
                <c:pt idx="4">
                  <c:v>63.3</c:v>
                </c:pt>
                <c:pt idx="5">
                  <c:v>56.3</c:v>
                </c:pt>
                <c:pt idx="6">
                  <c:v>52.9</c:v>
                </c:pt>
                <c:pt idx="7">
                  <c:v>75.3</c:v>
                </c:pt>
                <c:pt idx="8">
                  <c:v>58.6</c:v>
                </c:pt>
                <c:pt idx="9">
                  <c:v>50.45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школа</c:v>
                </c:pt>
              </c:strCache>
            </c:strRef>
          </c:tx>
          <c:invertIfNegative val="0"/>
          <c:cat>
            <c:strRef>
              <c:f>Лист1!$B$1:$K$1</c:f>
              <c:strCache>
                <c:ptCount val="10"/>
                <c:pt idx="0">
                  <c:v>русский</c:v>
                </c:pt>
                <c:pt idx="1">
                  <c:v>математика</c:v>
                </c:pt>
                <c:pt idx="2">
                  <c:v>матем.(база)</c:v>
                </c:pt>
                <c:pt idx="3">
                  <c:v>история</c:v>
                </c:pt>
                <c:pt idx="4">
                  <c:v>обществознание</c:v>
                </c:pt>
                <c:pt idx="5">
                  <c:v>физика</c:v>
                </c:pt>
                <c:pt idx="6">
                  <c:v>химия</c:v>
                </c:pt>
                <c:pt idx="7">
                  <c:v>англ.язык</c:v>
                </c:pt>
                <c:pt idx="8">
                  <c:v>биология</c:v>
                </c:pt>
                <c:pt idx="9">
                  <c:v>средний балл</c:v>
                </c:pt>
              </c:strCache>
            </c:strRef>
          </c:cat>
          <c:val>
            <c:numRef>
              <c:f>Лист1!$B$4:$K$4</c:f>
              <c:numCache>
                <c:formatCode>General</c:formatCode>
                <c:ptCount val="10"/>
                <c:pt idx="0">
                  <c:v>71.599999999999994</c:v>
                </c:pt>
                <c:pt idx="1">
                  <c:v>50.1</c:v>
                </c:pt>
                <c:pt idx="2">
                  <c:v>4.4000000000000004</c:v>
                </c:pt>
                <c:pt idx="3">
                  <c:v>43</c:v>
                </c:pt>
                <c:pt idx="4">
                  <c:v>61.1</c:v>
                </c:pt>
                <c:pt idx="5">
                  <c:v>65.5</c:v>
                </c:pt>
                <c:pt idx="6">
                  <c:v>52.1</c:v>
                </c:pt>
                <c:pt idx="7">
                  <c:v>54</c:v>
                </c:pt>
                <c:pt idx="8">
                  <c:v>63</c:v>
                </c:pt>
                <c:pt idx="9">
                  <c:v>57.2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094252080"/>
        <c:axId val="-1089063088"/>
      </c:barChart>
      <c:catAx>
        <c:axId val="-109425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-1089063088"/>
        <c:crosses val="autoZero"/>
        <c:auto val="1"/>
        <c:lblAlgn val="ctr"/>
        <c:lblOffset val="100"/>
        <c:noMultiLvlLbl val="0"/>
      </c:catAx>
      <c:valAx>
        <c:axId val="-10890630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-10942520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/>
              <a:t>Динамика результатов ЕГЭ за три года</a:t>
            </a:r>
            <a:r>
              <a:rPr lang="ru-RU"/>
              <a:t> </a:t>
            </a:r>
          </a:p>
        </c:rich>
      </c:tx>
      <c:layout>
        <c:manualLayout>
          <c:xMode val="edge"/>
          <c:yMode val="edge"/>
          <c:x val="0.21231471066116744"/>
          <c:y val="1.8518518518518556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Лист1!$A$25</c:f>
              <c:strCache>
                <c:ptCount val="1"/>
              </c:strCache>
            </c:strRef>
          </c:tx>
          <c:invertIfNegative val="0"/>
          <c:cat>
            <c:strRef>
              <c:f>Лист1!$B$23:$J$23</c:f>
              <c:strCache>
                <c:ptCount val="9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биология</c:v>
                </c:pt>
                <c:pt idx="4">
                  <c:v>история</c:v>
                </c:pt>
                <c:pt idx="5">
                  <c:v>обществознание</c:v>
                </c:pt>
                <c:pt idx="6">
                  <c:v>химия</c:v>
                </c:pt>
                <c:pt idx="7">
                  <c:v>англ.яз</c:v>
                </c:pt>
                <c:pt idx="8">
                  <c:v>матем(база)</c:v>
                </c:pt>
              </c:strCache>
            </c:strRef>
          </c:cat>
          <c:val>
            <c:numRef>
              <c:f>Лист1!$B$25:$J$25</c:f>
              <c:numCache>
                <c:formatCode>General</c:formatCode>
                <c:ptCount val="9"/>
              </c:numCache>
            </c:numRef>
          </c:val>
        </c:ser>
        <c:ser>
          <c:idx val="1"/>
          <c:order val="1"/>
          <c:tx>
            <c:strRef>
              <c:f>Лист1!$A$26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Лист1!$B$23:$J$23</c:f>
              <c:strCache>
                <c:ptCount val="9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биология</c:v>
                </c:pt>
                <c:pt idx="4">
                  <c:v>история</c:v>
                </c:pt>
                <c:pt idx="5">
                  <c:v>обществознание</c:v>
                </c:pt>
                <c:pt idx="6">
                  <c:v>химия</c:v>
                </c:pt>
                <c:pt idx="7">
                  <c:v>англ.яз</c:v>
                </c:pt>
                <c:pt idx="8">
                  <c:v>матем(база)</c:v>
                </c:pt>
              </c:strCache>
            </c:strRef>
          </c:cat>
          <c:val>
            <c:numRef>
              <c:f>Лист1!$B$26:$J$26</c:f>
              <c:numCache>
                <c:formatCode>General</c:formatCode>
                <c:ptCount val="9"/>
                <c:pt idx="0">
                  <c:v>74.2</c:v>
                </c:pt>
                <c:pt idx="1">
                  <c:v>41.7</c:v>
                </c:pt>
                <c:pt idx="2">
                  <c:v>48.6</c:v>
                </c:pt>
                <c:pt idx="3">
                  <c:v>52.2</c:v>
                </c:pt>
                <c:pt idx="4">
                  <c:v>44.8</c:v>
                </c:pt>
                <c:pt idx="5">
                  <c:v>60.2</c:v>
                </c:pt>
                <c:pt idx="6">
                  <c:v>43.8</c:v>
                </c:pt>
                <c:pt idx="7">
                  <c:v>51</c:v>
                </c:pt>
                <c:pt idx="8">
                  <c:v>4.5</c:v>
                </c:pt>
              </c:numCache>
            </c:numRef>
          </c:val>
        </c:ser>
        <c:ser>
          <c:idx val="2"/>
          <c:order val="2"/>
          <c:tx>
            <c:strRef>
              <c:f>Лист1!$A$27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Лист1!$B$23:$J$23</c:f>
              <c:strCache>
                <c:ptCount val="9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биология</c:v>
                </c:pt>
                <c:pt idx="4">
                  <c:v>история</c:v>
                </c:pt>
                <c:pt idx="5">
                  <c:v>обществознание</c:v>
                </c:pt>
                <c:pt idx="6">
                  <c:v>химия</c:v>
                </c:pt>
                <c:pt idx="7">
                  <c:v>англ.яз</c:v>
                </c:pt>
                <c:pt idx="8">
                  <c:v>матем(база)</c:v>
                </c:pt>
              </c:strCache>
            </c:strRef>
          </c:cat>
          <c:val>
            <c:numRef>
              <c:f>Лист1!$B$27:$J$27</c:f>
              <c:numCache>
                <c:formatCode>General</c:formatCode>
                <c:ptCount val="9"/>
                <c:pt idx="0">
                  <c:v>66.8</c:v>
                </c:pt>
                <c:pt idx="1">
                  <c:v>28.3</c:v>
                </c:pt>
                <c:pt idx="2">
                  <c:v>44</c:v>
                </c:pt>
                <c:pt idx="3">
                  <c:v>62</c:v>
                </c:pt>
                <c:pt idx="4">
                  <c:v>38.700000000000003</c:v>
                </c:pt>
                <c:pt idx="5">
                  <c:v>50.4</c:v>
                </c:pt>
                <c:pt idx="6">
                  <c:v>35.5</c:v>
                </c:pt>
                <c:pt idx="7">
                  <c:v>39</c:v>
                </c:pt>
                <c:pt idx="8">
                  <c:v>4.0999999999999996</c:v>
                </c:pt>
              </c:numCache>
            </c:numRef>
          </c:val>
        </c:ser>
        <c:ser>
          <c:idx val="3"/>
          <c:order val="3"/>
          <c:tx>
            <c:strRef>
              <c:f>Лист1!$A$28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Лист1!$B$23:$J$23</c:f>
              <c:strCache>
                <c:ptCount val="9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биология</c:v>
                </c:pt>
                <c:pt idx="4">
                  <c:v>история</c:v>
                </c:pt>
                <c:pt idx="5">
                  <c:v>обществознание</c:v>
                </c:pt>
                <c:pt idx="6">
                  <c:v>химия</c:v>
                </c:pt>
                <c:pt idx="7">
                  <c:v>англ.яз</c:v>
                </c:pt>
                <c:pt idx="8">
                  <c:v>матем(база)</c:v>
                </c:pt>
              </c:strCache>
            </c:strRef>
          </c:cat>
          <c:val>
            <c:numRef>
              <c:f>Лист1!$B$28:$J$28</c:f>
              <c:numCache>
                <c:formatCode>General</c:formatCode>
                <c:ptCount val="9"/>
                <c:pt idx="0">
                  <c:v>71.599999999999994</c:v>
                </c:pt>
                <c:pt idx="1">
                  <c:v>50.1</c:v>
                </c:pt>
                <c:pt idx="2">
                  <c:v>65.5</c:v>
                </c:pt>
                <c:pt idx="3">
                  <c:v>63</c:v>
                </c:pt>
                <c:pt idx="4">
                  <c:v>43</c:v>
                </c:pt>
                <c:pt idx="5">
                  <c:v>61.1</c:v>
                </c:pt>
                <c:pt idx="6">
                  <c:v>52.1</c:v>
                </c:pt>
                <c:pt idx="7">
                  <c:v>54</c:v>
                </c:pt>
                <c:pt idx="8">
                  <c:v>4.4000000000000004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089069072"/>
        <c:axId val="-1089068528"/>
      </c:barChart>
      <c:catAx>
        <c:axId val="-1089069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-1089068528"/>
        <c:crosses val="autoZero"/>
        <c:auto val="1"/>
        <c:lblAlgn val="ctr"/>
        <c:lblOffset val="100"/>
        <c:noMultiLvlLbl val="0"/>
      </c:catAx>
      <c:valAx>
        <c:axId val="-1089068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 b="0"/>
            </a:pPr>
            <a:endParaRPr lang="ru-RU"/>
          </a:p>
        </c:txPr>
        <c:crossAx val="-108906907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ru-RU"/>
          </a:p>
        </c:txPr>
      </c:dTable>
    </c:plotArea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8953" y="2514600"/>
            <a:ext cx="9585660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Результаты  </a:t>
            </a:r>
            <a:r>
              <a:rPr lang="ru-RU" b="1" i="1" dirty="0" smtClean="0"/>
              <a:t>государственной итоговой аттестации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за </a:t>
            </a:r>
            <a:r>
              <a:rPr lang="ru-RU" b="1" i="1" dirty="0" smtClean="0"/>
              <a:t>2017-2018 учебный год</a:t>
            </a: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8051" y="5602309"/>
            <a:ext cx="8744755" cy="901521"/>
          </a:xfrm>
        </p:spPr>
        <p:txBody>
          <a:bodyPr/>
          <a:lstStyle/>
          <a:p>
            <a:pPr algn="r"/>
            <a:r>
              <a:rPr lang="ru-RU" b="1" i="1" dirty="0" smtClean="0"/>
              <a:t>Заместитель директора Петрова Наталья Петровна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36794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335910"/>
              </p:ext>
            </p:extLst>
          </p:nvPr>
        </p:nvGraphicFramePr>
        <p:xfrm>
          <a:off x="1893194" y="656823"/>
          <a:ext cx="9611419" cy="5602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041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547588"/>
              </p:ext>
            </p:extLst>
          </p:nvPr>
        </p:nvGraphicFramePr>
        <p:xfrm>
          <a:off x="2137893" y="1043189"/>
          <a:ext cx="9366720" cy="4868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077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7337471"/>
              </p:ext>
            </p:extLst>
          </p:nvPr>
        </p:nvGraphicFramePr>
        <p:xfrm>
          <a:off x="1609859" y="1313645"/>
          <a:ext cx="9894754" cy="4919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623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824531"/>
              </p:ext>
            </p:extLst>
          </p:nvPr>
        </p:nvGraphicFramePr>
        <p:xfrm>
          <a:off x="1481071" y="888642"/>
          <a:ext cx="9984906" cy="5653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5562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2ccc0c3989fca12a9b7555c949bc4dbc92c92"/>
</p:tagLst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AWJJH2MPE6E2-1585558818-3019</_dlc_DocId>
    <_dlc_DocIdUrl xmlns="4a252ca3-5a62-4c1c-90a6-29f4710e47f8">
      <Url>http://xn--44-6kcadhwnl3cfdx.xn--p1ai/Kostroma_EDU/kos-sch-29/_layouts/15/DocIdRedir.aspx?ID=AWJJH2MPE6E2-1585558818-3019</Url>
      <Description>AWJJH2MPE6E2-1585558818-3019</Description>
    </_dlc_DocIdUrl>
  </documentManagement>
</p:properties>
</file>

<file path=customXml/itemProps1.xml><?xml version="1.0" encoding="utf-8"?>
<ds:datastoreItem xmlns:ds="http://schemas.openxmlformats.org/officeDocument/2006/customXml" ds:itemID="{F7DCDB02-EB5F-4FDA-A0E3-0D671498AE63}"/>
</file>

<file path=customXml/itemProps2.xml><?xml version="1.0" encoding="utf-8"?>
<ds:datastoreItem xmlns:ds="http://schemas.openxmlformats.org/officeDocument/2006/customXml" ds:itemID="{40F84BFA-E984-4110-8FC3-4FB0A19CF450}"/>
</file>

<file path=customXml/itemProps3.xml><?xml version="1.0" encoding="utf-8"?>
<ds:datastoreItem xmlns:ds="http://schemas.openxmlformats.org/officeDocument/2006/customXml" ds:itemID="{B76EF285-7CA2-4B2A-885F-DD25937321F3}"/>
</file>

<file path=customXml/itemProps4.xml><?xml version="1.0" encoding="utf-8"?>
<ds:datastoreItem xmlns:ds="http://schemas.openxmlformats.org/officeDocument/2006/customXml" ds:itemID="{0E581DE1-79E4-4396-B3C9-CAE22A478074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</TotalTime>
  <Words>38</Words>
  <Application>Microsoft Office PowerPoint</Application>
  <PresentationFormat>Широкоэкранный</PresentationFormat>
  <Paragraphs>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Результаты  государственной итоговой аттестации  за 2017-2018 учебный год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государственной итоговой аттестации за 2017-2018 учебный год</dc:title>
  <dc:creator>User</dc:creator>
  <cp:lastModifiedBy>User</cp:lastModifiedBy>
  <cp:revision>4</cp:revision>
  <dcterms:created xsi:type="dcterms:W3CDTF">2018-08-29T18:32:52Z</dcterms:created>
  <dcterms:modified xsi:type="dcterms:W3CDTF">2018-08-30T05:29:54Z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3375ee75-d0a8-48e8-9107-e57fc29902d6</vt:lpwstr>
  </property>
</Properties>
</file>