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s/slide4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48.xml" ContentType="application/vnd.openxmlformats-officedocument.presentationml.slide+xml"/>
  <Override PartName="/ppt/slides/slide55.xml" ContentType="application/vnd.openxmlformats-officedocument.presentationml.slide+xml"/>
  <Override PartName="/ppt/slides/slide5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54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51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5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71"/>
  </p:notesMasterIdLst>
  <p:sldIdLst>
    <p:sldId id="256" r:id="rId2"/>
    <p:sldId id="261" r:id="rId3"/>
    <p:sldId id="260" r:id="rId4"/>
    <p:sldId id="325" r:id="rId5"/>
    <p:sldId id="310" r:id="rId6"/>
    <p:sldId id="311" r:id="rId7"/>
    <p:sldId id="312" r:id="rId8"/>
    <p:sldId id="332" r:id="rId9"/>
    <p:sldId id="333" r:id="rId10"/>
    <p:sldId id="308" r:id="rId11"/>
    <p:sldId id="307" r:id="rId12"/>
    <p:sldId id="319" r:id="rId13"/>
    <p:sldId id="282" r:id="rId14"/>
    <p:sldId id="326" r:id="rId15"/>
    <p:sldId id="286" r:id="rId16"/>
    <p:sldId id="274" r:id="rId17"/>
    <p:sldId id="327" r:id="rId18"/>
    <p:sldId id="264" r:id="rId19"/>
    <p:sldId id="287" r:id="rId20"/>
    <p:sldId id="262" r:id="rId21"/>
    <p:sldId id="291" r:id="rId22"/>
    <p:sldId id="292" r:id="rId23"/>
    <p:sldId id="323" r:id="rId24"/>
    <p:sldId id="290" r:id="rId25"/>
    <p:sldId id="313" r:id="rId26"/>
    <p:sldId id="315" r:id="rId27"/>
    <p:sldId id="316" r:id="rId28"/>
    <p:sldId id="334" r:id="rId29"/>
    <p:sldId id="295" r:id="rId30"/>
    <p:sldId id="322" r:id="rId31"/>
    <p:sldId id="289" r:id="rId32"/>
    <p:sldId id="336" r:id="rId33"/>
    <p:sldId id="294" r:id="rId34"/>
    <p:sldId id="265" r:id="rId35"/>
    <p:sldId id="284" r:id="rId36"/>
    <p:sldId id="266" r:id="rId37"/>
    <p:sldId id="338" r:id="rId38"/>
    <p:sldId id="267" r:id="rId39"/>
    <p:sldId id="329" r:id="rId40"/>
    <p:sldId id="331" r:id="rId41"/>
    <p:sldId id="283" r:id="rId42"/>
    <p:sldId id="276" r:id="rId43"/>
    <p:sldId id="278" r:id="rId44"/>
    <p:sldId id="279" r:id="rId45"/>
    <p:sldId id="324" r:id="rId46"/>
    <p:sldId id="297" r:id="rId47"/>
    <p:sldId id="296" r:id="rId48"/>
    <p:sldId id="298" r:id="rId49"/>
    <p:sldId id="321" r:id="rId50"/>
    <p:sldId id="317" r:id="rId51"/>
    <p:sldId id="306" r:id="rId52"/>
    <p:sldId id="339" r:id="rId53"/>
    <p:sldId id="320" r:id="rId54"/>
    <p:sldId id="280" r:id="rId55"/>
    <p:sldId id="281" r:id="rId56"/>
    <p:sldId id="340" r:id="rId57"/>
    <p:sldId id="288" r:id="rId58"/>
    <p:sldId id="271" r:id="rId59"/>
    <p:sldId id="285" r:id="rId60"/>
    <p:sldId id="268" r:id="rId61"/>
    <p:sldId id="272" r:id="rId62"/>
    <p:sldId id="270" r:id="rId63"/>
    <p:sldId id="300" r:id="rId64"/>
    <p:sldId id="318" r:id="rId65"/>
    <p:sldId id="299" r:id="rId66"/>
    <p:sldId id="341" r:id="rId67"/>
    <p:sldId id="303" r:id="rId68"/>
    <p:sldId id="302" r:id="rId69"/>
    <p:sldId id="305" r:id="rId70"/>
  </p:sldIdLst>
  <p:sldSz cx="9906000" cy="6858000" type="A4"/>
  <p:notesSz cx="9947275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12" y="7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79" Type="http://schemas.openxmlformats.org/officeDocument/2006/relationships/customXml" Target="../customXml/item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78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486" cy="344488"/>
          </a:xfrm>
          <a:prstGeom prst="rect">
            <a:avLst/>
          </a:prstGeom>
        </p:spPr>
        <p:txBody>
          <a:bodyPr vert="horz" lIns="96004" tIns="48003" rIns="96004" bIns="4800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5062" y="0"/>
            <a:ext cx="4310486" cy="344488"/>
          </a:xfrm>
          <a:prstGeom prst="rect">
            <a:avLst/>
          </a:prstGeom>
        </p:spPr>
        <p:txBody>
          <a:bodyPr vert="horz" lIns="96004" tIns="48003" rIns="96004" bIns="48003" rtlCol="0"/>
          <a:lstStyle>
            <a:lvl1pPr algn="r">
              <a:defRPr sz="1300"/>
            </a:lvl1pPr>
          </a:lstStyle>
          <a:p>
            <a:fld id="{309F2356-7657-46CE-8328-A042EB3FB898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0" y="857250"/>
            <a:ext cx="3343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04" tIns="48003" rIns="96004" bIns="48003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728" y="3300413"/>
            <a:ext cx="7957820" cy="2700337"/>
          </a:xfrm>
          <a:prstGeom prst="rect">
            <a:avLst/>
          </a:prstGeom>
        </p:spPr>
        <p:txBody>
          <a:bodyPr vert="horz" lIns="96004" tIns="48003" rIns="96004" bIns="4800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310486" cy="344487"/>
          </a:xfrm>
          <a:prstGeom prst="rect">
            <a:avLst/>
          </a:prstGeom>
        </p:spPr>
        <p:txBody>
          <a:bodyPr vert="horz" lIns="96004" tIns="48003" rIns="96004" bIns="4800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5062" y="6513513"/>
            <a:ext cx="4310486" cy="344487"/>
          </a:xfrm>
          <a:prstGeom prst="rect">
            <a:avLst/>
          </a:prstGeom>
        </p:spPr>
        <p:txBody>
          <a:bodyPr vert="horz" lIns="96004" tIns="48003" rIns="96004" bIns="48003" rtlCol="0" anchor="b"/>
          <a:lstStyle>
            <a:lvl1pPr algn="r">
              <a:defRPr sz="1300"/>
            </a:lvl1pPr>
          </a:lstStyle>
          <a:p>
            <a:fld id="{E3923C63-ADFE-4197-B919-3196B6B15C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20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5D2C-6A1B-40A2-8D72-E00D9694E63E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E1A5F-5468-40C7-BECF-6F26CB28C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5D2C-6A1B-40A2-8D72-E00D9694E63E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E1A5F-5468-40C7-BECF-6F26CB28C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43"/>
            <a:ext cx="24145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7" y="274643"/>
            <a:ext cx="70786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5D2C-6A1B-40A2-8D72-E00D9694E63E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E1A5F-5468-40C7-BECF-6F26CB28C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5D2C-6A1B-40A2-8D72-E00D9694E63E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E1A5F-5468-40C7-BECF-6F26CB28C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5D2C-6A1B-40A2-8D72-E00D9694E63E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E1A5F-5468-40C7-BECF-6F26CB28C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6575" y="1600205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48300" y="1600205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5D2C-6A1B-40A2-8D72-E00D9694E63E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E1A5F-5468-40C7-BECF-6F26CB28C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5D2C-6A1B-40A2-8D72-E00D9694E63E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E1A5F-5468-40C7-BECF-6F26CB28C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5D2C-6A1B-40A2-8D72-E00D9694E63E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E1A5F-5468-40C7-BECF-6F26CB28C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5D2C-6A1B-40A2-8D72-E00D9694E63E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E1A5F-5468-40C7-BECF-6F26CB28C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5D2C-6A1B-40A2-8D72-E00D9694E63E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E1A5F-5468-40C7-BECF-6F26CB28C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5D2C-6A1B-40A2-8D72-E00D9694E63E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E1A5F-5468-40C7-BECF-6F26CB28C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5D2C-6A1B-40A2-8D72-E00D9694E63E}" type="datetimeFigureOut">
              <a:rPr lang="en-US" smtClean="0"/>
              <a:pPr/>
              <a:t>2/14/2022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E1A5F-5468-40C7-BECF-6F26CB28C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jpeg"/><Relationship Id="rId5" Type="http://schemas.openxmlformats.org/officeDocument/2006/relationships/image" Target="../media/image49.gif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microsoft.com/office/2007/relationships/hdphoto" Target="../media/hdphoto1.wdp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gif"/><Relationship Id="rId5" Type="http://schemas.openxmlformats.org/officeDocument/2006/relationships/image" Target="../media/image79.jpeg"/><Relationship Id="rId4" Type="http://schemas.openxmlformats.org/officeDocument/2006/relationships/image" Target="../media/image78.png"/><Relationship Id="rId9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gif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microsoft.com/office/2007/relationships/hdphoto" Target="../media/hdphoto2.wdp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gi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openxmlformats.org/officeDocument/2006/relationships/image" Target="../media/image126.gif"/><Relationship Id="rId3" Type="http://schemas.openxmlformats.org/officeDocument/2006/relationships/image" Target="../media/image116.gif"/><Relationship Id="rId7" Type="http://schemas.openxmlformats.org/officeDocument/2006/relationships/image" Target="../media/image120.gif"/><Relationship Id="rId12" Type="http://schemas.openxmlformats.org/officeDocument/2006/relationships/image" Target="../media/image125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5" Type="http://schemas.openxmlformats.org/officeDocument/2006/relationships/image" Target="../media/image118.gif"/><Relationship Id="rId10" Type="http://schemas.openxmlformats.org/officeDocument/2006/relationships/image" Target="../media/image123.gif"/><Relationship Id="rId4" Type="http://schemas.openxmlformats.org/officeDocument/2006/relationships/image" Target="../media/image117.gif"/><Relationship Id="rId9" Type="http://schemas.openxmlformats.org/officeDocument/2006/relationships/image" Target="../media/image122.g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29.png"/><Relationship Id="rId7" Type="http://schemas.openxmlformats.org/officeDocument/2006/relationships/image" Target="../media/image134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microsoft.com/office/2007/relationships/hdphoto" Target="../media/hdphoto3.wdp"/><Relationship Id="rId4" Type="http://schemas.openxmlformats.org/officeDocument/2006/relationships/image" Target="../media/image132.png"/><Relationship Id="rId9" Type="http://schemas.microsoft.com/office/2007/relationships/hdphoto" Target="../media/hdphoto4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microsoft.com/office/2007/relationships/hdphoto" Target="../media/hdphoto5.wdp"/><Relationship Id="rId4" Type="http://schemas.openxmlformats.org/officeDocument/2006/relationships/image" Target="../media/image14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jpeg"/><Relationship Id="rId7" Type="http://schemas.openxmlformats.org/officeDocument/2006/relationships/image" Target="../media/image155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60.jpeg"/><Relationship Id="rId7" Type="http://schemas.microsoft.com/office/2007/relationships/hdphoto" Target="../media/hdphoto6.wdp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10" Type="http://schemas.openxmlformats.org/officeDocument/2006/relationships/image" Target="../media/image165.jpeg"/><Relationship Id="rId4" Type="http://schemas.openxmlformats.org/officeDocument/2006/relationships/image" Target="../media/image161.png"/><Relationship Id="rId9" Type="http://schemas.microsoft.com/office/2007/relationships/hdphoto" Target="../media/hdphoto7.wdp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gif"/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9239" y="848517"/>
            <a:ext cx="67651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Ваше ФИО: </a:t>
            </a:r>
            <a:r>
              <a:rPr lang="ru-RU" dirty="0" err="1" smtClean="0"/>
              <a:t>_</a:t>
            </a:r>
            <a:r>
              <a:rPr lang="ru-RU" u="sng" dirty="0" err="1" smtClean="0"/>
              <a:t>Лебедева</a:t>
            </a:r>
            <a:r>
              <a:rPr lang="ru-RU" u="sng" dirty="0" smtClean="0"/>
              <a:t> Ксения </a:t>
            </a:r>
            <a:r>
              <a:rPr lang="ru-RU" u="sng" dirty="0" err="1" smtClean="0"/>
              <a:t>Юрьевна</a:t>
            </a:r>
            <a:r>
              <a:rPr lang="ru-RU" dirty="0" err="1" smtClean="0"/>
              <a:t>___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Название УМК:  «Перспектива», окружающий мир, 1 класс, 1 часть</a:t>
            </a:r>
            <a:endParaRPr lang="en-US" dirty="0"/>
          </a:p>
        </p:txBody>
      </p:sp>
      <p:pic>
        <p:nvPicPr>
          <p:cNvPr id="63490" name="Picture 2" descr="https://www.cvartplus.ru/components/com_virtuemart/shop_image/product/_________________5d2e39596086a.jpg"/>
          <p:cNvPicPr>
            <a:picLocks noChangeAspect="1" noChangeArrowheads="1"/>
          </p:cNvPicPr>
          <p:nvPr/>
        </p:nvPicPr>
        <p:blipFill>
          <a:blip r:embed="rId2"/>
          <a:srcRect t="15034" r="22915"/>
          <a:stretch>
            <a:fillRect/>
          </a:stretch>
        </p:blipFill>
        <p:spPr bwMode="auto">
          <a:xfrm>
            <a:off x="3662450" y="2230734"/>
            <a:ext cx="2769589" cy="3697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5575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97564" y="139148"/>
            <a:ext cx="3856383" cy="914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РАЗДЕЛ: «Мы и наш мир»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Тема: Природа в творчестве человека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600200"/>
            <a:ext cx="94918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Введение</a:t>
            </a:r>
            <a:r>
              <a:rPr lang="ru-RU" dirty="0" smtClean="0"/>
              <a:t>: Ребят, я вам сегодня принесла фигурку. Из чего она сделана? А пробовали ли вы что-то мастерить своими руками, из чего вы это делали? Все неживые предметы, которые нас окружают придумал и сделал человек, но ему в этом помогла природа. Ведь не будь дерева, </a:t>
            </a:r>
          </a:p>
          <a:p>
            <a:r>
              <a:rPr lang="ru-RU" dirty="0" smtClean="0"/>
              <a:t>Нам бы с вами не на чем было сидеть, не в чем писать. Сегодня мы с вами узнаем из каких еще материалов и что человек создал. Для этого мы с вами сделаем подсказку. Учитель показывает свою тетрадь с интерактивным элементом книжка 4 двери.</a:t>
            </a:r>
          </a:p>
          <a:p>
            <a:r>
              <a:rPr lang="ru-RU" b="1" dirty="0" smtClean="0"/>
              <a:t>Интерактивный элемент:</a:t>
            </a:r>
          </a:p>
          <a:p>
            <a:pPr marL="342900" indent="-342900">
              <a:buAutoNum type="arabicPeriod"/>
            </a:pPr>
            <a:r>
              <a:rPr lang="ru-RU" dirty="0" smtClean="0"/>
              <a:t>Вырезать шаблон, приклеить его в тетрадь.</a:t>
            </a:r>
          </a:p>
          <a:p>
            <a:pPr marL="342900" indent="-342900">
              <a:buAutoNum type="arabicPeriod"/>
            </a:pPr>
            <a:r>
              <a:rPr lang="ru-RU" dirty="0" smtClean="0"/>
              <a:t>Обвести надписи на </a:t>
            </a:r>
            <a:r>
              <a:rPr lang="ru-RU" dirty="0" err="1" smtClean="0"/>
              <a:t>флэпах</a:t>
            </a:r>
            <a:r>
              <a:rPr lang="ru-RU" dirty="0" smtClean="0"/>
              <a:t>.</a:t>
            </a:r>
          </a:p>
          <a:p>
            <a:pPr marL="342900" indent="-342900">
              <a:buAutoNum type="arabicPeriod"/>
            </a:pPr>
            <a:r>
              <a:rPr lang="ru-RU" dirty="0" smtClean="0"/>
              <a:t>Нарисовать картинки и внутри подписать какие изделия можно получить из соломы, глины и т.д.</a:t>
            </a:r>
          </a:p>
          <a:p>
            <a:pPr marL="342900" indent="-342900"/>
            <a:r>
              <a:rPr lang="ru-RU" b="1" dirty="0" smtClean="0"/>
              <a:t>Задания к элементу: </a:t>
            </a:r>
            <a:r>
              <a:rPr lang="ru-RU" dirty="0" smtClean="0"/>
              <a:t>учитель показывает предмет, а дети показывают на нужный </a:t>
            </a:r>
            <a:r>
              <a:rPr lang="ru-RU" dirty="0" err="1" smtClean="0"/>
              <a:t>флэп</a:t>
            </a:r>
            <a:r>
              <a:rPr lang="ru-RU" dirty="0" smtClean="0"/>
              <a:t> или кладут на него фишку. </a:t>
            </a:r>
          </a:p>
          <a:p>
            <a:pPr marL="342900" indent="-342900"/>
            <a:r>
              <a:rPr lang="ru-RU" b="1" dirty="0" smtClean="0"/>
              <a:t>Домашнее</a:t>
            </a:r>
            <a:r>
              <a:rPr lang="ru-RU" dirty="0" smtClean="0"/>
              <a:t> </a:t>
            </a:r>
            <a:r>
              <a:rPr lang="ru-RU" b="1" dirty="0" smtClean="0"/>
              <a:t>задание</a:t>
            </a:r>
            <a:r>
              <a:rPr lang="ru-RU" dirty="0" smtClean="0"/>
              <a:t>: на </a:t>
            </a:r>
            <a:r>
              <a:rPr lang="ru-RU" dirty="0" err="1" smtClean="0"/>
              <a:t>флэпах</a:t>
            </a:r>
            <a:r>
              <a:rPr lang="ru-RU" dirty="0" smtClean="0"/>
              <a:t> нарисовать изделия из соломы, глины, дерева и бересты, подписать внутри, что еще можно изготовить из этих материалов.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97564" y="139148"/>
            <a:ext cx="3856383" cy="914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РАЗДЕЛ: «Мы и наш мир»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Тема: Природа в творчестве человека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138" y="718858"/>
            <a:ext cx="5035732" cy="5877053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5320749" y="1610139"/>
            <a:ext cx="3578844" cy="3357265"/>
            <a:chOff x="5320749" y="1610139"/>
            <a:chExt cx="3578844" cy="3357265"/>
          </a:xfrm>
        </p:grpSpPr>
        <p:sp>
          <p:nvSpPr>
            <p:cNvPr id="6" name="TextBox 5"/>
            <p:cNvSpPr txBox="1"/>
            <p:nvPr/>
          </p:nvSpPr>
          <p:spPr>
            <a:xfrm>
              <a:off x="6341165" y="3190461"/>
              <a:ext cx="14007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 smtClean="0"/>
                <a:t>ПРИРОДА В</a:t>
              </a:r>
            </a:p>
            <a:p>
              <a:pPr algn="ctr"/>
              <a:r>
                <a:rPr lang="ru-RU" dirty="0" smtClean="0"/>
                <a:t>ТВОРЧЕСТВЕ</a:t>
              </a:r>
            </a:p>
            <a:p>
              <a:pPr algn="ctr"/>
              <a:r>
                <a:rPr lang="ru-RU" dirty="0" smtClean="0"/>
                <a:t>ЧЕЛОВЕКА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36705" y="1610139"/>
              <a:ext cx="12346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 smtClean="0">
                  <a:latin typeface="a_PlakatCmplSh" pitchFamily="34" charset="-52"/>
                </a:rPr>
                <a:t>ГЛИНА</a:t>
              </a:r>
              <a:endParaRPr lang="ru-RU" sz="2400" dirty="0">
                <a:latin typeface="a_PlakatCmplSh" pitchFamily="34" charset="-5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07966" y="1653209"/>
              <a:ext cx="1491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 smtClean="0">
                  <a:latin typeface="a_PlakatCmplSh" pitchFamily="34" charset="-52"/>
                </a:rPr>
                <a:t>БЕРЕСТА</a:t>
              </a:r>
              <a:endParaRPr lang="ru-RU" sz="2400" dirty="0">
                <a:latin typeface="a_PlakatCmplSh" pitchFamily="34" charset="-5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0749" y="4485861"/>
              <a:ext cx="15797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 smtClean="0">
                  <a:latin typeface="a_PlakatCmplSh" pitchFamily="34" charset="-52"/>
                </a:rPr>
                <a:t>СОЛОМА</a:t>
              </a:r>
              <a:endParaRPr lang="ru-RU" sz="2400" dirty="0">
                <a:latin typeface="a_PlakatCmplSh" pitchFamily="34" charset="-5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57662" y="4505739"/>
              <a:ext cx="1423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 smtClean="0">
                  <a:latin typeface="a_PlakatCmplSh" pitchFamily="34" charset="-52"/>
                </a:rPr>
                <a:t>ДЕРЕВО</a:t>
              </a:r>
              <a:endParaRPr lang="ru-RU" sz="2400" dirty="0">
                <a:latin typeface="a_PlakatCmplSh" pitchFamily="34" charset="-52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90825_1432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5936" y="159025"/>
            <a:ext cx="3292958" cy="5854147"/>
          </a:xfrm>
          <a:prstGeom prst="rect">
            <a:avLst/>
          </a:prstGeom>
        </p:spPr>
      </p:pic>
      <p:pic>
        <p:nvPicPr>
          <p:cNvPr id="5" name="Рисунок 4" descr="20190825_1433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3840" y="159026"/>
            <a:ext cx="3276186" cy="582433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97564" y="139148"/>
            <a:ext cx="3856383" cy="914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700" dirty="0" smtClean="0"/>
              <a:t>Раздел: «Мы и наш мир»</a:t>
            </a:r>
            <a:br>
              <a:rPr lang="ru-RU" sz="2700" dirty="0" smtClean="0"/>
            </a:br>
            <a:r>
              <a:rPr lang="ru-RU" sz="2700" dirty="0" smtClean="0"/>
              <a:t>Мы- люди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95130" y="1416618"/>
            <a:ext cx="84184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/>
              <a:t>Введение:</a:t>
            </a:r>
            <a:r>
              <a:rPr lang="ru-RU" dirty="0" smtClean="0"/>
              <a:t> Ребят, поднимите руку те, у кого светлые волосы, а теперь те у кого темные, у кого </a:t>
            </a:r>
            <a:r>
              <a:rPr lang="ru-RU" dirty="0" err="1" smtClean="0"/>
              <a:t>голубые</a:t>
            </a:r>
            <a:r>
              <a:rPr lang="ru-RU" dirty="0" smtClean="0"/>
              <a:t> глаза, зеленые, карие. Поднимите руки девочки, а теперь мальчики. Что мы можем сказать друг про друга? (мы все разные). А есть ли что-то, что  нас объединяет? (мы все люди). Посмотрите, у меня в тетради есть такая книжка-гармошка, кто может назвать, что здесь нарисовано? (Люди разных возрастов). Давайте мы и вам сделаем такую книжку.</a:t>
            </a:r>
          </a:p>
          <a:p>
            <a:pPr>
              <a:buNone/>
            </a:pPr>
            <a:r>
              <a:rPr lang="ru-RU" b="1" dirty="0" smtClean="0"/>
              <a:t>Интерактивный элемент:</a:t>
            </a:r>
          </a:p>
          <a:p>
            <a:pPr>
              <a:buNone/>
            </a:pPr>
            <a:r>
              <a:rPr lang="ru-RU" dirty="0" smtClean="0"/>
              <a:t>1.Вырезать шаблон, сложите по линиям сгиба.</a:t>
            </a:r>
          </a:p>
          <a:p>
            <a:pPr marL="342900" indent="-342900">
              <a:buAutoNum type="arabicPeriod" startAt="2"/>
            </a:pPr>
            <a:r>
              <a:rPr lang="ru-RU" dirty="0" smtClean="0"/>
              <a:t>Дети вместе с учителем разбирают кто изображен на картинках.</a:t>
            </a:r>
          </a:p>
          <a:p>
            <a:pPr marL="342900" indent="-342900">
              <a:buAutoNum type="arabicPeriod" startAt="2"/>
            </a:pPr>
            <a:r>
              <a:rPr lang="ru-RU" dirty="0" smtClean="0"/>
              <a:t>Напишите понятия на обратной стороне картинки.</a:t>
            </a:r>
          </a:p>
          <a:p>
            <a:pPr>
              <a:buNone/>
            </a:pPr>
            <a:r>
              <a:rPr lang="ru-RU" b="1" dirty="0" smtClean="0"/>
              <a:t>Задания по элементу книжка гармошка</a:t>
            </a:r>
            <a:r>
              <a:rPr lang="ru-RU" dirty="0" smtClean="0"/>
              <a:t>:</a:t>
            </a:r>
          </a:p>
          <a:p>
            <a:pPr marL="514350" indent="-514350">
              <a:buAutoNum type="arabicPeriod"/>
            </a:pPr>
            <a:r>
              <a:rPr lang="ru-RU" dirty="0" smtClean="0"/>
              <a:t>Дети подбрасывают кубик и передвигая фишку, тренируют названия: дедушка</a:t>
            </a:r>
            <a:r>
              <a:rPr lang="en-US" dirty="0" smtClean="0"/>
              <a:t>/</a:t>
            </a:r>
            <a:r>
              <a:rPr lang="ru-RU" dirty="0" smtClean="0"/>
              <a:t>бабушка, женщина/мужчина, девушка/парень, девочка/мальчик.</a:t>
            </a:r>
          </a:p>
          <a:p>
            <a:pPr marL="514350" indent="-514350">
              <a:buAutoNum type="arabicPeriod"/>
            </a:pPr>
            <a:r>
              <a:rPr lang="ru-RU" dirty="0" smtClean="0"/>
              <a:t>Один ребенок закрывает картинку, а другой должен вспомнить, что под ней.</a:t>
            </a:r>
          </a:p>
          <a:p>
            <a:pPr>
              <a:buNone/>
            </a:pPr>
            <a:r>
              <a:rPr lang="ru-RU" b="1" dirty="0" smtClean="0"/>
              <a:t>Домашнее</a:t>
            </a:r>
            <a:r>
              <a:rPr lang="ru-RU" dirty="0" smtClean="0"/>
              <a:t> </a:t>
            </a:r>
            <a:r>
              <a:rPr lang="ru-RU" b="1" dirty="0" smtClean="0"/>
              <a:t>задание:</a:t>
            </a:r>
          </a:p>
          <a:p>
            <a:r>
              <a:rPr lang="ru-RU" dirty="0" smtClean="0"/>
              <a:t>Раскрасьте рисунки на </a:t>
            </a:r>
            <a:r>
              <a:rPr lang="ru-RU" dirty="0" err="1" smtClean="0"/>
              <a:t>флэпах</a:t>
            </a:r>
            <a:r>
              <a:rPr lang="ru-RU" dirty="0" smtClean="0"/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736x/10/80/ee/1080eebee111b686400bfebd93d0b837--news-color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2040" y="706929"/>
            <a:ext cx="2234161" cy="3062519"/>
          </a:xfrm>
          <a:prstGeom prst="rect">
            <a:avLst/>
          </a:prstGeom>
          <a:noFill/>
        </p:spPr>
      </p:pic>
      <p:pic>
        <p:nvPicPr>
          <p:cNvPr id="1032" name="Picture 8" descr="https://i.pinimg.com/736x/1e/cd/d7/1ecdd7eee59c247d031d2a2388b8ed57--color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672" y="696958"/>
            <a:ext cx="2249528" cy="3083585"/>
          </a:xfrm>
          <a:prstGeom prst="rect">
            <a:avLst/>
          </a:prstGeom>
          <a:noFill/>
        </p:spPr>
      </p:pic>
      <p:pic>
        <p:nvPicPr>
          <p:cNvPr id="1036" name="Picture 12" descr="https://imgprx.livejournal.net/85cdc195ea3c5a7c5f91566c1964587f586a54f2/2lp3Urx-SwHh2aCD698faevRxS8frKR0H3iSx7L1fYAfVN7zlJ9tqJE7wNFiyg5WEarxwRlrOr43a4PdzkiWzD-FeLZGRAD8eKneuEYruRDETQ3Hb8Y1aWpSuDbMBZ7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773" y="745353"/>
            <a:ext cx="3263793" cy="32637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0190815_134647.jpg"/>
          <p:cNvPicPr>
            <a:picLocks noChangeAspect="1"/>
          </p:cNvPicPr>
          <p:nvPr/>
        </p:nvPicPr>
        <p:blipFill>
          <a:blip r:embed="rId2" cstate="print"/>
          <a:srcRect t="31342" r="7068" b="21234"/>
          <a:stretch>
            <a:fillRect/>
          </a:stretch>
        </p:blipFill>
        <p:spPr>
          <a:xfrm>
            <a:off x="622851" y="487018"/>
            <a:ext cx="6751983" cy="1938130"/>
          </a:xfrm>
          <a:prstGeom prst="rect">
            <a:avLst/>
          </a:prstGeom>
        </p:spPr>
      </p:pic>
      <p:pic>
        <p:nvPicPr>
          <p:cNvPr id="8" name="Рисунок 7" descr="20190815_134754.jpg"/>
          <p:cNvPicPr>
            <a:picLocks noChangeAspect="1"/>
          </p:cNvPicPr>
          <p:nvPr/>
        </p:nvPicPr>
        <p:blipFill>
          <a:blip r:embed="rId3" cstate="print"/>
          <a:srcRect t="29310" r="7692" b="24671"/>
          <a:stretch>
            <a:fillRect/>
          </a:stretch>
        </p:blipFill>
        <p:spPr>
          <a:xfrm>
            <a:off x="655983" y="2782828"/>
            <a:ext cx="6698975" cy="18786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ÐÐ°ÑÑÐ¸Ð½ÐºÐ¸ Ð¿Ð¾ Ð·Ð°Ð¿ÑÐ¾ÑÑ Ð±Ð°Ð±ÑÑÐºÐ° ÐºÐ°ÑÑÐ¸Ð½ÐºÐ¸ Ð´Ð»Ñ Ð´ÐµÑÐµÐ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621286" y="3751726"/>
            <a:ext cx="6587898" cy="1542422"/>
            <a:chOff x="591468" y="3284587"/>
            <a:chExt cx="6587898" cy="154242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380799" y="1495256"/>
              <a:ext cx="1542422" cy="5121084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5718314" y="3293164"/>
              <a:ext cx="1461052" cy="15173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1030" name="Picture 6" descr="ÐÐ°ÑÑÐ¸Ð½ÐºÐ¸ Ð¿Ð¾ Ð·Ð°Ð¿ÑÐ¾ÑÑ Ð´ÐµÐ´ÑÑÐºÐ° ÐºÐ°ÑÑÐ¸Ð½ÐºÐ¸ Ð´Ð»Ñ Ð´ÐµÑÐµÐ¹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610" t="11217" r="34868" b="68696"/>
            <a:stretch>
              <a:fillRect/>
            </a:stretch>
          </p:blipFill>
          <p:spPr bwMode="auto">
            <a:xfrm rot="1542475">
              <a:off x="1331844" y="3421049"/>
              <a:ext cx="1222513" cy="1141012"/>
            </a:xfrm>
            <a:prstGeom prst="rect">
              <a:avLst/>
            </a:prstGeom>
            <a:noFill/>
          </p:spPr>
        </p:pic>
        <p:pic>
          <p:nvPicPr>
            <p:cNvPr id="1036" name="Picture 12" descr="ÐÐ°ÑÑÐ¸Ð½ÐºÐ¸ Ð¿Ð¾ Ð·Ð°Ð¿ÑÐ¾ÑÑ Ð¿Ð°Ð¿Ð° Ð´ÑÐ´Ð¸ ÑÐµÐ´Ð¾ÑÐ° ÐºÐ°ÑÑÐ¸Ð½ÐºÐ¸ Ð´Ð»Ñ Ð´ÐµÑÐµÐ¹"/>
            <p:cNvPicPr>
              <a:picLocks noChangeAspect="1" noChangeArrowheads="1"/>
            </p:cNvPicPr>
            <p:nvPr/>
          </p:nvPicPr>
          <p:blipFill>
            <a:blip r:embed="rId4"/>
            <a:srcRect l="18342" t="7990" r="62144" b="70424"/>
            <a:stretch>
              <a:fillRect/>
            </a:stretch>
          </p:blipFill>
          <p:spPr bwMode="auto">
            <a:xfrm>
              <a:off x="3051314" y="3330855"/>
              <a:ext cx="894521" cy="1310720"/>
            </a:xfrm>
            <a:prstGeom prst="rect">
              <a:avLst/>
            </a:prstGeom>
            <a:noFill/>
          </p:spPr>
        </p:pic>
        <p:pic>
          <p:nvPicPr>
            <p:cNvPr id="1042" name="Picture 18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80315" y="3372195"/>
              <a:ext cx="1325356" cy="1325356"/>
            </a:xfrm>
            <a:prstGeom prst="rect">
              <a:avLst/>
            </a:prstGeom>
            <a:noFill/>
          </p:spPr>
        </p:pic>
        <p:pic>
          <p:nvPicPr>
            <p:cNvPr id="19" name="Picture 22" descr="ÐÐ°ÑÑÐ¸Ð½ÐºÐ¸ Ð¿Ð¾ Ð·Ð°Ð¿ÑÐ¾ÑÑ Ð´ÐµÐ²Ð¾ÑÐºÐ° ÑÐ°ÑÐºÑÐ°ÑÐºÐ¸"/>
            <p:cNvPicPr>
              <a:picLocks noChangeAspect="1" noChangeArrowheads="1"/>
            </p:cNvPicPr>
            <p:nvPr/>
          </p:nvPicPr>
          <p:blipFill>
            <a:blip r:embed="rId6"/>
            <a:srcRect l="5134" r="55173" b="62502"/>
            <a:stretch>
              <a:fillRect/>
            </a:stretch>
          </p:blipFill>
          <p:spPr bwMode="auto">
            <a:xfrm>
              <a:off x="5963479" y="3348972"/>
              <a:ext cx="1033669" cy="1262784"/>
            </a:xfrm>
            <a:prstGeom prst="rect">
              <a:avLst/>
            </a:prstGeom>
            <a:noFill/>
          </p:spPr>
        </p:pic>
      </p:grpSp>
      <p:sp>
        <p:nvSpPr>
          <p:cNvPr id="23" name="TextBox 22"/>
          <p:cNvSpPr txBox="1"/>
          <p:nvPr/>
        </p:nvSpPr>
        <p:spPr>
          <a:xfrm>
            <a:off x="934278" y="526774"/>
            <a:ext cx="2630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Раздел: «Мы и наш мир»</a:t>
            </a:r>
          </a:p>
          <a:p>
            <a:r>
              <a:rPr lang="ru-RU" dirty="0" smtClean="0"/>
              <a:t>Тема: </a:t>
            </a:r>
            <a:r>
              <a:rPr lang="ru-RU" dirty="0" err="1" smtClean="0"/>
              <a:t>Мы-люди</a:t>
            </a:r>
            <a:endParaRPr lang="ru-RU" dirty="0"/>
          </a:p>
        </p:txBody>
      </p:sp>
      <p:grpSp>
        <p:nvGrpSpPr>
          <p:cNvPr id="27" name="Группа 26"/>
          <p:cNvGrpSpPr/>
          <p:nvPr/>
        </p:nvGrpSpPr>
        <p:grpSpPr>
          <a:xfrm>
            <a:off x="608032" y="1810701"/>
            <a:ext cx="8032385" cy="1542422"/>
            <a:chOff x="608032" y="1879857"/>
            <a:chExt cx="8032385" cy="1542422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608032" y="1879857"/>
              <a:ext cx="6568019" cy="1542422"/>
              <a:chOff x="598094" y="548013"/>
              <a:chExt cx="6568019" cy="1542422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387425" y="-1241318"/>
                <a:ext cx="1542422" cy="5121084"/>
              </a:xfrm>
              <a:prstGeom prst="rect">
                <a:avLst/>
              </a:prstGeom>
            </p:spPr>
          </p:pic>
          <p:sp>
            <p:nvSpPr>
              <p:cNvPr id="5" name="Прямоугольник 4"/>
              <p:cNvSpPr/>
              <p:nvPr/>
            </p:nvSpPr>
            <p:spPr>
              <a:xfrm>
                <a:off x="5705061" y="556591"/>
                <a:ext cx="1461052" cy="152068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pic>
            <p:nvPicPr>
              <p:cNvPr id="1032" name="Picture 8" descr="ÐÐ°ÑÑÐ¸Ð½ÐºÐ¸ Ð¿Ð¾ Ð·Ð°Ð¿ÑÐ¾ÑÑ Ð´ÐµÐ´ÑÑÐºÐ° ÐºÐ°ÑÑÐ¸Ð½ÐºÐ¸ Ð´Ð»Ñ Ð´ÐµÑÐµÐ¹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7263" t="8956" r="59389" b="61435"/>
              <a:stretch>
                <a:fillRect/>
              </a:stretch>
            </p:blipFill>
            <p:spPr bwMode="auto">
              <a:xfrm rot="20423842">
                <a:off x="1480931" y="622667"/>
                <a:ext cx="1013791" cy="1285646"/>
              </a:xfrm>
              <a:prstGeom prst="rect">
                <a:avLst/>
              </a:prstGeom>
              <a:noFill/>
            </p:spPr>
          </p:pic>
          <p:pic>
            <p:nvPicPr>
              <p:cNvPr id="1034" name="Picture 10" descr="ÐÐ°ÑÑÐ¸Ð½ÐºÐ¸ Ð¿Ð¾ Ð·Ð°Ð¿ÑÐ¾ÑÑ Ð¼Ð°Ð¼Ð° ÐºÐ°ÑÑÐ¸Ð½ÐºÐ¸ Ð´Ð»Ñ Ð´ÐµÑÐµÐ¹"/>
              <p:cNvPicPr>
                <a:picLocks noChangeAspect="1" noChangeArrowheads="1"/>
              </p:cNvPicPr>
              <p:nvPr/>
            </p:nvPicPr>
            <p:blipFill>
              <a:blip r:embed="rId7"/>
              <a:srcRect l="34630" t="6042" r="40403" b="75329"/>
              <a:stretch>
                <a:fillRect/>
              </a:stretch>
            </p:blipFill>
            <p:spPr bwMode="auto">
              <a:xfrm>
                <a:off x="2822711" y="571744"/>
                <a:ext cx="1272211" cy="1316692"/>
              </a:xfrm>
              <a:prstGeom prst="rect">
                <a:avLst/>
              </a:prstGeom>
              <a:noFill/>
            </p:spPr>
          </p:pic>
          <p:grpSp>
            <p:nvGrpSpPr>
              <p:cNvPr id="21" name="Группа 20"/>
              <p:cNvGrpSpPr/>
              <p:nvPr/>
            </p:nvGrpSpPr>
            <p:grpSpPr>
              <a:xfrm>
                <a:off x="4419462" y="576468"/>
                <a:ext cx="2607503" cy="1336844"/>
                <a:chOff x="4419462" y="576468"/>
                <a:chExt cx="2607503" cy="1336844"/>
              </a:xfrm>
            </p:grpSpPr>
            <p:pic>
              <p:nvPicPr>
                <p:cNvPr id="1044" name="Picture 20" descr="ÐÐ°ÑÑÐ¸Ð½ÐºÐ¸ Ð¿Ð¾ Ð·Ð°Ð¿ÑÐ¾ÑÑ Ð´ÐµÐ²ÑÑÐºÐ° ÑÐ°ÑÐºÑÐ°ÑÐºÐ¸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4419462" y="623955"/>
                  <a:ext cx="1056999" cy="1236732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46" name="Picture 22" descr="ÐÐ°ÑÑÐ¸Ð½ÐºÐ¸ Ð¿Ð¾ Ð·Ð°Ð¿ÑÐ¾ÑÑ Ð´ÐµÐ²Ð¾ÑÐºÐ° ÑÐ°ÑÐºÑÐ°ÑÐºÐ¸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 l="52747" t="2071" r="3240" b="61597"/>
                <a:stretch>
                  <a:fillRect/>
                </a:stretch>
              </p:blipFill>
              <p:spPr bwMode="auto">
                <a:xfrm>
                  <a:off x="5774634" y="576468"/>
                  <a:ext cx="1252331" cy="1336844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25" name="Прямоугольник 24"/>
            <p:cNvSpPr/>
            <p:nvPr/>
          </p:nvSpPr>
          <p:spPr>
            <a:xfrm>
              <a:off x="7179365" y="1890724"/>
              <a:ext cx="1461052" cy="15206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 err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Мы-люди</a:t>
              </a:r>
              <a:endParaRPr lang="ru-RU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7199243" y="3752654"/>
            <a:ext cx="1461052" cy="15206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Мы-люди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6" y="82958"/>
            <a:ext cx="5005342" cy="584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218" y="165076"/>
            <a:ext cx="1183449" cy="22384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clrChange>
              <a:clrFrom>
                <a:srgbClr val="ECF1D4"/>
              </a:clrFrom>
              <a:clrTo>
                <a:srgbClr val="ECF1D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67049" y="165075"/>
            <a:ext cx="895086" cy="22384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135" y="165076"/>
            <a:ext cx="840083" cy="22384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26" name="Picture 2" descr="https://e7.pngegg.com/pngimages/240/411/png-clipart-canadian-eskimo-dog-liquid-experiment-non-newtonian-fluid-others-miscellaneous-child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7E6E6"/>
              </a:clrFrom>
              <a:clrTo>
                <a:srgbClr val="E7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667" y="165075"/>
            <a:ext cx="1389516" cy="22384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73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67139" y="238538"/>
            <a:ext cx="6828183" cy="92433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133" y="795130"/>
            <a:ext cx="7608197" cy="467139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700" dirty="0" smtClean="0"/>
              <a:t>Раздел: «Мы и наш мир»</a:t>
            </a:r>
            <a:br>
              <a:rPr lang="ru-RU" sz="2700" dirty="0" smtClean="0"/>
            </a:br>
            <a:r>
              <a:rPr lang="ru-RU" sz="2700" dirty="0" smtClean="0"/>
              <a:t>Тема 4. Как мы общаемся с миром (органы чувств)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1525" y="1348547"/>
            <a:ext cx="8543925" cy="5012496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dirty="0" smtClean="0"/>
              <a:t>Введение: Ребят, мы сегодня с вами будем проводить опыты и узнаем, как люди общаются с миром, с помощью чего они это делают. Кто хочет первый поучаствовать в опыте? Ребенку завязываются глаза и ставится задача определить какой этот предмет на вкус. Учитель дает ребенку лимон. Ребенок определяет, что предмет кислый. А с помощью чего ты это понял? С помощью языка. Верно, с помощью нашего языка, мы можем общаться с нашим миром и  определять, какой по вкусу предмет. Следующего ученика просим поместить в мешочек руку и определить, что там лежит? Ребенок на ощупь определяет, что там лежит мяч. Как ты это понял? Я пощупал предмет и узнал его по форме. Какой орган нам в этом помог? Рука, а точнее кожа.  Верно, ты щупал предмет, а точнее сказать его осязал, такой способ общаться с миром называется осязанием. И так далее мы вводим все органы чувств. Ребят, я все время забываю как и с помощью чего люди могут общаться с миром и для этого я себе сделала памятку, посмотрите. Учитель показывает свою тетрадь с примером. Давайте и мы с вами сделаем такую подсказку, чтобы можно было к ней всегда обратиться, если что-то подзабыл.</a:t>
            </a:r>
          </a:p>
          <a:p>
            <a:pPr>
              <a:buNone/>
            </a:pPr>
            <a:r>
              <a:rPr lang="ru-RU" dirty="0" smtClean="0"/>
              <a:t>Интерактивный элемент:</a:t>
            </a:r>
          </a:p>
          <a:p>
            <a:pPr>
              <a:buNone/>
            </a:pPr>
            <a:r>
              <a:rPr lang="ru-RU" dirty="0" smtClean="0"/>
              <a:t>1.Вырезать шаблон, нарежьте на </a:t>
            </a:r>
            <a:r>
              <a:rPr lang="ru-RU" dirty="0" err="1" smtClean="0"/>
              <a:t>флэпы</a:t>
            </a:r>
            <a:r>
              <a:rPr lang="ru-RU" dirty="0" smtClean="0"/>
              <a:t> и вклейте в тетрадь, также вырежьте и понятия.</a:t>
            </a:r>
          </a:p>
          <a:p>
            <a:pPr>
              <a:buNone/>
            </a:pPr>
            <a:r>
              <a:rPr lang="ru-RU" dirty="0" smtClean="0"/>
              <a:t>2.  Объясните детям понятия.</a:t>
            </a:r>
          </a:p>
          <a:p>
            <a:pPr>
              <a:buNone/>
            </a:pPr>
            <a:r>
              <a:rPr lang="ru-RU" dirty="0" smtClean="0"/>
              <a:t>Задания по элементу книжка со створками:</a:t>
            </a:r>
          </a:p>
          <a:p>
            <a:pPr marL="514350" indent="-514350">
              <a:buAutoNum type="arabicPeriod"/>
            </a:pPr>
            <a:r>
              <a:rPr lang="ru-RU" dirty="0" smtClean="0"/>
              <a:t>Назовите и покажите на </a:t>
            </a:r>
            <a:r>
              <a:rPr lang="ru-RU" dirty="0" err="1" smtClean="0"/>
              <a:t>флэпе</a:t>
            </a:r>
            <a:r>
              <a:rPr lang="ru-RU" dirty="0" smtClean="0"/>
              <a:t> органы чувств, которые у вас являются парными.</a:t>
            </a:r>
          </a:p>
          <a:p>
            <a:pPr marL="514350" indent="-514350">
              <a:buAutoNum type="arabicPeriod"/>
            </a:pPr>
            <a:r>
              <a:rPr lang="ru-RU" dirty="0" smtClean="0"/>
              <a:t>Распределите названия органов чувств с подходящей картинкой.</a:t>
            </a:r>
          </a:p>
          <a:p>
            <a:pPr marL="514350" indent="-514350">
              <a:buAutoNum type="arabicPeriod"/>
            </a:pPr>
            <a:r>
              <a:rPr lang="ru-RU" dirty="0" smtClean="0"/>
              <a:t>Называю орган, дети показывают на картинку или кладут фишку и наоборот показываю картинку, дети называют орган чувств.</a:t>
            </a:r>
          </a:p>
          <a:p>
            <a:pPr>
              <a:buNone/>
            </a:pPr>
            <a:r>
              <a:rPr lang="ru-RU" dirty="0" smtClean="0"/>
              <a:t>Домашнее задание:</a:t>
            </a:r>
          </a:p>
          <a:p>
            <a:r>
              <a:rPr lang="ru-RU" dirty="0" smtClean="0"/>
              <a:t>Раскрасьте рисунки на </a:t>
            </a:r>
            <a:r>
              <a:rPr lang="ru-RU" dirty="0" err="1" smtClean="0"/>
              <a:t>флэпах</a:t>
            </a:r>
            <a:r>
              <a:rPr lang="ru-RU" dirty="0" smtClean="0"/>
              <a:t> и приклейте вместе с родителями названия, раскрасьте их, приведите примеры.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90815_134508.jpg"/>
          <p:cNvPicPr>
            <a:picLocks noChangeAspect="1"/>
          </p:cNvPicPr>
          <p:nvPr/>
        </p:nvPicPr>
        <p:blipFill>
          <a:blip r:embed="rId2" cstate="print"/>
          <a:srcRect l="14749" t="1839" r="13612" b="4515"/>
          <a:stretch>
            <a:fillRect/>
          </a:stretch>
        </p:blipFill>
        <p:spPr>
          <a:xfrm rot="5400000">
            <a:off x="-158439" y="1242398"/>
            <a:ext cx="5590165" cy="4110415"/>
          </a:xfrm>
          <a:prstGeom prst="rect">
            <a:avLst/>
          </a:prstGeom>
        </p:spPr>
      </p:pic>
      <p:pic>
        <p:nvPicPr>
          <p:cNvPr id="5" name="Рисунок 4" descr="20190815_134530.jpg"/>
          <p:cNvPicPr>
            <a:picLocks noChangeAspect="1"/>
          </p:cNvPicPr>
          <p:nvPr/>
        </p:nvPicPr>
        <p:blipFill>
          <a:blip r:embed="rId3" cstate="print"/>
          <a:srcRect l="29298" t="5229" r="17726" b="24136"/>
          <a:stretch>
            <a:fillRect/>
          </a:stretch>
        </p:blipFill>
        <p:spPr>
          <a:xfrm rot="5400000">
            <a:off x="4129714" y="1316944"/>
            <a:ext cx="5496327" cy="39358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486919"/>
              </p:ext>
            </p:extLst>
          </p:nvPr>
        </p:nvGraphicFramePr>
        <p:xfrm>
          <a:off x="0" y="326570"/>
          <a:ext cx="9614263" cy="63518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5491">
                  <a:extLst>
                    <a:ext uri="{9D8B030D-6E8A-4147-A177-3AD203B41FA5}">
                      <a16:colId xmlns:a16="http://schemas.microsoft.com/office/drawing/2014/main" xmlns="" val="2776078320"/>
                    </a:ext>
                  </a:extLst>
                </a:gridCol>
                <a:gridCol w="3431830">
                  <a:extLst>
                    <a:ext uri="{9D8B030D-6E8A-4147-A177-3AD203B41FA5}">
                      <a16:colId xmlns:a16="http://schemas.microsoft.com/office/drawing/2014/main" xmlns="" val="1613224914"/>
                    </a:ext>
                  </a:extLst>
                </a:gridCol>
                <a:gridCol w="3033376">
                  <a:extLst>
                    <a:ext uri="{9D8B030D-6E8A-4147-A177-3AD203B41FA5}">
                      <a16:colId xmlns:a16="http://schemas.microsoft.com/office/drawing/2014/main" xmlns="" val="4174410562"/>
                    </a:ext>
                  </a:extLst>
                </a:gridCol>
                <a:gridCol w="2403566">
                  <a:extLst>
                    <a:ext uri="{9D8B030D-6E8A-4147-A177-3AD203B41FA5}">
                      <a16:colId xmlns:a16="http://schemas.microsoft.com/office/drawing/2014/main" xmlns="" val="2341354108"/>
                    </a:ext>
                  </a:extLst>
                </a:gridCol>
              </a:tblGrid>
              <a:tr h="408214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Интерактивный</a:t>
                      </a:r>
                      <a:r>
                        <a:rPr lang="ru-RU" baseline="0" dirty="0" smtClean="0"/>
                        <a:t> элемент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Примечания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00542858"/>
                  </a:ext>
                </a:extLst>
              </a:tr>
              <a:tr h="408214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Раздел: «Мы и наш мир»</a:t>
                      </a:r>
                    </a:p>
                    <a:p>
                      <a:r>
                        <a:rPr lang="ru-RU" dirty="0" smtClean="0"/>
                        <a:t>Живая и неживая природа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Флэпбук</a:t>
                      </a:r>
                      <a:r>
                        <a:rPr lang="ru-RU" dirty="0" smtClean="0"/>
                        <a:t> «Живая и неживая природа»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1761017"/>
                  </a:ext>
                </a:extLst>
              </a:tr>
              <a:tr h="408214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Раздел: «Мы и наш мир»</a:t>
                      </a:r>
                    </a:p>
                    <a:p>
                      <a:r>
                        <a:rPr lang="ru-RU" dirty="0" smtClean="0"/>
                        <a:t>Природа</a:t>
                      </a:r>
                      <a:r>
                        <a:rPr lang="ru-RU" baseline="0" dirty="0" smtClean="0"/>
                        <a:t> в творчестве человека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Книжка 4 двери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72703358"/>
                  </a:ext>
                </a:extLst>
              </a:tr>
              <a:tr h="408214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Раздел: «Мы и наш мир»</a:t>
                      </a:r>
                    </a:p>
                    <a:p>
                      <a:r>
                        <a:rPr lang="ru-RU" dirty="0" smtClean="0"/>
                        <a:t>Мы- люди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Книжка-гармошка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4316588"/>
                  </a:ext>
                </a:extLst>
              </a:tr>
              <a:tr h="408214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Раздел: «Мы и наш мир»</a:t>
                      </a:r>
                    </a:p>
                    <a:p>
                      <a:r>
                        <a:rPr lang="ru-RU" dirty="0" smtClean="0"/>
                        <a:t>Как мы общаемся с миром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Книжка  со створками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1562533"/>
                  </a:ext>
                </a:extLst>
              </a:tr>
              <a:tr h="408214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Раздел: «Наш класс»</a:t>
                      </a:r>
                    </a:p>
                    <a:p>
                      <a:r>
                        <a:rPr lang="ru-RU" dirty="0" smtClean="0"/>
                        <a:t>Природа в классе, как ухаживать за комнатными растениями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Книжка с лепестками, кармашек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6584719"/>
                  </a:ext>
                </a:extLst>
              </a:tr>
              <a:tr h="408214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Раздел: «Наш</a:t>
                      </a:r>
                      <a:r>
                        <a:rPr lang="ru-RU" baseline="0" dirty="0" smtClean="0"/>
                        <a:t> класс»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/>
                        <a:t>Что растет у школы (группы растений)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Флэпбук</a:t>
                      </a:r>
                      <a:r>
                        <a:rPr lang="ru-RU" dirty="0" smtClean="0"/>
                        <a:t> «Группы растений»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58082261"/>
                  </a:ext>
                </a:extLst>
              </a:tr>
              <a:tr h="408214"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Раздел: «Наш</a:t>
                      </a:r>
                      <a:r>
                        <a:rPr lang="ru-RU" baseline="0" dirty="0" smtClean="0"/>
                        <a:t> класс»</a:t>
                      </a:r>
                    </a:p>
                    <a:p>
                      <a:r>
                        <a:rPr lang="ru-RU" dirty="0" smtClean="0"/>
                        <a:t>Мир за стеклянным берегом (обитатели аквариума)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Фигурная книжка, кармашек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34614630"/>
                  </a:ext>
                </a:extLst>
              </a:tr>
              <a:tr h="408214"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Раздел: «Наш</a:t>
                      </a:r>
                      <a:r>
                        <a:rPr lang="ru-RU" baseline="0" dirty="0" smtClean="0"/>
                        <a:t> класс»</a:t>
                      </a:r>
                    </a:p>
                    <a:p>
                      <a:r>
                        <a:rPr lang="ru-RU" dirty="0" smtClean="0"/>
                        <a:t>Какие бывают животные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Мэчбук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418256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39143" y="-42762"/>
            <a:ext cx="3069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Планирование и содержание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731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132" y="143691"/>
            <a:ext cx="5162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Тема 4. Как мы общаемся с миром (органы чувств)</a:t>
            </a:r>
            <a:endParaRPr lang="en-US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375664" y="1123016"/>
            <a:ext cx="5488422" cy="4671496"/>
            <a:chOff x="375664" y="1123016"/>
            <a:chExt cx="5488422" cy="4671496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5664" y="1123016"/>
              <a:ext cx="5488422" cy="4671496"/>
            </a:xfrm>
            <a:prstGeom prst="rect">
              <a:avLst/>
            </a:prstGeom>
          </p:spPr>
        </p:pic>
        <p:pic>
          <p:nvPicPr>
            <p:cNvPr id="9" name="Picture 2" descr="ÐÐ°ÑÑÐ¸Ð½ÐºÐ¸ Ð¿Ð¾ Ð·Ð°Ð¿ÑÐ¾ÑÑ ÐºÐ°ÑÑÐ¸Ð½ÐºÐ°   Ð¾ÑÐ³Ð°Ð½Ñ ÑÑÐ²ÑÑÐ²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8014" t="21102" r="1503" b="46897"/>
            <a:stretch>
              <a:fillRect/>
            </a:stretch>
          </p:blipFill>
          <p:spPr bwMode="auto">
            <a:xfrm rot="10800000">
              <a:off x="4492486" y="4290887"/>
              <a:ext cx="1341783" cy="1255149"/>
            </a:xfrm>
            <a:prstGeom prst="rect">
              <a:avLst/>
            </a:prstGeom>
            <a:noFill/>
          </p:spPr>
        </p:pic>
        <p:pic>
          <p:nvPicPr>
            <p:cNvPr id="10" name="Picture 2" descr="ÐÐ°ÑÑÐ¸Ð½ÐºÐ¸ Ð¿Ð¾ Ð·Ð°Ð¿ÑÐ¾ÑÑ ÐºÐ°ÑÑÐ¸Ð½ÐºÐ°   Ð¾ÑÐ³Ð°Ð½Ñ ÑÑÐ²ÑÑÐ²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7971" t="8325" r="22963" b="60833"/>
            <a:stretch>
              <a:fillRect/>
            </a:stretch>
          </p:blipFill>
          <p:spPr bwMode="auto">
            <a:xfrm rot="10800000">
              <a:off x="4473575" y="2844074"/>
              <a:ext cx="1303444" cy="1171338"/>
            </a:xfrm>
            <a:prstGeom prst="rect">
              <a:avLst/>
            </a:prstGeom>
            <a:noFill/>
          </p:spPr>
        </p:pic>
        <p:pic>
          <p:nvPicPr>
            <p:cNvPr id="13" name="Picture 2" descr="ÐÐ°ÑÑÐ¸Ð½ÐºÐ¸ Ð¿Ð¾ Ð·Ð°Ð¿ÑÐ¾ÑÑ ÐºÐ°ÑÑÐ¸Ð½ÐºÐ°   Ð¾ÑÐ³Ð°Ð½Ñ ÑÑÐ²ÑÑÐ²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0021" t="21679" r="42869" b="43673"/>
            <a:stretch>
              <a:fillRect/>
            </a:stretch>
          </p:blipFill>
          <p:spPr bwMode="auto">
            <a:xfrm rot="10800000">
              <a:off x="4532240" y="1269727"/>
              <a:ext cx="1202638" cy="1274693"/>
            </a:xfrm>
            <a:prstGeom prst="rect">
              <a:avLst/>
            </a:prstGeom>
            <a:noFill/>
          </p:spPr>
        </p:pic>
        <p:pic>
          <p:nvPicPr>
            <p:cNvPr id="14" name="Picture 2" descr="ÐÐ°ÑÑÐ¸Ð½ÐºÐ¸ Ð¿Ð¾ Ð·Ð°Ð¿ÑÐ¾ÑÑ ÐºÐ°ÑÑÐ¸Ð½ÐºÐ°   Ð¾ÑÐ³Ð°Ð½Ñ ÑÑÐ²ÑÑÐ²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480" t="13953" r="61928" b="47795"/>
            <a:stretch>
              <a:fillRect/>
            </a:stretch>
          </p:blipFill>
          <p:spPr bwMode="auto">
            <a:xfrm rot="10800000">
              <a:off x="457195" y="4383162"/>
              <a:ext cx="1252334" cy="1371600"/>
            </a:xfrm>
            <a:prstGeom prst="rect">
              <a:avLst/>
            </a:prstGeom>
            <a:noFill/>
          </p:spPr>
        </p:pic>
        <p:pic>
          <p:nvPicPr>
            <p:cNvPr id="15" name="Picture 2" descr="ÐÐ°ÑÑÐ¸Ð½ÐºÐ¸ Ð¿Ð¾ Ð·Ð°Ð¿ÑÐ¾ÑÑ ÐºÐ°ÑÑÐ¸Ð½ÐºÐ°   Ð¾ÑÐ³Ð°Ð½Ñ ÑÑÐ²ÑÑÐ²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32" t="42491" r="78229" b="26899"/>
            <a:stretch>
              <a:fillRect/>
            </a:stretch>
          </p:blipFill>
          <p:spPr bwMode="auto">
            <a:xfrm rot="10800000">
              <a:off x="427379" y="2802836"/>
              <a:ext cx="1391476" cy="1192694"/>
            </a:xfrm>
            <a:prstGeom prst="rect">
              <a:avLst/>
            </a:prstGeom>
            <a:noFill/>
          </p:spPr>
        </p:pic>
      </p:grpSp>
      <p:sp>
        <p:nvSpPr>
          <p:cNvPr id="19" name="Прямоугольник 18"/>
          <p:cNvSpPr/>
          <p:nvPr/>
        </p:nvSpPr>
        <p:spPr>
          <a:xfrm>
            <a:off x="7692885" y="238539"/>
            <a:ext cx="1451116" cy="14312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_PlakatCmplSh" pitchFamily="34" charset="-52"/>
              </a:rPr>
              <a:t>ОСЯЗАНИЕ</a:t>
            </a:r>
            <a:endParaRPr lang="ru-RU" b="1" dirty="0">
              <a:solidFill>
                <a:schemeClr val="tx1"/>
              </a:solidFill>
              <a:latin typeface="a_PlakatCmplSh" pitchFamily="34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696198" y="1663148"/>
            <a:ext cx="1451116" cy="14312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_PlakatCmplSh" pitchFamily="34" charset="-52"/>
              </a:rPr>
              <a:t>ОБОНЯНИЕ</a:t>
            </a:r>
            <a:endParaRPr lang="ru-RU" sz="1600" dirty="0">
              <a:solidFill>
                <a:schemeClr val="tx1"/>
              </a:solidFill>
              <a:latin typeface="a_PlakatCmplSh" pitchFamily="34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689572" y="3087758"/>
            <a:ext cx="1451116" cy="14312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_PlakatCmplSh" pitchFamily="34" charset="-52"/>
              </a:rPr>
              <a:t>ЗРЕНИЕ</a:t>
            </a:r>
            <a:endParaRPr lang="ru-RU" sz="1600" dirty="0">
              <a:solidFill>
                <a:schemeClr val="tx1"/>
              </a:solidFill>
              <a:latin typeface="a_PlakatCmplSh" pitchFamily="34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692885" y="4532244"/>
            <a:ext cx="1451116" cy="14312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_PlakatCmplSh" pitchFamily="34" charset="-52"/>
              </a:rPr>
              <a:t>СЛУХ</a:t>
            </a:r>
            <a:endParaRPr lang="ru-RU" sz="1600" dirty="0">
              <a:solidFill>
                <a:schemeClr val="tx1"/>
              </a:solidFill>
              <a:latin typeface="a_PlakatCmplSh" pitchFamily="34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235146" y="4525617"/>
            <a:ext cx="1451116" cy="14312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_PlakatCmplSh" pitchFamily="34" charset="-52"/>
              </a:rPr>
              <a:t>ВКУС</a:t>
            </a:r>
            <a:endParaRPr lang="ru-RU" sz="1600" dirty="0">
              <a:solidFill>
                <a:schemeClr val="tx1"/>
              </a:solidFill>
              <a:latin typeface="a_PlakatCmplSh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79104" y="1172817"/>
            <a:ext cx="2663687" cy="448254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ПРИКЛЕИТЬ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03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36712" y="0"/>
            <a:ext cx="6768548" cy="12523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tx1"/>
                </a:solidFill>
              </a:rPr>
              <a:t>Раздел: «Наш класс»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Тема: природа в классе, как ухаживать за комнатными растениями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516835" y="1341781"/>
            <a:ext cx="8348869" cy="464157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dirty="0" smtClean="0"/>
              <a:t>Введение: Ребята, посмотрите какие красивые растения есть у нас в классе. А кто знает как они называются? А у кого дома есть такие же растения? И как вы за ними ухаживаете? Сегодня мы с вами будем в роли садовников. Чем занимаются люди этой профессии? (они ухаживают за растениями). Вот и мы с вами сегодня тоже будем изучать растения и узнаем как за ними ухаживать, составим себе для этого памятку.</a:t>
            </a:r>
          </a:p>
          <a:p>
            <a:pPr>
              <a:buNone/>
            </a:pPr>
            <a:r>
              <a:rPr lang="ru-RU" sz="1600" dirty="0" smtClean="0"/>
              <a:t> Интерактивный элемент: </a:t>
            </a:r>
          </a:p>
          <a:p>
            <a:pPr marL="514350" indent="-514350">
              <a:buAutoNum type="arabicPeriod"/>
            </a:pPr>
            <a:r>
              <a:rPr lang="ru-RU" sz="1600" dirty="0" smtClean="0"/>
              <a:t>Распечатать и вырезать шаблон, обвести </a:t>
            </a:r>
            <a:r>
              <a:rPr lang="ru-RU" sz="1600" dirty="0" err="1" smtClean="0"/>
              <a:t>флэпы</a:t>
            </a:r>
            <a:r>
              <a:rPr lang="ru-RU" sz="1600" dirty="0" smtClean="0"/>
              <a:t> по линиям.</a:t>
            </a:r>
          </a:p>
          <a:p>
            <a:pPr marL="514350" indent="-514350">
              <a:buAutoNum type="arabicPeriod"/>
            </a:pPr>
            <a:r>
              <a:rPr lang="ru-RU" sz="1600" dirty="0" smtClean="0"/>
              <a:t>Приклеить книжку с лепестками в тетрадь, намазав клеем только серединку.</a:t>
            </a:r>
          </a:p>
          <a:p>
            <a:pPr marL="514350" indent="-514350">
              <a:buAutoNum type="arabicPeriod"/>
            </a:pPr>
            <a:r>
              <a:rPr lang="ru-RU" sz="1600" dirty="0" smtClean="0"/>
              <a:t>Обвести название темы урока</a:t>
            </a:r>
          </a:p>
          <a:p>
            <a:pPr marL="514350" indent="-514350">
              <a:buAutoNum type="arabicPeriod"/>
            </a:pPr>
            <a:r>
              <a:rPr lang="ru-RU" sz="1600" dirty="0" smtClean="0"/>
              <a:t>Объяснить детям, что за растения находятся под </a:t>
            </a:r>
            <a:r>
              <a:rPr lang="ru-RU" sz="1600" dirty="0" err="1" smtClean="0"/>
              <a:t>флэпами</a:t>
            </a:r>
            <a:r>
              <a:rPr lang="ru-RU" sz="1600" dirty="0" smtClean="0"/>
              <a:t>, подписать их с обратной стороны</a:t>
            </a:r>
          </a:p>
          <a:p>
            <a:pPr marL="514350" indent="-514350">
              <a:buAutoNum type="arabicPeriod"/>
            </a:pPr>
            <a:r>
              <a:rPr lang="ru-RU" sz="1600" dirty="0" smtClean="0"/>
              <a:t>Вырежьте карман для карточек, сложите его по линиям, намажьте клеем и приклейте.</a:t>
            </a:r>
          </a:p>
          <a:p>
            <a:pPr marL="514350" indent="-514350">
              <a:buAutoNum type="arabicPeriod"/>
            </a:pPr>
            <a:r>
              <a:rPr lang="ru-RU" sz="1600" dirty="0" smtClean="0"/>
              <a:t>Карточки вырежьте и вложите в карман</a:t>
            </a:r>
          </a:p>
          <a:p>
            <a:pPr>
              <a:buNone/>
            </a:pPr>
            <a:r>
              <a:rPr lang="ru-RU" sz="1600" dirty="0" smtClean="0"/>
              <a:t>Задания по элементу книжка с лепестками:</a:t>
            </a:r>
          </a:p>
          <a:p>
            <a:pPr>
              <a:buAutoNum type="arabicPeriod"/>
            </a:pPr>
            <a:r>
              <a:rPr lang="ru-RU" sz="1600" dirty="0" smtClean="0"/>
              <a:t>Поиграйте в парах, кидаем кубик и в зависимости от того, сколько выпало делаем шаги с помощью фишки, на каком растении остановились, надо вспомнить его названия, не вспомнил- пропускаешь ход и т.д.</a:t>
            </a:r>
          </a:p>
          <a:p>
            <a:pPr>
              <a:buAutoNum type="arabicPeriod"/>
            </a:pPr>
            <a:r>
              <a:rPr lang="ru-RU" sz="1600" dirty="0" smtClean="0"/>
              <a:t>Учитель показывает на доске картинку с названием растения, дети находят соответствующую картинку и кладут на нее фишку, если правильно, то получаешь балл.</a:t>
            </a: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46651" y="149086"/>
            <a:ext cx="6768548" cy="12523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tx1"/>
                </a:solidFill>
              </a:rPr>
              <a:t>Раздел: «Наш класс»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Тема: природа в классе, как ухаживать за комнатными растениями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7822" y="1706362"/>
            <a:ext cx="79397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/>
              <a:t>Домашнее задание: нарисуй недостающее растение, которое растет у тебя дома на пустом </a:t>
            </a:r>
            <a:r>
              <a:rPr lang="ru-RU" dirty="0" err="1" smtClean="0"/>
              <a:t>флэпе</a:t>
            </a:r>
            <a:r>
              <a:rPr lang="ru-RU" dirty="0" smtClean="0"/>
              <a:t>, запиши как оно называется. Если у тебя нет дома растений, напиши какое бы ты хотел, чтобы у тебя было дома.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90825_1348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4598" y="735495"/>
            <a:ext cx="3013420" cy="5357191"/>
          </a:xfrm>
          <a:prstGeom prst="rect">
            <a:avLst/>
          </a:prstGeom>
        </p:spPr>
      </p:pic>
      <p:pic>
        <p:nvPicPr>
          <p:cNvPr id="5" name="Рисунок 4" descr="20190825_1348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2747" y="745435"/>
            <a:ext cx="2963102" cy="526773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ÐÐ°ÑÑÐ¸Ð½ÐºÐ¸ Ð¿Ð¾ Ð·Ð°Ð¿ÑÐ¾ÑÑ ÑÐ¸Ð°Ð»ÐºÐ° ÑÐ¸ÑÑÐ½Ð¾Ð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ÐÐ°ÑÑÐ¸Ð½ÐºÐ¸ Ð¿Ð¾ Ð·Ð°Ð¿ÑÐ¾ÑÑ Ð¿Ð°Ð»ÑÐ¼Ð° Ð´ÐµÐºÐ¾ÑÐ°ÑÐ¸Ð²Ð½Ð°Ñ ÑÐ¸ÑÑÐ½Ð¾Ð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ÐÐ°ÑÑÐ¸Ð½ÐºÐ¸ Ð¿Ð¾ Ð·Ð°Ð¿ÑÐ¾ÑÑ Ð¿Ð°Ð»ÑÐ¼Ð° Ð´ÐµÐºÐ¾ÑÐ°ÑÐ¸Ð²Ð½Ð°Ñ ÑÐ¸ÑÑÐ½Ð¾Ð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ÐÐ°ÑÑÐ¸Ð½ÐºÐ¸ Ð¿Ð¾ Ð·Ð°Ð¿ÑÐ¾ÑÑ Ð±ÐµÐ³Ð¾Ð½Ð¸Ñ ÑÐ¸ÑÑÐ½Ð¾Ð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218658" y="261648"/>
            <a:ext cx="5387009" cy="5401748"/>
            <a:chOff x="695737" y="400796"/>
            <a:chExt cx="5387009" cy="5401748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695737" y="400796"/>
              <a:ext cx="5387009" cy="5401748"/>
              <a:chOff x="695737" y="400796"/>
              <a:chExt cx="5387009" cy="5401748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95737" y="400796"/>
                <a:ext cx="5387009" cy="5401748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623931" y="2653748"/>
                <a:ext cx="169822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400" dirty="0" smtClean="0">
                    <a:solidFill>
                      <a:schemeClr val="bg1">
                        <a:lumMod val="75000"/>
                      </a:schemeClr>
                    </a:solidFill>
                  </a:rPr>
                  <a:t>ПРИРОДА В</a:t>
                </a:r>
              </a:p>
              <a:p>
                <a:pPr algn="ctr"/>
                <a:r>
                  <a:rPr lang="ru-RU" sz="2400" dirty="0" smtClean="0">
                    <a:solidFill>
                      <a:schemeClr val="bg1">
                        <a:lumMod val="75000"/>
                      </a:schemeClr>
                    </a:solidFill>
                  </a:rPr>
                  <a:t>КЛАССЕ</a:t>
                </a:r>
              </a:p>
            </p:txBody>
          </p:sp>
        </p:grpSp>
        <p:pic>
          <p:nvPicPr>
            <p:cNvPr id="1026" name="Picture 2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914" t="9571" r="21204" b="24636"/>
            <a:stretch>
              <a:fillRect/>
            </a:stretch>
          </p:blipFill>
          <p:spPr bwMode="auto">
            <a:xfrm rot="5400000">
              <a:off x="4797776" y="2348460"/>
              <a:ext cx="887406" cy="1418472"/>
            </a:xfrm>
            <a:prstGeom prst="rect">
              <a:avLst/>
            </a:prstGeom>
            <a:noFill/>
          </p:spPr>
        </p:pic>
        <p:pic>
          <p:nvPicPr>
            <p:cNvPr id="1030" name="Picture 6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999250">
              <a:off x="4211125" y="1173312"/>
              <a:ext cx="1007528" cy="1269485"/>
            </a:xfrm>
            <a:prstGeom prst="rect">
              <a:avLst/>
            </a:prstGeom>
            <a:noFill/>
          </p:spPr>
        </p:pic>
        <p:pic>
          <p:nvPicPr>
            <p:cNvPr id="1036" name="Picture 12" descr="ÐÐ°ÑÑÐ¸Ð½ÐºÐ¸ Ð¿Ð¾ Ð·Ð°Ð¿ÑÐ¾ÑÑ Ð¿Ð°Ð»ÑÐ¼Ð° Ð´ÐµÐºÐ¾ÑÐ°ÑÐ¸Ð²Ð½Ð°Ñ ÑÐ¸ÑÑÐ½Ð¾Ðº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78899" y="586409"/>
              <a:ext cx="1010792" cy="1333499"/>
            </a:xfrm>
            <a:prstGeom prst="rect">
              <a:avLst/>
            </a:prstGeom>
            <a:noFill/>
          </p:spPr>
        </p:pic>
        <p:pic>
          <p:nvPicPr>
            <p:cNvPr id="1040" name="Picture 16" descr="ÐÐ°ÑÑÐ¸Ð½ÐºÐ¸ Ð¿Ð¾ Ð·Ð°Ð¿ÑÐ¾ÑÑ Ð±ÐµÐ³Ð¾Ð½Ð¸Ñ ÑÐ¸ÑÑÐ½Ð¾Ðº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9042202">
              <a:off x="1596749" y="1155845"/>
              <a:ext cx="1056998" cy="1243696"/>
            </a:xfrm>
            <a:prstGeom prst="rect">
              <a:avLst/>
            </a:prstGeom>
            <a:noFill/>
          </p:spPr>
        </p:pic>
        <p:pic>
          <p:nvPicPr>
            <p:cNvPr id="1042" name="Picture 18" descr="ÐÐ°ÑÑÐ¸Ð½ÐºÐ¸ Ð¿Ð¾ Ð·Ð°Ð¿ÑÐ¾ÑÑ Ð±ÐµÐ³Ð¾Ð½Ð¸Ñ ÑÐ¸ÑÑÐ½Ð¾Ðº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1027597" y="2359034"/>
              <a:ext cx="974660" cy="1424941"/>
            </a:xfrm>
            <a:prstGeom prst="rect">
              <a:avLst/>
            </a:prstGeom>
            <a:noFill/>
          </p:spPr>
        </p:pic>
        <p:pic>
          <p:nvPicPr>
            <p:cNvPr id="2" name="Picture 2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770" b="26045"/>
            <a:stretch>
              <a:fillRect/>
            </a:stretch>
          </p:blipFill>
          <p:spPr bwMode="auto">
            <a:xfrm rot="7776330">
              <a:off x="4265041" y="3843846"/>
              <a:ext cx="829873" cy="1277431"/>
            </a:xfrm>
            <a:prstGeom prst="rect">
              <a:avLst/>
            </a:prstGeom>
            <a:noFill/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544" t="11548" r="8409" b="22554"/>
            <a:stretch>
              <a:fillRect/>
            </a:stretch>
          </p:blipFill>
          <p:spPr bwMode="auto">
            <a:xfrm rot="10953832">
              <a:off x="2936388" y="4295085"/>
              <a:ext cx="919857" cy="1235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4" name="Группа 33"/>
          <p:cNvGrpSpPr/>
          <p:nvPr/>
        </p:nvGrpSpPr>
        <p:grpSpPr>
          <a:xfrm>
            <a:off x="5700977" y="3875734"/>
            <a:ext cx="3268409" cy="2823240"/>
            <a:chOff x="5929576" y="3240157"/>
            <a:chExt cx="3268409" cy="2823240"/>
          </a:xfrm>
        </p:grpSpPr>
        <p:sp>
          <p:nvSpPr>
            <p:cNvPr id="30" name="Блок-схема: ручное управление 29"/>
            <p:cNvSpPr/>
            <p:nvPr/>
          </p:nvSpPr>
          <p:spPr>
            <a:xfrm>
              <a:off x="6023112" y="3240157"/>
              <a:ext cx="3110949" cy="2425146"/>
            </a:xfrm>
            <a:prstGeom prst="flowChartManualOperation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/>
                <a:t>Средства</a:t>
              </a:r>
            </a:p>
            <a:p>
              <a:pPr algn="ctr"/>
              <a:r>
                <a:rPr lang="ru-RU" sz="2400" dirty="0" smtClean="0"/>
                <a:t>ухода за</a:t>
              </a:r>
            </a:p>
            <a:p>
              <a:pPr algn="ctr"/>
              <a:r>
                <a:rPr lang="ru-RU" sz="2400" dirty="0" smtClean="0"/>
                <a:t>комнатными</a:t>
              </a:r>
            </a:p>
            <a:p>
              <a:pPr algn="ctr"/>
              <a:r>
                <a:rPr lang="ru-RU" sz="2400" dirty="0" smtClean="0"/>
                <a:t>растениями</a:t>
              </a:r>
              <a:endParaRPr lang="ru-RU" sz="2400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 rot="778788">
              <a:off x="8790481" y="3260049"/>
              <a:ext cx="407504" cy="24493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 rot="20862236">
              <a:off x="5929576" y="3240774"/>
              <a:ext cx="435465" cy="24351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 rot="5400000">
              <a:off x="7354956" y="4960153"/>
              <a:ext cx="407504" cy="179898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AutoShape 2" descr="ÐÐ°ÑÑÐ¸Ð½ÐºÐ¸ Ð¿Ð¾ Ð·Ð°Ð¿ÑÐ¾ÑÑ Ð»ÐµÐ¹ÐºÐ° ÑÐ¸ÑÑÐ½Ð¾Ð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3" name="Группа 42"/>
          <p:cNvGrpSpPr/>
          <p:nvPr/>
        </p:nvGrpSpPr>
        <p:grpSpPr>
          <a:xfrm>
            <a:off x="5628110" y="218662"/>
            <a:ext cx="4108925" cy="3407878"/>
            <a:chOff x="5667867" y="218662"/>
            <a:chExt cx="4108925" cy="3407878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5667867" y="218662"/>
              <a:ext cx="2919541" cy="3407878"/>
              <a:chOff x="539276" y="327992"/>
              <a:chExt cx="2919541" cy="3407878"/>
            </a:xfrm>
          </p:grpSpPr>
          <p:grpSp>
            <p:nvGrpSpPr>
              <p:cNvPr id="38" name="Группа 3"/>
              <p:cNvGrpSpPr/>
              <p:nvPr/>
            </p:nvGrpSpPr>
            <p:grpSpPr>
              <a:xfrm>
                <a:off x="566531" y="327992"/>
                <a:ext cx="2892286" cy="2089661"/>
                <a:chOff x="5367131" y="0"/>
                <a:chExt cx="2892286" cy="2089661"/>
              </a:xfrm>
            </p:grpSpPr>
            <p:pic>
              <p:nvPicPr>
                <p:cNvPr id="40" name="Picture 4" descr="ÐÐ°ÑÑÐ¸Ð½ÐºÐ¸ Ð¿Ð¾ Ð·Ð°Ð¿ÑÐ¾ÑÑ Ð»ÐµÐ¹ÐºÐ° ÑÐ¸ÑÑÐ½Ð¾Ðº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5367131" y="0"/>
                  <a:ext cx="1699591" cy="208966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</p:pic>
            <p:pic>
              <p:nvPicPr>
                <p:cNvPr id="41" name="Picture 6" descr="ÐÐ°ÑÑÐ¸Ð½ÐºÐ¸ Ð¿Ð¾ Ð·Ð°Ð¿ÑÐ¾ÑÑ Ð¿ÑÐ»ÐµÐ²ÐµÐ»Ð¸Ð·Ð°ÑÐ¾Ñ ÑÐ¸ÑÑÐ½Ð¾Ðº"/>
                <p:cNvPicPr>
                  <a:picLocks noChangeAspect="1" noChangeArrowheads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56025"/>
                <a:stretch>
                  <a:fillRect/>
                </a:stretch>
              </p:blipFill>
              <p:spPr bwMode="auto">
                <a:xfrm>
                  <a:off x="7076659" y="0"/>
                  <a:ext cx="1182758" cy="208721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</p:pic>
          </p:grpSp>
          <p:pic>
            <p:nvPicPr>
              <p:cNvPr id="39" name="Picture 7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539276" y="2425148"/>
                <a:ext cx="2223804" cy="131072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</p:grpSp>
        <p:pic>
          <p:nvPicPr>
            <p:cNvPr id="42" name="Picture 4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586197" y="228600"/>
              <a:ext cx="1190595" cy="20633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6651" y="149086"/>
            <a:ext cx="6768548" cy="12523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tx1"/>
                </a:solidFill>
              </a:rPr>
              <a:t>Раздел: «Наш класс»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Тема: что растет у школы (группы растений)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133" y="1779104"/>
            <a:ext cx="944521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Введение: Ребят, мы с вами недавно ходили на экскурсию во двор нашей школы,</a:t>
            </a:r>
          </a:p>
          <a:p>
            <a:r>
              <a:rPr lang="ru-RU" dirty="0" smtClean="0"/>
              <a:t>какие растения вы там видели? (Ребята называют растения, учитель записывает на</a:t>
            </a:r>
          </a:p>
          <a:p>
            <a:r>
              <a:rPr lang="ru-RU" dirty="0" smtClean="0"/>
              <a:t>доску.) А вы знаете, что растения бывают разных групп,  как ребята в детском саду. </a:t>
            </a:r>
          </a:p>
          <a:p>
            <a:r>
              <a:rPr lang="ru-RU" dirty="0" smtClean="0"/>
              <a:t>Есть самая младшая группа-  это травы. Давайте выберем на доске названия трав.</a:t>
            </a:r>
          </a:p>
          <a:p>
            <a:r>
              <a:rPr lang="ru-RU" dirty="0" smtClean="0"/>
              <a:t> Средняя группа-это кустарники. Ищут названия кустарников на доске. И старшая группа-</a:t>
            </a:r>
          </a:p>
          <a:p>
            <a:r>
              <a:rPr lang="ru-RU" dirty="0" smtClean="0"/>
              <a:t>это деревья. Учитель обводит оставшиеся названия. Посмотрите, у себя в тетради, я </a:t>
            </a:r>
            <a:r>
              <a:rPr lang="ru-RU" dirty="0" err="1" smtClean="0"/>
              <a:t>записа</a:t>
            </a:r>
            <a:r>
              <a:rPr lang="ru-RU" dirty="0" smtClean="0"/>
              <a:t>-</a:t>
            </a:r>
          </a:p>
          <a:p>
            <a:r>
              <a:rPr lang="ru-RU" dirty="0" err="1" smtClean="0"/>
              <a:t>ла</a:t>
            </a:r>
            <a:r>
              <a:rPr lang="ru-RU" dirty="0" smtClean="0"/>
              <a:t> эти группы вот так (учитель показывает интерактивный элемент). Давайте и мы с вами</a:t>
            </a:r>
          </a:p>
          <a:p>
            <a:r>
              <a:rPr lang="ru-RU" dirty="0" smtClean="0"/>
              <a:t>Сделаем себе такую помощницу в тетрадь, чтобы вы легко могли определять, какие растения</a:t>
            </a:r>
          </a:p>
          <a:p>
            <a:r>
              <a:rPr lang="ru-RU" dirty="0" smtClean="0"/>
              <a:t>к какой группе относятся.</a:t>
            </a:r>
          </a:p>
          <a:p>
            <a:r>
              <a:rPr lang="ru-RU" dirty="0" smtClean="0"/>
              <a:t>Задания к элементу: учитель называет группу, ребята приводят примеры и </a:t>
            </a:r>
          </a:p>
          <a:p>
            <a:r>
              <a:rPr lang="ru-RU" dirty="0" smtClean="0"/>
              <a:t>наоборот. Можно класть фишку на нужный </a:t>
            </a:r>
            <a:r>
              <a:rPr lang="ru-RU" dirty="0" err="1" smtClean="0"/>
              <a:t>флэп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Домашнее задание: написать примеры растений каждой группы.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40840" y="1948654"/>
            <a:ext cx="66922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Введение: </a:t>
            </a:r>
          </a:p>
          <a:p>
            <a:r>
              <a:rPr lang="ru-RU" dirty="0" smtClean="0"/>
              <a:t>План урока:</a:t>
            </a:r>
          </a:p>
          <a:p>
            <a:pPr marL="342900" indent="-342900">
              <a:buAutoNum type="arabicPeriod"/>
            </a:pPr>
            <a:r>
              <a:rPr lang="ru-RU" dirty="0" smtClean="0"/>
              <a:t>Вырежьте и вклейте </a:t>
            </a:r>
            <a:r>
              <a:rPr lang="ru-RU" dirty="0" err="1" smtClean="0"/>
              <a:t>флэпбук</a:t>
            </a:r>
            <a:r>
              <a:rPr lang="ru-RU" dirty="0" smtClean="0"/>
              <a:t>.</a:t>
            </a:r>
          </a:p>
          <a:p>
            <a:pPr marL="342900" indent="-342900">
              <a:buAutoNum type="arabicPeriod"/>
            </a:pPr>
            <a:r>
              <a:rPr lang="ru-RU" dirty="0" smtClean="0"/>
              <a:t>Под </a:t>
            </a:r>
            <a:r>
              <a:rPr lang="ru-RU" dirty="0" err="1" smtClean="0"/>
              <a:t>флэпами</a:t>
            </a:r>
            <a:r>
              <a:rPr lang="ru-RU" dirty="0" smtClean="0"/>
              <a:t> напишите названия растений.</a:t>
            </a:r>
          </a:p>
          <a:p>
            <a:pPr marL="342900" indent="-342900">
              <a:buAutoNum type="arabicPeriod"/>
            </a:pPr>
            <a:r>
              <a:rPr lang="ru-RU" dirty="0" smtClean="0"/>
              <a:t>Под </a:t>
            </a:r>
            <a:r>
              <a:rPr lang="ru-RU" dirty="0" err="1" smtClean="0"/>
              <a:t>флэпом</a:t>
            </a:r>
            <a:r>
              <a:rPr lang="ru-RU" dirty="0" smtClean="0"/>
              <a:t> «деревья» напишите «хвойные» и «лиственные».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91" y="3564829"/>
            <a:ext cx="3791857" cy="28438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215" y="3525072"/>
            <a:ext cx="3791857" cy="284389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546651" y="149086"/>
            <a:ext cx="6768548" cy="12523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tx1"/>
                </a:solidFill>
              </a:rPr>
              <a:t>Раздел: «Наш класс»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Тема: что растет у школы (группы растений)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7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4"/>
          <p:cNvGrpSpPr/>
          <p:nvPr/>
        </p:nvGrpSpPr>
        <p:grpSpPr>
          <a:xfrm>
            <a:off x="84851" y="3261494"/>
            <a:ext cx="4855665" cy="2828789"/>
            <a:chOff x="0" y="158945"/>
            <a:chExt cx="4855665" cy="2828789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215" y="158945"/>
              <a:ext cx="4828450" cy="282878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30068" y="158945"/>
              <a:ext cx="39741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 smtClean="0">
                  <a:latin typeface="a_PlakatCmplSh" panose="020B0802030202020200" pitchFamily="34" charset="-52"/>
                </a:rPr>
                <a:t>Группы растений</a:t>
              </a:r>
              <a:endParaRPr lang="en-US" sz="3200" dirty="0">
                <a:latin typeface="Lobster" panose="02000506000000020003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0" y="885687"/>
              <a:ext cx="1632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anose="030F0702030302020204" pitchFamily="66" charset="0"/>
                </a:rPr>
                <a:t>Травянистые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11913" y="885687"/>
              <a:ext cx="1459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anose="030F0702030302020204" pitchFamily="66" charset="0"/>
                </a:rPr>
                <a:t>Кустарники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35767" y="859344"/>
              <a:ext cx="1087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anose="030F0702030302020204" pitchFamily="66" charset="0"/>
                </a:rPr>
                <a:t>Деревья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667" y="1657775"/>
              <a:ext cx="715773" cy="1006059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2380" y="1691861"/>
              <a:ext cx="1018120" cy="981541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29669" y="1400218"/>
              <a:ext cx="815541" cy="1273184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03471" y="1406183"/>
              <a:ext cx="778546" cy="1257651"/>
            </a:xfrm>
            <a:prstGeom prst="rect">
              <a:avLst/>
            </a:prstGeom>
          </p:spPr>
        </p:pic>
      </p:grpSp>
      <p:grpSp>
        <p:nvGrpSpPr>
          <p:cNvPr id="3" name="Группа 25"/>
          <p:cNvGrpSpPr/>
          <p:nvPr/>
        </p:nvGrpSpPr>
        <p:grpSpPr>
          <a:xfrm>
            <a:off x="41835" y="236331"/>
            <a:ext cx="4855665" cy="2828789"/>
            <a:chOff x="0" y="158945"/>
            <a:chExt cx="4855665" cy="2828789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215" y="158945"/>
              <a:ext cx="4828450" cy="282878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30068" y="158945"/>
              <a:ext cx="39741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 smtClean="0">
                  <a:latin typeface="a_PlakatCmplSh" panose="020B0802030202020200" pitchFamily="34" charset="-52"/>
                </a:rPr>
                <a:t>Группы растений</a:t>
              </a:r>
              <a:endParaRPr lang="en-US" sz="3200" dirty="0">
                <a:latin typeface="Lobster" panose="02000506000000020003" pitchFamily="2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0" y="885687"/>
              <a:ext cx="1632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anose="030F0702030302020204" pitchFamily="66" charset="0"/>
                </a:rPr>
                <a:t>Травянистые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711913" y="885687"/>
              <a:ext cx="1459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anose="030F0702030302020204" pitchFamily="66" charset="0"/>
                </a:rPr>
                <a:t>Кустарники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35767" y="859344"/>
              <a:ext cx="1087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anose="030F0702030302020204" pitchFamily="66" charset="0"/>
                </a:rPr>
                <a:t>Деревья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667" y="1657775"/>
              <a:ext cx="715773" cy="1006059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2380" y="1691861"/>
              <a:ext cx="1018120" cy="981541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29669" y="1400218"/>
              <a:ext cx="815541" cy="1273184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03471" y="1406183"/>
              <a:ext cx="778546" cy="1257651"/>
            </a:xfrm>
            <a:prstGeom prst="rect">
              <a:avLst/>
            </a:prstGeom>
          </p:spPr>
        </p:pic>
      </p:grpSp>
      <p:grpSp>
        <p:nvGrpSpPr>
          <p:cNvPr id="4" name="Группа 35"/>
          <p:cNvGrpSpPr/>
          <p:nvPr/>
        </p:nvGrpSpPr>
        <p:grpSpPr>
          <a:xfrm>
            <a:off x="4935849" y="3267262"/>
            <a:ext cx="4855665" cy="2828789"/>
            <a:chOff x="0" y="158945"/>
            <a:chExt cx="4855665" cy="2828789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215" y="158945"/>
              <a:ext cx="4828450" cy="2828789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30068" y="158945"/>
              <a:ext cx="39741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 smtClean="0">
                  <a:latin typeface="a_PlakatCmplSh" panose="020B0802030202020200" pitchFamily="34" charset="-52"/>
                </a:rPr>
                <a:t>Группы растений</a:t>
              </a:r>
              <a:endParaRPr lang="en-US" sz="3200" dirty="0">
                <a:latin typeface="Lobster" panose="02000506000000020003" pitchFamily="2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0" y="885687"/>
              <a:ext cx="1632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anose="030F0702030302020204" pitchFamily="66" charset="0"/>
                </a:rPr>
                <a:t>Травянистые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711913" y="885687"/>
              <a:ext cx="1459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anose="030F0702030302020204" pitchFamily="66" charset="0"/>
                </a:rPr>
                <a:t>Кустарники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535767" y="859344"/>
              <a:ext cx="1087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anose="030F0702030302020204" pitchFamily="66" charset="0"/>
                </a:rPr>
                <a:t>Деревья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667" y="1657775"/>
              <a:ext cx="715773" cy="1006059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2380" y="1691861"/>
              <a:ext cx="1018120" cy="981541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29669" y="1400218"/>
              <a:ext cx="815541" cy="1273184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03471" y="1406183"/>
              <a:ext cx="778546" cy="1257651"/>
            </a:xfrm>
            <a:prstGeom prst="rect">
              <a:avLst/>
            </a:prstGeom>
          </p:spPr>
        </p:pic>
      </p:grpSp>
      <p:grpSp>
        <p:nvGrpSpPr>
          <p:cNvPr id="5" name="Группа 45"/>
          <p:cNvGrpSpPr/>
          <p:nvPr/>
        </p:nvGrpSpPr>
        <p:grpSpPr>
          <a:xfrm>
            <a:off x="4895924" y="241115"/>
            <a:ext cx="4855665" cy="2828789"/>
            <a:chOff x="0" y="158945"/>
            <a:chExt cx="4855665" cy="2828789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215" y="158945"/>
              <a:ext cx="4828450" cy="2828789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530068" y="158945"/>
              <a:ext cx="39741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 smtClean="0">
                  <a:latin typeface="a_PlakatCmplSh" panose="020B0802030202020200" pitchFamily="34" charset="-52"/>
                </a:rPr>
                <a:t>Группы растений</a:t>
              </a:r>
              <a:endParaRPr lang="en-US" sz="3200" dirty="0">
                <a:latin typeface="Lobster" panose="02000506000000020003" pitchFamily="2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0" y="885687"/>
              <a:ext cx="1632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anose="030F0702030302020204" pitchFamily="66" charset="0"/>
                </a:rPr>
                <a:t>Травянистые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711913" y="885687"/>
              <a:ext cx="1459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anose="030F0702030302020204" pitchFamily="66" charset="0"/>
                </a:rPr>
                <a:t>Кустарники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535767" y="859344"/>
              <a:ext cx="1087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anose="030F0702030302020204" pitchFamily="66" charset="0"/>
                </a:rPr>
                <a:t>Деревья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667" y="1657775"/>
              <a:ext cx="715773" cy="1006059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2380" y="1691861"/>
              <a:ext cx="1018120" cy="981541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29669" y="1400218"/>
              <a:ext cx="815541" cy="1273184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03471" y="1406183"/>
              <a:ext cx="778546" cy="12576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972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25"/>
          <p:cNvGrpSpPr/>
          <p:nvPr/>
        </p:nvGrpSpPr>
        <p:grpSpPr>
          <a:xfrm>
            <a:off x="236568" y="126264"/>
            <a:ext cx="4855665" cy="2828789"/>
            <a:chOff x="0" y="158945"/>
            <a:chExt cx="4855665" cy="2828789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215" y="158945"/>
              <a:ext cx="4828450" cy="282878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30068" y="158945"/>
              <a:ext cx="39741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dirty="0" smtClean="0">
                  <a:latin typeface="a_PlakatCmplSh" panose="020B0802030202020200" pitchFamily="34" charset="-52"/>
                </a:rPr>
                <a:t>Группы растений</a:t>
              </a:r>
              <a:endParaRPr lang="en-US" sz="3200" dirty="0">
                <a:latin typeface="Lobster" panose="02000506000000020003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0" y="885687"/>
              <a:ext cx="1632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anose="030F0702030302020204" pitchFamily="66" charset="0"/>
                </a:rPr>
                <a:t>Травянистые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11913" y="885687"/>
              <a:ext cx="1459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anose="030F0702030302020204" pitchFamily="66" charset="0"/>
                </a:rPr>
                <a:t>Кустарники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35767" y="859344"/>
              <a:ext cx="1087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anose="030F0702030302020204" pitchFamily="66" charset="0"/>
                </a:rPr>
                <a:t>Деревья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r="4796"/>
          <a:stretch/>
        </p:blipFill>
        <p:spPr>
          <a:xfrm>
            <a:off x="456143" y="1315622"/>
            <a:ext cx="1193028" cy="126691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6FCF5"/>
              </a:clrFrom>
              <a:clrTo>
                <a:srgbClr val="F6FC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5" b="98454" l="578" r="959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0434" y="1037672"/>
            <a:ext cx="1445000" cy="16204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2534" y="1232231"/>
            <a:ext cx="1146958" cy="143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08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13055" y="134501"/>
            <a:ext cx="4809506" cy="1401289"/>
          </a:xfrm>
          <a:prstGeom prst="roundRec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tx1"/>
                </a:solidFill>
              </a:rPr>
              <a:t>Раздел: «Наш класс»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Тема: Мир за стеклянным берегом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209" y="1838739"/>
            <a:ext cx="1000389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Введение: Учитель показывает картинку на доске. Ребят, познакомьтесь, это девочка Молли.</a:t>
            </a:r>
          </a:p>
          <a:p>
            <a:r>
              <a:rPr lang="ru-RU" dirty="0" smtClean="0"/>
              <a:t>Она умеет превращаться в русалку и плавает в своем домашнем аквариуме. Молли знает всех-</a:t>
            </a:r>
          </a:p>
          <a:p>
            <a:r>
              <a:rPr lang="ru-RU" dirty="0" smtClean="0"/>
              <a:t>всех аквариумных рыбок. А есть ли у вас аквариум? Каких аквариумных рыбок вы знаете? Сегодня,</a:t>
            </a:r>
          </a:p>
          <a:p>
            <a:r>
              <a:rPr lang="ru-RU" dirty="0" smtClean="0"/>
              <a:t>каждый из вас сделает свой аквариум, посмотрите как получилось у меня в тетради. И вы узнаете,</a:t>
            </a:r>
          </a:p>
          <a:p>
            <a:r>
              <a:rPr lang="ru-RU" dirty="0" smtClean="0"/>
              <a:t>какие приспособления нужны, чтобы рыбкам комфортно жилось в аквариуме.</a:t>
            </a:r>
          </a:p>
          <a:p>
            <a:r>
              <a:rPr lang="ru-RU" dirty="0" smtClean="0"/>
              <a:t>Интерактивный элемент:</a:t>
            </a:r>
          </a:p>
          <a:p>
            <a:pPr marL="342900" indent="-342900">
              <a:buAutoNum type="arabicPeriod"/>
            </a:pPr>
            <a:r>
              <a:rPr lang="ru-RU" dirty="0" smtClean="0"/>
              <a:t>Вырезать шаблоны фигурной книжки, сложить по линии и приклеить. Внутрь вклеить картинку</a:t>
            </a:r>
          </a:p>
          <a:p>
            <a:pPr marL="342900" indent="-342900"/>
            <a:r>
              <a:rPr lang="ru-RU" dirty="0" smtClean="0"/>
              <a:t> с изображением растений. На чистых сторонах подписать названия аквариумных рыбок.</a:t>
            </a:r>
          </a:p>
          <a:p>
            <a:pPr marL="342900" indent="-342900"/>
            <a:r>
              <a:rPr lang="ru-RU" dirty="0" smtClean="0"/>
              <a:t>2. Вырезать шаблон кармашка, сложить по линиям и приклеить. Внутрь положить картинки с</a:t>
            </a:r>
          </a:p>
          <a:p>
            <a:pPr marL="342900" indent="-342900"/>
            <a:r>
              <a:rPr lang="ru-RU" dirty="0" smtClean="0"/>
              <a:t>принадлежностями для аквариума. Вклеить название сверху над кармашком.</a:t>
            </a:r>
          </a:p>
          <a:p>
            <a:r>
              <a:rPr lang="ru-RU" dirty="0" smtClean="0"/>
              <a:t>Задания к элементу: Молли говорит, что эта рыбка имеет ……., ребята должны догадаться, какая </a:t>
            </a:r>
          </a:p>
          <a:p>
            <a:r>
              <a:rPr lang="ru-RU" dirty="0" smtClean="0"/>
              <a:t>эта рыбка. В парах: один вынимает картинку, другой рассказывает для чего нужно это </a:t>
            </a:r>
            <a:r>
              <a:rPr lang="ru-RU" dirty="0" err="1" smtClean="0"/>
              <a:t>приспособле</a:t>
            </a:r>
            <a:endParaRPr lang="ru-RU" dirty="0" smtClean="0"/>
          </a:p>
          <a:p>
            <a:r>
              <a:rPr lang="ru-RU" dirty="0" err="1" smtClean="0"/>
              <a:t>ние</a:t>
            </a:r>
            <a:r>
              <a:rPr lang="ru-RU" dirty="0" smtClean="0"/>
              <a:t> в аквариуме.</a:t>
            </a:r>
          </a:p>
          <a:p>
            <a:r>
              <a:rPr lang="ru-RU" dirty="0" smtClean="0"/>
              <a:t>Домашнее задание: раскрасить все </a:t>
            </a:r>
            <a:r>
              <a:rPr lang="ru-RU" dirty="0" err="1" smtClean="0"/>
              <a:t>картинки,рассказать</a:t>
            </a:r>
            <a:r>
              <a:rPr lang="ru-RU" dirty="0" smtClean="0"/>
              <a:t> родителям с помощью каких </a:t>
            </a:r>
          </a:p>
          <a:p>
            <a:r>
              <a:rPr lang="ru-RU" dirty="0" smtClean="0"/>
              <a:t>приспособлений ухаживают за аквариумом. Добавить свой аквариум с рыбкой, для этого дать</a:t>
            </a:r>
          </a:p>
          <a:p>
            <a:r>
              <a:rPr lang="ru-RU" dirty="0" smtClean="0"/>
              <a:t>детям чистый шаблон.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486919"/>
              </p:ext>
            </p:extLst>
          </p:nvPr>
        </p:nvGraphicFramePr>
        <p:xfrm>
          <a:off x="0" y="326570"/>
          <a:ext cx="9614263" cy="54198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5491">
                  <a:extLst>
                    <a:ext uri="{9D8B030D-6E8A-4147-A177-3AD203B41FA5}">
                      <a16:colId xmlns:a16="http://schemas.microsoft.com/office/drawing/2014/main" xmlns="" val="2776078320"/>
                    </a:ext>
                  </a:extLst>
                </a:gridCol>
                <a:gridCol w="3431830">
                  <a:extLst>
                    <a:ext uri="{9D8B030D-6E8A-4147-A177-3AD203B41FA5}">
                      <a16:colId xmlns:a16="http://schemas.microsoft.com/office/drawing/2014/main" xmlns="" val="1613224914"/>
                    </a:ext>
                  </a:extLst>
                </a:gridCol>
                <a:gridCol w="3033376">
                  <a:extLst>
                    <a:ext uri="{9D8B030D-6E8A-4147-A177-3AD203B41FA5}">
                      <a16:colId xmlns:a16="http://schemas.microsoft.com/office/drawing/2014/main" xmlns="" val="4174410562"/>
                    </a:ext>
                  </a:extLst>
                </a:gridCol>
                <a:gridCol w="2403566">
                  <a:extLst>
                    <a:ext uri="{9D8B030D-6E8A-4147-A177-3AD203B41FA5}">
                      <a16:colId xmlns:a16="http://schemas.microsoft.com/office/drawing/2014/main" xmlns="" val="2341354108"/>
                    </a:ext>
                  </a:extLst>
                </a:gridCol>
              </a:tblGrid>
              <a:tr h="390637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Интерактивный</a:t>
                      </a:r>
                      <a:r>
                        <a:rPr lang="ru-RU" baseline="0" dirty="0" smtClean="0"/>
                        <a:t> элемент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Примечания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00542858"/>
                  </a:ext>
                </a:extLst>
              </a:tr>
              <a:tr h="612520"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Раздел: «Наш дом и семья»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Красивые камни в нашем доме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Многоуровневая книжка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4316588"/>
                  </a:ext>
                </a:extLst>
              </a:tr>
              <a:tr h="612520"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Раздел: «Наш дом и семья»</a:t>
                      </a:r>
                    </a:p>
                    <a:p>
                      <a:r>
                        <a:rPr lang="ru-RU" dirty="0" smtClean="0"/>
                        <a:t>Овощи</a:t>
                      </a:r>
                      <a:r>
                        <a:rPr lang="ru-RU" baseline="0" dirty="0" smtClean="0"/>
                        <a:t> и фрукты на нашем столе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Кармашки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6584719"/>
                  </a:ext>
                </a:extLst>
              </a:tr>
              <a:tr h="612520">
                <a:tc>
                  <a:txBody>
                    <a:bodyPr/>
                    <a:lstStyle/>
                    <a:p>
                      <a:r>
                        <a:rPr lang="ru-RU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Раздел: «Наш дом и семья»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Про хлеб и кашу, про чай и кофе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Книжка гармошка </a:t>
                      </a:r>
                    </a:p>
                    <a:p>
                      <a:r>
                        <a:rPr lang="ru-RU" dirty="0" smtClean="0"/>
                        <a:t>Фигурная книжка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58082261"/>
                  </a:ext>
                </a:extLst>
              </a:tr>
              <a:tr h="875028">
                <a:tc>
                  <a:txBody>
                    <a:bodyPr/>
                    <a:lstStyle/>
                    <a:p>
                      <a:r>
                        <a:rPr lang="ru-RU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Раздел: «Наш дом и семья»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Дикорастущие и культурные</a:t>
                      </a:r>
                      <a:r>
                        <a:rPr lang="ru-RU" baseline="0" dirty="0" smtClean="0"/>
                        <a:t> растения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Флэпбук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34614630"/>
                  </a:ext>
                </a:extLst>
              </a:tr>
              <a:tr h="612520">
                <a:tc>
                  <a:txBody>
                    <a:bodyPr/>
                    <a:lstStyle/>
                    <a:p>
                      <a:r>
                        <a:rPr lang="ru-RU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Раздел: «Наш дом и семья»</a:t>
                      </a:r>
                    </a:p>
                    <a:p>
                      <a:r>
                        <a:rPr lang="ru-RU" dirty="0" smtClean="0"/>
                        <a:t>Дикие и домашние животные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Книжка-раскладушка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9763738"/>
                  </a:ext>
                </a:extLst>
              </a:tr>
              <a:tr h="612520">
                <a:tc>
                  <a:txBody>
                    <a:bodyPr/>
                    <a:lstStyle/>
                    <a:p>
                      <a:r>
                        <a:rPr lang="ru-RU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Раздел: «Наш дом и семья»</a:t>
                      </a:r>
                    </a:p>
                    <a:p>
                      <a:r>
                        <a:rPr lang="ru-RU" baseline="0" dirty="0" smtClean="0"/>
                        <a:t>Собака в нашем доме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Кармашки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75028">
                <a:tc>
                  <a:txBody>
                    <a:bodyPr/>
                    <a:lstStyle/>
                    <a:p>
                      <a:r>
                        <a:rPr lang="ru-RU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Раздел: «Наш дом и семья»</a:t>
                      </a:r>
                    </a:p>
                    <a:p>
                      <a:r>
                        <a:rPr lang="ru-RU" dirty="0" smtClean="0"/>
                        <a:t>Кошка</a:t>
                      </a:r>
                      <a:r>
                        <a:rPr lang="ru-RU" baseline="0" dirty="0" smtClean="0"/>
                        <a:t> в нашем доме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Фигурная книжка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39143" y="-42762"/>
            <a:ext cx="3069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Планирование и содержание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731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90825_135709.jpg"/>
          <p:cNvPicPr>
            <a:picLocks noChangeAspect="1"/>
          </p:cNvPicPr>
          <p:nvPr/>
        </p:nvPicPr>
        <p:blipFill>
          <a:blip r:embed="rId2" cstate="print"/>
          <a:srcRect t="2568" b="7705"/>
          <a:stretch>
            <a:fillRect/>
          </a:stretch>
        </p:blipFill>
        <p:spPr>
          <a:xfrm>
            <a:off x="549344" y="387626"/>
            <a:ext cx="3265004" cy="5208104"/>
          </a:xfrm>
          <a:prstGeom prst="rect">
            <a:avLst/>
          </a:prstGeom>
        </p:spPr>
      </p:pic>
      <p:pic>
        <p:nvPicPr>
          <p:cNvPr id="5" name="Рисунок 4" descr="20190825_135738.jpg"/>
          <p:cNvPicPr>
            <a:picLocks noChangeAspect="1"/>
          </p:cNvPicPr>
          <p:nvPr/>
        </p:nvPicPr>
        <p:blipFill>
          <a:blip r:embed="rId3" cstate="print"/>
          <a:srcRect t="5217" r="4997" b="2464"/>
          <a:stretch>
            <a:fillRect/>
          </a:stretch>
        </p:blipFill>
        <p:spPr>
          <a:xfrm>
            <a:off x="4743658" y="387626"/>
            <a:ext cx="3043491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ÐÐ°ÑÑÐ¸Ð½ÐºÐ¸ Ð¿Ð¾ Ð·Ð°Ð¿ÑÐ¾ÑÑ Ð°ÐºÐ²Ð°ÑÐ¸ÑÐ¼ Ð¿ÑÑÑÐ¾Ð¹ ÑÐ¸ÑÑÐ½Ð¾Ð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75452" y="198782"/>
            <a:ext cx="2617444" cy="4360598"/>
            <a:chOff x="5333861" y="310793"/>
            <a:chExt cx="2617444" cy="436059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70503" y="310793"/>
              <a:ext cx="2511229" cy="4131998"/>
            </a:xfrm>
            <a:prstGeom prst="rect">
              <a:avLst/>
            </a:prstGeom>
          </p:spPr>
        </p:pic>
        <p:pic>
          <p:nvPicPr>
            <p:cNvPr id="4100" name="Picture 4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33861" y="2329121"/>
              <a:ext cx="2617444" cy="2342270"/>
            </a:xfrm>
            <a:prstGeom prst="rect">
              <a:avLst/>
            </a:prstGeom>
            <a:noFill/>
          </p:spPr>
        </p:pic>
      </p:grpSp>
      <p:grpSp>
        <p:nvGrpSpPr>
          <p:cNvPr id="8" name="Группа 7"/>
          <p:cNvGrpSpPr/>
          <p:nvPr/>
        </p:nvGrpSpPr>
        <p:grpSpPr>
          <a:xfrm>
            <a:off x="5138390" y="212036"/>
            <a:ext cx="2617444" cy="4330780"/>
            <a:chOff x="5294104" y="310793"/>
            <a:chExt cx="2617444" cy="433078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70503" y="310793"/>
              <a:ext cx="2511229" cy="4131998"/>
            </a:xfrm>
            <a:prstGeom prst="rect">
              <a:avLst/>
            </a:prstGeom>
          </p:spPr>
        </p:pic>
        <p:pic>
          <p:nvPicPr>
            <p:cNvPr id="10" name="Picture 4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94104" y="2299303"/>
              <a:ext cx="2617444" cy="2342270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2653608" y="202095"/>
            <a:ext cx="2617444" cy="4360598"/>
            <a:chOff x="5304043" y="62315"/>
            <a:chExt cx="2617444" cy="4360598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70503" y="62315"/>
              <a:ext cx="2511229" cy="4131998"/>
            </a:xfrm>
            <a:prstGeom prst="rect">
              <a:avLst/>
            </a:prstGeom>
          </p:spPr>
        </p:pic>
        <p:pic>
          <p:nvPicPr>
            <p:cNvPr id="13" name="Picture 4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04043" y="2080643"/>
              <a:ext cx="2617444" cy="2342270"/>
            </a:xfrm>
            <a:prstGeom prst="rect">
              <a:avLst/>
            </a:prstGeom>
            <a:noFill/>
          </p:spPr>
        </p:pic>
      </p:grpSp>
      <p:sp>
        <p:nvSpPr>
          <p:cNvPr id="4106" name="AutoShape 10" descr="ÐÐ°ÑÑÐ¸Ð½ÐºÐ¸ Ð¿Ð¾ Ð·Ð°Ð¿ÑÐ¾ÑÑ ÑÑÐ±ÐºÐ° Ð³ÑÑÐ°Ð¼Ð¸ ÑÐ¸ÑÑÐ½Ð¾Ð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8" name="AutoShape 12" descr="ÐÐ°ÑÑÐ¸Ð½ÐºÐ¸ Ð¿Ð¾ Ð·Ð°Ð¿ÑÐ¾ÑÑ ÑÑÐ±ÐºÐ° Ð³ÑÑÐ°Ð¼Ð¸ ÑÐ¸ÑÑÐ½Ð¾Ð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0" name="AutoShape 14" descr="ÐÐ°ÑÑÐ¸Ð½ÐºÐ¸ Ð¿Ð¾ Ð·Ð°Ð¿ÑÐ¾ÑÑ ÑÑÐ±ÐºÐ° Ð³ÑÑÐ°Ð¼Ð¸ ÑÐ¸ÑÑÐ½Ð¾Ð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437323" y="4522306"/>
            <a:ext cx="2474843" cy="210709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2945297" y="4591880"/>
            <a:ext cx="2474843" cy="210709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410201" y="4601819"/>
            <a:ext cx="2474843" cy="210709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4498" y="4731026"/>
            <a:ext cx="1319993" cy="169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56760" y="4790123"/>
            <a:ext cx="1283597" cy="169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6"/>
          <a:srcRect l="6812" t="37367" r="72486" b="44948"/>
          <a:stretch>
            <a:fillRect/>
          </a:stretch>
        </p:blipFill>
        <p:spPr bwMode="auto">
          <a:xfrm>
            <a:off x="5944129" y="4824184"/>
            <a:ext cx="1394821" cy="157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https://e7.pngegg.com/pngimages/394/714/png-clipart-guppy-goldfish-sailfin-molly-male-guppy-fish-aquarium-product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44" y="3022667"/>
            <a:ext cx="1701181" cy="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natural-museum.ru/sites/default/files/inline-images/%D0%93%D1%83%D1%80%D0%B0%D0%BC%D0%B8%20%D0%B6%D0%B5%D0%BC%D1%87%D1%83%D0%B6%D0%BD%D1%8B%D0%B9%208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6969" y="2951662"/>
            <a:ext cx="1468399" cy="10613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446831" y="2881537"/>
            <a:ext cx="1891759" cy="102167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ÐÐ°ÑÑÐ¸Ð½ÐºÐ¸ Ð¿Ð¾ Ð·Ð°Ð¿ÑÐ¾ÑÑ Ð°ÐºÐ²Ð°ÑÐ¸ÑÐ¼ Ð¿ÑÑÑÐ¾Ð¹ ÑÐ¸ÑÑÐ½Ð¾Ð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75452" y="198782"/>
            <a:ext cx="2617444" cy="4360598"/>
            <a:chOff x="5333861" y="310793"/>
            <a:chExt cx="2617444" cy="436059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70503" y="310793"/>
              <a:ext cx="2511229" cy="4131998"/>
            </a:xfrm>
            <a:prstGeom prst="rect">
              <a:avLst/>
            </a:prstGeom>
          </p:spPr>
        </p:pic>
        <p:pic>
          <p:nvPicPr>
            <p:cNvPr id="4100" name="Picture 4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33861" y="2329121"/>
              <a:ext cx="2617444" cy="2342270"/>
            </a:xfrm>
            <a:prstGeom prst="rect">
              <a:avLst/>
            </a:prstGeom>
            <a:noFill/>
          </p:spPr>
        </p:pic>
      </p:grpSp>
      <p:grpSp>
        <p:nvGrpSpPr>
          <p:cNvPr id="8" name="Группа 7"/>
          <p:cNvGrpSpPr/>
          <p:nvPr/>
        </p:nvGrpSpPr>
        <p:grpSpPr>
          <a:xfrm>
            <a:off x="5138390" y="212036"/>
            <a:ext cx="2617444" cy="4330780"/>
            <a:chOff x="5294104" y="310793"/>
            <a:chExt cx="2617444" cy="433078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70503" y="310793"/>
              <a:ext cx="2511229" cy="4131998"/>
            </a:xfrm>
            <a:prstGeom prst="rect">
              <a:avLst/>
            </a:prstGeom>
          </p:spPr>
        </p:pic>
        <p:pic>
          <p:nvPicPr>
            <p:cNvPr id="10" name="Picture 4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94104" y="2299303"/>
              <a:ext cx="2617444" cy="2342270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2653608" y="202095"/>
            <a:ext cx="2617444" cy="4360598"/>
            <a:chOff x="5304043" y="62315"/>
            <a:chExt cx="2617444" cy="4360598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70503" y="62315"/>
              <a:ext cx="2511229" cy="4131998"/>
            </a:xfrm>
            <a:prstGeom prst="rect">
              <a:avLst/>
            </a:prstGeom>
          </p:spPr>
        </p:pic>
        <p:pic>
          <p:nvPicPr>
            <p:cNvPr id="13" name="Picture 4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04043" y="2080643"/>
              <a:ext cx="2617444" cy="2342270"/>
            </a:xfrm>
            <a:prstGeom prst="rect">
              <a:avLst/>
            </a:prstGeom>
            <a:noFill/>
          </p:spPr>
        </p:pic>
      </p:grpSp>
      <p:pic>
        <p:nvPicPr>
          <p:cNvPr id="4104" name="Picture 8" descr="ÐÐ°ÑÑÐ¸Ð½ÐºÐ¸ Ð¿Ð¾ Ð·Ð°Ð¿ÑÐ¾ÑÑ Ð³ÑÐ¿Ð¿Ð¸ ÑÐ¸ÑÑÐ½Ð¾Ðº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r="9407" b="10492"/>
          <a:stretch>
            <a:fillRect/>
          </a:stretch>
        </p:blipFill>
        <p:spPr bwMode="auto">
          <a:xfrm>
            <a:off x="622714" y="2970282"/>
            <a:ext cx="1722920" cy="1025249"/>
          </a:xfrm>
          <a:prstGeom prst="rect">
            <a:avLst/>
          </a:prstGeom>
          <a:noFill/>
        </p:spPr>
      </p:pic>
      <p:sp>
        <p:nvSpPr>
          <p:cNvPr id="4106" name="AutoShape 10" descr="ÐÐ°ÑÑÐ¸Ð½ÐºÐ¸ Ð¿Ð¾ Ð·Ð°Ð¿ÑÐ¾ÑÑ ÑÑÐ±ÐºÐ° Ð³ÑÑÐ°Ð¼Ð¸ ÑÐ¸ÑÑÐ½Ð¾Ð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8" name="AutoShape 12" descr="ÐÐ°ÑÑÐ¸Ð½ÐºÐ¸ Ð¿Ð¾ Ð·Ð°Ð¿ÑÐ¾ÑÑ ÑÑÐ±ÐºÐ° Ð³ÑÑÐ°Ð¼Ð¸ ÑÐ¸ÑÑÐ½Ð¾Ð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0" name="AutoShape 14" descr="ÐÐ°ÑÑÐ¸Ð½ÐºÐ¸ Ð¿Ð¾ Ð·Ð°Ð¿ÑÐ¾ÑÑ ÑÑÐ±ÐºÐ° Ð³ÑÑÐ°Ð¼Ð¸ ÑÐ¸ÑÑÐ½Ð¾Ð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2" name="Picture 16" descr="ÐÐ°ÑÑÐ¸Ð½ÐºÐ¸ Ð¿Ð¾ Ð·Ð°Ð¿ÑÐ¾ÑÑ ÑÑÐ±ÐºÐ° Ð³ÑÑÐ°Ð¼Ð¸ ÑÐ¸ÑÑÐ½Ð¾Ðº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-40000"/>
          </a:blip>
          <a:srcRect l="8989" t="9988" r="6011" b="48273"/>
          <a:stretch>
            <a:fillRect/>
          </a:stretch>
        </p:blipFill>
        <p:spPr bwMode="auto">
          <a:xfrm>
            <a:off x="3279913" y="3004718"/>
            <a:ext cx="1411357" cy="1010691"/>
          </a:xfrm>
          <a:prstGeom prst="rect">
            <a:avLst/>
          </a:prstGeom>
          <a:noFill/>
        </p:spPr>
      </p:pic>
      <p:pic>
        <p:nvPicPr>
          <p:cNvPr id="23" name="Picture 2" descr="ÐÐ°ÑÑÐ¸Ð½ÐºÐ¸ Ð¿Ð¾ Ð·Ð°Ð¿ÑÐ¾ÑÑ ÑÑÐ±ÐºÐ° ÑÐºÐ°Ð»ÑÑÐ¸Ñ ÑÐ¸ÑÑÐ½Ð¾Ðº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529" t="53217" r="18625" b="26226"/>
          <a:stretch>
            <a:fillRect/>
          </a:stretch>
        </p:blipFill>
        <p:spPr bwMode="auto">
          <a:xfrm>
            <a:off x="5764698" y="2862469"/>
            <a:ext cx="1575729" cy="1212573"/>
          </a:xfrm>
          <a:prstGeom prst="rect">
            <a:avLst/>
          </a:prstGeom>
          <a:noFill/>
        </p:spPr>
      </p:pic>
      <p:sp>
        <p:nvSpPr>
          <p:cNvPr id="24" name="Овал 23"/>
          <p:cNvSpPr/>
          <p:nvPr/>
        </p:nvSpPr>
        <p:spPr>
          <a:xfrm>
            <a:off x="437323" y="4522306"/>
            <a:ext cx="2474843" cy="210709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2945297" y="4591880"/>
            <a:ext cx="2474843" cy="210709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410201" y="4601819"/>
            <a:ext cx="2474843" cy="210709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34498" y="4731026"/>
            <a:ext cx="1319993" cy="169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56760" y="4790123"/>
            <a:ext cx="1283597" cy="169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9"/>
          <a:srcRect l="6812" t="37367" r="72486" b="44948"/>
          <a:stretch>
            <a:fillRect/>
          </a:stretch>
        </p:blipFill>
        <p:spPr bwMode="auto">
          <a:xfrm>
            <a:off x="5944129" y="4824184"/>
            <a:ext cx="1394821" cy="157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06442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307553" y="1934065"/>
            <a:ext cx="4256443" cy="3866606"/>
            <a:chOff x="331304" y="1922189"/>
            <a:chExt cx="4256443" cy="3866606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331304" y="1922189"/>
              <a:ext cx="4256443" cy="3345550"/>
              <a:chOff x="331305" y="1847965"/>
              <a:chExt cx="3775337" cy="3000522"/>
            </a:xfrm>
          </p:grpSpPr>
          <p:pic>
            <p:nvPicPr>
              <p:cNvPr id="5" name="Picture 6" descr="ÐÐ°ÑÑÐ¸Ð½ÐºÐ¸ Ð¿Ð¾ Ð·Ð°Ð¿ÑÐ¾ÑÑ Ð³ÑÐ¿Ð¿Ð¸ ÑÐ¸ÑÑÐ½Ð¾Ðº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54765" y="1860848"/>
                <a:ext cx="2723322" cy="298763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</p:pic>
          <p:sp>
            <p:nvSpPr>
              <p:cNvPr id="6" name="Прямоугольник 5"/>
              <p:cNvSpPr/>
              <p:nvPr/>
            </p:nvSpPr>
            <p:spPr>
              <a:xfrm>
                <a:off x="3589809" y="1847965"/>
                <a:ext cx="516833" cy="29519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331305" y="1862681"/>
                <a:ext cx="516833" cy="297104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" name="Прямоугольник 8"/>
            <p:cNvSpPr/>
            <p:nvPr/>
          </p:nvSpPr>
          <p:spPr>
            <a:xfrm rot="5400000">
              <a:off x="2191449" y="4006788"/>
              <a:ext cx="516833" cy="304718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Скругленный прямоугольник 9"/>
          <p:cNvSpPr/>
          <p:nvPr/>
        </p:nvSpPr>
        <p:spPr>
          <a:xfrm>
            <a:off x="467139" y="268357"/>
            <a:ext cx="3597965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_PlakatCmplSh" pitchFamily="34" charset="-52"/>
              </a:rPr>
              <a:t>СРЕДСТВА УХОДА ЗА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a_PlakatCmplSh" pitchFamily="34" charset="-52"/>
              </a:rPr>
              <a:t>АКВАРИУМОМ</a:t>
            </a:r>
            <a:endParaRPr lang="ru-RU" sz="2400" dirty="0">
              <a:solidFill>
                <a:schemeClr val="tx1"/>
              </a:solidFill>
              <a:latin typeface="a_PlakatCmplSh" pitchFamily="34" charset="-52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4856921" y="278293"/>
            <a:ext cx="3034749" cy="3806690"/>
            <a:chOff x="4856921" y="278293"/>
            <a:chExt cx="3034749" cy="3806690"/>
          </a:xfrm>
        </p:grpSpPr>
        <p:pic>
          <p:nvPicPr>
            <p:cNvPr id="45059" name="Picture 3"/>
            <p:cNvPicPr>
              <a:picLocks noChangeAspect="1" noChangeArrowheads="1"/>
            </p:cNvPicPr>
            <p:nvPr/>
          </p:nvPicPr>
          <p:blipFill>
            <a:blip r:embed="rId3"/>
            <a:srcRect r="-1574" b="10016"/>
            <a:stretch>
              <a:fillRect/>
            </a:stretch>
          </p:blipFill>
          <p:spPr bwMode="auto">
            <a:xfrm>
              <a:off x="4868726" y="280159"/>
              <a:ext cx="1402866" cy="27512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45060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>
              <a:off x="5225116" y="1334510"/>
              <a:ext cx="2753141" cy="6407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45061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6024708" y="1183425"/>
              <a:ext cx="2768369" cy="9655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grpSp>
          <p:nvGrpSpPr>
            <p:cNvPr id="17" name="Группа 16"/>
            <p:cNvGrpSpPr/>
            <p:nvPr/>
          </p:nvGrpSpPr>
          <p:grpSpPr>
            <a:xfrm>
              <a:off x="4856921" y="3041374"/>
              <a:ext cx="3034749" cy="1043609"/>
              <a:chOff x="4979504" y="4214191"/>
              <a:chExt cx="3359426" cy="1103244"/>
            </a:xfrm>
          </p:grpSpPr>
          <p:pic>
            <p:nvPicPr>
              <p:cNvPr id="45063" name="Picture 7"/>
              <p:cNvPicPr>
                <a:picLocks noChangeAspect="1" noChangeArrowheads="1"/>
              </p:cNvPicPr>
              <p:nvPr/>
            </p:nvPicPr>
            <p:blipFill>
              <a:blip r:embed="rId6"/>
              <a:srcRect l="19812" t="75015" r="41246" b="15573"/>
              <a:stretch>
                <a:fillRect/>
              </a:stretch>
            </p:blipFill>
            <p:spPr bwMode="auto">
              <a:xfrm>
                <a:off x="4979504" y="4214191"/>
                <a:ext cx="3359426" cy="11032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16" name="Прямоугольник 15"/>
              <p:cNvSpPr/>
              <p:nvPr/>
            </p:nvSpPr>
            <p:spPr>
              <a:xfrm>
                <a:off x="6470374" y="4899991"/>
                <a:ext cx="1630017" cy="3578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37930" y="149086"/>
            <a:ext cx="5436705" cy="8547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12" y="136527"/>
            <a:ext cx="8543925" cy="1325563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3100" dirty="0" smtClean="0"/>
              <a:t>Раздел: «Наш класс»</a:t>
            </a:r>
            <a:br>
              <a:rPr lang="ru-RU" sz="3100" dirty="0" smtClean="0"/>
            </a:br>
            <a:r>
              <a:rPr lang="ru-RU" sz="3100" dirty="0" smtClean="0"/>
              <a:t>Тема 8. Какие бывают животные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7870" y="1123123"/>
            <a:ext cx="9215024" cy="536713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dirty="0" smtClean="0"/>
              <a:t>Введение: Сегодня ребят, я расскажу вам кусочек из сказки, которую придумала сама, а вы попробуете угадать, кто в ней герои. Справитесь? Значит слушайте: в некотором прекрасном и дремучем лесу жило большое и могучее животное, которое передвигалось на четырех лапах, а могло даже вставать и на две. Он был очень быстрый и мог  залезть на любое  дерево. Особенно, если там находилось гнездо пчел с медом. Мед этот зверь очень любил. А вот зиму не очень, зимой он крепко спал в своей берлоге. Был у того зверя лесного -друг, а друг этот был очень необычный. У него были  острые когти, загнутый крючком клюв и он  умел летать. С высоты он видел очень хорошо и легко мог поймать свою добычу. А добыча эта была тоже непростая, у нее был хвост и жабры. И она могла даже дышать под водой. Ведь там был ее дом.  Конечно, ей бывало грустно. Кому бы понравилось, когда тебя хотят съесть.  Поэтому она подружилась с необычным существом.  У которого было шесть лапок, две пары крыльев.  И большие глаза, которые переливались всеми цветами радуги. Кто-то даже сравнивал это существо с вертолетом. Я думаю , что вы ребята уже догадались, кто были герои моей сказки. Кто из вас сможет назвать их?  Медведь, орел (птица), рыба и насекомое (стрекоза).  (Можно этих персонажей повесить на доску). Посмотрите ребята, а как вы думаете есть ли у них что-то общее. (все они животные) Только относятся к разным группам, медведь-зверь, орел-птица, рыба и стрекоза-насекомое.  Посмотрите, я в своей тетради расположила этих животных вот так, чтобы помнить, кто и куда относится,. И мы с вами сегодня тоже сделаем такую памятку, которую вы наполните своими примерами.</a:t>
            </a:r>
          </a:p>
          <a:p>
            <a:pPr>
              <a:buNone/>
            </a:pPr>
            <a:r>
              <a:rPr lang="ru-RU" dirty="0" smtClean="0"/>
              <a:t>Интерактивный элемент:</a:t>
            </a:r>
          </a:p>
          <a:p>
            <a:pPr marL="514350" indent="-514350">
              <a:buAutoNum type="arabicPeriod"/>
            </a:pPr>
            <a:r>
              <a:rPr lang="ru-RU" dirty="0" smtClean="0"/>
              <a:t>Вырежьте фигуру, сложите ее и вклейте в тетрадь.</a:t>
            </a:r>
          </a:p>
          <a:p>
            <a:pPr marL="514350" indent="-514350">
              <a:buAutoNum type="arabicPeriod"/>
            </a:pPr>
            <a:r>
              <a:rPr lang="ru-RU" dirty="0" smtClean="0"/>
              <a:t>Дать детям соответствующие понятия к каждой группе (вырезать дома и вклеить).</a:t>
            </a:r>
          </a:p>
          <a:p>
            <a:pPr marL="514350" indent="-514350">
              <a:buAutoNum type="arabicPeriod"/>
            </a:pPr>
            <a:r>
              <a:rPr lang="ru-RU" dirty="0" smtClean="0"/>
              <a:t>Внутри можно привести примеры животных, каждой группы. (см. пример на следующем слайде)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Задания по элементу </a:t>
            </a:r>
            <a:r>
              <a:rPr lang="ru-RU" dirty="0" err="1" smtClean="0"/>
              <a:t>мэчбук</a:t>
            </a:r>
            <a:r>
              <a:rPr lang="ru-RU" dirty="0" smtClean="0"/>
              <a:t>:</a:t>
            </a:r>
          </a:p>
          <a:p>
            <a:pPr marL="514350" indent="-514350">
              <a:buAutoNum type="arabicPeriod"/>
            </a:pPr>
            <a:r>
              <a:rPr lang="ru-RU" dirty="0" smtClean="0"/>
              <a:t>Учитель показывает картинки, дети называют животных, которые изображены и группу к какой они относятся.</a:t>
            </a:r>
          </a:p>
          <a:p>
            <a:pPr marL="514350" indent="-514350">
              <a:buAutoNum type="arabicPeriod"/>
            </a:pPr>
            <a:r>
              <a:rPr lang="ru-RU" dirty="0" smtClean="0"/>
              <a:t>Игра «Кто я». Дети загадывают своему соседу животное из любой группы и задают друг другу вопросы(на которые можно отвечать только «да» или «нет». Задача детей угадать животное.</a:t>
            </a:r>
          </a:p>
          <a:p>
            <a:pPr marL="514350" indent="-514350">
              <a:buAutoNum type="arabicPeriod"/>
            </a:pPr>
            <a:r>
              <a:rPr lang="ru-RU" dirty="0" smtClean="0"/>
              <a:t>Также учитель может рассказывать о каком то представители, дети должны догадаться кто это и к какой группе принадлежит.</a:t>
            </a:r>
          </a:p>
          <a:p>
            <a:pPr>
              <a:buNone/>
            </a:pPr>
            <a:r>
              <a:rPr lang="ru-RU" dirty="0" smtClean="0"/>
              <a:t>Домашнее задание:</a:t>
            </a:r>
          </a:p>
          <a:p>
            <a:r>
              <a:rPr lang="ru-RU" dirty="0" smtClean="0"/>
              <a:t>Раскрасить рисунки  и написать свои примеры  животных на обратной стороне</a:t>
            </a:r>
          </a:p>
          <a:p>
            <a:r>
              <a:rPr lang="ru-RU" dirty="0" smtClean="0"/>
              <a:t>Вклеить соответствующее описание животного под картинку</a:t>
            </a:r>
          </a:p>
          <a:p>
            <a:r>
              <a:rPr lang="ru-RU" dirty="0" smtClean="0"/>
              <a:t>Придумать продолжение сказки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90815_134603.jpg"/>
          <p:cNvPicPr>
            <a:picLocks noChangeAspect="1"/>
          </p:cNvPicPr>
          <p:nvPr/>
        </p:nvPicPr>
        <p:blipFill>
          <a:blip r:embed="rId2" cstate="print"/>
          <a:srcRect l="10807" r="28038"/>
          <a:stretch>
            <a:fillRect/>
          </a:stretch>
        </p:blipFill>
        <p:spPr>
          <a:xfrm rot="5400000">
            <a:off x="449171" y="1285208"/>
            <a:ext cx="4661452" cy="4287584"/>
          </a:xfrm>
          <a:prstGeom prst="rect">
            <a:avLst/>
          </a:prstGeom>
        </p:spPr>
      </p:pic>
      <p:pic>
        <p:nvPicPr>
          <p:cNvPr id="5" name="Рисунок 4" descr="20190815_141140.jpg"/>
          <p:cNvPicPr>
            <a:picLocks noChangeAspect="1"/>
          </p:cNvPicPr>
          <p:nvPr/>
        </p:nvPicPr>
        <p:blipFill>
          <a:blip r:embed="rId3" cstate="print"/>
          <a:srcRect l="11804" r="24885"/>
          <a:stretch>
            <a:fillRect/>
          </a:stretch>
        </p:blipFill>
        <p:spPr>
          <a:xfrm rot="5400000">
            <a:off x="4683355" y="1386509"/>
            <a:ext cx="4597768" cy="408498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342" y="337933"/>
            <a:ext cx="5073719" cy="76531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dirty="0" smtClean="0"/>
              <a:t>Раздел: «Наш класс»</a:t>
            </a:r>
            <a:br>
              <a:rPr lang="ru-RU" sz="2400" dirty="0" smtClean="0"/>
            </a:br>
            <a:r>
              <a:rPr lang="ru-RU" sz="2400" dirty="0" smtClean="0"/>
              <a:t>Тема: Какие бывают животные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ru-RU" sz="3600" dirty="0"/>
          </a:p>
        </p:txBody>
      </p:sp>
      <p:sp>
        <p:nvSpPr>
          <p:cNvPr id="20484" name="AutoShape 4" descr="ÐÐ°ÑÑÐ¸Ð½ÐºÐ¸ Ð¿Ð¾ Ð·Ð°Ð¿ÑÐ¾ÑÑ ÐºÐ°ÑÑÐ¸Ð½ÐºÐ¸ Ð·Ð²ÐµÑÐ¸ Ð´Ð»Ñ Ð´ÐµÑÐµÐ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6" name="AutoShape 6" descr="ÐÐ°ÑÑÐ¸Ð½ÐºÐ¸ Ð¿Ð¾ Ð·Ð°Ð¿ÑÐ¾ÑÑ ÐºÐ°ÑÑÐ¸Ð½ÐºÐ¸ Ð·Ð²ÐµÑÐ¸ Ð´Ð»Ñ Ð´ÐµÑÐµÐ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2" name="AutoShape 12" descr="ÐÐ°ÑÑÐ¸Ð½ÐºÐ¸ Ð¿Ð¾ Ð·Ð°Ð¿ÑÐ¾ÑÑ ÐºÐ°ÑÑÐ¸Ð½ÐºÐ¸ Ð¿ÑÐ¸ÑÑ Ð´Ð»Ñ Ð´ÐµÑÐµÐ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6" name="Группа 25"/>
          <p:cNvGrpSpPr/>
          <p:nvPr/>
        </p:nvGrpSpPr>
        <p:grpSpPr>
          <a:xfrm>
            <a:off x="314189" y="1213334"/>
            <a:ext cx="8919261" cy="5008563"/>
            <a:chOff x="314189" y="1213334"/>
            <a:chExt cx="8919261" cy="5008563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314189" y="1213334"/>
              <a:ext cx="8919261" cy="5008563"/>
              <a:chOff x="314189" y="1159646"/>
              <a:chExt cx="8919261" cy="5008563"/>
            </a:xfrm>
          </p:grpSpPr>
          <p:grpSp>
            <p:nvGrpSpPr>
              <p:cNvPr id="10" name="Группа 9"/>
              <p:cNvGrpSpPr/>
              <p:nvPr/>
            </p:nvGrpSpPr>
            <p:grpSpPr>
              <a:xfrm>
                <a:off x="314189" y="1159646"/>
                <a:ext cx="8919261" cy="5008563"/>
                <a:chOff x="244615" y="1537334"/>
                <a:chExt cx="8919261" cy="5008563"/>
              </a:xfrm>
            </p:grpSpPr>
            <p:pic>
              <p:nvPicPr>
                <p:cNvPr id="4" name="Рисунок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44615" y="1537334"/>
                  <a:ext cx="6687892" cy="5005250"/>
                </a:xfrm>
                <a:prstGeom prst="rect">
                  <a:avLst/>
                </a:prstGeom>
              </p:spPr>
            </p:pic>
            <p:pic>
              <p:nvPicPr>
                <p:cNvPr id="9" name="Рисунок 8"/>
                <p:cNvPicPr>
                  <a:picLocks noChangeAspect="1"/>
                </p:cNvPicPr>
                <p:nvPr/>
              </p:nvPicPr>
              <p:blipFill>
                <a:blip r:embed="rId2"/>
                <a:srcRect r="66058"/>
                <a:stretch>
                  <a:fillRect/>
                </a:stretch>
              </p:blipFill>
              <p:spPr>
                <a:xfrm>
                  <a:off x="6893891" y="1540647"/>
                  <a:ext cx="2269985" cy="5005250"/>
                </a:xfrm>
                <a:prstGeom prst="rect">
                  <a:avLst/>
                </a:prstGeom>
              </p:spPr>
            </p:pic>
          </p:grpSp>
          <p:grpSp>
            <p:nvGrpSpPr>
              <p:cNvPr id="17" name="Группа 16"/>
              <p:cNvGrpSpPr/>
              <p:nvPr/>
            </p:nvGrpSpPr>
            <p:grpSpPr>
              <a:xfrm>
                <a:off x="566530" y="1375129"/>
                <a:ext cx="8117019" cy="461665"/>
                <a:chOff x="566530" y="1375129"/>
                <a:chExt cx="8117019" cy="461665"/>
              </a:xfrm>
            </p:grpSpPr>
            <p:sp>
              <p:nvSpPr>
                <p:cNvPr id="12" name="TextBox 11"/>
                <p:cNvSpPr txBox="1"/>
                <p:nvPr/>
              </p:nvSpPr>
              <p:spPr>
                <a:xfrm rot="10800000">
                  <a:off x="566530" y="1435411"/>
                  <a:ext cx="169959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dirty="0" smtClean="0">
                      <a:latin typeface="a_PlakatCmplSh" pitchFamily="34" charset="-52"/>
                    </a:rPr>
                    <a:t>НАСЕКОМЫЕ</a:t>
                  </a:r>
                  <a:endParaRPr lang="ru-RU" dirty="0">
                    <a:latin typeface="a_PlakatCmplSh" pitchFamily="34" charset="-52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 rot="10800000">
                  <a:off x="3078272" y="1375129"/>
                  <a:ext cx="118013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sz="2400" b="1" dirty="0" smtClean="0">
                      <a:latin typeface="a_PlakatCmplSh" pitchFamily="34" charset="-52"/>
                    </a:rPr>
                    <a:t>ЗВЕРИ</a:t>
                  </a:r>
                  <a:endParaRPr lang="ru-RU" sz="3600" b="1" dirty="0">
                    <a:latin typeface="a_PlakatCmplSh" pitchFamily="34" charset="-52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 rot="10800000">
                  <a:off x="5342290" y="1405909"/>
                  <a:ext cx="116089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sz="2000" dirty="0" smtClean="0">
                      <a:latin typeface="a_PlakatCmplSh" pitchFamily="34" charset="-52"/>
                    </a:rPr>
                    <a:t>ПТИЦЫ</a:t>
                  </a:r>
                  <a:endParaRPr lang="ru-RU" sz="2400" dirty="0">
                    <a:latin typeface="a_PlakatCmplSh" pitchFamily="34" charset="-52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 rot="10800000">
                  <a:off x="7660513" y="1376090"/>
                  <a:ext cx="102303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sz="2000" b="1" dirty="0" smtClean="0">
                      <a:latin typeface="a_PlakatCmplSh" pitchFamily="34" charset="-52"/>
                    </a:rPr>
                    <a:t>РЫБЫ</a:t>
                  </a:r>
                  <a:endParaRPr lang="ru-RU" sz="2000" b="1" dirty="0">
                    <a:latin typeface="a_PlakatCmplSh" pitchFamily="34" charset="-52"/>
                  </a:endParaRPr>
                </a:p>
              </p:txBody>
            </p:sp>
          </p:grpSp>
        </p:grpSp>
        <p:pic>
          <p:nvPicPr>
            <p:cNvPr id="20482" name="Picture 2" descr="ÐÐ°ÑÑÐ¸Ð½ÐºÐ¸ Ð¿Ð¾ Ð·Ð°Ð¿ÑÐ¾ÑÑ ÐºÐ°ÑÑÐ¸Ð½ÐºÐ¸ Ð½Ð°ÑÐµÐºÐ¾Ð¼ÑÐµ Ð´Ð»Ñ Ð´ÐµÑÐµÐ¹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512"/>
            <a:stretch>
              <a:fillRect/>
            </a:stretch>
          </p:blipFill>
          <p:spPr bwMode="auto">
            <a:xfrm rot="10800000">
              <a:off x="672413" y="4174433"/>
              <a:ext cx="1557000" cy="1898374"/>
            </a:xfrm>
            <a:prstGeom prst="rect">
              <a:avLst/>
            </a:prstGeom>
            <a:noFill/>
          </p:spPr>
        </p:pic>
        <p:pic>
          <p:nvPicPr>
            <p:cNvPr id="20488" name="Picture 8" descr="ÐÐ°ÑÑÐ¸Ð½ÐºÐ¸ Ð¿Ð¾ Ð·Ð°Ð¿ÑÐ¾ÑÑ ÐºÐ°ÑÑÐ¸Ð½ÐºÐ¸ Ð·Ð²ÐµÑÐ¸ Ð´Ð»Ñ Ð´ÐµÑÐµÐ¹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7966" r="34650"/>
            <a:stretch>
              <a:fillRect/>
            </a:stretch>
          </p:blipFill>
          <p:spPr bwMode="auto">
            <a:xfrm rot="10800000">
              <a:off x="2594113" y="4200207"/>
              <a:ext cx="2087216" cy="988019"/>
            </a:xfrm>
            <a:prstGeom prst="rect">
              <a:avLst/>
            </a:prstGeom>
            <a:noFill/>
          </p:spPr>
        </p:pic>
        <p:pic>
          <p:nvPicPr>
            <p:cNvPr id="20490" name="Picture 10" descr="ÐÐ°ÑÑÐ¸Ð½ÐºÐ¸ Ð¿Ð¾ Ð·Ð°Ð¿ÑÐ¾ÑÑ ÐºÐ°ÑÑÐ¸Ð½ÐºÐ¸ Ð·Ð²ÐµÑÐ¸ Ð´Ð»Ñ Ð´ÐµÑÐµÐ¹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0800000">
              <a:off x="7192480" y="4192137"/>
              <a:ext cx="1762677" cy="1272933"/>
            </a:xfrm>
            <a:prstGeom prst="rect">
              <a:avLst/>
            </a:prstGeom>
            <a:noFill/>
          </p:spPr>
        </p:pic>
        <p:pic>
          <p:nvPicPr>
            <p:cNvPr id="20494" name="Picture 14" descr="ÐÐ°ÑÑÐ¸Ð½ÐºÐ¸ Ð¿Ð¾ Ð·Ð°Ð¿ÑÐ¾ÑÑ ÐºÐ°ÑÑÐ¸Ð½ÐºÐ¸ Ð¿ÑÐ¸ÑÑ Ð´Ð»Ñ Ð´ÐµÑÐµÐ¹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1414832">
              <a:off x="5105262" y="4154555"/>
              <a:ext cx="1472701" cy="117488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342" y="337933"/>
            <a:ext cx="5073719" cy="76531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dirty="0" smtClean="0"/>
              <a:t>Раздел: «Наш класс»</a:t>
            </a:r>
            <a:br>
              <a:rPr lang="ru-RU" sz="2400" dirty="0" smtClean="0"/>
            </a:br>
            <a:r>
              <a:rPr lang="ru-RU" sz="2400" dirty="0" smtClean="0"/>
              <a:t>Тема: Какие бывают животные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ru-RU" sz="3600" dirty="0"/>
          </a:p>
        </p:txBody>
      </p:sp>
      <p:sp>
        <p:nvSpPr>
          <p:cNvPr id="20484" name="AutoShape 4" descr="ÐÐ°ÑÑÐ¸Ð½ÐºÐ¸ Ð¿Ð¾ Ð·Ð°Ð¿ÑÐ¾ÑÑ ÐºÐ°ÑÑÐ¸Ð½ÐºÐ¸ Ð·Ð²ÐµÑÐ¸ Ð´Ð»Ñ Ð´ÐµÑÐµÐ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6" name="AutoShape 6" descr="ÐÐ°ÑÑÐ¸Ð½ÐºÐ¸ Ð¿Ð¾ Ð·Ð°Ð¿ÑÐ¾ÑÑ ÐºÐ°ÑÑÐ¸Ð½ÐºÐ¸ Ð·Ð²ÐµÑÐ¸ Ð´Ð»Ñ Ð´ÐµÑÐµÐ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2" name="AutoShape 12" descr="ÐÐ°ÑÑÐ¸Ð½ÐºÐ¸ Ð¿Ð¾ Ð·Ð°Ð¿ÑÐ¾ÑÑ ÐºÐ°ÑÑÐ¸Ð½ÐºÐ¸ Ð¿ÑÐ¸ÑÑ Ð´Ð»Ñ Ð´ÐµÑÐµÐ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314189" y="1213334"/>
            <a:ext cx="8919261" cy="5008563"/>
            <a:chOff x="314189" y="1159646"/>
            <a:chExt cx="8919261" cy="5008563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314189" y="1159646"/>
              <a:ext cx="8919261" cy="5008563"/>
              <a:chOff x="244615" y="1537334"/>
              <a:chExt cx="8919261" cy="5008563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4615" y="1537334"/>
                <a:ext cx="6687892" cy="500525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2"/>
              <a:srcRect r="66058"/>
              <a:stretch>
                <a:fillRect/>
              </a:stretch>
            </p:blipFill>
            <p:spPr>
              <a:xfrm>
                <a:off x="6893891" y="1540647"/>
                <a:ext cx="2269985" cy="5005250"/>
              </a:xfrm>
              <a:prstGeom prst="rect">
                <a:avLst/>
              </a:prstGeom>
            </p:spPr>
          </p:pic>
        </p:grpSp>
        <p:grpSp>
          <p:nvGrpSpPr>
            <p:cNvPr id="17" name="Группа 16"/>
            <p:cNvGrpSpPr/>
            <p:nvPr/>
          </p:nvGrpSpPr>
          <p:grpSpPr>
            <a:xfrm>
              <a:off x="566530" y="1375129"/>
              <a:ext cx="8117019" cy="461665"/>
              <a:chOff x="566530" y="1375129"/>
              <a:chExt cx="8117019" cy="461665"/>
            </a:xfrm>
          </p:grpSpPr>
          <p:sp>
            <p:nvSpPr>
              <p:cNvPr id="12" name="TextBox 11"/>
              <p:cNvSpPr txBox="1"/>
              <p:nvPr/>
            </p:nvSpPr>
            <p:spPr>
              <a:xfrm rot="10800000">
                <a:off x="566530" y="1435411"/>
                <a:ext cx="16995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latin typeface="a_PlakatCmplSh" pitchFamily="34" charset="-52"/>
                  </a:rPr>
                  <a:t>НАСЕКОМЫЕ</a:t>
                </a:r>
                <a:endParaRPr lang="ru-RU" dirty="0">
                  <a:latin typeface="a_PlakatCmplSh" pitchFamily="34" charset="-52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10800000">
                <a:off x="3078272" y="1375129"/>
                <a:ext cx="11801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400" b="1" dirty="0" smtClean="0">
                    <a:latin typeface="a_PlakatCmplSh" pitchFamily="34" charset="-52"/>
                  </a:rPr>
                  <a:t>ЗВЕРИ</a:t>
                </a:r>
                <a:endParaRPr lang="ru-RU" sz="3600" b="1" dirty="0">
                  <a:latin typeface="a_PlakatCmplSh" pitchFamily="34" charset="-52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10800000">
                <a:off x="5342290" y="1405909"/>
                <a:ext cx="11608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000" dirty="0" smtClean="0">
                    <a:latin typeface="a_PlakatCmplSh" pitchFamily="34" charset="-52"/>
                  </a:rPr>
                  <a:t>ПТИЦЫ</a:t>
                </a:r>
                <a:endParaRPr lang="ru-RU" sz="2400" dirty="0">
                  <a:latin typeface="a_PlakatCmplSh" pitchFamily="34" charset="-52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10800000">
                <a:off x="7660513" y="1376090"/>
                <a:ext cx="10230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000" b="1" dirty="0" smtClean="0">
                    <a:latin typeface="a_PlakatCmplSh" pitchFamily="34" charset="-52"/>
                  </a:rPr>
                  <a:t>РЫБЫ</a:t>
                </a:r>
                <a:endParaRPr lang="ru-RU" sz="2000" b="1" dirty="0">
                  <a:latin typeface="a_PlakatCmplSh" pitchFamily="34" charset="-52"/>
                </a:endParaRPr>
              </a:p>
            </p:txBody>
          </p:sp>
        </p:grp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344" t="3204" r="1638" b="1729"/>
          <a:stretch/>
        </p:blipFill>
        <p:spPr>
          <a:xfrm rot="10800000">
            <a:off x="413095" y="4136441"/>
            <a:ext cx="2061518" cy="19573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47" b="100000" l="723" r="66908">
                        <a14:foregroundMark x1="47977" y1="27402" x2="47977" y2="27402"/>
                        <a14:foregroundMark x1="47688" y1="18505" x2="47688" y2="18505"/>
                        <a14:foregroundMark x1="51445" y1="15480" x2="51445" y2="15480"/>
                        <a14:foregroundMark x1="34104" y1="8719" x2="62139" y2="38434"/>
                        <a14:foregroundMark x1="7225" y1="7117" x2="28613" y2="50000"/>
                        <a14:foregroundMark x1="11994" y1="28648" x2="20665" y2="7473"/>
                        <a14:foregroundMark x1="45954" y1="29181" x2="38295" y2="40214"/>
                        <a14:foregroundMark x1="10260" y1="61566" x2="28613" y2="92883"/>
                        <a14:foregroundMark x1="7514" y1="91281" x2="21676" y2="58007"/>
                        <a14:foregroundMark x1="9249" y1="54270" x2="10694" y2="75445"/>
                        <a14:foregroundMark x1="13439" y1="93416" x2="10694" y2="83096"/>
                        <a14:foregroundMark x1="3757" y1="9609" x2="52168" y2="68327"/>
                        <a14:foregroundMark x1="35838" y1="40569" x2="35838" y2="40569"/>
                        <a14:foregroundMark x1="57948" y1="40569" x2="57948" y2="40569"/>
                        <a14:foregroundMark x1="42486" y1="8363" x2="55925" y2="16014"/>
                        <a14:foregroundMark x1="13728" y1="54626" x2="13728" y2="54626"/>
                      </a14:backgroundRemoval>
                    </a14:imgEffect>
                  </a14:imgLayer>
                </a14:imgProps>
              </a:ext>
            </a:extLst>
          </a:blip>
          <a:srcRect t="3206" r="35434"/>
          <a:stretch/>
        </p:blipFill>
        <p:spPr>
          <a:xfrm rot="10606402">
            <a:off x="2798109" y="4123268"/>
            <a:ext cx="1740457" cy="2119043"/>
          </a:xfrm>
          <a:prstGeom prst="rect">
            <a:avLst/>
          </a:prstGeom>
        </p:spPr>
      </p:pic>
      <p:pic>
        <p:nvPicPr>
          <p:cNvPr id="1028" name="Picture 4" descr="https://azbukivedia.ru/wa-data/public/shop/products/85/47/14785/images/36658/36658.970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5" b="29643"/>
          <a:stretch/>
        </p:blipFill>
        <p:spPr bwMode="auto">
          <a:xfrm rot="10800000">
            <a:off x="4747227" y="4379570"/>
            <a:ext cx="2351019" cy="16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https://bookprose.ru/pictures/102186968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static9.depositphotos.com/1526816/1074/v/950/depositphotos_10748853-stock-illustration-fish-collection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18" b="37423"/>
          <a:stretch/>
        </p:blipFill>
        <p:spPr bwMode="auto">
          <a:xfrm rot="11081852">
            <a:off x="6940753" y="4343007"/>
            <a:ext cx="2227664" cy="167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46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342" y="337933"/>
            <a:ext cx="5073719" cy="76531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dirty="0" smtClean="0"/>
              <a:t>Раздел: «Наш класс»</a:t>
            </a:r>
            <a:br>
              <a:rPr lang="ru-RU" sz="2400" dirty="0" smtClean="0"/>
            </a:br>
            <a:r>
              <a:rPr lang="ru-RU" sz="2400" dirty="0" smtClean="0"/>
              <a:t>Тема: Какие бывают животные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ru-RU" sz="3600" dirty="0"/>
          </a:p>
        </p:txBody>
      </p:sp>
      <p:sp>
        <p:nvSpPr>
          <p:cNvPr id="20484" name="AutoShape 4" descr="ÐÐ°ÑÑÐ¸Ð½ÐºÐ¸ Ð¿Ð¾ Ð·Ð°Ð¿ÑÐ¾ÑÑ ÐºÐ°ÑÑÐ¸Ð½ÐºÐ¸ Ð·Ð²ÐµÑÐ¸ Ð´Ð»Ñ Ð´ÐµÑÐµÐ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6" name="AutoShape 6" descr="ÐÐ°ÑÑÐ¸Ð½ÐºÐ¸ Ð¿Ð¾ Ð·Ð°Ð¿ÑÐ¾ÑÑ ÐºÐ°ÑÑÐ¸Ð½ÐºÐ¸ Ð·Ð²ÐµÑÐ¸ Ð´Ð»Ñ Ð´ÐµÑÐµÐ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2" name="AutoShape 12" descr="ÐÐ°ÑÑÐ¸Ð½ÐºÐ¸ Ð¿Ð¾ Ð·Ð°Ð¿ÑÐ¾ÑÑ ÐºÐ°ÑÑÐ¸Ð½ÐºÐ¸ Ð¿ÑÐ¸ÑÑ Ð´Ð»Ñ Ð´ÐµÑÐµÐ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390941" y="1729407"/>
            <a:ext cx="8763000" cy="2037523"/>
            <a:chOff x="460515" y="1828798"/>
            <a:chExt cx="8763000" cy="2037523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613990" y="1838738"/>
              <a:ext cx="2196549" cy="20275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a_PlakatCmplSh" pitchFamily="34" charset="-52"/>
                <a:cs typeface="Aharoni" pitchFamily="2" charset="-79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60515" y="1838740"/>
              <a:ext cx="2196549" cy="20275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_PlakatCmplSh" pitchFamily="34" charset="-52"/>
                <a:cs typeface="Aharoni" pitchFamily="2" charset="-79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4830417" y="1828798"/>
              <a:ext cx="2196549" cy="20275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a_PlakatCmplSh" pitchFamily="34" charset="-52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7026966" y="1828801"/>
              <a:ext cx="2196549" cy="20275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a_PlakatCmplSh" pitchFamily="34" charset="-52"/>
                </a:rPr>
                <a:t>Рыбы- это водные животные, тело которых покрыто чешуёй</a:t>
              </a:r>
              <a:endParaRPr lang="ru-RU" dirty="0">
                <a:solidFill>
                  <a:schemeClr val="tx1"/>
                </a:solidFill>
                <a:latin typeface="a_PlakatCmplSh" pitchFamily="34" charset="-52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419100" y="1918253"/>
            <a:ext cx="2194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_PlakatCmplSh" pitchFamily="34" charset="-52"/>
                <a:cs typeface="Aharoni" pitchFamily="2" charset="-79"/>
              </a:rPr>
              <a:t>Насекомые - это животные, у которых шесть ног (три пары)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_PlakatCmplSh" pitchFamily="34" charset="-52"/>
              <a:cs typeface="Aharoni" pitchFamily="2" charset="-79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536134" y="1888434"/>
            <a:ext cx="20855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_PlakatCmplSh" pitchFamily="34" charset="-52"/>
                <a:cs typeface="Aharoni" pitchFamily="2" charset="-79"/>
              </a:rPr>
              <a:t>Звери- это животные, тело которых покрыто шерстью</a:t>
            </a:r>
            <a:endParaRPr lang="ru-RU" dirty="0">
              <a:latin typeface="a_PlakatCmplSh" pitchFamily="34" charset="-52"/>
              <a:cs typeface="Aharoni" pitchFamily="2" charset="-79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830417" y="1888435"/>
            <a:ext cx="21468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_PlakatCmplSh" pitchFamily="34" charset="-52"/>
              </a:rPr>
              <a:t>Птицы- это животные, тело которых покрыто перьями</a:t>
            </a:r>
            <a:endParaRPr lang="ru-RU" dirty="0">
              <a:latin typeface="a_PlakatCmplSh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4967785" y="0"/>
            <a:ext cx="13648" cy="6858000"/>
          </a:xfrm>
          <a:prstGeom prst="line">
            <a:avLst/>
          </a:prstGeom>
          <a:ln w="28575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18363" y="272955"/>
            <a:ext cx="4612943" cy="638715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 5: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Наша дружная семья.</a:t>
            </a:r>
          </a:p>
          <a:p>
            <a:pPr algn="just"/>
            <a:endPara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Введение: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доске изображение дома с окошками.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Учитель: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Ребята, загляните мысленно в окошки дома и послушайте стихотворение. (ученик читает стихотворение о семье). О чём это стихотворение? Как называют одним словом: мама, папа, бабушка, дедушка, брат, сестра, я? 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Инструкция по сворачиванию и заполнению интерактивного шаблона: 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Вырежьте шаблон, вклейте в тетрадь.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Рассмотрите рисунки и расскажите какие семейные традиции на них изображены.</a:t>
            </a:r>
          </a:p>
          <a:p>
            <a:pPr marL="342900" indent="-342900" algn="just">
              <a:buAutoNum type="arabicPeriod"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43935" y="269913"/>
            <a:ext cx="4612943" cy="638715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Дополнительные задания по шаблону: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Рассказать о традициях семьи (когда появилась, чем значима для семьи, какой вклад вносят старшие и др.). </a:t>
            </a:r>
          </a:p>
          <a:p>
            <a:pPr algn="just"/>
            <a:endPara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Домашнее задание с использованием шаблона: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Внутри шаблона написать (по желанию фото или рисунок) какие семейные традиции есть в вашей семье.</a:t>
            </a:r>
          </a:p>
          <a:p>
            <a:pPr algn="just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Фото заполненного шаблона:</a:t>
            </a:r>
          </a:p>
          <a:p>
            <a:pPr algn="just"/>
            <a:endPara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27343" y="4026090"/>
            <a:ext cx="3490533" cy="10819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281684" y="5158854"/>
            <a:ext cx="3998952" cy="10790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Группа 43"/>
          <p:cNvGrpSpPr/>
          <p:nvPr/>
        </p:nvGrpSpPr>
        <p:grpSpPr>
          <a:xfrm>
            <a:off x="5072532" y="183219"/>
            <a:ext cx="4450466" cy="6017274"/>
            <a:chOff x="5072532" y="183219"/>
            <a:chExt cx="4450466" cy="6017274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5072532" y="183219"/>
              <a:ext cx="4450466" cy="6017274"/>
              <a:chOff x="43330" y="481393"/>
              <a:chExt cx="4450466" cy="6017274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1574947" y="678914"/>
                <a:ext cx="152638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latin typeface="Comic Sans MS" panose="030F0702030302020204" pitchFamily="66" charset="0"/>
                  </a:rPr>
                  <a:t>Содержание</a:t>
                </a:r>
                <a:endParaRPr lang="en-US" dirty="0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330" y="481393"/>
                <a:ext cx="4450466" cy="6017274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5159643" y="783712"/>
              <a:ext cx="5902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latin typeface="Comic Sans MS" panose="030F0702030302020204" pitchFamily="66" charset="0"/>
                </a:rPr>
                <a:t>Дата</a:t>
              </a:r>
              <a:endParaRPr lang="en-US" sz="1400" dirty="0"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43494" y="773773"/>
              <a:ext cx="6270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latin typeface="Comic Sans MS" panose="030F0702030302020204" pitchFamily="66" charset="0"/>
                </a:rPr>
                <a:t>Тема</a:t>
              </a:r>
              <a:endParaRPr lang="en-US" sz="1400" dirty="0">
                <a:latin typeface="Comic Sans MS" panose="030F0702030302020204" pitchFamily="66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624232" y="722153"/>
              <a:ext cx="8370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dirty="0" smtClean="0">
                  <a:latin typeface="Comic Sans MS" panose="030F0702030302020204" pitchFamily="66" charset="0"/>
                </a:rPr>
                <a:t>№ </a:t>
              </a:r>
            </a:p>
            <a:p>
              <a:pPr algn="ctr"/>
              <a:r>
                <a:rPr lang="ru-RU" sz="1100" dirty="0" smtClean="0">
                  <a:latin typeface="Comic Sans MS" panose="030F0702030302020204" pitchFamily="66" charset="0"/>
                </a:rPr>
                <a:t>страницы</a:t>
              </a:r>
              <a:endParaRPr lang="en-US" sz="1100" dirty="0">
                <a:latin typeface="Comic Sans MS" panose="030F0702030302020204" pitchFamily="66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47252" y="1242391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1.</a:t>
              </a:r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94513" y="1292087"/>
              <a:ext cx="2800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Живая и неживая природа</a:t>
              </a:r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87008" y="1818860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2.</a:t>
              </a:r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43600" y="1798982"/>
              <a:ext cx="1228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err="1" smtClean="0"/>
                <a:t>Мы-люди</a:t>
              </a:r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26765" y="2335696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3.</a:t>
              </a:r>
              <a:endParaRPr lang="ru-RU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794513" y="2246244"/>
              <a:ext cx="28305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Как мы общаемся с миром</a:t>
              </a:r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16826" y="2763078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4.</a:t>
              </a:r>
              <a:endParaRPr lang="ru-RU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933661" y="2773017"/>
              <a:ext cx="1913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Природа в классе</a:t>
              </a:r>
              <a:endParaRPr lang="ru-RU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77070" y="3329608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5.</a:t>
              </a:r>
              <a:endParaRPr lang="ru-RU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893904" y="3250095"/>
              <a:ext cx="2175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Что растет у школы?</a:t>
              </a:r>
              <a:endParaRPr lang="ru-RU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57192" y="3776869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6.</a:t>
              </a:r>
              <a:endParaRPr lang="ru-RU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695122" y="3756990"/>
              <a:ext cx="3101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Мир за стеклянным берегом</a:t>
              </a:r>
              <a:endParaRPr lang="ru-RU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57191" y="4263887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7.</a:t>
              </a:r>
              <a:endParaRPr lang="ru-RU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04453" y="4234070"/>
              <a:ext cx="2623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Какие бывают животные</a:t>
              </a:r>
              <a:endParaRPr lang="ru-RU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47251" y="4780722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8.</a:t>
              </a:r>
              <a:endParaRPr lang="ru-RU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774634" y="4691270"/>
              <a:ext cx="30271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/>
                <a:t>Красивые камни в нашем дом</a:t>
              </a:r>
              <a:r>
                <a:rPr lang="ru-RU" dirty="0" smtClean="0"/>
                <a:t>е</a:t>
              </a:r>
              <a:endParaRPr lang="ru-RU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37313" y="5257801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9.</a:t>
              </a:r>
              <a:endParaRPr lang="ru-RU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844209" y="5068957"/>
              <a:ext cx="29817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/>
                <a:t>Овощи и фрукты на нашем</a:t>
              </a:r>
            </a:p>
            <a:p>
              <a:r>
                <a:rPr lang="ru-RU" sz="1600" dirty="0" smtClean="0"/>
                <a:t>столе</a:t>
              </a:r>
              <a:endParaRPr lang="ru-RU" sz="16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37922" y="5724939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10.</a:t>
              </a:r>
              <a:endParaRPr lang="ru-RU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838184" y="5772778"/>
              <a:ext cx="2664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Про хлеб и кашу, про чай</a:t>
              </a:r>
              <a:endParaRPr lang="ru-RU" dirty="0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318054" y="184825"/>
            <a:ext cx="4403033" cy="6047756"/>
            <a:chOff x="318054" y="184825"/>
            <a:chExt cx="4403033" cy="604775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117" y="184825"/>
              <a:ext cx="4371211" cy="604775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480930" y="188844"/>
              <a:ext cx="2239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ОКРУЖАЮЩИЙ МИР</a:t>
              </a:r>
              <a:endParaRPr lang="ru-RU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8054" y="675859"/>
              <a:ext cx="14212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«МЫ И НАШ МИР»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29408" y="655983"/>
              <a:ext cx="1580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«НАШ КЛАСС»</a:t>
              </a:r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80522" y="685800"/>
              <a:ext cx="15405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«НАШ  ДОМ И СЕМЬЯ»</a:t>
              </a:r>
              <a:endParaRPr lang="ru-RU" dirty="0"/>
            </a:p>
          </p:txBody>
        </p:sp>
        <p:pic>
          <p:nvPicPr>
            <p:cNvPr id="57346" name="Picture 2" descr="https://avatars.mds.yandex.net/get-pdb/1363529/c8579acf-442f-4948-8d82-fd2e4b4f6085/s1200?webp=fals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2622" y="1409591"/>
              <a:ext cx="1244813" cy="880705"/>
            </a:xfrm>
            <a:prstGeom prst="rect">
              <a:avLst/>
            </a:prstGeom>
            <a:noFill/>
          </p:spPr>
        </p:pic>
        <p:pic>
          <p:nvPicPr>
            <p:cNvPr id="57350" name="Picture 6" descr="https://static.politexpert.net/uploads/2018/06/08/orig-home2831253960720-152846582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39310" y="1321611"/>
              <a:ext cx="1400851" cy="1036046"/>
            </a:xfrm>
            <a:prstGeom prst="rect">
              <a:avLst/>
            </a:prstGeom>
            <a:noFill/>
          </p:spPr>
        </p:pic>
        <p:pic>
          <p:nvPicPr>
            <p:cNvPr id="42" name="Picture 8" descr="https://i06.fotocdn.net/s117/ce512639c175696b/user_xl/266802645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69478" y="1258259"/>
              <a:ext cx="1135463" cy="101769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131" y="143691"/>
            <a:ext cx="9119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Тема 5: Наша дружная семья.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Мэчбук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«Семейные традиции».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32"/>
          <p:cNvGrpSpPr/>
          <p:nvPr/>
        </p:nvGrpSpPr>
        <p:grpSpPr>
          <a:xfrm>
            <a:off x="562302" y="751488"/>
            <a:ext cx="6657363" cy="4052523"/>
            <a:chOff x="562303" y="751489"/>
            <a:chExt cx="6022428" cy="3126828"/>
          </a:xfrm>
        </p:grpSpPr>
        <p:grpSp>
          <p:nvGrpSpPr>
            <p:cNvPr id="4" name="Группа 23"/>
            <p:cNvGrpSpPr/>
            <p:nvPr/>
          </p:nvGrpSpPr>
          <p:grpSpPr>
            <a:xfrm>
              <a:off x="562303" y="751489"/>
              <a:ext cx="6022428" cy="3126828"/>
              <a:chOff x="562303" y="751489"/>
              <a:chExt cx="6022428" cy="3126828"/>
            </a:xfrm>
          </p:grpSpPr>
          <p:grpSp>
            <p:nvGrpSpPr>
              <p:cNvPr id="5" name="Группа 18"/>
              <p:cNvGrpSpPr/>
              <p:nvPr/>
            </p:nvGrpSpPr>
            <p:grpSpPr>
              <a:xfrm>
                <a:off x="562303" y="751489"/>
                <a:ext cx="6011920" cy="3126828"/>
                <a:chOff x="562303" y="751489"/>
                <a:chExt cx="6011920" cy="3126828"/>
              </a:xfrm>
            </p:grpSpPr>
            <p:sp>
              <p:nvSpPr>
                <p:cNvPr id="18" name="Прямоугольник 17"/>
                <p:cNvSpPr/>
                <p:nvPr/>
              </p:nvSpPr>
              <p:spPr>
                <a:xfrm>
                  <a:off x="562305" y="751489"/>
                  <a:ext cx="6006663" cy="122971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" name="Прямоугольник 13"/>
                <p:cNvSpPr/>
                <p:nvPr/>
              </p:nvSpPr>
              <p:spPr>
                <a:xfrm>
                  <a:off x="567560" y="2648606"/>
                  <a:ext cx="6006663" cy="122971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" name="Прямоугольник 14"/>
                <p:cNvSpPr/>
                <p:nvPr/>
              </p:nvSpPr>
              <p:spPr>
                <a:xfrm>
                  <a:off x="562303" y="1413641"/>
                  <a:ext cx="6006663" cy="122971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0" name="Прямоугольник 19"/>
              <p:cNvSpPr/>
              <p:nvPr/>
            </p:nvSpPr>
            <p:spPr>
              <a:xfrm>
                <a:off x="709448" y="914400"/>
                <a:ext cx="5738649" cy="4887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b="1" dirty="0" smtClean="0">
                  <a:solidFill>
                    <a:srgbClr val="C00000"/>
                  </a:solidFill>
                </a:endParaRPr>
              </a:p>
              <a:p>
                <a:pPr algn="ctr"/>
                <a:r>
                  <a:rPr lang="ru-RU" sz="1200" b="1" dirty="0" smtClean="0">
                    <a:solidFill>
                      <a:srgbClr val="C00000"/>
                    </a:solidFill>
                  </a:rPr>
                  <a:t>Семейные традиции.</a:t>
                </a:r>
              </a:p>
              <a:p>
                <a:pPr algn="ctr"/>
                <a:r>
                  <a:rPr lang="ru-RU" sz="1200" dirty="0" smtClean="0">
                    <a:solidFill>
                      <a:schemeClr val="tx1"/>
                    </a:solidFill>
                  </a:rPr>
                  <a:t>Традиции – это то, что передаётся от одного поколения к другому, от старших к младшим. Традиции – это память народа.</a:t>
                </a:r>
              </a:p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599090" y="1418897"/>
                <a:ext cx="5927834" cy="0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656897" y="2643352"/>
                <a:ext cx="5927834" cy="0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Сердце 24"/>
            <p:cNvSpPr/>
            <p:nvPr/>
          </p:nvSpPr>
          <p:spPr>
            <a:xfrm>
              <a:off x="693683" y="2695904"/>
              <a:ext cx="1781503" cy="1119352"/>
            </a:xfrm>
            <a:prstGeom prst="heart">
              <a:avLst/>
            </a:prstGeom>
            <a:blipFill>
              <a:blip r:embed="rId2" cstate="print"/>
              <a:stretch>
                <a:fillRect/>
              </a:stretch>
            </a:blip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Сердце 25"/>
            <p:cNvSpPr/>
            <p:nvPr/>
          </p:nvSpPr>
          <p:spPr>
            <a:xfrm>
              <a:off x="2674881" y="2706413"/>
              <a:ext cx="1781503" cy="1119352"/>
            </a:xfrm>
            <a:prstGeom prst="heart">
              <a:avLst/>
            </a:prstGeom>
            <a:blipFill>
              <a:blip r:embed="rId3" cstate="print"/>
              <a:stretch>
                <a:fillRect/>
              </a:stretch>
            </a:blip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Сердце 26"/>
            <p:cNvSpPr/>
            <p:nvPr/>
          </p:nvSpPr>
          <p:spPr>
            <a:xfrm>
              <a:off x="4624551" y="2701158"/>
              <a:ext cx="1781503" cy="1119352"/>
            </a:xfrm>
            <a:prstGeom prst="heart">
              <a:avLst/>
            </a:prstGeom>
            <a:blipFill>
              <a:blip r:embed="rId4" cstate="print"/>
              <a:stretch>
                <a:fillRect/>
              </a:stretch>
            </a:blip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0003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66530" y="298174"/>
            <a:ext cx="3995531" cy="10137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dirty="0" smtClean="0"/>
              <a:t>Раздел: «Наш дом и семья»</a:t>
            </a:r>
            <a:br>
              <a:rPr lang="ru-RU" sz="2400" dirty="0" smtClean="0"/>
            </a:br>
            <a:r>
              <a:rPr lang="ru-RU" sz="2400" dirty="0" smtClean="0"/>
              <a:t>Камни в нашем доме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15009" y="1471574"/>
            <a:ext cx="72257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/>
              <a:t>Введение: Ребята, сегодня пока я шла в школу, мне попались красивые камушки, я принесла вам показать. Давайте их рассмотрим.  А любите ли вы собирать камни? Расскажите, какие из них вы находили? А знаете ли вы как они называются? Сегодня мы с вами  узнаем их названия и составим памятку, чтобы вы могли легко на улице найденный камень опознать.</a:t>
            </a:r>
          </a:p>
          <a:p>
            <a:pPr>
              <a:buNone/>
            </a:pPr>
            <a:r>
              <a:rPr lang="ru-RU" dirty="0" smtClean="0"/>
              <a:t>Интерактивный элемент:</a:t>
            </a:r>
          </a:p>
          <a:p>
            <a:pPr marL="342900" indent="-342900">
              <a:buAutoNum type="arabicPeriod"/>
            </a:pPr>
            <a:r>
              <a:rPr lang="ru-RU" dirty="0" smtClean="0"/>
              <a:t>Вырезать шаблон, собрать и скрепив </a:t>
            </a:r>
            <a:r>
              <a:rPr lang="ru-RU" dirty="0" err="1" smtClean="0"/>
              <a:t>степлером</a:t>
            </a:r>
            <a:r>
              <a:rPr lang="ru-RU" dirty="0" smtClean="0"/>
              <a:t> вклеить в тетрадь.</a:t>
            </a:r>
          </a:p>
          <a:p>
            <a:pPr marL="342900" indent="-342900">
              <a:buAutoNum type="arabicPeriod"/>
            </a:pPr>
            <a:r>
              <a:rPr lang="ru-RU" dirty="0" smtClean="0"/>
              <a:t>Вырезать картинки камней и вклеить их под названия.</a:t>
            </a:r>
          </a:p>
          <a:p>
            <a:pPr marL="342900" indent="-342900">
              <a:buAutoNum type="arabicPeriod"/>
            </a:pPr>
            <a:r>
              <a:rPr lang="ru-RU" dirty="0" smtClean="0"/>
              <a:t>Обвести и раскрасить названия</a:t>
            </a:r>
          </a:p>
          <a:p>
            <a:pPr>
              <a:buNone/>
            </a:pPr>
            <a:r>
              <a:rPr lang="ru-RU" dirty="0" smtClean="0"/>
              <a:t>Задания по элементу :</a:t>
            </a:r>
          </a:p>
          <a:p>
            <a:pPr>
              <a:buNone/>
            </a:pPr>
            <a:r>
              <a:rPr lang="ru-RU" dirty="0" smtClean="0"/>
              <a:t>Учитель показывает камень, а дети его называют и наоборот.</a:t>
            </a:r>
          </a:p>
          <a:p>
            <a:pPr>
              <a:buNone/>
            </a:pPr>
            <a:r>
              <a:rPr lang="ru-RU" dirty="0" smtClean="0"/>
              <a:t>Домашнее задание:</a:t>
            </a:r>
          </a:p>
          <a:p>
            <a:r>
              <a:rPr lang="ru-RU" dirty="0" smtClean="0"/>
              <a:t>Нарисовать или вклеить камни под соответствующее им название, привести примеры, где их люди используют.</a:t>
            </a:r>
          </a:p>
          <a:p>
            <a:endParaRPr lang="ru-RU" dirty="0" smtClean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001607" y="2103104"/>
            <a:ext cx="5523455" cy="308484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89852" y="889553"/>
            <a:ext cx="5930346" cy="272829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 rot="16200000">
            <a:off x="18759" y="4568642"/>
            <a:ext cx="245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_PlakatCmplSh" pitchFamily="34" charset="-52"/>
              </a:rPr>
              <a:t>КАМНИ В НАШЕМ ДОМЕ</a:t>
            </a:r>
            <a:endParaRPr lang="ru-RU" sz="2400" dirty="0">
              <a:latin typeface="a_PlakatCmplSh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2196501" y="2000334"/>
            <a:ext cx="1563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_PlakatCmplSh" pitchFamily="34" charset="-52"/>
              </a:rPr>
              <a:t>ГРАНИТ</a:t>
            </a:r>
            <a:endParaRPr lang="ru-RU" sz="2800" b="1" dirty="0">
              <a:latin typeface="a_PlakatCmplSh" pitchFamily="3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7967341" y="2073220"/>
            <a:ext cx="1935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_PlakatCmplSh" pitchFamily="34" charset="-52"/>
              </a:rPr>
              <a:t>МАЛАХИТ</a:t>
            </a:r>
            <a:endParaRPr lang="ru-RU" sz="2800" b="1" dirty="0">
              <a:latin typeface="a_PlakatCmplSh" pitchFamily="34" charset="-52"/>
            </a:endParaRPr>
          </a:p>
        </p:txBody>
      </p:sp>
      <p:pic>
        <p:nvPicPr>
          <p:cNvPr id="12294" name="Picture 6" descr="ÐÐ°ÑÑÐ¸Ð½ÐºÐ¸ Ð¿Ð¾ Ð·Ð°Ð¿ÑÐ¾ÑÑ Ð·Ð°Ð¼Ð¾Ðº Ð½Ð° ÑÑÐ½Ð´ÑÐº ÑÐ¸ÑÑÐ½Ð¾Ðº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8E9E4"/>
              </a:clrFrom>
              <a:clrTo>
                <a:srgbClr val="E8E9E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1260892" y="4424296"/>
            <a:ext cx="1719465" cy="1060723"/>
          </a:xfrm>
          <a:prstGeom prst="rect">
            <a:avLst/>
          </a:prstGeom>
          <a:noFill/>
        </p:spPr>
      </p:pic>
      <p:sp>
        <p:nvSpPr>
          <p:cNvPr id="12296" name="AutoShape 8" descr="ÐÐ°ÑÑÐ¸Ð½ÐºÐ¸ Ð¿Ð¾ Ð·Ð°Ð¿ÑÐ¾ÑÑ Ð·Ð°Ð¼Ð¾Ðº Ð½Ð° ÑÑÐ½Ð´ÑÐº ÑÐ¸ÑÑÐ½Ð¾Ð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38789" y="-1323333"/>
            <a:ext cx="5523455" cy="9065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3312032" y="1632586"/>
            <a:ext cx="1856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_PlakatCmplSh" pitchFamily="34" charset="-52"/>
              </a:rPr>
              <a:t>СЕЛЕНИТ</a:t>
            </a:r>
            <a:endParaRPr lang="ru-RU" sz="2800" b="1" dirty="0">
              <a:latin typeface="a_PlakatCmplSh" pitchFamily="3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2914300" y="4455300"/>
            <a:ext cx="155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_PlakatCmplSh" pitchFamily="34" charset="-52"/>
              </a:rPr>
              <a:t>ЯНТАРЬ</a:t>
            </a:r>
            <a:endParaRPr lang="ru-RU" sz="2800" b="1" dirty="0">
              <a:latin typeface="a_PlakatCmplSh" pitchFamily="3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8187505" y="1625960"/>
            <a:ext cx="1753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_PlakatCmplSh" pitchFamily="34" charset="-52"/>
              </a:rPr>
              <a:t>БИРЮЗА</a:t>
            </a:r>
            <a:endParaRPr lang="ru-RU" sz="2800" b="1" dirty="0">
              <a:latin typeface="a_PlakatCmplSh" pitchFamily="34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8187954" y="4299586"/>
            <a:ext cx="1811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_PlakatCmplSh" pitchFamily="34" charset="-52"/>
              </a:rPr>
              <a:t>ЛАЗУРИТ</a:t>
            </a:r>
            <a:endParaRPr lang="ru-RU" sz="2800" b="1" dirty="0">
              <a:latin typeface="a_PlakatCmplSh" pitchFamily="34" charset="-5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12" y="225980"/>
            <a:ext cx="8543925" cy="132556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Приложение</a:t>
            </a:r>
            <a:endParaRPr lang="ru-RU" sz="3200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/>
          <a:srcRect l="71165" t="3509"/>
          <a:stretch>
            <a:fillRect/>
          </a:stretch>
        </p:blipFill>
        <p:spPr bwMode="auto">
          <a:xfrm>
            <a:off x="2673626" y="3120886"/>
            <a:ext cx="2017642" cy="190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r="71367"/>
          <a:stretch>
            <a:fillRect/>
          </a:stretch>
        </p:blipFill>
        <p:spPr bwMode="auto">
          <a:xfrm>
            <a:off x="655983" y="1252951"/>
            <a:ext cx="1977887" cy="19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70887" r="-2254"/>
          <a:stretch>
            <a:fillRect/>
          </a:stretch>
        </p:blipFill>
        <p:spPr bwMode="auto">
          <a:xfrm>
            <a:off x="4548807" y="1246326"/>
            <a:ext cx="2166731" cy="19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36115" r="35827"/>
          <a:stretch>
            <a:fillRect/>
          </a:stretch>
        </p:blipFill>
        <p:spPr bwMode="auto">
          <a:xfrm>
            <a:off x="2623931" y="1246325"/>
            <a:ext cx="1938131" cy="19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 t="1790" r="71070"/>
          <a:stretch>
            <a:fillRect/>
          </a:stretch>
        </p:blipFill>
        <p:spPr bwMode="auto">
          <a:xfrm>
            <a:off x="669235" y="3130826"/>
            <a:ext cx="2024270" cy="189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 l="35464" t="1790" r="35701"/>
          <a:stretch>
            <a:fillRect/>
          </a:stretch>
        </p:blipFill>
        <p:spPr bwMode="auto">
          <a:xfrm>
            <a:off x="4542183" y="3130827"/>
            <a:ext cx="2017644" cy="189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90825_1457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8473"/>
          <a:stretch>
            <a:fillRect/>
          </a:stretch>
        </p:blipFill>
        <p:spPr>
          <a:xfrm>
            <a:off x="966690" y="1192696"/>
            <a:ext cx="2969206" cy="4831328"/>
          </a:xfrm>
        </p:spPr>
      </p:pic>
      <p:pic>
        <p:nvPicPr>
          <p:cNvPr id="5" name="Рисунок 4" descr="20190825_1457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3718" y="1131221"/>
            <a:ext cx="2740508" cy="487201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31383" y="168964"/>
            <a:ext cx="4905930" cy="15394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/>
              <a:t>РАЗДЕЛ: «Наш дом и семья»</a:t>
            </a:r>
          </a:p>
          <a:p>
            <a:r>
              <a:rPr lang="ru-RU" sz="2400" dirty="0" smtClean="0"/>
              <a:t>Тема: Фрукты и овощи на нашем столе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24952" y="1799565"/>
            <a:ext cx="9660465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Введение: Ребят, сегодня на уроке я для вас принесла один предмет, который  будет темой </a:t>
            </a:r>
          </a:p>
          <a:p>
            <a:r>
              <a:rPr lang="ru-RU" dirty="0" smtClean="0"/>
              <a:t>нашего урока. Но я вам его не покажу, он у меня спрятан в коробку. Вы хотите узнать, что там?</a:t>
            </a:r>
          </a:p>
          <a:p>
            <a:r>
              <a:rPr lang="ru-RU" dirty="0" smtClean="0"/>
              <a:t>Я буду задавать вам вопросы- подсказки, которые приведут вас к цели. То, что там лежит, еще </a:t>
            </a:r>
          </a:p>
          <a:p>
            <a:r>
              <a:rPr lang="ru-RU" dirty="0" smtClean="0"/>
              <a:t>называют вторым хлебом. Это очень питательный, полезный и вкусный продукт. Из него даже</a:t>
            </a:r>
          </a:p>
          <a:p>
            <a:r>
              <a:rPr lang="ru-RU" dirty="0" smtClean="0"/>
              <a:t>можно получить крахмал и приготовить кисель. Я думаю, что каждый из вас хоть раз пробовал</a:t>
            </a:r>
          </a:p>
          <a:p>
            <a:r>
              <a:rPr lang="ru-RU" dirty="0" smtClean="0"/>
              <a:t>его. Его можно жарить, варить, запекать, печь на костре. Молодцы, конечно же это картошка.</a:t>
            </a:r>
          </a:p>
          <a:p>
            <a:r>
              <a:rPr lang="ru-RU" dirty="0" smtClean="0"/>
              <a:t>А есть ли ребят, у кого- то дача? Какие овощи вы там выращиваете? А что еще кроме овощей </a:t>
            </a:r>
          </a:p>
          <a:p>
            <a:r>
              <a:rPr lang="ru-RU" dirty="0" smtClean="0"/>
              <a:t>можно вырастить? Сегодня мы с вами будем собирать урожай фруктов и овощей. Для этого мы </a:t>
            </a:r>
          </a:p>
          <a:p>
            <a:r>
              <a:rPr lang="ru-RU" dirty="0" smtClean="0"/>
              <a:t>Сделаем кармашки, куда будем складывать карточки с овощами и фруктами.  Овощи мы будем</a:t>
            </a:r>
          </a:p>
          <a:p>
            <a:r>
              <a:rPr lang="ru-RU" dirty="0" smtClean="0"/>
              <a:t>складывать в мешок, а фрукты в корзинку. </a:t>
            </a:r>
          </a:p>
          <a:p>
            <a:r>
              <a:rPr lang="ru-RU" dirty="0" smtClean="0"/>
              <a:t>Интерактивный элемент:</a:t>
            </a:r>
          </a:p>
          <a:p>
            <a:r>
              <a:rPr lang="ru-RU" dirty="0" smtClean="0"/>
              <a:t>1. </a:t>
            </a:r>
            <a:r>
              <a:rPr lang="ru-RU" dirty="0" err="1" smtClean="0"/>
              <a:t>Вырежь</a:t>
            </a:r>
            <a:r>
              <a:rPr lang="ru-RU" dirty="0" smtClean="0"/>
              <a:t> шаблоны, сложи по линиям и приклей кармашки в тетрадь.</a:t>
            </a:r>
          </a:p>
          <a:p>
            <a:r>
              <a:rPr lang="ru-RU" dirty="0" smtClean="0"/>
              <a:t>2. Вырежи карточки с фруктами и овощами, вложи их в кармашки. Раскрась.</a:t>
            </a:r>
          </a:p>
          <a:p>
            <a:r>
              <a:rPr lang="ru-RU" dirty="0" smtClean="0"/>
              <a:t>Задание к элементу: учитель вызывает ученика к доске, показывает ему картинку и ребе-</a:t>
            </a:r>
          </a:p>
          <a:p>
            <a:r>
              <a:rPr lang="ru-RU" dirty="0" smtClean="0"/>
              <a:t>нок должен описать предмет на картинке не называя его, а ребята поднять правильную </a:t>
            </a:r>
            <a:r>
              <a:rPr lang="ru-RU" dirty="0" err="1" smtClean="0"/>
              <a:t>карто</a:t>
            </a:r>
            <a:r>
              <a:rPr lang="ru-RU" dirty="0" smtClean="0"/>
              <a:t>-</a:t>
            </a:r>
          </a:p>
          <a:p>
            <a:r>
              <a:rPr lang="ru-RU" dirty="0" err="1" smtClean="0"/>
              <a:t>чку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Домашнее задание: сделай карточки фруктов и овощей, которые ты любишь. Раскрась </a:t>
            </a:r>
          </a:p>
          <a:p>
            <a:r>
              <a:rPr lang="ru-RU" dirty="0" smtClean="0"/>
              <a:t>карточки, которые тебе выдал учитель. </a:t>
            </a:r>
            <a:endParaRPr lang="ru-R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2" descr="ÐÐ°ÑÑÐ¸Ð½ÐºÐ¸ Ð¿Ð¾ Ð·Ð°Ð¿ÑÐ¾ÑÑ ÐºÐ°ÑÑÐ¸Ð½ÐºÐ¸ ÐºÐ¾ÑÐ·Ð¸Ð½ÐºÐ° Ð´Ð»Ñ Ð´ÐµÑÐµÐ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363007" y="142504"/>
            <a:ext cx="3475278" cy="4818578"/>
            <a:chOff x="1550540" y="581890"/>
            <a:chExt cx="3475278" cy="4818578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550540" y="581890"/>
              <a:ext cx="3475278" cy="4818578"/>
              <a:chOff x="5386269" y="308759"/>
              <a:chExt cx="3475278" cy="5103585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86269" y="1918710"/>
                <a:ext cx="3475278" cy="3493634"/>
              </a:xfrm>
              <a:prstGeom prst="rect">
                <a:avLst/>
              </a:prstGeom>
            </p:spPr>
          </p:pic>
          <p:pic>
            <p:nvPicPr>
              <p:cNvPr id="47108" name="Picture 4" descr="ÐÐ°ÑÑÐ¸Ð½ÐºÐ¸ Ð¿Ð¾ Ð·Ð°Ð¿ÑÐ¾ÑÑ ÐºÐ°ÑÑÐ¸Ð½ÐºÐ¸ ÐºÐ¾ÑÐ·Ð¸Ð½ÐºÐ° Ð´Ð»Ñ Ð´ÐµÑÐµÐ¹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008914" y="308759"/>
                <a:ext cx="2232561" cy="333696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</p:grpSp>
        <p:sp>
          <p:nvSpPr>
            <p:cNvPr id="8" name="Прямоугольник 7"/>
            <p:cNvSpPr/>
            <p:nvPr/>
          </p:nvSpPr>
          <p:spPr>
            <a:xfrm>
              <a:off x="4428210" y="584859"/>
              <a:ext cx="570016" cy="153191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567543" y="582880"/>
              <a:ext cx="590502" cy="153191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806686" y="139149"/>
            <a:ext cx="3259743" cy="4850582"/>
            <a:chOff x="5646138" y="582095"/>
            <a:chExt cx="3209534" cy="482684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9471" y="2105232"/>
              <a:ext cx="3206201" cy="3303712"/>
            </a:xfrm>
            <a:prstGeom prst="rect">
              <a:avLst/>
            </a:prstGeom>
          </p:spPr>
        </p:pic>
        <p:pic>
          <p:nvPicPr>
            <p:cNvPr id="47110" name="Picture 6" descr="ÐÐ°ÑÑÐ¸Ð½ÐºÐ¸ Ð¿Ð¾ Ð·Ð°Ð¿ÑÐ¾ÑÑ ÐºÐ°ÑÑÐ¸Ð½ÐºÐ¸ Ð´Ð»Ñ Ð´ÐµÑÐµÐ¹ Ð¼ÐµÑÐ¾Ðº"/>
            <p:cNvPicPr>
              <a:picLocks noChangeAspect="1" noChangeArrowheads="1"/>
            </p:cNvPicPr>
            <p:nvPr/>
          </p:nvPicPr>
          <p:blipFill>
            <a:blip r:embed="rId4"/>
            <a:srcRect b="12256"/>
            <a:stretch>
              <a:fillRect/>
            </a:stretch>
          </p:blipFill>
          <p:spPr bwMode="auto">
            <a:xfrm>
              <a:off x="6226448" y="620884"/>
              <a:ext cx="2102463" cy="311202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</p:pic>
        <p:sp>
          <p:nvSpPr>
            <p:cNvPr id="13" name="Прямоугольник 12"/>
            <p:cNvSpPr/>
            <p:nvPr/>
          </p:nvSpPr>
          <p:spPr>
            <a:xfrm>
              <a:off x="5646138" y="582095"/>
              <a:ext cx="543062" cy="1535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8347293" y="596677"/>
              <a:ext cx="461008" cy="153681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7396347" y="368136"/>
            <a:ext cx="2032660" cy="18367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394368" y="2194956"/>
            <a:ext cx="2032660" cy="18367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398327" y="4023757"/>
            <a:ext cx="2032660" cy="18367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112" name="Picture 8" descr="ÐÐ°ÑÑÐ¸Ð½ÐºÐ¸ Ð¿Ð¾ Ð·Ð°Ð¿ÑÐ¾ÑÑ ÐºÐ°ÑÑÐ¸Ð½ÐºÐ¸ Ð´Ð»Ñ Ð´ÐµÑÐµÐ¹ Ð¾Ð²Ð¾ÑÐ¸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5154" y="329348"/>
            <a:ext cx="1625724" cy="1849773"/>
          </a:xfrm>
          <a:prstGeom prst="rect">
            <a:avLst/>
          </a:prstGeom>
          <a:noFill/>
        </p:spPr>
      </p:pic>
      <p:pic>
        <p:nvPicPr>
          <p:cNvPr id="47114" name="Picture 10" descr="ÐÐ°ÑÑÐ¸Ð½ÐºÐ¸ Ð¿Ð¾ Ð·Ð°Ð¿ÑÐ¾ÑÑ ÐºÐ°ÑÑÐ¸Ð½ÐºÐ¸ Ð´Ð»Ñ Ð´ÐµÑÐµÐ¹ Ð¾Ð²Ð¾ÑÐ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67660" y="2321554"/>
            <a:ext cx="1447592" cy="1554879"/>
          </a:xfrm>
          <a:prstGeom prst="rect">
            <a:avLst/>
          </a:prstGeom>
          <a:noFill/>
        </p:spPr>
      </p:pic>
      <p:pic>
        <p:nvPicPr>
          <p:cNvPr id="47116" name="Picture 12" descr="ÐÐ°ÑÑÐ¸Ð½ÐºÐ¸ Ð¿Ð¾ Ð·Ð°Ð¿ÑÐ¾ÑÑ ÐºÐ°ÑÑÐ¸Ð½ÐºÐ¸ Ð´Ð»Ñ Ð´ÐµÑÐµÐ¹ Ð¾Ð²Ð¾ÑÐ¸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380" t="12605" b="13882"/>
          <a:stretch>
            <a:fillRect/>
          </a:stretch>
        </p:blipFill>
        <p:spPr bwMode="auto">
          <a:xfrm>
            <a:off x="7813963" y="4020602"/>
            <a:ext cx="1425039" cy="1810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5351811" y="378033"/>
            <a:ext cx="4085114" cy="5517078"/>
            <a:chOff x="5351811" y="367147"/>
            <a:chExt cx="4085114" cy="5517078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396347" y="367147"/>
              <a:ext cx="2032660" cy="1836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5375563" y="4047509"/>
              <a:ext cx="2032660" cy="1836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7394369" y="4047509"/>
              <a:ext cx="2032660" cy="1836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351811" y="367147"/>
              <a:ext cx="2032660" cy="1836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375562" y="2212769"/>
              <a:ext cx="2032660" cy="1836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404265" y="2212769"/>
              <a:ext cx="2032660" cy="1836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211284" y="372096"/>
            <a:ext cx="4156364" cy="5528953"/>
            <a:chOff x="5351811" y="367147"/>
            <a:chExt cx="4102927" cy="5528953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396347" y="367147"/>
              <a:ext cx="2032660" cy="1836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375563" y="4047509"/>
              <a:ext cx="2032660" cy="1836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406245" y="4059384"/>
              <a:ext cx="2032660" cy="1836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5351811" y="367147"/>
              <a:ext cx="2032660" cy="1836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375562" y="2212769"/>
              <a:ext cx="2032660" cy="1836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404265" y="2210788"/>
              <a:ext cx="2050473" cy="18268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8130" name="Picture 2" descr="ÐÐ°ÑÑÐ¸Ð½ÐºÐ¸ Ð¿Ð¾ Ð·Ð°Ð¿ÑÐ¾ÑÑ ÐºÐ°ÑÑÐ¸Ð½ÐºÐ¸ Ð´Ð»Ñ Ð´ÐµÑÐµÐ¹ Ð¾Ð²Ð¾ÑÐ¸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61861" y="369227"/>
            <a:ext cx="1625723" cy="1789921"/>
          </a:xfrm>
          <a:prstGeom prst="rect">
            <a:avLst/>
          </a:prstGeom>
          <a:noFill/>
        </p:spPr>
      </p:pic>
      <p:pic>
        <p:nvPicPr>
          <p:cNvPr id="48132" name="Picture 4" descr="ÐÐ°ÑÑÐ¸Ð½ÐºÐ¸ Ð¿Ð¾ Ð·Ð°Ð¿ÑÐ¾ÑÑ ÐºÐ°ÑÑÐ¸Ð½ÐºÐ¸ Ð´Ð»Ñ Ð´ÐµÑÐµÐ¹ Ð¾Ð²Ð¾ÑÐ¸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24"/>
          <a:stretch>
            <a:fillRect/>
          </a:stretch>
        </p:blipFill>
        <p:spPr bwMode="auto">
          <a:xfrm rot="2515633">
            <a:off x="3536304" y="439387"/>
            <a:ext cx="1332580" cy="1757548"/>
          </a:xfrm>
          <a:prstGeom prst="rect">
            <a:avLst/>
          </a:prstGeom>
          <a:noFill/>
        </p:spPr>
      </p:pic>
      <p:pic>
        <p:nvPicPr>
          <p:cNvPr id="48134" name="Picture 6" descr="ÐÐ°ÑÑÐ¸Ð½ÐºÐ¸ Ð¿Ð¾ Ð·Ð°Ð¿ÑÐ¾ÑÑ ÐºÐ°ÑÑÐ¸Ð½ÐºÐ¸ Ð´Ð»Ñ Ð´ÐµÑÐµÐ¹ Ð¾Ð²Ð¾ÑÐ¸"/>
          <p:cNvPicPr>
            <a:picLocks noChangeAspect="1" noChangeArrowheads="1"/>
          </p:cNvPicPr>
          <p:nvPr/>
        </p:nvPicPr>
        <p:blipFill>
          <a:blip r:embed="rId4"/>
          <a:srcRect t="8403"/>
          <a:stretch>
            <a:fillRect/>
          </a:stretch>
        </p:blipFill>
        <p:spPr bwMode="auto">
          <a:xfrm rot="21320478">
            <a:off x="5535099" y="641269"/>
            <a:ext cx="1622370" cy="1294410"/>
          </a:xfrm>
          <a:prstGeom prst="rect">
            <a:avLst/>
          </a:prstGeom>
          <a:noFill/>
        </p:spPr>
      </p:pic>
      <p:pic>
        <p:nvPicPr>
          <p:cNvPr id="48136" name="Picture 8" descr="ÐÐ°ÑÑÐ¸Ð½ÐºÐ¸ Ð¿Ð¾ Ð·Ð°Ð¿ÑÐ¾ÑÑ ÐºÐ°ÑÑÐ¸Ð½ÐºÐ¸ Ð´Ð»Ñ Ð´ÐµÑÐµÐ¹ Ð¾Ð²Ð¾ÑÐ¸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265504">
            <a:off x="7874536" y="503382"/>
            <a:ext cx="1115085" cy="1634176"/>
          </a:xfrm>
          <a:prstGeom prst="rect">
            <a:avLst/>
          </a:prstGeom>
          <a:noFill/>
        </p:spPr>
      </p:pic>
      <p:pic>
        <p:nvPicPr>
          <p:cNvPr id="48138" name="Picture 10" descr="ÐÐ°ÑÑÐ¸Ð½ÐºÐ¸ Ð¿Ð¾ Ð·Ð°Ð¿ÑÐ¾ÑÑ ÐºÐ°ÑÑÐ¸Ð½ÐºÐ¸ Ð´Ð»Ñ Ð´ÐµÑÐµÐ¹ Ð¾Ð²Ð¾ÑÐ¸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66858" y="1865443"/>
            <a:ext cx="1839480" cy="2474101"/>
          </a:xfrm>
          <a:prstGeom prst="rect">
            <a:avLst/>
          </a:prstGeom>
          <a:noFill/>
        </p:spPr>
      </p:pic>
      <p:pic>
        <p:nvPicPr>
          <p:cNvPr id="48140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724"/>
          <a:stretch>
            <a:fillRect/>
          </a:stretch>
        </p:blipFill>
        <p:spPr bwMode="auto">
          <a:xfrm>
            <a:off x="3433167" y="2208810"/>
            <a:ext cx="1631423" cy="2094754"/>
          </a:xfrm>
          <a:prstGeom prst="rect">
            <a:avLst/>
          </a:prstGeom>
          <a:noFill/>
        </p:spPr>
      </p:pic>
      <p:pic>
        <p:nvPicPr>
          <p:cNvPr id="48142" name="Picture 14" descr="ÐÐ°ÑÑÐ¸Ð½ÐºÐ¸ Ð¿Ð¾ Ð·Ð°Ð¿ÑÐ¾ÑÑ ÐºÐ°ÑÑÐ¸Ð½ÐºÐ¸ Ð´Ð»Ñ Ð´ÐµÑÐµÐ¹ Ð¾Ð²Ð¾ÑÐ¸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28905" y="2180577"/>
            <a:ext cx="1484416" cy="2005968"/>
          </a:xfrm>
          <a:prstGeom prst="rect">
            <a:avLst/>
          </a:prstGeom>
          <a:noFill/>
        </p:spPr>
      </p:pic>
      <p:pic>
        <p:nvPicPr>
          <p:cNvPr id="48144" name="Picture 16" descr="ÐÐ°ÑÑÐ¸Ð½ÐºÐ¸ Ð¿Ð¾ Ð·Ð°Ð¿ÑÐ¾ÑÑ ÐºÐ°ÑÑÐ¸Ð½ÐºÐ¸ Ð´Ð»Ñ Ð´ÐµÑÐµÐ¹ ÑÑÑÐºÑÑ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40832" y="2297947"/>
            <a:ext cx="1686296" cy="1754528"/>
          </a:xfrm>
          <a:prstGeom prst="rect">
            <a:avLst/>
          </a:prstGeom>
          <a:noFill/>
        </p:spPr>
      </p:pic>
      <p:pic>
        <p:nvPicPr>
          <p:cNvPr id="48146" name="Picture 18" descr="ÐÐ°ÑÑÐ¸Ð½ÐºÐ¸ Ð¿Ð¾ Ð·Ð°Ð¿ÑÐ¾ÑÑ ÐºÐ°ÑÑÐ¸Ð½ÐºÐ¸ Ð´Ð»Ñ Ð´ÐµÑÐµÐ¹ ÑÑÑÐºÑÑ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840"/>
          <a:stretch>
            <a:fillRect/>
          </a:stretch>
        </p:blipFill>
        <p:spPr bwMode="auto">
          <a:xfrm>
            <a:off x="1343110" y="4073236"/>
            <a:ext cx="1608540" cy="1864428"/>
          </a:xfrm>
          <a:prstGeom prst="rect">
            <a:avLst/>
          </a:prstGeom>
          <a:noFill/>
        </p:spPr>
      </p:pic>
      <p:pic>
        <p:nvPicPr>
          <p:cNvPr id="48148" name="Picture 20" descr="ÐÐ°ÑÑÐ¸Ð½ÐºÐ¸ Ð¿Ð¾ Ð·Ð°Ð¿ÑÐ¾ÑÑ ÐºÐ°ÑÑÐ¸Ð½ÐºÐ¸ Ð´Ð»Ñ Ð´ÐµÑÐµÐ¹ ÑÑÑÐºÑÑ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06060" y="4250988"/>
            <a:ext cx="1652880" cy="1652880"/>
          </a:xfrm>
          <a:prstGeom prst="rect">
            <a:avLst/>
          </a:prstGeom>
          <a:noFill/>
        </p:spPr>
      </p:pic>
      <p:pic>
        <p:nvPicPr>
          <p:cNvPr id="48150" name="Picture 22" descr="ÐÐ°ÑÑÐ¸Ð½ÐºÐ¸ Ð¿Ð¾ Ð·Ð°Ð¿ÑÐ¾ÑÑ ÐºÐ°ÑÑÐ¸Ð½ÐºÐ¸ Ð´Ð»Ñ Ð´ÐµÑÐµÐ¹ ÑÑÑÐºÑÑ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351"/>
          <a:stretch>
            <a:fillRect/>
          </a:stretch>
        </p:blipFill>
        <p:spPr bwMode="auto">
          <a:xfrm>
            <a:off x="5453148" y="3948546"/>
            <a:ext cx="1961804" cy="1896049"/>
          </a:xfrm>
          <a:prstGeom prst="rect">
            <a:avLst/>
          </a:prstGeom>
          <a:noFill/>
        </p:spPr>
      </p:pic>
      <p:pic>
        <p:nvPicPr>
          <p:cNvPr id="48152" name="Picture 24" descr="ÐÐ°ÑÑÐ¸Ð½ÐºÐ¸ Ð¿Ð¾ Ð·Ð°Ð¿ÑÐ¾ÑÑ ÐºÐ°ÑÑÐ¸Ð½ÐºÐ¸ Ð´Ð»Ñ Ð´ÐµÑÐµÐ¹ ÑÑÑÐºÑÑ"/>
          <p:cNvPicPr>
            <a:picLocks noChangeAspect="1" noChangeArrowheads="1"/>
          </p:cNvPicPr>
          <p:nvPr/>
        </p:nvPicPr>
        <p:blipFill>
          <a:blip r:embed="rId13"/>
          <a:srcRect t="4770"/>
          <a:stretch>
            <a:fillRect/>
          </a:stretch>
        </p:blipFill>
        <p:spPr bwMode="auto">
          <a:xfrm>
            <a:off x="7484021" y="4303642"/>
            <a:ext cx="1906479" cy="13616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90825_1347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483" y="258418"/>
            <a:ext cx="3315321" cy="589390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97564" y="139148"/>
            <a:ext cx="3856383" cy="914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РАЗДЕЛ: «Мы и наш мир»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Тема: Живая и неживая природа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686" y="1381539"/>
            <a:ext cx="93723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Введение: Учитель показывает детям картинки, они называют, что на них изображено. Ищут </a:t>
            </a:r>
          </a:p>
          <a:p>
            <a:r>
              <a:rPr lang="ru-RU" dirty="0" smtClean="0"/>
              <a:t>сходства и различия. Приходят к выводу о том, что на первой картинке это живая природа,</a:t>
            </a:r>
          </a:p>
          <a:p>
            <a:r>
              <a:rPr lang="ru-RU" dirty="0" smtClean="0"/>
              <a:t>а на второй неживая. Учитель предлагает им сделать подсказку, чтобы запомнить.</a:t>
            </a:r>
          </a:p>
          <a:p>
            <a:endParaRPr lang="ru-RU" dirty="0" smtClean="0"/>
          </a:p>
          <a:p>
            <a:r>
              <a:rPr lang="ru-RU" dirty="0" smtClean="0"/>
              <a:t>Задания к интерактивному элементу: учитель показывает картинки, дети называют живая </a:t>
            </a:r>
          </a:p>
          <a:p>
            <a:r>
              <a:rPr lang="ru-RU" dirty="0" smtClean="0"/>
              <a:t>или неживая природа. </a:t>
            </a:r>
          </a:p>
          <a:p>
            <a:r>
              <a:rPr lang="ru-RU" dirty="0" smtClean="0"/>
              <a:t>Домашнее задание:  напиши примеры под </a:t>
            </a:r>
            <a:r>
              <a:rPr lang="ru-RU" dirty="0" err="1" smtClean="0"/>
              <a:t>флэпами</a:t>
            </a:r>
            <a:r>
              <a:rPr lang="ru-RU" dirty="0" smtClean="0"/>
              <a:t>, наклей или нарисуй примеры.</a:t>
            </a:r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2077278"/>
            <a:ext cx="8638761" cy="404889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1800" dirty="0" smtClean="0"/>
              <a:t>Введение: Учитель показывает ребятам фрагмент мультфильма «Девочка и хлеб». Ребят, а кто из вас знает, почему девочка превратилась в птичку? (потому что она наступила на хлеб и колдунья превратила ее в птичку до тех пор, пока она не соберет столько зерен, сколько нужно, чтобы испечь новый). А как вы думаете нужно ли беречь хлеб? А кто знает откуда он берется? Я вот постоянно путаю какой хлеб из какой муки пекут, давайте вместе с вами разберемся и узнаем это. А чтобы и вы не путали мы с вами сделаем себе подсказку.</a:t>
            </a:r>
          </a:p>
          <a:p>
            <a:pPr>
              <a:buNone/>
            </a:pPr>
            <a:r>
              <a:rPr lang="ru-RU" sz="1800" dirty="0" smtClean="0"/>
              <a:t>Интерактивный элемент: </a:t>
            </a:r>
          </a:p>
          <a:p>
            <a:pPr marL="514350" indent="-514350">
              <a:buNone/>
            </a:pPr>
            <a:r>
              <a:rPr lang="ru-RU" sz="1800" dirty="0" smtClean="0"/>
              <a:t>1. Вырежьте шаблоны книжки-гармошки и фигурной книжки. Приклейте их в тетрадь.</a:t>
            </a:r>
          </a:p>
          <a:p>
            <a:pPr marL="514350" indent="-514350">
              <a:buNone/>
            </a:pPr>
            <a:r>
              <a:rPr lang="ru-RU" sz="1800" dirty="0" smtClean="0"/>
              <a:t>2. На строчках допишите недостающие названия.</a:t>
            </a:r>
          </a:p>
          <a:p>
            <a:pPr marL="514350" indent="-514350">
              <a:buNone/>
            </a:pPr>
            <a:r>
              <a:rPr lang="ru-RU" sz="1800" dirty="0" smtClean="0"/>
              <a:t>3. Можно добавить картинки у книжки-гармошки.</a:t>
            </a:r>
          </a:p>
          <a:p>
            <a:pPr marL="514350" indent="-514350">
              <a:buNone/>
            </a:pPr>
            <a:r>
              <a:rPr lang="ru-RU" sz="1800" dirty="0" smtClean="0"/>
              <a:t>4. У фигурной книжки нарисуйте и напишите название растений из которых получается чай и кофе, раскрасьте картинки.</a:t>
            </a:r>
          </a:p>
          <a:p>
            <a:pPr marL="514350" indent="-514350">
              <a:buNone/>
            </a:pPr>
            <a:r>
              <a:rPr lang="ru-RU" sz="1800" dirty="0" smtClean="0"/>
              <a:t>Задание к элементу:</a:t>
            </a:r>
          </a:p>
          <a:p>
            <a:pPr marL="514350" indent="-514350">
              <a:buNone/>
            </a:pPr>
            <a:r>
              <a:rPr lang="ru-RU" sz="1800" dirty="0" smtClean="0"/>
              <a:t>1. Учитель перечисляет продукты, а дети пытаются угадать из чего их получают. Например: манная крупа (пшеница), макароны (пшеница), мука ржаная (рожь), крахмал (пшеница) и т.д.</a:t>
            </a:r>
          </a:p>
          <a:p>
            <a:pPr marL="514350" indent="-514350">
              <a:buNone/>
            </a:pPr>
            <a:r>
              <a:rPr lang="ru-RU" sz="1800" dirty="0" smtClean="0"/>
              <a:t>Домашнее задание:</a:t>
            </a:r>
          </a:p>
          <a:p>
            <a:pPr marL="514350" indent="-514350">
              <a:buNone/>
            </a:pPr>
            <a:r>
              <a:rPr lang="ru-RU" sz="1800" dirty="0" smtClean="0"/>
              <a:t>1.Придумай свою книжку-гармошку на эту тему, для этого выдать деткам чистые шаблоны.</a:t>
            </a:r>
          </a:p>
          <a:p>
            <a:pPr marL="514350" indent="-514350">
              <a:buNone/>
            </a:pPr>
            <a:r>
              <a:rPr lang="ru-RU" sz="1800" dirty="0" smtClean="0"/>
              <a:t>2. Для фигурной книжки написать и нарисовать растения из которых получаются чай и кофе.</a:t>
            </a:r>
          </a:p>
          <a:p>
            <a:pPr marL="514350" indent="-514350">
              <a:buNone/>
            </a:pPr>
            <a:endParaRPr lang="ru-RU" sz="1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1263" y="119270"/>
            <a:ext cx="5015259" cy="1657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/>
              <a:t>РАЗДЕЛ: «Наш дом и семья»</a:t>
            </a:r>
          </a:p>
          <a:p>
            <a:r>
              <a:rPr lang="ru-RU" sz="2400" dirty="0" smtClean="0"/>
              <a:t>Тема: Про хлеб и кашу, про чай и кофе</a:t>
            </a:r>
            <a:endParaRPr lang="ru-RU" sz="24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496733" y="368069"/>
            <a:ext cx="5620999" cy="1902117"/>
            <a:chOff x="496733" y="368069"/>
            <a:chExt cx="5620999" cy="190211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356174" y="-1491372"/>
              <a:ext cx="1902117" cy="562099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353340" y="1053549"/>
              <a:ext cx="17075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 smtClean="0">
                  <a:latin typeface="a_PlakatCmplSh" pitchFamily="34" charset="-52"/>
                </a:rPr>
                <a:t>Пшеница</a:t>
              </a:r>
              <a:endParaRPr lang="ru-RU" sz="2400" dirty="0">
                <a:latin typeface="a_PlakatCmplSh" pitchFamily="34" charset="-5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38401" y="1036984"/>
              <a:ext cx="17812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 smtClean="0">
                  <a:latin typeface="a_PlakatCmplSh" pitchFamily="34" charset="-52"/>
                </a:rPr>
                <a:t>Пшеничная</a:t>
              </a:r>
            </a:p>
            <a:p>
              <a:pPr algn="ctr"/>
              <a:r>
                <a:rPr lang="ru-RU" sz="2000" dirty="0" smtClean="0">
                  <a:latin typeface="a_PlakatCmplSh" pitchFamily="34" charset="-52"/>
                </a:rPr>
                <a:t>мука</a:t>
              </a:r>
              <a:endParaRPr lang="ru-RU" sz="2000" dirty="0">
                <a:latin typeface="a_PlakatCmplSh" pitchFamily="34" charset="-52"/>
              </a:endParaRPr>
            </a:p>
          </p:txBody>
        </p:sp>
      </p:grpSp>
      <p:cxnSp>
        <p:nvCxnSpPr>
          <p:cNvPr id="12" name="Прямая соединительная линия 11"/>
          <p:cNvCxnSpPr/>
          <p:nvPr/>
        </p:nvCxnSpPr>
        <p:spPr>
          <a:xfrm>
            <a:off x="675860" y="1202635"/>
            <a:ext cx="1600201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33670" y="1292087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_PlakatCmplSh" pitchFamily="34" charset="-52"/>
              </a:rPr>
              <a:t>хлеб</a:t>
            </a:r>
            <a:endParaRPr lang="ru-RU" sz="2000" dirty="0">
              <a:latin typeface="a_PlakatCmplSh" pitchFamily="34" charset="-52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74339" y="385348"/>
            <a:ext cx="1880719" cy="561560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634949" y="2806149"/>
            <a:ext cx="1016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_PlakatCmplSh" pitchFamily="34" charset="-52"/>
              </a:rPr>
              <a:t>Рожь</a:t>
            </a:r>
            <a:endParaRPr lang="ru-RU" sz="2400" dirty="0">
              <a:latin typeface="a_PlakatCmplSh" pitchFamily="34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86878" y="2806151"/>
            <a:ext cx="1242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a_PlakatCmplSh" pitchFamily="34" charset="-52"/>
              </a:rPr>
              <a:t>Ржаная</a:t>
            </a:r>
          </a:p>
          <a:p>
            <a:pPr algn="ctr"/>
            <a:r>
              <a:rPr lang="ru-RU" sz="2000" dirty="0" smtClean="0">
                <a:latin typeface="a_PlakatCmplSh" pitchFamily="34" charset="-52"/>
              </a:rPr>
              <a:t>мука</a:t>
            </a:r>
            <a:endParaRPr lang="ru-RU" sz="2000" dirty="0">
              <a:latin typeface="a_PlakatCmplSh" pitchFamily="34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7166" y="3104322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_PlakatCmplSh" pitchFamily="34" charset="-52"/>
              </a:rPr>
              <a:t>хлеб</a:t>
            </a:r>
            <a:endParaRPr lang="ru-RU" sz="2000" dirty="0">
              <a:latin typeface="a_PlakatCmplSh" pitchFamily="34" charset="-52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649356" y="3024809"/>
            <a:ext cx="1600201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8" name="Группа 37"/>
          <p:cNvGrpSpPr/>
          <p:nvPr/>
        </p:nvGrpSpPr>
        <p:grpSpPr>
          <a:xfrm>
            <a:off x="6119191" y="381001"/>
            <a:ext cx="2534480" cy="4121426"/>
            <a:chOff x="6119191" y="381001"/>
            <a:chExt cx="2534480" cy="4121426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6119191" y="381001"/>
              <a:ext cx="2534480" cy="4121426"/>
              <a:chOff x="6397487" y="768626"/>
              <a:chExt cx="2534480" cy="4121426"/>
            </a:xfrm>
          </p:grpSpPr>
          <p:sp>
            <p:nvSpPr>
              <p:cNvPr id="27" name="Прямоугольник 26"/>
              <p:cNvSpPr/>
              <p:nvPr/>
            </p:nvSpPr>
            <p:spPr>
              <a:xfrm>
                <a:off x="6407427" y="2832652"/>
                <a:ext cx="2524540" cy="2057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6397487" y="768626"/>
                <a:ext cx="2524540" cy="20574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57348" name="Picture 4" descr="ÐÐ°ÑÑÐ¸Ð½ÐºÐ¸ Ð¿Ð¾ Ð·Ð°Ð¿ÑÐ¾ÑÑ ÐºÐ°ÑÑÐ¸Ð½ÐºÐ¸ Ð´Ð»Ñ Ð´ÐµÑÐµÐ¹ ÑÐ°Ð¹"/>
            <p:cNvPicPr>
              <a:picLocks noChangeAspect="1" noChangeArrowheads="1"/>
            </p:cNvPicPr>
            <p:nvPr/>
          </p:nvPicPr>
          <p:blipFill>
            <a:blip r:embed="rId4" cstate="print"/>
            <a:srcRect t="17119"/>
            <a:stretch>
              <a:fillRect/>
            </a:stretch>
          </p:blipFill>
          <p:spPr bwMode="auto">
            <a:xfrm>
              <a:off x="6539950" y="2463538"/>
              <a:ext cx="1590259" cy="1720838"/>
            </a:xfrm>
            <a:prstGeom prst="rect">
              <a:avLst/>
            </a:prstGeom>
            <a:noFill/>
          </p:spPr>
        </p:pic>
      </p:grpSp>
      <p:grpSp>
        <p:nvGrpSpPr>
          <p:cNvPr id="39" name="Группа 38"/>
          <p:cNvGrpSpPr/>
          <p:nvPr/>
        </p:nvGrpSpPr>
        <p:grpSpPr>
          <a:xfrm>
            <a:off x="501926" y="4114799"/>
            <a:ext cx="4134678" cy="2532825"/>
            <a:chOff x="501926" y="4114799"/>
            <a:chExt cx="4134678" cy="2532825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501926" y="4114799"/>
              <a:ext cx="4134678" cy="2532825"/>
              <a:chOff x="501926" y="4114799"/>
              <a:chExt cx="4134678" cy="2532825"/>
            </a:xfrm>
          </p:grpSpPr>
          <p:sp>
            <p:nvSpPr>
              <p:cNvPr id="31" name="Прямоугольник 30"/>
              <p:cNvSpPr/>
              <p:nvPr/>
            </p:nvSpPr>
            <p:spPr>
              <a:xfrm rot="16200000">
                <a:off x="268356" y="4356654"/>
                <a:ext cx="2524540" cy="2057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 rot="16200000">
                <a:off x="2345634" y="4348369"/>
                <a:ext cx="2524540" cy="2057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57350" name="Picture 6" descr="ÐÐ°ÑÑÐ¸Ð½ÐºÐ¸ Ð¿Ð¾ Ð·Ð°Ð¿ÑÐ¾ÑÑ ÐºÐ°ÑÑÐ¸Ð½ÐºÐ¸ Ð´Ð»Ñ Ð´ÐµÑÐµÐ¹ ÐºÐ¾ÑÐµ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200000">
              <a:off x="2449388" y="4604717"/>
              <a:ext cx="1946663" cy="1563170"/>
            </a:xfrm>
            <a:prstGeom prst="rect">
              <a:avLst/>
            </a:prstGeom>
            <a:noFill/>
          </p:spPr>
        </p:pic>
      </p:grpSp>
      <p:sp>
        <p:nvSpPr>
          <p:cNvPr id="40" name="Прямоугольник 39"/>
          <p:cNvSpPr/>
          <p:nvPr/>
        </p:nvSpPr>
        <p:spPr>
          <a:xfrm>
            <a:off x="6848061" y="4055164"/>
            <a:ext cx="1262270" cy="373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_PlakatCmplSh" pitchFamily="34" charset="-52"/>
              </a:rPr>
              <a:t>ЧАЙ</a:t>
            </a:r>
            <a:endParaRPr lang="ru-RU" sz="2000" dirty="0">
              <a:solidFill>
                <a:schemeClr val="tx1"/>
              </a:solidFill>
              <a:latin typeface="a_PlakatCmplSh" pitchFamily="34" charset="-52"/>
            </a:endParaRPr>
          </a:p>
        </p:txBody>
      </p:sp>
      <p:sp>
        <p:nvSpPr>
          <p:cNvPr id="42" name="Прямоугольник 41"/>
          <p:cNvSpPr/>
          <p:nvPr/>
        </p:nvSpPr>
        <p:spPr>
          <a:xfrm rot="16200000">
            <a:off x="3752022" y="5078895"/>
            <a:ext cx="1167848" cy="402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_PlakatCmplSh" pitchFamily="34" charset="-52"/>
              </a:rPr>
              <a:t>КОФЕ</a:t>
            </a:r>
            <a:endParaRPr lang="ru-RU" dirty="0">
              <a:solidFill>
                <a:schemeClr val="tx1"/>
              </a:solidFill>
              <a:latin typeface="a_PlakatCmplSh" pitchFamily="34" charset="-52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496733" y="368069"/>
            <a:ext cx="5620999" cy="1902117"/>
            <a:chOff x="496733" y="368069"/>
            <a:chExt cx="5620999" cy="190211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356174" y="-1491372"/>
              <a:ext cx="1902117" cy="562099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353340" y="1053549"/>
              <a:ext cx="17075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 smtClean="0">
                  <a:latin typeface="a_PlakatCmplSh" pitchFamily="34" charset="-52"/>
                </a:rPr>
                <a:t>Пшеница</a:t>
              </a:r>
              <a:endParaRPr lang="ru-RU" sz="2400" dirty="0">
                <a:latin typeface="a_PlakatCmplSh" pitchFamily="34" charset="-5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38401" y="1036984"/>
              <a:ext cx="17812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 smtClean="0">
                  <a:latin typeface="a_PlakatCmplSh" pitchFamily="34" charset="-52"/>
                </a:rPr>
                <a:t>Пшеничная</a:t>
              </a:r>
            </a:p>
            <a:p>
              <a:pPr algn="ctr"/>
              <a:r>
                <a:rPr lang="ru-RU" sz="2000" dirty="0" smtClean="0">
                  <a:latin typeface="a_PlakatCmplSh" pitchFamily="34" charset="-52"/>
                </a:rPr>
                <a:t>мука</a:t>
              </a:r>
              <a:endParaRPr lang="ru-RU" sz="2000" dirty="0">
                <a:latin typeface="a_PlakatCmplSh" pitchFamily="34" charset="-52"/>
              </a:endParaRPr>
            </a:p>
          </p:txBody>
        </p:sp>
      </p:grpSp>
      <p:cxnSp>
        <p:nvCxnSpPr>
          <p:cNvPr id="12" name="Прямая соединительная линия 11"/>
          <p:cNvCxnSpPr/>
          <p:nvPr/>
        </p:nvCxnSpPr>
        <p:spPr>
          <a:xfrm>
            <a:off x="675860" y="1202635"/>
            <a:ext cx="1600201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33670" y="1292087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_PlakatCmplSh" pitchFamily="34" charset="-52"/>
              </a:rPr>
              <a:t>хлеб</a:t>
            </a:r>
            <a:endParaRPr lang="ru-RU" sz="2000" dirty="0">
              <a:latin typeface="a_PlakatCmplSh" pitchFamily="34" charset="-52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74339" y="385348"/>
            <a:ext cx="1880719" cy="561560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634949" y="2806149"/>
            <a:ext cx="1016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_PlakatCmplSh" pitchFamily="34" charset="-52"/>
              </a:rPr>
              <a:t>Рожь</a:t>
            </a:r>
            <a:endParaRPr lang="ru-RU" sz="2400" dirty="0">
              <a:latin typeface="a_PlakatCmplSh" pitchFamily="34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86878" y="2806151"/>
            <a:ext cx="1242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a_PlakatCmplSh" pitchFamily="34" charset="-52"/>
              </a:rPr>
              <a:t>Ржаная</a:t>
            </a:r>
          </a:p>
          <a:p>
            <a:pPr algn="ctr"/>
            <a:r>
              <a:rPr lang="ru-RU" sz="2000" dirty="0" smtClean="0">
                <a:latin typeface="a_PlakatCmplSh" pitchFamily="34" charset="-52"/>
              </a:rPr>
              <a:t>мука</a:t>
            </a:r>
            <a:endParaRPr lang="ru-RU" sz="2000" dirty="0">
              <a:latin typeface="a_PlakatCmplSh" pitchFamily="34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7166" y="3104322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_PlakatCmplSh" pitchFamily="34" charset="-52"/>
              </a:rPr>
              <a:t>хлеб</a:t>
            </a:r>
            <a:endParaRPr lang="ru-RU" sz="2000" dirty="0">
              <a:latin typeface="a_PlakatCmplSh" pitchFamily="34" charset="-52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649356" y="3024809"/>
            <a:ext cx="1600201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Группа 28"/>
          <p:cNvGrpSpPr/>
          <p:nvPr/>
        </p:nvGrpSpPr>
        <p:grpSpPr>
          <a:xfrm>
            <a:off x="6119191" y="381001"/>
            <a:ext cx="2534480" cy="4121426"/>
            <a:chOff x="6397487" y="768626"/>
            <a:chExt cx="2534480" cy="4121426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6407427" y="2832652"/>
              <a:ext cx="2524540" cy="2057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6397487" y="768626"/>
              <a:ext cx="2524540" cy="2057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501926" y="4114799"/>
            <a:ext cx="4134678" cy="2532825"/>
            <a:chOff x="501926" y="4114799"/>
            <a:chExt cx="4134678" cy="2532825"/>
          </a:xfrm>
        </p:grpSpPr>
        <p:sp>
          <p:nvSpPr>
            <p:cNvPr id="31" name="Прямоугольник 30"/>
            <p:cNvSpPr/>
            <p:nvPr/>
          </p:nvSpPr>
          <p:spPr>
            <a:xfrm rot="16200000">
              <a:off x="268356" y="4356654"/>
              <a:ext cx="2524540" cy="20574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 rot="16200000">
              <a:off x="2345634" y="4348369"/>
              <a:ext cx="2524540" cy="2057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Прямоугольник 39"/>
          <p:cNvSpPr/>
          <p:nvPr/>
        </p:nvSpPr>
        <p:spPr>
          <a:xfrm>
            <a:off x="6848061" y="4055164"/>
            <a:ext cx="1262270" cy="373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_PlakatCmplSh" pitchFamily="34" charset="-52"/>
              </a:rPr>
              <a:t>ЧАЙ</a:t>
            </a:r>
            <a:endParaRPr lang="ru-RU" sz="2000" dirty="0">
              <a:solidFill>
                <a:schemeClr val="tx1"/>
              </a:solidFill>
              <a:latin typeface="a_PlakatCmplSh" pitchFamily="34" charset="-52"/>
            </a:endParaRPr>
          </a:p>
        </p:txBody>
      </p:sp>
      <p:sp>
        <p:nvSpPr>
          <p:cNvPr id="42" name="Прямоугольник 41"/>
          <p:cNvSpPr/>
          <p:nvPr/>
        </p:nvSpPr>
        <p:spPr>
          <a:xfrm rot="16200000">
            <a:off x="3752022" y="5078895"/>
            <a:ext cx="1167848" cy="402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_PlakatCmplSh" pitchFamily="34" charset="-52"/>
              </a:rPr>
              <a:t>КОФЕ</a:t>
            </a:r>
            <a:endParaRPr lang="ru-RU" dirty="0">
              <a:solidFill>
                <a:schemeClr val="tx1"/>
              </a:solidFill>
              <a:latin typeface="a_PlakatCmplSh" pitchFamily="34" charset="-52"/>
            </a:endParaRPr>
          </a:p>
        </p:txBody>
      </p:sp>
      <p:pic>
        <p:nvPicPr>
          <p:cNvPr id="1026" name="Picture 2" descr="https://shedrovka-sad.ucoz.ru/2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89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1050">
            <a:off x="4885829" y="1403147"/>
            <a:ext cx="802340" cy="87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s04.infourok.ru/uploads/ex/1061/0011b018-68939ff4/2/img7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1" t="4691" r="74397" b="42250"/>
          <a:stretch/>
        </p:blipFill>
        <p:spPr bwMode="auto">
          <a:xfrm rot="3146547">
            <a:off x="5180883" y="2741506"/>
            <a:ext cx="475929" cy="146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s://demiart.ru/forum/uploads16/post-1415688-14452593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9589" y="2533522"/>
            <a:ext cx="1763623" cy="1515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4" b="99233" l="191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92055" y="4615728"/>
            <a:ext cx="1746388" cy="154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529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90825_1414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5083" y="745434"/>
            <a:ext cx="2750655" cy="5029201"/>
          </a:xfrm>
          <a:prstGeom prst="rect">
            <a:avLst/>
          </a:prstGeom>
        </p:spPr>
      </p:pic>
      <p:pic>
        <p:nvPicPr>
          <p:cNvPr id="5" name="Рисунок 4" descr="20190825_1414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4754" y="746908"/>
            <a:ext cx="2800142" cy="4978031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7944" y="1225689"/>
            <a:ext cx="84267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/>
              <a:t>Введение: Ребята, я сегодня в коридоре услышала спор двух учеников. Один говорил, что дикорастущее растение- это то, которое посадил и ухаживает за ним человек, а другой, что такое растение называется культурным. А как считаете вы? Какое растение мы называем дикорастущим? А какое культурным? Как вы считаете, кто из ребят прав?(ребята доказывают свое мнение) А для того, чтобы нам как этим ребятам не путать, мы сделаем с вами памятку и поместим туда примеры растений. </a:t>
            </a:r>
          </a:p>
          <a:p>
            <a:pPr>
              <a:buNone/>
            </a:pPr>
            <a:r>
              <a:rPr lang="ru-RU" dirty="0" smtClean="0"/>
              <a:t>Интерактивный элемент:</a:t>
            </a:r>
          </a:p>
          <a:p>
            <a:pPr marL="342900" indent="-342900">
              <a:buAutoNum type="arabicPeriod"/>
            </a:pPr>
            <a:r>
              <a:rPr lang="ru-RU" dirty="0" smtClean="0"/>
              <a:t>Вырезать шаблон, разрезать по жирной линии, согнуть </a:t>
            </a:r>
            <a:r>
              <a:rPr lang="ru-RU" dirty="0" err="1" smtClean="0"/>
              <a:t>флэпы</a:t>
            </a:r>
            <a:r>
              <a:rPr lang="ru-RU" dirty="0" smtClean="0"/>
              <a:t> по линии сгиба.</a:t>
            </a:r>
          </a:p>
          <a:p>
            <a:pPr marL="342900" indent="-342900">
              <a:buAutoNum type="arabicPeriod"/>
            </a:pPr>
            <a:r>
              <a:rPr lang="ru-RU" dirty="0" smtClean="0"/>
              <a:t>Вклеить соответствующие определения под картинку.</a:t>
            </a:r>
          </a:p>
          <a:p>
            <a:pPr marL="342900" indent="-342900">
              <a:buAutoNum type="arabicPeriod"/>
            </a:pPr>
            <a:r>
              <a:rPr lang="ru-RU" dirty="0" smtClean="0"/>
              <a:t>На обратные стороны наклеить квадраты с линиями, чтобы дети могли привести примеры.</a:t>
            </a:r>
          </a:p>
          <a:p>
            <a:pPr>
              <a:buNone/>
            </a:pPr>
            <a:r>
              <a:rPr lang="ru-RU" dirty="0" smtClean="0"/>
              <a:t>Задания по элементу </a:t>
            </a:r>
            <a:r>
              <a:rPr lang="ru-RU" dirty="0" err="1" smtClean="0"/>
              <a:t>флэпбук</a:t>
            </a:r>
            <a:r>
              <a:rPr lang="ru-RU" dirty="0" smtClean="0"/>
              <a:t>:</a:t>
            </a:r>
          </a:p>
          <a:p>
            <a:pPr marL="514350" indent="-514350">
              <a:buAutoNum type="arabicPeriod"/>
            </a:pPr>
            <a:r>
              <a:rPr lang="ru-RU" dirty="0" smtClean="0"/>
              <a:t>Учитель показывает картинки, дети называют растения, которые на них изображены и группу к какой они относятся.</a:t>
            </a:r>
          </a:p>
          <a:p>
            <a:pPr marL="514350" indent="-514350">
              <a:buAutoNum type="arabicPeriod"/>
            </a:pPr>
            <a:r>
              <a:rPr lang="ru-RU" dirty="0" smtClean="0"/>
              <a:t>Просим детей привести примеры дикорастущих и культурных растений, которые растут у их дома или школы.</a:t>
            </a:r>
          </a:p>
          <a:p>
            <a:pPr>
              <a:buNone/>
            </a:pPr>
            <a:r>
              <a:rPr lang="ru-RU" dirty="0" smtClean="0"/>
              <a:t>Домашнее задание:</a:t>
            </a:r>
          </a:p>
          <a:p>
            <a:r>
              <a:rPr lang="ru-RU" dirty="0" smtClean="0"/>
              <a:t>Раскрасить рисунки  и написать свои примеры  растения на обратной стороне. Вклеить соответствующее описание растения под картинку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6164" y="188843"/>
            <a:ext cx="5367131" cy="10137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tx1"/>
                </a:solidFill>
              </a:rPr>
              <a:t>Раздел: «Наш дом и семья»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Тема: Дикорастущие и культурные растения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531809" y="590192"/>
            <a:ext cx="5531062" cy="4909460"/>
            <a:chOff x="531809" y="590192"/>
            <a:chExt cx="5531062" cy="4909460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531809" y="590192"/>
              <a:ext cx="5531062" cy="2825366"/>
              <a:chOff x="641139" y="560373"/>
              <a:chExt cx="5531062" cy="2825366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1139" y="560373"/>
                <a:ext cx="5531062" cy="2825366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795131" y="785193"/>
                <a:ext cx="53350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latin typeface="a_PlakatCmplSh" pitchFamily="34" charset="-52"/>
                  </a:rPr>
                  <a:t>ДИКОРАСТУЩИЕ</a:t>
                </a:r>
                <a:r>
                  <a:rPr lang="ru-RU" sz="1600" dirty="0" smtClean="0">
                    <a:latin typeface="a_PlakatCmplSh" pitchFamily="34" charset="-52"/>
                  </a:rPr>
                  <a:t>  </a:t>
                </a:r>
                <a:r>
                  <a:rPr lang="ru-RU" dirty="0" smtClean="0">
                    <a:latin typeface="a_PlakatCmplSh" pitchFamily="34" charset="-52"/>
                  </a:rPr>
                  <a:t>И КУЛЬТУРНЫЕ РАСТЕНИЯ</a:t>
                </a:r>
                <a:endParaRPr lang="ru-RU" sz="1600" dirty="0">
                  <a:latin typeface="a_PlakatCmplSh" pitchFamily="34" charset="-52"/>
                </a:endParaRPr>
              </a:p>
            </p:txBody>
          </p:sp>
        </p:grpSp>
        <p:sp>
          <p:nvSpPr>
            <p:cNvPr id="6" name="Прямоугольник 5"/>
            <p:cNvSpPr/>
            <p:nvPr/>
          </p:nvSpPr>
          <p:spPr>
            <a:xfrm>
              <a:off x="536713" y="3389244"/>
              <a:ext cx="2733261" cy="210709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303105" y="3392556"/>
              <a:ext cx="2733261" cy="210709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5374" y="3617843"/>
              <a:ext cx="236551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Дикорастущими называют растения, которые растут сами по себе, люди их не </a:t>
              </a:r>
            </a:p>
            <a:p>
              <a:pPr algn="ctr"/>
              <a:r>
                <a:rPr lang="ru-RU" dirty="0" smtClean="0"/>
                <a:t>выращивают.</a:t>
              </a:r>
            </a:p>
            <a:p>
              <a:endParaRPr lang="ru-RU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38332" y="3647661"/>
              <a:ext cx="23058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Культурными называют растения, которые выращивает человек.</a:t>
              </a:r>
              <a:endParaRPr lang="ru-RU" dirty="0"/>
            </a:p>
          </p:txBody>
        </p:sp>
      </p:grpSp>
      <p:pic>
        <p:nvPicPr>
          <p:cNvPr id="32772" name="Picture 4" descr="ÐÐ°ÑÑÐ¸Ð½ÐºÐ¸ Ð¿Ð¾ Ð·Ð°Ð¿ÑÐ¾ÑÑ Ð¿ÑÐµÐ½Ð¸ÑÐ° ÐºÐ°ÑÑÐ¸Ð½ÐºÐ° Ð´Ð»Ñ Ð´ÐµÑÐµÐ¹"/>
          <p:cNvPicPr>
            <a:picLocks noChangeAspect="1" noChangeArrowheads="1"/>
          </p:cNvPicPr>
          <p:nvPr/>
        </p:nvPicPr>
        <p:blipFill>
          <a:blip r:embed="rId3"/>
          <a:srcRect l="38367" t="6353" r="38773" b="2926"/>
          <a:stretch>
            <a:fillRect/>
          </a:stretch>
        </p:blipFill>
        <p:spPr bwMode="auto">
          <a:xfrm>
            <a:off x="4114800" y="1391477"/>
            <a:ext cx="1093304" cy="1848679"/>
          </a:xfrm>
          <a:prstGeom prst="rect">
            <a:avLst/>
          </a:prstGeom>
          <a:noFill/>
        </p:spPr>
      </p:pic>
      <p:pic>
        <p:nvPicPr>
          <p:cNvPr id="32774" name="Picture 6" descr="ÐÐ°ÑÑÐ¸Ð½ÐºÐ¸ Ð¿Ð¾ Ð·Ð°Ð¿ÑÐ¾ÑÑ ÑÐ¾Ð¼Ð°ÑÐºÐ° ÐºÐ°ÑÑÐ¸Ð½ÐºÐ° Ð´Ð»Ñ Ð´ÐµÑÐµÐ¹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20" r="5377" b="13971"/>
          <a:stretch>
            <a:fillRect/>
          </a:stretch>
        </p:blipFill>
        <p:spPr bwMode="auto">
          <a:xfrm>
            <a:off x="1182756" y="1276492"/>
            <a:ext cx="1401417" cy="1963663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6052931" y="1302027"/>
            <a:ext cx="2763078" cy="20872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6370983" y="1709530"/>
            <a:ext cx="2209799" cy="1172818"/>
            <a:chOff x="6370983" y="1709530"/>
            <a:chExt cx="2209799" cy="1172818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6410739" y="1709530"/>
              <a:ext cx="2117035" cy="994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6400800" y="2087217"/>
              <a:ext cx="2179982" cy="331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6394173" y="2478157"/>
              <a:ext cx="2173357" cy="662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6370983" y="2872409"/>
              <a:ext cx="2196548" cy="993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Прямоугольник 31"/>
          <p:cNvSpPr/>
          <p:nvPr/>
        </p:nvSpPr>
        <p:spPr>
          <a:xfrm>
            <a:off x="6046305" y="3392557"/>
            <a:ext cx="2763078" cy="20872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3" name="Группа 32"/>
          <p:cNvGrpSpPr/>
          <p:nvPr/>
        </p:nvGrpSpPr>
        <p:grpSpPr>
          <a:xfrm>
            <a:off x="6374296" y="3849756"/>
            <a:ext cx="2209799" cy="1172818"/>
            <a:chOff x="6370983" y="1709530"/>
            <a:chExt cx="2209799" cy="1172818"/>
          </a:xfrm>
        </p:grpSpPr>
        <p:cxnSp>
          <p:nvCxnSpPr>
            <p:cNvPr id="34" name="Прямая соединительная линия 33"/>
            <p:cNvCxnSpPr/>
            <p:nvPr/>
          </p:nvCxnSpPr>
          <p:spPr>
            <a:xfrm>
              <a:off x="6410739" y="1709530"/>
              <a:ext cx="2117035" cy="994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6400800" y="2087217"/>
              <a:ext cx="2179982" cy="331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6394173" y="2478157"/>
              <a:ext cx="2173357" cy="662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6370983" y="2872409"/>
              <a:ext cx="2196548" cy="993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102493" y="0"/>
            <a:ext cx="5531062" cy="4909460"/>
            <a:chOff x="531809" y="590192"/>
            <a:chExt cx="5531062" cy="4909460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531809" y="590192"/>
              <a:ext cx="5531062" cy="2825366"/>
              <a:chOff x="641139" y="560373"/>
              <a:chExt cx="5531062" cy="2825366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1139" y="560373"/>
                <a:ext cx="5531062" cy="2825366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795131" y="785193"/>
                <a:ext cx="53350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latin typeface="a_PlakatCmplSh" pitchFamily="34" charset="-52"/>
                  </a:rPr>
                  <a:t>ДИКОРАСТУЩИЕ</a:t>
                </a:r>
                <a:r>
                  <a:rPr lang="ru-RU" sz="1600" dirty="0" smtClean="0">
                    <a:latin typeface="a_PlakatCmplSh" pitchFamily="34" charset="-52"/>
                  </a:rPr>
                  <a:t>  </a:t>
                </a:r>
                <a:r>
                  <a:rPr lang="ru-RU" dirty="0" smtClean="0">
                    <a:latin typeface="a_PlakatCmplSh" pitchFamily="34" charset="-52"/>
                  </a:rPr>
                  <a:t>И КУЛЬТУРНЫЕ РАСТЕНИЯ</a:t>
                </a:r>
                <a:endParaRPr lang="ru-RU" sz="1600" dirty="0">
                  <a:latin typeface="a_PlakatCmplSh" pitchFamily="34" charset="-52"/>
                </a:endParaRPr>
              </a:p>
            </p:txBody>
          </p:sp>
        </p:grpSp>
        <p:sp>
          <p:nvSpPr>
            <p:cNvPr id="6" name="Прямоугольник 5"/>
            <p:cNvSpPr/>
            <p:nvPr/>
          </p:nvSpPr>
          <p:spPr>
            <a:xfrm>
              <a:off x="536713" y="3389244"/>
              <a:ext cx="2733261" cy="210709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303105" y="3392556"/>
              <a:ext cx="2733261" cy="210709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5374" y="3617843"/>
              <a:ext cx="236551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Дикорастущими называют растения, которые растут сами по себе, люди их не </a:t>
              </a:r>
            </a:p>
            <a:p>
              <a:pPr algn="ctr"/>
              <a:r>
                <a:rPr lang="ru-RU" dirty="0" smtClean="0"/>
                <a:t>выращивают.</a:t>
              </a:r>
            </a:p>
            <a:p>
              <a:endParaRPr lang="ru-RU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38332" y="3647661"/>
              <a:ext cx="23058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Культурными называют растения, которые выращивает человек.</a:t>
              </a:r>
              <a:endParaRPr lang="ru-RU" dirty="0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02493" y="4906148"/>
            <a:ext cx="2262543" cy="1879329"/>
            <a:chOff x="6174843" y="682561"/>
            <a:chExt cx="2262543" cy="1879329"/>
          </a:xfrm>
        </p:grpSpPr>
        <p:pic>
          <p:nvPicPr>
            <p:cNvPr id="1026" name="Picture 2" descr="https://stihi.ru/pics/2021/06/04/170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4843" y="682561"/>
              <a:ext cx="1329087" cy="1879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w7.pngwing.com/pngs/693/53/png-transparent-wheat-cartoon-drawing-wheat-with-expression-mammal-face-photography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70" b="98878" l="10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5"/>
            <a:stretch/>
          </p:blipFill>
          <p:spPr bwMode="auto">
            <a:xfrm>
              <a:off x="7503930" y="682561"/>
              <a:ext cx="933456" cy="1879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365902" y="1436977"/>
            <a:ext cx="567690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859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825_143511.jpg"/>
          <p:cNvPicPr>
            <a:picLocks noChangeAspect="1"/>
          </p:cNvPicPr>
          <p:nvPr/>
        </p:nvPicPr>
        <p:blipFill>
          <a:blip r:embed="rId2" cstate="print"/>
          <a:srcRect r="6558"/>
          <a:stretch>
            <a:fillRect/>
          </a:stretch>
        </p:blipFill>
        <p:spPr>
          <a:xfrm>
            <a:off x="815007" y="158708"/>
            <a:ext cx="5396949" cy="3248841"/>
          </a:xfrm>
          <a:prstGeom prst="rect">
            <a:avLst/>
          </a:prstGeom>
        </p:spPr>
      </p:pic>
      <p:pic>
        <p:nvPicPr>
          <p:cNvPr id="3" name="Рисунок 2" descr="20190825_143635.jpg"/>
          <p:cNvPicPr>
            <a:picLocks noChangeAspect="1"/>
          </p:cNvPicPr>
          <p:nvPr/>
        </p:nvPicPr>
        <p:blipFill>
          <a:blip r:embed="rId3" cstate="print"/>
          <a:srcRect r="2744"/>
          <a:stretch>
            <a:fillRect/>
          </a:stretch>
        </p:blipFill>
        <p:spPr>
          <a:xfrm>
            <a:off x="675863" y="3459440"/>
            <a:ext cx="5635485" cy="3259412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06286" y="139148"/>
            <a:ext cx="4273827" cy="685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221" y="0"/>
            <a:ext cx="8543925" cy="132556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000" dirty="0" smtClean="0"/>
              <a:t>Раздел: «Наш дом и семья»</a:t>
            </a:r>
            <a:br>
              <a:rPr lang="ru-RU" sz="2000" dirty="0" smtClean="0"/>
            </a:br>
            <a:r>
              <a:rPr lang="ru-RU" sz="2000" dirty="0" smtClean="0"/>
              <a:t>Тема: Дикие и домашние животные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500" y="924340"/>
            <a:ext cx="9079188" cy="582432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dirty="0" smtClean="0"/>
              <a:t>Введение: Учитель вызывает двух детей и дает им картинки с животными, у одного ребенка дикое животное, а у другого домашнее. Просит детей назвать животное и сказать, где оно живет?  И как мы называем таких животных, которые живут в лесу и дома?( выводим на понятия: дикое и домашнее)  По  каким признакам мы понимаем, что это животное домашнее, а другое дикое? Может ли корова жить в лесу, а волк дома? А для того, чтобы нам с вами легче было запомнить, кто где живет и никогда не путать домашних и диких животных мы с вами сделаем необычную книжку, которая будет открываться и животные на ней изображенные будут напоминать вам, где они живут.</a:t>
            </a:r>
          </a:p>
          <a:p>
            <a:pPr>
              <a:buNone/>
            </a:pPr>
            <a:r>
              <a:rPr lang="ru-RU" sz="1600" dirty="0" smtClean="0"/>
              <a:t>Интерактивный элемент: </a:t>
            </a:r>
          </a:p>
          <a:p>
            <a:pPr marL="514350" indent="-514350">
              <a:buAutoNum type="arabicPeriod"/>
            </a:pPr>
            <a:r>
              <a:rPr lang="ru-RU" sz="1600" dirty="0" smtClean="0"/>
              <a:t>Распечатать и вырезать шаблон, разрезать его по жирным линиям.</a:t>
            </a:r>
          </a:p>
          <a:p>
            <a:pPr marL="514350" indent="-514350">
              <a:buAutoNum type="arabicPeriod"/>
            </a:pPr>
            <a:r>
              <a:rPr lang="ru-RU" sz="1600" dirty="0" smtClean="0"/>
              <a:t>Сложите, чтобы получились объемные элементы.</a:t>
            </a:r>
          </a:p>
          <a:p>
            <a:pPr marL="514350" indent="-514350">
              <a:buAutoNum type="arabicPeriod"/>
            </a:pPr>
            <a:r>
              <a:rPr lang="ru-RU" sz="1600" dirty="0" smtClean="0"/>
              <a:t>Вклейте мини-книжку в тетрадь. Приклейте и раскрасьте обложку.</a:t>
            </a:r>
          </a:p>
          <a:p>
            <a:pPr marL="514350" indent="-514350">
              <a:buAutoNum type="arabicPeriod"/>
            </a:pPr>
            <a:r>
              <a:rPr lang="ru-RU" sz="1600" dirty="0" smtClean="0"/>
              <a:t>Вырежьте и раскрасьте животных, приклейте их на соответствующую картинку. </a:t>
            </a:r>
          </a:p>
          <a:p>
            <a:pPr>
              <a:buNone/>
            </a:pPr>
            <a:r>
              <a:rPr lang="ru-RU" sz="1600" dirty="0" smtClean="0"/>
              <a:t>Задания по элементу мини-книжка:</a:t>
            </a:r>
          </a:p>
          <a:p>
            <a:pPr marL="457200" indent="-457200">
              <a:buAutoNum type="arabicPeriod"/>
            </a:pPr>
            <a:r>
              <a:rPr lang="ru-RU" sz="1600" dirty="0" smtClean="0"/>
              <a:t>Распечатать детям названия животных, чтобы они могли их распределить подходящему животному.</a:t>
            </a:r>
          </a:p>
          <a:p>
            <a:pPr marL="457200" indent="-457200">
              <a:buAutoNum type="arabicPeriod"/>
            </a:pPr>
            <a:r>
              <a:rPr lang="ru-RU" sz="1600" dirty="0" smtClean="0"/>
              <a:t>Один ребенок выбирает и называет любое животное, изображенное на мини-книжке, другой говорить детеныша или какую пользу данное животное приносит человеку.</a:t>
            </a:r>
          </a:p>
          <a:p>
            <a:pPr marL="457200" indent="-457200">
              <a:buAutoNum type="arabicPeriod"/>
            </a:pPr>
            <a:r>
              <a:rPr lang="ru-RU" sz="1600" dirty="0" smtClean="0"/>
              <a:t>Угадай животное по описанию: он живет в лесу, является хищником, у него острые зубы, охотится он стаей…..и т.д.</a:t>
            </a:r>
          </a:p>
          <a:p>
            <a:pPr>
              <a:buNone/>
            </a:pPr>
            <a:r>
              <a:rPr lang="ru-RU" sz="1600" dirty="0" smtClean="0"/>
              <a:t>Домашнее задание: раскрасить животных и фон картинки, придумать какие животные еще могли бы жить дома или в лесу, сделать самому этих животных.</a:t>
            </a: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90815_134322.jpg"/>
          <p:cNvPicPr>
            <a:picLocks noChangeAspect="1"/>
          </p:cNvPicPr>
          <p:nvPr/>
        </p:nvPicPr>
        <p:blipFill>
          <a:blip r:embed="rId2" cstate="print"/>
          <a:srcRect l="5376" r="24731"/>
          <a:stretch>
            <a:fillRect/>
          </a:stretch>
        </p:blipFill>
        <p:spPr>
          <a:xfrm rot="5400000">
            <a:off x="4738544" y="1176722"/>
            <a:ext cx="4804823" cy="3866940"/>
          </a:xfrm>
          <a:prstGeom prst="rect">
            <a:avLst/>
          </a:prstGeom>
        </p:spPr>
      </p:pic>
      <p:pic>
        <p:nvPicPr>
          <p:cNvPr id="5" name="Рисунок 4" descr="20190815_134330.jpg"/>
          <p:cNvPicPr>
            <a:picLocks noChangeAspect="1"/>
          </p:cNvPicPr>
          <p:nvPr/>
        </p:nvPicPr>
        <p:blipFill>
          <a:blip r:embed="rId3" cstate="print"/>
          <a:srcRect r="32941"/>
          <a:stretch>
            <a:fillRect/>
          </a:stretch>
        </p:blipFill>
        <p:spPr>
          <a:xfrm rot="5400000">
            <a:off x="32788" y="1077022"/>
            <a:ext cx="4731025" cy="396845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3" y="3578158"/>
            <a:ext cx="3119844" cy="233988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231" y="3587670"/>
            <a:ext cx="3080657" cy="231049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81205" y="1402001"/>
            <a:ext cx="8815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План урока:</a:t>
            </a:r>
          </a:p>
          <a:p>
            <a:pPr marL="342900" indent="-342900">
              <a:buAutoNum type="arabicPeriod"/>
            </a:pPr>
            <a:r>
              <a:rPr lang="ru-RU" dirty="0" smtClean="0"/>
              <a:t>Вырежьте и вклейте </a:t>
            </a:r>
            <a:r>
              <a:rPr lang="ru-RU" dirty="0" err="1" smtClean="0"/>
              <a:t>флэпбук</a:t>
            </a:r>
            <a:r>
              <a:rPr lang="ru-RU" dirty="0" smtClean="0"/>
              <a:t>.</a:t>
            </a:r>
          </a:p>
          <a:p>
            <a:pPr marL="342900" indent="-342900">
              <a:buAutoNum type="arabicPeriod"/>
            </a:pPr>
            <a:r>
              <a:rPr lang="ru-RU" dirty="0" smtClean="0"/>
              <a:t>Объясните тему детям и раскрасьте иллюстрации на </a:t>
            </a:r>
            <a:r>
              <a:rPr lang="ru-RU" dirty="0" err="1" smtClean="0"/>
              <a:t>флэпах</a:t>
            </a:r>
            <a:r>
              <a:rPr lang="ru-RU" dirty="0" smtClean="0"/>
              <a:t>.</a:t>
            </a:r>
          </a:p>
          <a:p>
            <a:pPr marL="342900" indent="-342900">
              <a:buAutoNum type="arabicPeriod"/>
            </a:pPr>
            <a:r>
              <a:rPr lang="ru-RU" dirty="0" smtClean="0"/>
              <a:t>Под </a:t>
            </a:r>
            <a:r>
              <a:rPr lang="ru-RU" dirty="0" err="1" smtClean="0"/>
              <a:t>флэпами</a:t>
            </a:r>
            <a:r>
              <a:rPr lang="ru-RU" dirty="0" smtClean="0"/>
              <a:t> приведите примеры, нарисуйте иллюстрации или наклейте наклейки. </a:t>
            </a:r>
            <a:endParaRPr lang="en-US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7564" y="139148"/>
            <a:ext cx="3856383" cy="914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РАЗДЕЛ: «Мы и наш мир»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Тема: Живая и неживая природа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ÐÐ°ÑÑÐ¸Ð½ÐºÐ¸ Ð¿Ð¾ Ð·Ð°Ð¿ÑÐ¾ÑÑ ÐºÐ°ÑÑÐ¸Ð½ÐºÐ¸ Ð»ÐµÑ Ð´Ð»Ñ Ð´ÐµÑÐµÐ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0" name="AutoShape 4" descr="ÐÐ°ÑÑÐ¸Ð½ÐºÐ¸ Ð¿Ð¾ Ð·Ð°Ð¿ÑÐ¾ÑÑ ÐºÐ°ÑÑÐ¸Ð½ÐºÐ¸ Ð»ÐµÑ Ð´Ð»Ñ Ð´ÐµÑÐµÐ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8" name="AutoShape 12" descr="Grange. Noir et blanc, livre de coloriage grange noir et blanc livre de coloriage vecteurs libres de droits et plus d'images vectorielles de ferme - amÃ©nagement de l'espace libre de droi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90" name="AutoShape 14" descr="Grange. Noir et blanc, livre de coloriage grange noir et blanc livre de coloriage vecteurs libres de droits et plus d'images vectorielles de ferme - amÃ©nagement de l'espace libre de droi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92" name="AutoShape 1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4" name="Группа 43"/>
          <p:cNvGrpSpPr/>
          <p:nvPr/>
        </p:nvGrpSpPr>
        <p:grpSpPr>
          <a:xfrm>
            <a:off x="258417" y="778565"/>
            <a:ext cx="9134062" cy="5337311"/>
            <a:chOff x="258417" y="218660"/>
            <a:chExt cx="9134062" cy="5337311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258417" y="218660"/>
              <a:ext cx="4472609" cy="5337311"/>
              <a:chOff x="95391" y="2463916"/>
              <a:chExt cx="3470372" cy="4016105"/>
            </a:xfrm>
          </p:grpSpPr>
          <p:sp>
            <p:nvSpPr>
              <p:cNvPr id="20" name="Rectangle 6"/>
              <p:cNvSpPr/>
              <p:nvPr/>
            </p:nvSpPr>
            <p:spPr>
              <a:xfrm>
                <a:off x="103938" y="2463916"/>
                <a:ext cx="3461825" cy="35194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8"/>
              <p:cNvCxnSpPr/>
              <p:nvPr/>
            </p:nvCxnSpPr>
            <p:spPr>
              <a:xfrm>
                <a:off x="129582" y="4565453"/>
                <a:ext cx="3299418" cy="65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10"/>
              <p:cNvSpPr/>
              <p:nvPr/>
            </p:nvSpPr>
            <p:spPr>
              <a:xfrm>
                <a:off x="473276" y="4123895"/>
                <a:ext cx="786617" cy="9261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12"/>
              <p:cNvSpPr/>
              <p:nvPr/>
            </p:nvSpPr>
            <p:spPr>
              <a:xfrm>
                <a:off x="95391" y="5975929"/>
                <a:ext cx="3461822" cy="5040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594" name="AutoShape 18" descr="ÐÐ¾ÑÐ¾Ð¶ÐµÐµ Ð¸Ð·Ð¾Ð±ÑÐ°Ð¶ÐµÐ½Ð¸Ðµ"/>
            <p:cNvSpPr>
              <a:spLocks noChangeAspect="1" noChangeArrowheads="1"/>
            </p:cNvSpPr>
            <p:nvPr/>
          </p:nvSpPr>
          <p:spPr bwMode="auto">
            <a:xfrm>
              <a:off x="413992" y="2628554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4934034" y="221976"/>
              <a:ext cx="4458445" cy="5277675"/>
              <a:chOff x="3746948" y="2493833"/>
              <a:chExt cx="3469559" cy="3971230"/>
            </a:xfrm>
          </p:grpSpPr>
          <p:sp>
            <p:nvSpPr>
              <p:cNvPr id="27" name="Rectangle 6"/>
              <p:cNvSpPr/>
              <p:nvPr/>
            </p:nvSpPr>
            <p:spPr>
              <a:xfrm>
                <a:off x="3746948" y="2493833"/>
                <a:ext cx="3461825" cy="35194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8"/>
              <p:cNvCxnSpPr/>
              <p:nvPr/>
            </p:nvCxnSpPr>
            <p:spPr>
              <a:xfrm>
                <a:off x="3788059" y="4610325"/>
                <a:ext cx="3299418" cy="65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10"/>
              <p:cNvSpPr/>
              <p:nvPr/>
            </p:nvSpPr>
            <p:spPr>
              <a:xfrm>
                <a:off x="4325752" y="4191206"/>
                <a:ext cx="2253645" cy="9261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12"/>
              <p:cNvSpPr/>
              <p:nvPr/>
            </p:nvSpPr>
            <p:spPr>
              <a:xfrm>
                <a:off x="3747232" y="5960971"/>
                <a:ext cx="3469275" cy="5040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595" name="Picture 19" descr="C:\Users\Admin\Desktop\istockphoto-696654226-1024x1024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22008" y="289892"/>
              <a:ext cx="4450591" cy="2771362"/>
            </a:xfrm>
            <a:prstGeom prst="rect">
              <a:avLst/>
            </a:prstGeom>
            <a:noFill/>
          </p:spPr>
        </p:pic>
        <p:sp>
          <p:nvSpPr>
            <p:cNvPr id="24" name="Rectangle 10"/>
            <p:cNvSpPr/>
            <p:nvPr/>
          </p:nvSpPr>
          <p:spPr>
            <a:xfrm>
              <a:off x="3253410" y="2437988"/>
              <a:ext cx="1013791" cy="12307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582" name="Picture 6" descr="ÐÐ°ÑÑÐ¸Ð½ÐºÐ¸ Ð¿Ð¾ Ð·Ð°Ð¿ÑÐ¾ÑÑ ÐºÐ°ÑÑÐ¸Ð½ÐºÐ¸ Ð»ÐµÑ Ð´Ð»Ñ Ð´ÐµÑÐµÐ¹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5924" y="258418"/>
              <a:ext cx="4045226" cy="2663687"/>
            </a:xfrm>
            <a:prstGeom prst="rect">
              <a:avLst/>
            </a:prstGeom>
            <a:noFill/>
          </p:spPr>
        </p:pic>
        <p:cxnSp>
          <p:nvCxnSpPr>
            <p:cNvPr id="33" name="Прямая соединительная линия 32"/>
            <p:cNvCxnSpPr/>
            <p:nvPr/>
          </p:nvCxnSpPr>
          <p:spPr>
            <a:xfrm rot="5400000">
              <a:off x="154058" y="3036404"/>
              <a:ext cx="1192695" cy="99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1161223" y="3009899"/>
              <a:ext cx="1192695" cy="99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rot="5400000">
              <a:off x="2642154" y="3049656"/>
              <a:ext cx="1192695" cy="99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rot="5400000">
              <a:off x="3646004" y="3046343"/>
              <a:ext cx="1199326" cy="33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5097118" y="3079473"/>
              <a:ext cx="1192695" cy="99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rot="5400000">
              <a:off x="7979466" y="3069534"/>
              <a:ext cx="1192695" cy="99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377687" y="2126975"/>
            <a:ext cx="8875642" cy="2852533"/>
            <a:chOff x="496957" y="2166731"/>
            <a:chExt cx="8875642" cy="2852533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496957" y="2166731"/>
              <a:ext cx="4432852" cy="28425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4939747" y="2176672"/>
              <a:ext cx="4432852" cy="28425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75851" y="3071190"/>
              <a:ext cx="32170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 smtClean="0">
                  <a:latin typeface="a_PlakatCmplSh" pitchFamily="34" charset="-52"/>
                </a:rPr>
                <a:t>ДИКИЕ ЖИВОТНЫЕ</a:t>
              </a:r>
              <a:endParaRPr lang="ru-RU" sz="2400" dirty="0">
                <a:latin typeface="a_PlakatCmplSh" pitchFamily="34" charset="-5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5737" y="3110946"/>
              <a:ext cx="40393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 smtClean="0">
                  <a:latin typeface="a_PlakatCmplSh" pitchFamily="34" charset="-52"/>
                </a:rPr>
                <a:t>ДОМАШНИЕ ЖИВОТНЫЕ</a:t>
              </a:r>
              <a:endParaRPr lang="ru-RU" sz="2400" dirty="0">
                <a:latin typeface="a_PlakatCmplSh" pitchFamily="34" charset="-52"/>
              </a:endParaRPr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 l="24417" r="54724" b="67569"/>
          <a:stretch>
            <a:fillRect/>
          </a:stretch>
        </p:blipFill>
        <p:spPr bwMode="auto">
          <a:xfrm>
            <a:off x="2305877" y="268356"/>
            <a:ext cx="1689653" cy="2435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 l="74233" t="31147" b="37726"/>
          <a:stretch>
            <a:fillRect/>
          </a:stretch>
        </p:blipFill>
        <p:spPr bwMode="auto">
          <a:xfrm>
            <a:off x="4015409" y="258417"/>
            <a:ext cx="2087218" cy="24251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 l="20000" t="32225" r="52025" b="37726"/>
          <a:stretch>
            <a:fillRect/>
          </a:stretch>
        </p:blipFill>
        <p:spPr bwMode="auto">
          <a:xfrm>
            <a:off x="6142382" y="246385"/>
            <a:ext cx="1729409" cy="1850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 l="47853" t="32887" r="27607" b="37726"/>
          <a:stretch>
            <a:fillRect/>
          </a:stretch>
        </p:blipFill>
        <p:spPr bwMode="auto">
          <a:xfrm>
            <a:off x="7871790" y="238540"/>
            <a:ext cx="1620079" cy="1858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6" descr="ÐÐ°ÑÑÐ¸Ð½ÐºÐ¸ Ð¿Ð¾ Ð·Ð°Ð¿ÑÐ¾ÑÑ ÑÐµÑÐ¼Ð° ÐºÐ°ÑÑÐ¸Ð½ÐºÐ¸ Ð´Ð»Ñ Ð´ÐµÑÐµÐ¹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539" b="42711"/>
          <a:stretch>
            <a:fillRect/>
          </a:stretch>
        </p:blipFill>
        <p:spPr bwMode="auto">
          <a:xfrm>
            <a:off x="636105" y="2703445"/>
            <a:ext cx="3379304" cy="34687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/>
          <a:srcRect r="71020" b="68987"/>
          <a:stretch>
            <a:fillRect/>
          </a:stretch>
        </p:blipFill>
        <p:spPr bwMode="auto">
          <a:xfrm>
            <a:off x="636104" y="278294"/>
            <a:ext cx="1654087" cy="24152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30" name="Picture 6" descr="ÐÐ°ÑÑÐ¸Ð½ÐºÐ¸ Ð¿Ð¾ Ð·Ð°Ð¿ÑÐ¾ÑÑ Ð´Ð¾Ð¼Ð°ÑÐ½Ð¸Ðµ Ð¶Ð¸Ð²Ð¾ÑÐ½ÑÐµ ÑÐ°ÑÐºÑÐ°ÑÐºÐ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21897" y="4414502"/>
            <a:ext cx="2716833" cy="17775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34" name="Picture 10" descr="ÐÐ°ÑÑÐ¸Ð½ÐºÐ¸ Ð¿Ð¾ Ð·Ð°Ð¿ÑÐ¾ÑÑ Ð´Ð¾Ð¼Ð°ÑÐ½Ð¸Ðµ Ð¶Ð¸Ð²Ð¾ÑÐ½ÑÐµ ÑÐ°ÑÐºÑÐ°ÑÐºÐ°"/>
          <p:cNvPicPr>
            <a:picLocks noChangeAspect="1" noChangeArrowheads="1"/>
          </p:cNvPicPr>
          <p:nvPr/>
        </p:nvPicPr>
        <p:blipFill>
          <a:blip r:embed="rId6"/>
          <a:srcRect l="12052" t="3902" r="11139"/>
          <a:stretch>
            <a:fillRect/>
          </a:stretch>
        </p:blipFill>
        <p:spPr bwMode="auto">
          <a:xfrm>
            <a:off x="6748670" y="4403036"/>
            <a:ext cx="1938132" cy="1757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6" name="Picture 2" descr="ÐÐ°ÑÑÐ¸Ð½ÐºÐ¸ Ð¿Ð¾ Ð·Ð°Ð¿ÑÐ¾ÑÑ ÐºÐ¾Ð·Ð° ÑÐ°ÑÐºÑÐ°ÑÐºÐ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8680" y="2095251"/>
            <a:ext cx="1968120" cy="22879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AutoShape 4" descr="ÐÐ°ÑÑÐ¸Ð½ÐºÐ¸ Ð¿Ð¾ Ð·Ð°Ð¿ÑÐ¾ÑÑ ÑÐ²Ð¸Ð½ÑÑ ÑÐ°ÑÐºÑÐ°ÑÐº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ÐÐ°ÑÑÐ¸Ð½ÐºÐ¸ Ð¿Ð¾ Ð·Ð°Ð¿ÑÐ¾ÑÑ ÑÐ²Ð¸Ð½ÑÑ ÑÐ°ÑÐºÑÐ°ÑÐº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ÐÐ°ÑÑÐ¸Ð½ÐºÐ¸ Ð¿Ð¾ Ð·Ð°Ð¿ÑÐ¾ÑÑ ÑÐ²Ð¸Ð½ÑÑ ÑÐ°ÑÐºÑÐ°ÑÐºÐ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9834" y="2693503"/>
            <a:ext cx="2659139" cy="16896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10898" y="159026"/>
            <a:ext cx="4985441" cy="13989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/>
              <a:t>РАЗДЕЛ: «Наш дом и семья»</a:t>
            </a:r>
          </a:p>
          <a:p>
            <a:r>
              <a:rPr lang="ru-RU" sz="2400" dirty="0" smtClean="0"/>
              <a:t>Тема: Собака в нашем доме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18051" y="1640539"/>
            <a:ext cx="93494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Введение: Ребят, а вы любите смотреть мультфильмы? Я вот тоже люблю и вчера </a:t>
            </a:r>
          </a:p>
          <a:p>
            <a:r>
              <a:rPr lang="ru-RU" dirty="0" smtClean="0"/>
              <a:t>посмотрела мультфильм, который называется «Тайная жизнь домашних животных».</a:t>
            </a:r>
          </a:p>
          <a:p>
            <a:r>
              <a:rPr lang="ru-RU" dirty="0" smtClean="0"/>
              <a:t>Мне очень понравились главные герои, особенно собаки. И мне стало интересно,</a:t>
            </a:r>
          </a:p>
          <a:p>
            <a:r>
              <a:rPr lang="ru-RU" dirty="0" smtClean="0"/>
              <a:t>какой они породы. А вам? Сегодня мы это с вами и узнаем. А чтобы нам запомнить </a:t>
            </a:r>
          </a:p>
          <a:p>
            <a:r>
              <a:rPr lang="ru-RU" dirty="0" smtClean="0"/>
              <a:t>эти достаточно сложные названия, мы сделаем кармашек, куда поместим наших собак </a:t>
            </a:r>
          </a:p>
          <a:p>
            <a:r>
              <a:rPr lang="ru-RU" dirty="0" smtClean="0"/>
              <a:t>из мультфильма и на обратной стороне подпишем название их породы, чтобы точно их </a:t>
            </a:r>
          </a:p>
          <a:p>
            <a:r>
              <a:rPr lang="ru-RU" dirty="0" smtClean="0"/>
              <a:t>не забыть.</a:t>
            </a:r>
          </a:p>
          <a:p>
            <a:r>
              <a:rPr lang="ru-RU" dirty="0" smtClean="0"/>
              <a:t>Интерактивный элемент:</a:t>
            </a:r>
          </a:p>
          <a:p>
            <a:pPr marL="342900" indent="-342900">
              <a:buAutoNum type="arabicPeriod"/>
            </a:pPr>
            <a:r>
              <a:rPr lang="ru-RU" dirty="0" smtClean="0"/>
              <a:t>Вырежьте шаблон, сложите по линиям сгиба и приклейте кармашек в тетрадь.</a:t>
            </a:r>
          </a:p>
          <a:p>
            <a:pPr marL="342900" indent="-342900">
              <a:buAutoNum type="arabicPeriod"/>
            </a:pPr>
            <a:r>
              <a:rPr lang="ru-RU" dirty="0" smtClean="0"/>
              <a:t>Вырежьте собак, на обратной стороне напишите название породы (или приклейте).</a:t>
            </a:r>
          </a:p>
          <a:p>
            <a:pPr marL="342900" indent="-342900">
              <a:buAutoNum type="arabicPeriod"/>
            </a:pPr>
            <a:r>
              <a:rPr lang="ru-RU" dirty="0" smtClean="0"/>
              <a:t>Вставьте собак в кармашек</a:t>
            </a:r>
          </a:p>
          <a:p>
            <a:pPr marL="342900" indent="-342900"/>
            <a:r>
              <a:rPr lang="ru-RU" dirty="0" smtClean="0"/>
              <a:t>Задание по элементу:</a:t>
            </a:r>
          </a:p>
          <a:p>
            <a:pPr marL="342900" indent="-342900">
              <a:buAutoNum type="arabicPeriod"/>
            </a:pPr>
            <a:r>
              <a:rPr lang="ru-RU" dirty="0" smtClean="0"/>
              <a:t>Учитель показывает на доске картинку персонажа из мультика, дети называют, какой</a:t>
            </a:r>
          </a:p>
          <a:p>
            <a:pPr marL="342900" indent="-342900"/>
            <a:r>
              <a:rPr lang="ru-RU" dirty="0" smtClean="0"/>
              <a:t>он породы(на доске после того, как ребята угадали можно показывать, как выглядит эта порода собаки в живую).</a:t>
            </a:r>
          </a:p>
          <a:p>
            <a:pPr marL="342900" indent="-342900"/>
            <a:r>
              <a:rPr lang="ru-RU" dirty="0" smtClean="0"/>
              <a:t>2. Игра в парах один говорит, как зовут персонажа из мультика, другой называет его породу. Потом ребята меняются.</a:t>
            </a:r>
          </a:p>
          <a:p>
            <a:pPr marL="342900" indent="-342900"/>
            <a:r>
              <a:rPr lang="ru-RU" dirty="0" smtClean="0"/>
              <a:t>3. Расскажи, хозяином какого пса хотел бы быть, почему?</a:t>
            </a:r>
          </a:p>
          <a:p>
            <a:pPr marL="342900" indent="-342900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10898" y="159026"/>
            <a:ext cx="4985441" cy="13989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/>
              <a:t>РАЗДЕЛ: «Наш дом и семья»</a:t>
            </a:r>
          </a:p>
          <a:p>
            <a:r>
              <a:rPr lang="ru-RU" sz="2400" dirty="0" smtClean="0"/>
              <a:t>Тема: Собака в нашем доме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22853" y="1709531"/>
            <a:ext cx="92831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Домашнее задание: </a:t>
            </a:r>
          </a:p>
          <a:p>
            <a:pPr marL="342900" indent="-342900">
              <a:buAutoNum type="arabicPeriod"/>
            </a:pPr>
            <a:r>
              <a:rPr lang="ru-RU" dirty="0" smtClean="0"/>
              <a:t>Поиграй дома с родителями, другом, покажи им картинки, пусть попробуют догадаться, какой породы эта собака.</a:t>
            </a:r>
          </a:p>
          <a:p>
            <a:pPr marL="342900" indent="-342900">
              <a:buAutoNum type="arabicPeriod"/>
            </a:pPr>
            <a:r>
              <a:rPr lang="ru-RU" dirty="0" smtClean="0"/>
              <a:t>Раскрась собак и конуру</a:t>
            </a:r>
          </a:p>
          <a:p>
            <a:pPr marL="342900" indent="-342900">
              <a:buAutoNum type="arabicPeriod"/>
            </a:pPr>
            <a:r>
              <a:rPr lang="ru-RU" dirty="0" smtClean="0"/>
              <a:t>Придумай и помести своего пса в кармашек.</a:t>
            </a:r>
          </a:p>
          <a:p>
            <a:pPr marL="342900" indent="-342900"/>
            <a:endParaRPr lang="ru-RU" dirty="0"/>
          </a:p>
        </p:txBody>
      </p:sp>
      <p:pic>
        <p:nvPicPr>
          <p:cNvPr id="8" name="Рисунок 7" descr="20190825_134700.jpg"/>
          <p:cNvPicPr>
            <a:picLocks noChangeAspect="1"/>
          </p:cNvPicPr>
          <p:nvPr/>
        </p:nvPicPr>
        <p:blipFill>
          <a:blip r:embed="rId2" cstate="print"/>
          <a:srcRect t="26559" b="12992"/>
          <a:stretch>
            <a:fillRect/>
          </a:stretch>
        </p:blipFill>
        <p:spPr>
          <a:xfrm>
            <a:off x="827640" y="3299793"/>
            <a:ext cx="3098317" cy="3329609"/>
          </a:xfrm>
          <a:prstGeom prst="rect">
            <a:avLst/>
          </a:prstGeom>
        </p:spPr>
      </p:pic>
      <p:pic>
        <p:nvPicPr>
          <p:cNvPr id="9" name="Рисунок 8" descr="20190825_134711.jpg"/>
          <p:cNvPicPr>
            <a:picLocks noChangeAspect="1"/>
          </p:cNvPicPr>
          <p:nvPr/>
        </p:nvPicPr>
        <p:blipFill>
          <a:blip r:embed="rId3" cstate="print"/>
          <a:srcRect t="34492" b="5073"/>
          <a:stretch>
            <a:fillRect/>
          </a:stretch>
        </p:blipFill>
        <p:spPr>
          <a:xfrm>
            <a:off x="4405724" y="3269974"/>
            <a:ext cx="3200811" cy="3438939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478976" y="205483"/>
            <a:ext cx="3470130" cy="5068385"/>
            <a:chOff x="4899418" y="233741"/>
            <a:chExt cx="3470130" cy="5068385"/>
          </a:xfrm>
        </p:grpSpPr>
        <p:pic>
          <p:nvPicPr>
            <p:cNvPr id="50178" name="Picture 2" descr="ÐÐ°ÑÑÐ¸Ð½ÐºÐ¸ Ð¿Ð¾ Ð·Ð°Ð¿ÑÐ¾ÑÑ ÐºÐ°ÑÑÐ¸Ð½ÐºÐ° Ð´Ð»Ñ Ð´ÐµÑÐµÐ¹ ÐºÐ¾Ð½ÑÑÐ°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910732" y="233741"/>
              <a:ext cx="3458816" cy="3260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Прямоугольник 5"/>
            <p:cNvSpPr/>
            <p:nvPr/>
          </p:nvSpPr>
          <p:spPr>
            <a:xfrm>
              <a:off x="5675473" y="3254664"/>
              <a:ext cx="1888434" cy="2047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 rot="20470412">
              <a:off x="4899418" y="1580680"/>
              <a:ext cx="496957" cy="18000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 rot="1214161">
              <a:off x="7865161" y="1585711"/>
              <a:ext cx="496957" cy="18000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4413992" y="4665413"/>
            <a:ext cx="4588117" cy="1386066"/>
            <a:chOff x="4413992" y="4572945"/>
            <a:chExt cx="4588117" cy="1386066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522160" y="4572945"/>
              <a:ext cx="1479949" cy="6762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schemeClr val="tx1"/>
                  </a:solidFill>
                  <a:latin typeface="a_PlakatCmplSh" pitchFamily="34" charset="-52"/>
                </a:rPr>
                <a:t>ДЖЕК -РАССЕЛ</a:t>
              </a:r>
            </a:p>
            <a:p>
              <a:pPr algn="ctr"/>
              <a:r>
                <a:rPr lang="ru-RU" sz="1400" dirty="0" smtClean="0">
                  <a:solidFill>
                    <a:schemeClr val="tx1"/>
                  </a:solidFill>
                  <a:latin typeface="a_PlakatCmplSh" pitchFamily="34" charset="-52"/>
                </a:rPr>
                <a:t>ТЕРЬЕР</a:t>
              </a:r>
              <a:endParaRPr lang="ru-RU" sz="1400" dirty="0">
                <a:solidFill>
                  <a:schemeClr val="tx1"/>
                </a:solidFill>
                <a:latin typeface="a_PlakatCmplSh" pitchFamily="34" charset="-52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5968076" y="4579484"/>
              <a:ext cx="1543305" cy="683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a_PlakatCmplSh" pitchFamily="34" charset="-52"/>
                </a:rPr>
                <a:t>ШПИЦ</a:t>
              </a:r>
              <a:endParaRPr lang="ru-RU" dirty="0">
                <a:solidFill>
                  <a:schemeClr val="tx1"/>
                </a:solidFill>
                <a:latin typeface="a_PlakatCmplSh" pitchFamily="34" charset="-52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4413992" y="4577771"/>
              <a:ext cx="1543305" cy="683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chemeClr val="tx1"/>
                  </a:solidFill>
                  <a:latin typeface="a_PlakatCmplSh" pitchFamily="34" charset="-52"/>
                </a:rPr>
                <a:t>мопс</a:t>
              </a:r>
              <a:endParaRPr lang="ru-RU" sz="2400" dirty="0">
                <a:solidFill>
                  <a:schemeClr val="tx1"/>
                </a:solidFill>
                <a:latin typeface="a_PlakatCmplSh" pitchFamily="34" charset="-52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7520682" y="5250092"/>
              <a:ext cx="1469203" cy="7089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a_PlakatCmplSh" pitchFamily="34" charset="-52"/>
                </a:rPr>
                <a:t>ТАКСА</a:t>
              </a:r>
              <a:endParaRPr lang="ru-RU" dirty="0">
                <a:solidFill>
                  <a:schemeClr val="tx1"/>
                </a:solidFill>
                <a:latin typeface="a_PlakatCmplSh" pitchFamily="34" charset="-52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5967103" y="5237028"/>
              <a:ext cx="1543305" cy="711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a_PlakatCmplSh" pitchFamily="34" charset="-52"/>
                </a:rPr>
                <a:t>ПУДЕЛЬ</a:t>
              </a:r>
              <a:endParaRPr lang="ru-RU" dirty="0">
                <a:solidFill>
                  <a:schemeClr val="tx1"/>
                </a:solidFill>
                <a:latin typeface="a_PlakatCmplSh" pitchFamily="34" charset="-52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4425979" y="5257577"/>
              <a:ext cx="1543305" cy="683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schemeClr val="tx1"/>
                  </a:solidFill>
                  <a:latin typeface="a_PlakatCmplSh" pitchFamily="34" charset="-52"/>
                </a:rPr>
                <a:t>НЬЮФАУН-</a:t>
              </a:r>
            </a:p>
            <a:p>
              <a:pPr algn="ctr"/>
              <a:r>
                <a:rPr lang="ru-RU" sz="1400" dirty="0" smtClean="0">
                  <a:solidFill>
                    <a:schemeClr val="tx1"/>
                  </a:solidFill>
                  <a:latin typeface="a_PlakatCmplSh" pitchFamily="34" charset="-52"/>
                </a:rPr>
                <a:t>ДЛЕНД</a:t>
              </a:r>
              <a:endParaRPr lang="ru-RU" sz="1400" dirty="0">
                <a:solidFill>
                  <a:schemeClr val="tx1"/>
                </a:solidFill>
                <a:latin typeface="a_PlakatCmplSh" pitchFamily="34" charset="-52"/>
              </a:endParaRPr>
            </a:p>
          </p:txBody>
        </p:sp>
      </p:grpSp>
      <p:pic>
        <p:nvPicPr>
          <p:cNvPr id="1026" name="Picture 2" descr="https://cdn11.bigcommerce.com/s-ydriczk/images/stencil/1280x1280/products/88933/92985/The-Secret-Life-Of-Pets--official-set-of-8-Lifesize-cardboard-cutout-collection-buy-now-at-starstills__93812.1559561253.jpg?c=2&amp;imbypass=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6" r="80462" b="47197"/>
          <a:stretch/>
        </p:blipFill>
        <p:spPr bwMode="auto">
          <a:xfrm>
            <a:off x="5786063" y="190518"/>
            <a:ext cx="1220884" cy="210302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get-zen_doc/1538671/pub_5e25a3911e8e3f00b06d9be3_5e25ac4143863f00b137bd75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319" y="2647129"/>
            <a:ext cx="1715282" cy="177164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otvet.imgsmail.ru/download/190118657_24f36df70aabeabb84a2e61b51c70a3a_8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705" y="2647128"/>
            <a:ext cx="1919613" cy="176844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https://img2.freepng.ru/20180712/wig/kisspng-mel-pug-pet-rabbit-youtube-mascotas-5b478e2c9fd618.42335469153141610865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89" b="98397" l="5816" r="100000">
                        <a14:foregroundMark x1="40872" y1="73120" x2="40872" y2="73120"/>
                        <a14:foregroundMark x1="41519" y1="23181" x2="41519" y2="23181"/>
                        <a14:foregroundMark x1="55897" y1="24538" x2="55897" y2="24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3853" y="195924"/>
            <a:ext cx="1476000" cy="19338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4" b="99519" l="1626" r="965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8601" y="2646187"/>
            <a:ext cx="1931307" cy="13996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36" name="Picture 12" descr="https://i.pinimg.com/474x/5d/81/73/5d8173002eb159752de54132dcb83626--secret-life-image-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348" y="190518"/>
            <a:ext cx="1211843" cy="213161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478976" y="205483"/>
            <a:ext cx="3470130" cy="5068385"/>
            <a:chOff x="4899418" y="233741"/>
            <a:chExt cx="3470130" cy="5068385"/>
          </a:xfrm>
        </p:grpSpPr>
        <p:pic>
          <p:nvPicPr>
            <p:cNvPr id="50178" name="Picture 2" descr="ÐÐ°ÑÑÐ¸Ð½ÐºÐ¸ Ð¿Ð¾ Ð·Ð°Ð¿ÑÐ¾ÑÑ ÐºÐ°ÑÑÐ¸Ð½ÐºÐ° Ð´Ð»Ñ Ð´ÐµÑÐµÐ¹ ÐºÐ¾Ð½ÑÑÐ°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910732" y="233741"/>
              <a:ext cx="3458816" cy="3260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Прямоугольник 5"/>
            <p:cNvSpPr/>
            <p:nvPr/>
          </p:nvSpPr>
          <p:spPr>
            <a:xfrm>
              <a:off x="5675473" y="3254664"/>
              <a:ext cx="1888434" cy="2047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 rot="20470412">
              <a:off x="4899418" y="1580680"/>
              <a:ext cx="496957" cy="18000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 rot="1214161">
              <a:off x="7865161" y="1585711"/>
              <a:ext cx="496957" cy="18000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417889" y="226031"/>
            <a:ext cx="4582273" cy="4325422"/>
            <a:chOff x="4417889" y="226031"/>
            <a:chExt cx="4582273" cy="4325422"/>
          </a:xfrm>
        </p:grpSpPr>
        <p:pic>
          <p:nvPicPr>
            <p:cNvPr id="50186" name="Picture 10" descr="ÐÐ°ÑÑÐ¸Ð½ÐºÐ¸ Ð¿Ð¾ Ð·Ð°Ð¿ÑÐ¾ÑÑ ÐºÐ°ÑÑÐ¸Ð½ÐºÐ° Ð´Ð»Ñ Ð´ÐµÑÐµÐ¹ Ð¸Ð· Ð¼ÑÐ»ÑÑÐ¸ÐºÐ° Ð¿ÑÐ¾ Ð´Ð¾Ð¼Ð°ÑÐ½Ð¸Ñ Ð¶Ð¸Ð²Ð¾ÑÐ½ÑÑ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75989" y="2244083"/>
              <a:ext cx="1560692" cy="20256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50188" name="Picture 12" descr="ÐÐ°ÑÑÐ¸Ð½ÐºÐ¸ Ð¿Ð¾ Ð·Ð°Ð¿ÑÐ¾ÑÑ ÐºÐ°ÑÑÐ¸Ð½ÐºÐ° Ð´Ð»Ñ Ð´ÐµÑÐµÐ¹ Ð¸Ð· Ð¼ÑÐ»ÑÑÐ¸ÐºÐ° Ð¿ÑÐ¾ Ð´Ð¾Ð¼Ð°ÑÐ½Ð¸Ñ Ð¶Ð¸Ð²Ð¾ÑÐ½ÑÑ"/>
            <p:cNvPicPr>
              <a:picLocks noChangeAspect="1" noChangeArrowheads="1"/>
            </p:cNvPicPr>
            <p:nvPr/>
          </p:nvPicPr>
          <p:blipFill>
            <a:blip r:embed="rId4" cstate="print"/>
            <a:srcRect l="15284" t="2233" r="16594"/>
            <a:stretch>
              <a:fillRect/>
            </a:stretch>
          </p:blipFill>
          <p:spPr bwMode="auto">
            <a:xfrm>
              <a:off x="7228639" y="2279479"/>
              <a:ext cx="1771523" cy="19959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grpSp>
          <p:nvGrpSpPr>
            <p:cNvPr id="26" name="Группа 25"/>
            <p:cNvGrpSpPr/>
            <p:nvPr/>
          </p:nvGrpSpPr>
          <p:grpSpPr>
            <a:xfrm>
              <a:off x="4423794" y="226031"/>
              <a:ext cx="4575740" cy="2049517"/>
              <a:chOff x="3766248" y="-400602"/>
              <a:chExt cx="4575740" cy="2049517"/>
            </a:xfrm>
          </p:grpSpPr>
          <p:grpSp>
            <p:nvGrpSpPr>
              <p:cNvPr id="13" name="Группа 12"/>
              <p:cNvGrpSpPr/>
              <p:nvPr/>
            </p:nvGrpSpPr>
            <p:grpSpPr>
              <a:xfrm>
                <a:off x="5322505" y="-400602"/>
                <a:ext cx="3019483" cy="2049517"/>
                <a:chOff x="4281272" y="-1282763"/>
                <a:chExt cx="3019483" cy="2049517"/>
              </a:xfrm>
            </p:grpSpPr>
            <p:pic>
              <p:nvPicPr>
                <p:cNvPr id="50182" name="Picture 6" descr="ÐÐ°ÑÑÐ¸Ð½ÐºÐ¸ Ð¿Ð¾ Ð·Ð°Ð¿ÑÐ¾ÑÑ ÐºÐ°ÑÑÐ¸Ð½ÐºÐ° Ð´Ð»Ñ Ð´ÐµÑÐµÐ¹ Ð¸Ð· Ð¼ÑÐ»ÑÑÐ¸ÐºÐ° Ð¿ÑÐ¾ Ð´Ð¾Ð¼Ð°ÑÐ½Ð¸Ñ Ð¶Ð¸Ð²Ð¾ÑÐ½ÑÑ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3621" t="2551" r="8303" b="2041"/>
                <a:stretch>
                  <a:fillRect/>
                </a:stretch>
              </p:blipFill>
              <p:spPr bwMode="auto">
                <a:xfrm rot="5400000">
                  <a:off x="4044443" y="-1034707"/>
                  <a:ext cx="2027583" cy="155392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</p:pic>
            <p:pic>
              <p:nvPicPr>
                <p:cNvPr id="50184" name="Picture 8" descr="ÐÐ°ÑÑÐ¸Ð½ÐºÐ¸ Ð¿Ð¾ Ð·Ð°Ð¿ÑÐ¾ÑÑ ÐºÐ°ÑÑÐ¸Ð½ÐºÐ° Ð´Ð»Ñ Ð´ÐµÑÐµÐ¹ Ð¸Ð· Ð¼ÑÐ»ÑÑÐ¸ÐºÐ° Ð¿ÑÐ¾ Ð´Ð¾Ð¼Ð°ÑÐ½Ð¸Ñ Ð¶Ð¸Ð²Ð¾ÑÐ½ÑÑ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5836815" y="-1282763"/>
                  <a:ext cx="1463940" cy="204951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</p:pic>
          </p:grpSp>
          <p:pic>
            <p:nvPicPr>
              <p:cNvPr id="50192" name="Picture 16" descr="ÐÐ°ÑÑÐ¸Ð½ÐºÐ¸ Ð¿Ð¾ Ð·Ð°Ð¿ÑÐ¾ÑÑ ÐºÐ°ÑÑÐ¸Ð½ÐºÐ° Ð´Ð»Ñ Ð´ÐµÑÐµÐ¹ Ð¸Ð· Ð¼ÑÐ»ÑÑÐ¸ÐºÐ° Ð¿ÑÐ¾ Ð´Ð¾Ð¼Ð°ÑÐ½Ð¸Ñ Ð¶Ð¸Ð²Ð¾ÑÐ½ÑÑ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766248" y="-380053"/>
                <a:ext cx="1566040" cy="201347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</p:grpSp>
        <p:pic>
          <p:nvPicPr>
            <p:cNvPr id="50196" name="Picture 20" descr="ÐÐ°ÑÑÐ¸Ð½ÐºÐ¸ Ð¿Ð¾ Ð·Ð°Ð¿ÑÐ¾ÑÑ ÐºÐ°ÑÑÐ¸Ð½ÐºÐ° Ð´Ð»Ñ Ð´ÐµÑÐµÐ¹ Ð¸Ð· Ð¼ÑÐ»ÑÑÐ¸ÐºÐ° Ð¿ÑÐ¾ Ð´Ð¾Ð¼Ð°ÑÐ½Ð¸Ñ Ð¶Ð¸Ð²Ð¾ÑÐ½ÑÑ Ð¿ÑÐ´ÐµÐ»Ñ"/>
            <p:cNvPicPr>
              <a:picLocks noChangeAspect="1" noChangeArrowheads="1"/>
            </p:cNvPicPr>
            <p:nvPr/>
          </p:nvPicPr>
          <p:blipFill>
            <a:blip r:embed="rId8"/>
            <a:srcRect l="13922" t="2791" r="13287" b="3219"/>
            <a:stretch>
              <a:fillRect/>
            </a:stretch>
          </p:blipFill>
          <p:spPr bwMode="auto">
            <a:xfrm>
              <a:off x="4417889" y="2250041"/>
              <a:ext cx="1260351" cy="23014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grpSp>
        <p:nvGrpSpPr>
          <p:cNvPr id="32" name="Группа 31"/>
          <p:cNvGrpSpPr/>
          <p:nvPr/>
        </p:nvGrpSpPr>
        <p:grpSpPr>
          <a:xfrm>
            <a:off x="4413992" y="4665413"/>
            <a:ext cx="4588117" cy="1386066"/>
            <a:chOff x="4413992" y="4572945"/>
            <a:chExt cx="4588117" cy="1386066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522160" y="4572945"/>
              <a:ext cx="1479949" cy="6762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schemeClr val="tx1"/>
                  </a:solidFill>
                  <a:latin typeface="a_PlakatCmplSh" pitchFamily="34" charset="-52"/>
                </a:rPr>
                <a:t>ДЖЕК -РАССЕЛ</a:t>
              </a:r>
            </a:p>
            <a:p>
              <a:pPr algn="ctr"/>
              <a:r>
                <a:rPr lang="ru-RU" sz="1400" dirty="0" smtClean="0">
                  <a:solidFill>
                    <a:schemeClr val="tx1"/>
                  </a:solidFill>
                  <a:latin typeface="a_PlakatCmplSh" pitchFamily="34" charset="-52"/>
                </a:rPr>
                <a:t>ТЕРЬЕР</a:t>
              </a:r>
              <a:endParaRPr lang="ru-RU" sz="1400" dirty="0">
                <a:solidFill>
                  <a:schemeClr val="tx1"/>
                </a:solidFill>
                <a:latin typeface="a_PlakatCmplSh" pitchFamily="34" charset="-52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5968076" y="4579484"/>
              <a:ext cx="1543305" cy="683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a_PlakatCmplSh" pitchFamily="34" charset="-52"/>
                </a:rPr>
                <a:t>ШПИЦ</a:t>
              </a:r>
              <a:endParaRPr lang="ru-RU" dirty="0">
                <a:solidFill>
                  <a:schemeClr val="tx1"/>
                </a:solidFill>
                <a:latin typeface="a_PlakatCmplSh" pitchFamily="34" charset="-52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4413992" y="4577771"/>
              <a:ext cx="1543305" cy="683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chemeClr val="tx1"/>
                  </a:solidFill>
                  <a:latin typeface="a_PlakatCmplSh" pitchFamily="34" charset="-52"/>
                </a:rPr>
                <a:t>мопс</a:t>
              </a:r>
              <a:endParaRPr lang="ru-RU" sz="2400" dirty="0">
                <a:solidFill>
                  <a:schemeClr val="tx1"/>
                </a:solidFill>
                <a:latin typeface="a_PlakatCmplSh" pitchFamily="34" charset="-52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7520682" y="5250092"/>
              <a:ext cx="1469203" cy="7089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a_PlakatCmplSh" pitchFamily="34" charset="-52"/>
                </a:rPr>
                <a:t>ТАКСА</a:t>
              </a:r>
              <a:endParaRPr lang="ru-RU" dirty="0">
                <a:solidFill>
                  <a:schemeClr val="tx1"/>
                </a:solidFill>
                <a:latin typeface="a_PlakatCmplSh" pitchFamily="34" charset="-52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5967103" y="5237028"/>
              <a:ext cx="1543305" cy="711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a_PlakatCmplSh" pitchFamily="34" charset="-52"/>
                </a:rPr>
                <a:t>ПУДЕЛЬ</a:t>
              </a:r>
              <a:endParaRPr lang="ru-RU" dirty="0">
                <a:solidFill>
                  <a:schemeClr val="tx1"/>
                </a:solidFill>
                <a:latin typeface="a_PlakatCmplSh" pitchFamily="34" charset="-52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4425979" y="5257577"/>
              <a:ext cx="1543305" cy="683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schemeClr val="tx1"/>
                  </a:solidFill>
                  <a:latin typeface="a_PlakatCmplSh" pitchFamily="34" charset="-52"/>
                </a:rPr>
                <a:t>НЬЮФАУН-</a:t>
              </a:r>
            </a:p>
            <a:p>
              <a:pPr algn="ctr"/>
              <a:r>
                <a:rPr lang="ru-RU" sz="1400" dirty="0" smtClean="0">
                  <a:solidFill>
                    <a:schemeClr val="tx1"/>
                  </a:solidFill>
                  <a:latin typeface="a_PlakatCmplSh" pitchFamily="34" charset="-52"/>
                </a:rPr>
                <a:t>ДЛЕНД</a:t>
              </a:r>
              <a:endParaRPr lang="ru-RU" sz="1400" dirty="0">
                <a:solidFill>
                  <a:schemeClr val="tx1"/>
                </a:solidFill>
                <a:latin typeface="a_PlakatCmplSh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0830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51263" y="190004"/>
            <a:ext cx="5237018" cy="17456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/>
              <a:t>РАЗДЕЛ: «Наш дом и семья»</a:t>
            </a:r>
          </a:p>
          <a:p>
            <a:r>
              <a:rPr lang="ru-RU" sz="2400" dirty="0" smtClean="0"/>
              <a:t>Тема: Кошка в нашем доме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43977" y="2126974"/>
            <a:ext cx="928311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Введение: Ребят, у меня есть дома кошка, зовут ее Машкой. Учитель показывает фото своей</a:t>
            </a:r>
          </a:p>
          <a:p>
            <a:r>
              <a:rPr lang="ru-RU" dirty="0" smtClean="0"/>
              <a:t>кошки. Только вот я никак не могу определить, какой она породы. А у вас есть дома кошки?</a:t>
            </a:r>
          </a:p>
          <a:p>
            <a:r>
              <a:rPr lang="ru-RU" dirty="0" smtClean="0"/>
              <a:t>Знаете ли вы их породу? В этом мы сегодня с вами и будем разбираться. Посмотрите, я для </a:t>
            </a:r>
          </a:p>
          <a:p>
            <a:r>
              <a:rPr lang="ru-RU" dirty="0" smtClean="0"/>
              <a:t>себя в своей тетради сделала памятку, чтобы не забыть какая порода кошки как выглядит,</a:t>
            </a:r>
          </a:p>
          <a:p>
            <a:r>
              <a:rPr lang="ru-RU" dirty="0" smtClean="0"/>
              <a:t>давайте и мы с вами такую сделаем.</a:t>
            </a:r>
          </a:p>
          <a:p>
            <a:r>
              <a:rPr lang="ru-RU" dirty="0" smtClean="0"/>
              <a:t>Интерактивный элемент: </a:t>
            </a:r>
          </a:p>
          <a:p>
            <a:pPr marL="342900" indent="-342900">
              <a:buAutoNum type="arabicPeriod"/>
            </a:pPr>
            <a:r>
              <a:rPr lang="ru-RU" dirty="0" smtClean="0"/>
              <a:t>Вырежьте шаблон, соберите и скрепив </a:t>
            </a:r>
            <a:r>
              <a:rPr lang="ru-RU" dirty="0" err="1" smtClean="0"/>
              <a:t>степлером</a:t>
            </a:r>
            <a:r>
              <a:rPr lang="ru-RU" dirty="0" smtClean="0"/>
              <a:t> приклейте в тетрадь.</a:t>
            </a:r>
          </a:p>
          <a:p>
            <a:pPr marL="342900" indent="-342900">
              <a:buAutoNum type="arabicPeriod"/>
            </a:pPr>
            <a:r>
              <a:rPr lang="ru-RU" dirty="0" smtClean="0"/>
              <a:t>Раскрасьте кошек и обведите названия.</a:t>
            </a:r>
          </a:p>
          <a:p>
            <a:pPr marL="342900" indent="-342900">
              <a:buAutoNum type="arabicPeriod"/>
            </a:pPr>
            <a:r>
              <a:rPr lang="ru-RU" dirty="0" smtClean="0"/>
              <a:t>На пустом </a:t>
            </a:r>
            <a:r>
              <a:rPr lang="ru-RU" dirty="0" err="1" smtClean="0"/>
              <a:t>флэпе</a:t>
            </a:r>
            <a:r>
              <a:rPr lang="ru-RU" dirty="0" smtClean="0"/>
              <a:t> нарисуйте указанную кошку</a:t>
            </a:r>
          </a:p>
          <a:p>
            <a:pPr marL="342900" indent="-342900"/>
            <a:r>
              <a:rPr lang="ru-RU" dirty="0" smtClean="0"/>
              <a:t>Задание по элементу:</a:t>
            </a:r>
          </a:p>
          <a:p>
            <a:pPr marL="342900" indent="-342900">
              <a:buAutoNum type="arabicPeriod"/>
            </a:pPr>
            <a:r>
              <a:rPr lang="ru-RU" dirty="0" smtClean="0"/>
              <a:t>Учитель рассказывает об характере каждой из кошек, дети должны догадаться о ком</a:t>
            </a:r>
          </a:p>
          <a:p>
            <a:pPr marL="342900" indent="-342900"/>
            <a:r>
              <a:rPr lang="ru-RU" dirty="0" smtClean="0"/>
              <a:t>идет речь.</a:t>
            </a:r>
          </a:p>
          <a:p>
            <a:pPr marL="342900" indent="-342900"/>
            <a:r>
              <a:rPr lang="ru-RU" dirty="0" smtClean="0"/>
              <a:t>Домашнее задание:</a:t>
            </a:r>
          </a:p>
          <a:p>
            <a:pPr marL="342900" indent="-342900">
              <a:buAutoNum type="arabicPeriod"/>
            </a:pPr>
            <a:r>
              <a:rPr lang="ru-RU" dirty="0" smtClean="0"/>
              <a:t>Раскрась кошек, нарисуй на пустом </a:t>
            </a:r>
            <a:r>
              <a:rPr lang="ru-RU" dirty="0" err="1" smtClean="0"/>
              <a:t>флэпе</a:t>
            </a:r>
            <a:r>
              <a:rPr lang="ru-RU" dirty="0" smtClean="0"/>
              <a:t>, как выглядит британская кошка.</a:t>
            </a:r>
          </a:p>
          <a:p>
            <a:pPr marL="342900" indent="-342900">
              <a:buAutoNum type="arabicPeriod"/>
            </a:pPr>
            <a:r>
              <a:rPr lang="ru-RU" dirty="0" smtClean="0"/>
              <a:t>Расскажи, какую бы кошку ты хотел держать у себя дома</a:t>
            </a:r>
            <a:endParaRPr lang="ru-RU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222950" y="195796"/>
            <a:ext cx="7965550" cy="6518366"/>
            <a:chOff x="222950" y="195796"/>
            <a:chExt cx="7965550" cy="6518366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222950" y="195796"/>
              <a:ext cx="5344470" cy="6518366"/>
              <a:chOff x="222950" y="195796"/>
              <a:chExt cx="5344470" cy="6518366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2950" y="195796"/>
                <a:ext cx="5344470" cy="6518366"/>
              </a:xfrm>
              <a:prstGeom prst="rect">
                <a:avLst/>
              </a:prstGeom>
            </p:spPr>
          </p:pic>
          <p:grpSp>
            <p:nvGrpSpPr>
              <p:cNvPr id="5" name="Группа 4"/>
              <p:cNvGrpSpPr/>
              <p:nvPr/>
            </p:nvGrpSpPr>
            <p:grpSpPr>
              <a:xfrm>
                <a:off x="472614" y="4345968"/>
                <a:ext cx="2291134" cy="2321957"/>
                <a:chOff x="493160" y="1376736"/>
                <a:chExt cx="3339102" cy="2958957"/>
              </a:xfrm>
            </p:grpSpPr>
            <p:sp>
              <p:nvSpPr>
                <p:cNvPr id="6" name="Прямоугольник 5"/>
                <p:cNvSpPr/>
                <p:nvPr/>
              </p:nvSpPr>
              <p:spPr>
                <a:xfrm>
                  <a:off x="493160" y="1376736"/>
                  <a:ext cx="3339102" cy="29589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7" name="Picture 8" descr="ÐÐ°ÑÑÐ¸Ð½ÐºÐ¸ Ð¿Ð¾ Ð·Ð°Ð¿ÑÐ¾ÑÑ ÐºÐ°ÑÑÐ¸Ð½ÐºÐ° Ð´Ð»Ñ Ð´ÐµÑÐµÐ¹ ÐºÐ¾ÑÐºÐ°"/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FCFEFB"/>
                    </a:clrFrom>
                    <a:clrTo>
                      <a:srgbClr val="FCFEFB">
                        <a:alpha val="0"/>
                      </a:srgbClr>
                    </a:clrTo>
                  </a:clrChange>
                </a:blip>
                <a:srcRect l="10037" t="6907" r="9639" b="11869"/>
                <a:stretch>
                  <a:fillRect/>
                </a:stretch>
              </p:blipFill>
              <p:spPr bwMode="auto">
                <a:xfrm>
                  <a:off x="494037" y="1478313"/>
                  <a:ext cx="3195262" cy="2155736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</p:pic>
            <p:sp>
              <p:nvSpPr>
                <p:cNvPr id="8" name="Прямоугольник 7"/>
                <p:cNvSpPr/>
                <p:nvPr/>
              </p:nvSpPr>
              <p:spPr>
                <a:xfrm>
                  <a:off x="636997" y="3708971"/>
                  <a:ext cx="3061700" cy="5239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 smtClean="0">
                      <a:solidFill>
                        <a:schemeClr val="tx1"/>
                      </a:solidFill>
                      <a:latin typeface="a_PlakatCmplSh" pitchFamily="34" charset="-52"/>
                    </a:rPr>
                    <a:t>ПОРОДЫ КОШЕК</a:t>
                  </a:r>
                  <a:endParaRPr lang="ru-RU" dirty="0">
                    <a:solidFill>
                      <a:schemeClr val="tx1"/>
                    </a:solidFill>
                    <a:latin typeface="a_PlakatCmplSh" pitchFamily="34" charset="-52"/>
                  </a:endParaRPr>
                </a:p>
              </p:txBody>
            </p:sp>
          </p:grpSp>
        </p:grpSp>
        <p:sp>
          <p:nvSpPr>
            <p:cNvPr id="9" name="Прямоугольник 8"/>
            <p:cNvSpPr/>
            <p:nvPr/>
          </p:nvSpPr>
          <p:spPr>
            <a:xfrm>
              <a:off x="5599417" y="4263779"/>
              <a:ext cx="2486344" cy="5342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a_PlakatCmplSh" pitchFamily="34" charset="-52"/>
                </a:rPr>
                <a:t>СИБИРСКАЯ</a:t>
              </a:r>
              <a:endParaRPr lang="ru-RU" dirty="0">
                <a:solidFill>
                  <a:schemeClr val="tx1"/>
                </a:solidFill>
                <a:latin typeface="a_PlakatCmplSh" pitchFamily="34" charset="-52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039438" y="6195318"/>
              <a:ext cx="2344222" cy="42980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a_PlakatCmplSh" pitchFamily="34" charset="-52"/>
                </a:rPr>
                <a:t>СИАМСКАЯ</a:t>
              </a:r>
              <a:endParaRPr lang="ru-RU" dirty="0">
                <a:solidFill>
                  <a:schemeClr val="tx1"/>
                </a:solidFill>
                <a:latin typeface="a_PlakatCmplSh" pitchFamily="34" charset="-52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08225" y="3719245"/>
              <a:ext cx="2558265" cy="49315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a_PlakatCmplSh" pitchFamily="34" charset="-52"/>
                </a:rPr>
                <a:t>БРИТАНСКАЯ</a:t>
              </a:r>
              <a:endParaRPr lang="ru-RU" dirty="0">
                <a:solidFill>
                  <a:schemeClr val="tx1"/>
                </a:solidFill>
                <a:latin typeface="a_PlakatCmplSh" pitchFamily="34" charset="-52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558315" y="205480"/>
              <a:ext cx="2630185" cy="460282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 rot="10800000" flipV="1">
              <a:off x="554805" y="4428159"/>
              <a:ext cx="421242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0800000" flipV="1">
              <a:off x="2145587" y="4416173"/>
              <a:ext cx="421242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Прямоугольник 20"/>
            <p:cNvSpPr/>
            <p:nvPr/>
          </p:nvSpPr>
          <p:spPr>
            <a:xfrm>
              <a:off x="2957246" y="3142183"/>
              <a:ext cx="2486344" cy="5342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a_PlakatCmplSh" pitchFamily="34" charset="-52"/>
                </a:rPr>
                <a:t>ПЕРСИДСКАЯ</a:t>
              </a:r>
              <a:endParaRPr lang="ru-RU" dirty="0">
                <a:solidFill>
                  <a:schemeClr val="tx1"/>
                </a:solidFill>
                <a:latin typeface="a_PlakatCmplSh" pitchFamily="34" charset="-52"/>
              </a:endParaRPr>
            </a:p>
          </p:txBody>
        </p:sp>
      </p:grpSp>
      <p:sp>
        <p:nvSpPr>
          <p:cNvPr id="56322" name="AutoShape 2" descr="ÐÐ°ÑÑÐ¸Ð½ÐºÐ¸ Ð¿Ð¾ Ð·Ð°Ð¿ÑÐ¾ÑÑ ÐºÐ°ÑÑÐ¸Ð½ÐºÐ° Ð´Ð»Ñ Ð´ÐµÑÐµÐ¹ Ð¿ÐµÑÑÐ¸Ð´ÑÐºÐ°Ñ ÐºÐ¾ÑÐº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" name="Picture 8" descr="ÐÐ°ÑÑÐ¸Ð½ÐºÐ¸ Ð¿Ð¾ Ð·Ð°Ð¿ÑÐ¾ÑÑ ÐºÐ°ÑÑÐ¸Ð½ÐºÐ° Ð´Ð»Ñ Ð´ÐµÑÐµÐ¹ Ð¿ÐµÑÑÐ¸Ð´ÑÐºÐ°Ñ ÐºÐ¾ÑÐºÐ°"/>
          <p:cNvPicPr>
            <a:picLocks noChangeAspect="1" noChangeArrowheads="1"/>
          </p:cNvPicPr>
          <p:nvPr/>
        </p:nvPicPr>
        <p:blipFill>
          <a:blip r:embed="rId4"/>
          <a:srcRect l="6810" t="5381" r="6716" b="43124"/>
          <a:stretch>
            <a:fillRect/>
          </a:stretch>
        </p:blipFill>
        <p:spPr bwMode="auto">
          <a:xfrm>
            <a:off x="3208867" y="1134533"/>
            <a:ext cx="1975303" cy="1651621"/>
          </a:xfrm>
          <a:prstGeom prst="rect">
            <a:avLst/>
          </a:prstGeom>
          <a:noFill/>
        </p:spPr>
      </p:pic>
      <p:pic>
        <p:nvPicPr>
          <p:cNvPr id="26" name="Picture 12" descr="https://www.smart-kiddy.ru/images/my_images/obychraskraski/koshki/raskraska_sibirskaya_koshka.jpg"/>
          <p:cNvPicPr>
            <a:picLocks noChangeAspect="1" noChangeArrowheads="1"/>
          </p:cNvPicPr>
          <p:nvPr/>
        </p:nvPicPr>
        <p:blipFill>
          <a:blip r:embed="rId5" cstate="print"/>
          <a:srcRect l="2857" b="16429"/>
          <a:stretch>
            <a:fillRect/>
          </a:stretch>
        </p:blipFill>
        <p:spPr bwMode="auto">
          <a:xfrm>
            <a:off x="5874026" y="1116024"/>
            <a:ext cx="2027582" cy="2491880"/>
          </a:xfrm>
          <a:prstGeom prst="rect">
            <a:avLst/>
          </a:prstGeom>
          <a:noFill/>
        </p:spPr>
      </p:pic>
      <p:pic>
        <p:nvPicPr>
          <p:cNvPr id="27" name="Picture 14" descr="https://www.smart-kiddy.ru/images/my_images/obychraskraski/koshki/raskraska_siamskaya_koshka.jpg"/>
          <p:cNvPicPr>
            <a:picLocks noChangeAspect="1" noChangeArrowheads="1"/>
          </p:cNvPicPr>
          <p:nvPr/>
        </p:nvPicPr>
        <p:blipFill>
          <a:blip r:embed="rId6" cstate="print"/>
          <a:srcRect t="12075" r="8175" b="28959"/>
          <a:stretch>
            <a:fillRect/>
          </a:stretch>
        </p:blipFill>
        <p:spPr bwMode="auto">
          <a:xfrm>
            <a:off x="3187011" y="3922185"/>
            <a:ext cx="2040971" cy="1872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 descr="ÐÐ°ÑÑÐ¸Ð½ÐºÐ¸ Ð¿Ð¾ Ð·Ð°Ð¿ÑÐ¾ÑÑ ÐºÐ°ÑÑÐ¸Ð½ÐºÐ° Ð´Ð»Ñ Ð´ÐµÑÐµÐ¹ Ð¿ÐµÑÑÐ¸Ð´ÑÐºÐ°Ñ ÐºÐ¾ÑÐº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3252" name="AutoShape 4" descr="ÐÐ°ÑÑÐ¸Ð½ÐºÐ¸ Ð¿Ð¾ Ð·Ð°Ð¿ÑÐ¾ÑÑ ÐºÐ°ÑÑÐ¸Ð½ÐºÐ° Ð´Ð»Ñ Ð´ÐµÑÐµÐ¹ Ð¿ÐµÑÑÐ¸Ð´ÑÐºÐ°Ñ ÐºÐ¾ÑÐº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3254" name="AutoShape 6" descr="ÐÐ°ÑÑÐ¸Ð½ÐºÐ¸ Ð¿Ð¾ Ð·Ð°Ð¿ÑÐ¾ÑÑ ÐºÐ°ÑÑÐ¸Ð½ÐºÐ° Ð´Ð»Ñ Ð´ÐµÑÐµÐ¹ Ð¿ÐµÑÑÐ¸Ð´ÑÐºÐ°Ñ ÐºÐ¾ÑÐº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 descr="20190825_141957.jpg"/>
          <p:cNvPicPr>
            <a:picLocks noChangeAspect="1"/>
          </p:cNvPicPr>
          <p:nvPr/>
        </p:nvPicPr>
        <p:blipFill>
          <a:blip r:embed="rId2" cstate="print"/>
          <a:srcRect t="7826" b="14493"/>
          <a:stretch>
            <a:fillRect/>
          </a:stretch>
        </p:blipFill>
        <p:spPr>
          <a:xfrm>
            <a:off x="469830" y="457200"/>
            <a:ext cx="3857625" cy="5327374"/>
          </a:xfrm>
          <a:prstGeom prst="rect">
            <a:avLst/>
          </a:prstGeom>
        </p:spPr>
      </p:pic>
      <p:pic>
        <p:nvPicPr>
          <p:cNvPr id="6" name="Рисунок 5" descr="20190825_142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1588" y="447260"/>
            <a:ext cx="2957512" cy="52577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133850" y="976639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Comic Sans MS" panose="030F0702030302020204" pitchFamily="66" charset="0"/>
              </a:rPr>
              <a:t>Предметы, созданные человеком</a:t>
            </a:r>
            <a:endParaRPr lang="en-US" sz="1400" dirty="0">
              <a:latin typeface="Comic Sans MS" panose="030F0702030302020204" pitchFamily="66" charset="0"/>
            </a:endParaRPr>
          </a:p>
        </p:txBody>
      </p:sp>
      <p:grpSp>
        <p:nvGrpSpPr>
          <p:cNvPr id="3" name="Группа 15"/>
          <p:cNvGrpSpPr/>
          <p:nvPr/>
        </p:nvGrpSpPr>
        <p:grpSpPr>
          <a:xfrm rot="5400000">
            <a:off x="4743758" y="2138335"/>
            <a:ext cx="6051550" cy="2546967"/>
            <a:chOff x="219075" y="5269272"/>
            <a:chExt cx="6051550" cy="2546967"/>
          </a:xfrm>
          <a:solidFill>
            <a:schemeClr val="bg1"/>
          </a:solidFill>
        </p:grpSpPr>
        <p:sp>
          <p:nvSpPr>
            <p:cNvPr id="17" name="Прямоугольник 16"/>
            <p:cNvSpPr/>
            <p:nvPr/>
          </p:nvSpPr>
          <p:spPr>
            <a:xfrm rot="16200000">
              <a:off x="1971366" y="3516981"/>
              <a:ext cx="2546967" cy="6051550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110324" y="6127259"/>
              <a:ext cx="1225015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ru-RU" sz="2400" dirty="0" smtClean="0"/>
                <a:t>Чеклист</a:t>
              </a:r>
            </a:p>
            <a:p>
              <a:endParaRPr lang="en-US" sz="2400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43274" y="6311925"/>
              <a:ext cx="186690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д</a:t>
              </a:r>
              <a:r>
                <a:rPr lang="ru-RU" sz="1200" dirty="0" smtClean="0"/>
                <a:t>ля определения живой и неживой природы</a:t>
              </a:r>
              <a:endParaRPr lang="en-US" sz="1200" dirty="0"/>
            </a:p>
          </p:txBody>
        </p:sp>
        <p:grpSp>
          <p:nvGrpSpPr>
            <p:cNvPr id="16" name="Группа 19"/>
            <p:cNvGrpSpPr/>
            <p:nvPr/>
          </p:nvGrpSpPr>
          <p:grpSpPr>
            <a:xfrm rot="16200000">
              <a:off x="3514298" y="5133058"/>
              <a:ext cx="292100" cy="4686300"/>
              <a:chOff x="-2610971" y="2971373"/>
              <a:chExt cx="292100" cy="4686300"/>
            </a:xfrm>
            <a:grpFill/>
          </p:grpSpPr>
          <p:sp>
            <p:nvSpPr>
              <p:cNvPr id="27" name="Прямоугольник 26"/>
              <p:cNvSpPr/>
              <p:nvPr/>
            </p:nvSpPr>
            <p:spPr>
              <a:xfrm>
                <a:off x="-2610971" y="2971373"/>
                <a:ext cx="292100" cy="2921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-2610971" y="3850213"/>
                <a:ext cx="292100" cy="2921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-2610971" y="4729053"/>
                <a:ext cx="292100" cy="2921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Прямоугольник 29"/>
              <p:cNvSpPr/>
              <p:nvPr/>
            </p:nvSpPr>
            <p:spPr>
              <a:xfrm>
                <a:off x="-2610971" y="5607893"/>
                <a:ext cx="292100" cy="2921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-2610971" y="6486733"/>
                <a:ext cx="292100" cy="2921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-2610971" y="7365573"/>
                <a:ext cx="292100" cy="2921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 rot="16200000">
              <a:off x="890016" y="6423924"/>
              <a:ext cx="1162498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latin typeface="Comic Sans MS" panose="030F0702030302020204" pitchFamily="66" charset="0"/>
                </a:rPr>
                <a:t>двигается</a:t>
              </a:r>
              <a:endParaRPr lang="en-US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1699347" y="6186249"/>
              <a:ext cx="1353256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Comic Sans MS" panose="030F0702030302020204" pitchFamily="66" charset="0"/>
                </a:rPr>
                <a:t>р</a:t>
              </a:r>
              <a:r>
                <a:rPr lang="ru-RU" sz="1600" dirty="0" smtClean="0">
                  <a:latin typeface="Comic Sans MS" panose="030F0702030302020204" pitchFamily="66" charset="0"/>
                </a:rPr>
                <a:t>астет и </a:t>
              </a:r>
            </a:p>
            <a:p>
              <a:r>
                <a:rPr lang="ru-RU" sz="1600" dirty="0" smtClean="0">
                  <a:latin typeface="Comic Sans MS" panose="030F0702030302020204" pitchFamily="66" charset="0"/>
                </a:rPr>
                <a:t>развивается</a:t>
              </a:r>
              <a:endParaRPr lang="en-US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2782458" y="6558627"/>
              <a:ext cx="854721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latin typeface="Comic Sans MS" panose="030F0702030302020204" pitchFamily="66" charset="0"/>
                </a:rPr>
                <a:t>дышит</a:t>
              </a:r>
              <a:endParaRPr lang="en-US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4505944" y="6470411"/>
              <a:ext cx="1069524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latin typeface="Comic Sans MS" panose="030F0702030302020204" pitchFamily="66" charset="0"/>
                </a:rPr>
                <a:t>питается</a:t>
              </a:r>
              <a:endParaRPr lang="en-US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3352592" y="6234770"/>
              <a:ext cx="1540806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latin typeface="Comic Sans MS" panose="030F0702030302020204" pitchFamily="66" charset="0"/>
                </a:rPr>
                <a:t>размножается</a:t>
              </a:r>
              <a:endParaRPr lang="en-US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5372817" y="6487293"/>
              <a:ext cx="997389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latin typeface="Comic Sans MS" panose="030F0702030302020204" pitchFamily="66" charset="0"/>
                </a:rPr>
                <a:t>умирает</a:t>
              </a:r>
              <a:endParaRPr lang="en-US" sz="16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139700" y="254000"/>
            <a:ext cx="6210300" cy="4432300"/>
            <a:chOff x="139700" y="254000"/>
            <a:chExt cx="6210300" cy="443230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39700" y="1549400"/>
              <a:ext cx="6210300" cy="3136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39700" y="1549400"/>
              <a:ext cx="4140200" cy="6477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39700" y="254000"/>
              <a:ext cx="6210300" cy="6477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39700" y="901700"/>
              <a:ext cx="6210300" cy="6477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39700" y="1549400"/>
              <a:ext cx="2070100" cy="31369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209800" y="1549400"/>
              <a:ext cx="2070100" cy="31369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279900" y="901700"/>
              <a:ext cx="2070100" cy="37846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60707" y="393184"/>
              <a:ext cx="4017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anose="030F0702030302020204" pitchFamily="66" charset="0"/>
                </a:rPr>
                <a:t>Предметы, окружающие человека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46192" y="1026696"/>
              <a:ext cx="1180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anose="030F0702030302020204" pitchFamily="66" charset="0"/>
                </a:rPr>
                <a:t>Природа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2617" y="1674396"/>
              <a:ext cx="883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anose="030F0702030302020204" pitchFamily="66" charset="0"/>
                </a:rPr>
                <a:t>Живая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35746" y="1674396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anose="030F0702030302020204" pitchFamily="66" charset="0"/>
                </a:rPr>
                <a:t>Неживая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5693" y="2749699"/>
              <a:ext cx="757421" cy="1398604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4364" y="2944998"/>
              <a:ext cx="1460971" cy="1008006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9177" y="3489417"/>
              <a:ext cx="506012" cy="1054699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5527" y="1702772"/>
              <a:ext cx="773569" cy="727558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11357" y="2074645"/>
              <a:ext cx="1109071" cy="2271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0292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39700" y="254000"/>
            <a:ext cx="6210300" cy="4432300"/>
            <a:chOff x="139700" y="254000"/>
            <a:chExt cx="6210300" cy="44323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9700" y="1549400"/>
              <a:ext cx="6210300" cy="3136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39700" y="1549400"/>
              <a:ext cx="4140200" cy="6477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39700" y="254000"/>
              <a:ext cx="6210300" cy="6477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39700" y="901700"/>
              <a:ext cx="6210300" cy="6477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39700" y="1549400"/>
              <a:ext cx="2070100" cy="31369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209800" y="1549400"/>
              <a:ext cx="2070100" cy="31369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279900" y="901700"/>
              <a:ext cx="2070100" cy="37846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60707" y="393184"/>
              <a:ext cx="4017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anose="030F0702030302020204" pitchFamily="66" charset="0"/>
                </a:rPr>
                <a:t>Предметы, окружающие человека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46192" y="1026696"/>
              <a:ext cx="1180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anose="030F0702030302020204" pitchFamily="66" charset="0"/>
                </a:rPr>
                <a:t>Природа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2617" y="1674396"/>
              <a:ext cx="883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anose="030F0702030302020204" pitchFamily="66" charset="0"/>
                </a:rPr>
                <a:t>Живая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35746" y="1674396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Comic Sans MS" panose="030F0702030302020204" pitchFamily="66" charset="0"/>
                </a:rPr>
                <a:t>Неживая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5693" y="2749699"/>
              <a:ext cx="757421" cy="1398604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4364" y="2944998"/>
              <a:ext cx="1460971" cy="1008006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9177" y="3489417"/>
              <a:ext cx="506012" cy="1054699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5527" y="1702772"/>
              <a:ext cx="773569" cy="727558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11357" y="2074645"/>
              <a:ext cx="1109071" cy="2271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3948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09723" cy="6188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0" name="Picture 6" descr="https://i.pinimg.com/originals/80/70/9a/80709a969fbde01035bb85df58b7c50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56429" y="953293"/>
            <a:ext cx="6188075" cy="428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1684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7A85887BC00AB4B902C95D0D0122006" ma:contentTypeVersion="49" ma:contentTypeDescription="Создание документа." ma:contentTypeScope="" ma:versionID="e1beba7d97727391086f3c76e5681afa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644226da6f114a0b9638dd6372d57a1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7BC80A7-4633-4E1A-827E-228F31589FE4}"/>
</file>

<file path=customXml/itemProps2.xml><?xml version="1.0" encoding="utf-8"?>
<ds:datastoreItem xmlns:ds="http://schemas.openxmlformats.org/officeDocument/2006/customXml" ds:itemID="{1BD0958B-54F8-451C-951F-FD745CB84EE3}"/>
</file>

<file path=customXml/itemProps3.xml><?xml version="1.0" encoding="utf-8"?>
<ds:datastoreItem xmlns:ds="http://schemas.openxmlformats.org/officeDocument/2006/customXml" ds:itemID="{59AAC13B-D2F7-4399-B631-917245E3290C}"/>
</file>

<file path=customXml/itemProps4.xml><?xml version="1.0" encoding="utf-8"?>
<ds:datastoreItem xmlns:ds="http://schemas.openxmlformats.org/officeDocument/2006/customXml" ds:itemID="{0A85F7A3-D95E-4234-BDD9-38C5A57EC18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3483</TotalTime>
  <Words>4461</Words>
  <Application>Microsoft Office PowerPoint</Application>
  <PresentationFormat>Лист A4 (210x297 мм)</PresentationFormat>
  <Paragraphs>499</Paragraphs>
  <Slides>69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7" baseType="lpstr">
      <vt:lpstr>a_PlakatCmplSh</vt:lpstr>
      <vt:lpstr>Aharoni</vt:lpstr>
      <vt:lpstr>Arial</vt:lpstr>
      <vt:lpstr>Calibri</vt:lpstr>
      <vt:lpstr>Comic Sans MS</vt:lpstr>
      <vt:lpstr>Lobster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Раздел: «Мы и наш мир» Мы- люди 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Раздел: «Мы и наш мир» Тема 4. Как мы общаемся с миром (органы чувств)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Раздел: «Наш класс» Тема 8. Какие бывают животные </vt:lpstr>
      <vt:lpstr>Презентация PowerPoint</vt:lpstr>
      <vt:lpstr>Раздел: «Наш класс» Тема: Какие бывают животные </vt:lpstr>
      <vt:lpstr>Раздел: «Наш класс» Тема: Какие бывают животные </vt:lpstr>
      <vt:lpstr>Раздел: «Наш класс» Тема: Какие бывают животные </vt:lpstr>
      <vt:lpstr>Презентация PowerPoint</vt:lpstr>
      <vt:lpstr>Презентация PowerPoint</vt:lpstr>
      <vt:lpstr>Раздел: «Наш дом и семья» Камни в нашем доме</vt:lpstr>
      <vt:lpstr>Презентация PowerPoint</vt:lpstr>
      <vt:lpstr>Презентация PowerPoint</vt:lpstr>
      <vt:lpstr>Приложение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Раздел: «Наш дом и семья» Тема: Дикие и домашние животные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Anastasia Rykova</dc:creator>
  <cp:lastModifiedBy>Пользователь</cp:lastModifiedBy>
  <cp:revision>342</cp:revision>
  <cp:lastPrinted>2022-01-13T22:07:44Z</cp:lastPrinted>
  <dcterms:created xsi:type="dcterms:W3CDTF">2019-07-29T10:41:57Z</dcterms:created>
  <dcterms:modified xsi:type="dcterms:W3CDTF">2022-02-14T20:02:40Z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0x010100E7A85887BC00AB4B902C95D0D0122006</vt:lpwstr>
  </property>
</Properties>
</file>