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4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42.xml" ContentType="application/vnd.openxmlformats-officedocument.presentationml.slide+xml"/>
  <Override PartName="/ppt/slides/slide50.xml" ContentType="application/vnd.openxmlformats-officedocument.presentationml.slide+xml"/>
  <Override PartName="/ppt/slides/slide4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47.xml" ContentType="application/vnd.openxmlformats-officedocument.presentationml.slide+xml"/>
  <Override PartName="/ppt/slides/slide2.xml" ContentType="application/vnd.openxmlformats-officedocument.presentationml.slide+xml"/>
  <Override PartName="/ppt/slides/slide46.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5"/>
  </p:notesMasterIdLst>
  <p:sldIdLst>
    <p:sldId id="256" r:id="rId2"/>
    <p:sldId id="329" r:id="rId3"/>
    <p:sldId id="331" r:id="rId4"/>
    <p:sldId id="328" r:id="rId5"/>
    <p:sldId id="259" r:id="rId6"/>
    <p:sldId id="260" r:id="rId7"/>
    <p:sldId id="292" r:id="rId8"/>
    <p:sldId id="298" r:id="rId9"/>
    <p:sldId id="293" r:id="rId10"/>
    <p:sldId id="261" r:id="rId11"/>
    <p:sldId id="262" r:id="rId12"/>
    <p:sldId id="258" r:id="rId13"/>
    <p:sldId id="272" r:id="rId14"/>
    <p:sldId id="275" r:id="rId15"/>
    <p:sldId id="267" r:id="rId16"/>
    <p:sldId id="268" r:id="rId17"/>
    <p:sldId id="291" r:id="rId18"/>
    <p:sldId id="297" r:id="rId19"/>
    <p:sldId id="288" r:id="rId20"/>
    <p:sldId id="289" r:id="rId21"/>
    <p:sldId id="290" r:id="rId22"/>
    <p:sldId id="280" r:id="rId23"/>
    <p:sldId id="323" r:id="rId24"/>
    <p:sldId id="278" r:id="rId25"/>
    <p:sldId id="279" r:id="rId26"/>
    <p:sldId id="264" r:id="rId27"/>
    <p:sldId id="265" r:id="rId28"/>
    <p:sldId id="266" r:id="rId29"/>
    <p:sldId id="332" r:id="rId30"/>
    <p:sldId id="274" r:id="rId31"/>
    <p:sldId id="313" r:id="rId32"/>
    <p:sldId id="276" r:id="rId33"/>
    <p:sldId id="269" r:id="rId34"/>
    <p:sldId id="270" r:id="rId35"/>
    <p:sldId id="273" r:id="rId36"/>
    <p:sldId id="283" r:id="rId37"/>
    <p:sldId id="316" r:id="rId38"/>
    <p:sldId id="281" r:id="rId39"/>
    <p:sldId id="282" r:id="rId40"/>
    <p:sldId id="306" r:id="rId41"/>
    <p:sldId id="322" r:id="rId42"/>
    <p:sldId id="327" r:id="rId43"/>
    <p:sldId id="318" r:id="rId44"/>
    <p:sldId id="319" r:id="rId45"/>
    <p:sldId id="286" r:id="rId46"/>
    <p:sldId id="314" r:id="rId47"/>
    <p:sldId id="287" r:id="rId48"/>
    <p:sldId id="284" r:id="rId49"/>
    <p:sldId id="317" r:id="rId50"/>
    <p:sldId id="285" r:id="rId51"/>
    <p:sldId id="294" r:id="rId52"/>
    <p:sldId id="299" r:id="rId53"/>
    <p:sldId id="295" r:id="rId54"/>
    <p:sldId id="311" r:id="rId55"/>
    <p:sldId id="324" r:id="rId56"/>
    <p:sldId id="307" r:id="rId57"/>
    <p:sldId id="312" r:id="rId58"/>
    <p:sldId id="325" r:id="rId59"/>
    <p:sldId id="304" r:id="rId60"/>
    <p:sldId id="305" r:id="rId61"/>
    <p:sldId id="315" r:id="rId62"/>
    <p:sldId id="326" r:id="rId63"/>
    <p:sldId id="302" r:id="rId64"/>
  </p:sldIdLst>
  <p:sldSz cx="9906000" cy="6858000" type="A4"/>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2240"/>
    <a:srgbClr val="B889DB"/>
    <a:srgbClr val="B6230A"/>
    <a:srgbClr val="FFCC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3" d="100"/>
          <a:sy n="113" d="100"/>
        </p:scale>
        <p:origin x="1242" y="9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42130" cy="346003"/>
          </a:xfrm>
          <a:prstGeom prst="rect">
            <a:avLst/>
          </a:prstGeom>
        </p:spPr>
        <p:txBody>
          <a:bodyPr vert="horz" lIns="91998" tIns="45999" rIns="91998" bIns="45999" rtlCol="0"/>
          <a:lstStyle>
            <a:lvl1pPr algn="l">
              <a:defRPr sz="1200"/>
            </a:lvl1pPr>
          </a:lstStyle>
          <a:p>
            <a:endParaRPr lang="en-US"/>
          </a:p>
        </p:txBody>
      </p:sp>
      <p:sp>
        <p:nvSpPr>
          <p:cNvPr id="3" name="Дата 2"/>
          <p:cNvSpPr>
            <a:spLocks noGrp="1"/>
          </p:cNvSpPr>
          <p:nvPr>
            <p:ph type="dt" idx="1"/>
          </p:nvPr>
        </p:nvSpPr>
        <p:spPr>
          <a:xfrm>
            <a:off x="5676431" y="0"/>
            <a:ext cx="4342130" cy="346003"/>
          </a:xfrm>
          <a:prstGeom prst="rect">
            <a:avLst/>
          </a:prstGeom>
        </p:spPr>
        <p:txBody>
          <a:bodyPr vert="horz" lIns="91998" tIns="45999" rIns="91998" bIns="45999" rtlCol="0"/>
          <a:lstStyle>
            <a:lvl1pPr algn="r">
              <a:defRPr sz="1200"/>
            </a:lvl1pPr>
          </a:lstStyle>
          <a:p>
            <a:fld id="{309F2356-7657-46CE-8328-A042EB3FB898}" type="datetimeFigureOut">
              <a:rPr lang="en-US" smtClean="0"/>
              <a:pPr/>
              <a:t>10/31/2021</a:t>
            </a:fld>
            <a:endParaRPr lang="en-US"/>
          </a:p>
        </p:txBody>
      </p:sp>
      <p:sp>
        <p:nvSpPr>
          <p:cNvPr id="4" name="Образ слайда 3"/>
          <p:cNvSpPr>
            <a:spLocks noGrp="1" noRot="1" noChangeAspect="1"/>
          </p:cNvSpPr>
          <p:nvPr>
            <p:ph type="sldImg" idx="2"/>
          </p:nvPr>
        </p:nvSpPr>
        <p:spPr>
          <a:xfrm>
            <a:off x="3330575" y="860425"/>
            <a:ext cx="3359150" cy="2325688"/>
          </a:xfrm>
          <a:prstGeom prst="rect">
            <a:avLst/>
          </a:prstGeom>
          <a:noFill/>
          <a:ln w="12700">
            <a:solidFill>
              <a:prstClr val="black"/>
            </a:solidFill>
          </a:ln>
        </p:spPr>
        <p:txBody>
          <a:bodyPr vert="horz" lIns="91998" tIns="45999" rIns="91998" bIns="45999" rtlCol="0" anchor="ctr"/>
          <a:lstStyle/>
          <a:p>
            <a:endParaRPr lang="en-US"/>
          </a:p>
        </p:txBody>
      </p:sp>
      <p:sp>
        <p:nvSpPr>
          <p:cNvPr id="5" name="Заметки 4"/>
          <p:cNvSpPr>
            <a:spLocks noGrp="1"/>
          </p:cNvSpPr>
          <p:nvPr>
            <p:ph type="body" sz="quarter" idx="3"/>
          </p:nvPr>
        </p:nvSpPr>
        <p:spPr>
          <a:xfrm>
            <a:off x="1002031" y="3314930"/>
            <a:ext cx="8016240" cy="2712214"/>
          </a:xfrm>
          <a:prstGeom prst="rect">
            <a:avLst/>
          </a:prstGeom>
        </p:spPr>
        <p:txBody>
          <a:bodyPr vert="horz" lIns="91998" tIns="45999" rIns="91998" bIns="45999"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6542162"/>
            <a:ext cx="4342130" cy="346002"/>
          </a:xfrm>
          <a:prstGeom prst="rect">
            <a:avLst/>
          </a:prstGeom>
        </p:spPr>
        <p:txBody>
          <a:bodyPr vert="horz" lIns="91998" tIns="45999" rIns="91998" bIns="45999" rtlCol="0" anchor="b"/>
          <a:lstStyle>
            <a:lvl1pPr algn="l">
              <a:defRPr sz="1200"/>
            </a:lvl1pPr>
          </a:lstStyle>
          <a:p>
            <a:endParaRPr lang="en-US"/>
          </a:p>
        </p:txBody>
      </p:sp>
      <p:sp>
        <p:nvSpPr>
          <p:cNvPr id="7" name="Номер слайда 6"/>
          <p:cNvSpPr>
            <a:spLocks noGrp="1"/>
          </p:cNvSpPr>
          <p:nvPr>
            <p:ph type="sldNum" sz="quarter" idx="5"/>
          </p:nvPr>
        </p:nvSpPr>
        <p:spPr>
          <a:xfrm>
            <a:off x="5676431" y="6542162"/>
            <a:ext cx="4342130" cy="346002"/>
          </a:xfrm>
          <a:prstGeom prst="rect">
            <a:avLst/>
          </a:prstGeom>
        </p:spPr>
        <p:txBody>
          <a:bodyPr vert="horz" lIns="91998" tIns="45999" rIns="91998" bIns="45999" rtlCol="0" anchor="b"/>
          <a:lstStyle>
            <a:lvl1pPr algn="r">
              <a:defRPr sz="1200"/>
            </a:lvl1pPr>
          </a:lstStyle>
          <a:p>
            <a:fld id="{E3923C63-ADFE-4197-B919-3196B6B15C08}" type="slidenum">
              <a:rPr lang="en-US" smtClean="0"/>
              <a:pPr/>
              <a:t>‹#›</a:t>
            </a:fld>
            <a:endParaRPr lang="en-US"/>
          </a:p>
        </p:txBody>
      </p:sp>
    </p:spTree>
    <p:extLst>
      <p:ext uri="{BB962C8B-B14F-4D97-AF65-F5344CB8AC3E}">
        <p14:creationId xmlns:p14="http://schemas.microsoft.com/office/powerpoint/2010/main" val="335892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133965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211580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366705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421562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231808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243414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2329" y="2505075"/>
            <a:ext cx="419070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14913" y="2505075"/>
            <a:ext cx="4211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617851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320957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86924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3718285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93F5D2C-6A1B-40A2-8D72-E00D9694E63E}" type="datetimeFigureOut">
              <a:rPr lang="en-US" smtClean="0"/>
              <a:pPr/>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E1A5F-5468-40C7-BECF-6F26CB28C9BF}" type="slidenum">
              <a:rPr lang="en-US" smtClean="0"/>
              <a:pPr/>
              <a:t>‹#›</a:t>
            </a:fld>
            <a:endParaRPr lang="en-US"/>
          </a:p>
        </p:txBody>
      </p:sp>
    </p:spTree>
    <p:extLst>
      <p:ext uri="{BB962C8B-B14F-4D97-AF65-F5344CB8AC3E}">
        <p14:creationId xmlns:p14="http://schemas.microsoft.com/office/powerpoint/2010/main" val="698724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F5D2C-6A1B-40A2-8D72-E00D9694E63E}" type="datetimeFigureOut">
              <a:rPr lang="en-US" smtClean="0"/>
              <a:pPr/>
              <a:t>10/31/2021</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E1A5F-5468-40C7-BECF-6F26CB28C9BF}" type="slidenum">
              <a:rPr lang="en-US" smtClean="0"/>
              <a:pPr/>
              <a:t>‹#›</a:t>
            </a:fld>
            <a:endParaRPr lang="en-US"/>
          </a:p>
        </p:txBody>
      </p:sp>
    </p:spTree>
    <p:extLst>
      <p:ext uri="{BB962C8B-B14F-4D97-AF65-F5344CB8AC3E}">
        <p14:creationId xmlns:p14="http://schemas.microsoft.com/office/powerpoint/2010/main" val="590542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gif"/><Relationship Id="rId4" Type="http://schemas.openxmlformats.org/officeDocument/2006/relationships/image" Target="../media/image31.jpe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gif"/></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11.xml"/><Relationship Id="rId7" Type="http://schemas.openxmlformats.org/officeDocument/2006/relationships/slide" Target="slide22.xml"/><Relationship Id="rId2" Type="http://schemas.openxmlformats.org/officeDocument/2006/relationships/slide" Target="slide9.xml"/><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slide" Target="slide19.xml"/><Relationship Id="rId4" Type="http://schemas.openxmlformats.org/officeDocument/2006/relationships/slide" Target="slide14.xml"/><Relationship Id="rId9" Type="http://schemas.openxmlformats.org/officeDocument/2006/relationships/slide" Target="slide30.xml"/></Relationships>
</file>

<file path=ppt/slides/_rels/slide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slide" Target="slide42.xml"/><Relationship Id="rId7" Type="http://schemas.openxmlformats.org/officeDocument/2006/relationships/slide" Target="slide52.xml"/><Relationship Id="rId2" Type="http://schemas.openxmlformats.org/officeDocument/2006/relationships/slide" Target="slide36.xml"/><Relationship Id="rId1" Type="http://schemas.openxmlformats.org/officeDocument/2006/relationships/slideLayout" Target="../slideLayouts/slideLayout1.xml"/><Relationship Id="rId6" Type="http://schemas.openxmlformats.org/officeDocument/2006/relationships/slide" Target="slide53.xml"/><Relationship Id="rId5" Type="http://schemas.openxmlformats.org/officeDocument/2006/relationships/slide" Target="slide48.xml"/><Relationship Id="rId4" Type="http://schemas.openxmlformats.org/officeDocument/2006/relationships/slide" Target="slide45.xml"/><Relationship Id="rId9" Type="http://schemas.openxmlformats.org/officeDocument/2006/relationships/slide" Target="slide63.xml"/></Relationships>
</file>

<file path=ppt/slides/_rels/slide6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jpe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206" y="953588"/>
            <a:ext cx="8739051" cy="1569660"/>
          </a:xfrm>
          <a:prstGeom prst="rect">
            <a:avLst/>
          </a:prstGeom>
          <a:noFill/>
        </p:spPr>
        <p:txBody>
          <a:bodyPr wrap="square" rtlCol="0">
            <a:spAutoFit/>
          </a:bodyPr>
          <a:lstStyle/>
          <a:p>
            <a:pPr algn="ctr"/>
            <a:r>
              <a:rPr lang="ru-RU" sz="2400" dirty="0" smtClean="0"/>
              <a:t>Ваше ФИО : Лебедева Ксения Юрьевна</a:t>
            </a:r>
          </a:p>
          <a:p>
            <a:pPr algn="ctr"/>
            <a:r>
              <a:rPr lang="ru-RU" sz="2400" dirty="0" smtClean="0"/>
              <a:t>Название УМК: «Перспектива» </a:t>
            </a:r>
          </a:p>
          <a:p>
            <a:pPr algn="ctr"/>
            <a:r>
              <a:rPr lang="ru-RU" sz="2400" dirty="0" smtClean="0"/>
              <a:t>Литературное чтение </a:t>
            </a:r>
          </a:p>
          <a:p>
            <a:pPr algn="ctr"/>
            <a:r>
              <a:rPr lang="ru-RU" sz="2400" dirty="0" smtClean="0"/>
              <a:t>2 класс 1 часть</a:t>
            </a:r>
            <a:endParaRPr lang="en-US" sz="2400" dirty="0"/>
          </a:p>
        </p:txBody>
      </p:sp>
      <p:pic>
        <p:nvPicPr>
          <p:cNvPr id="30722" name="Picture 2" descr="https://bookprose.ru/pictures/1019902589.jpg"/>
          <p:cNvPicPr>
            <a:picLocks noChangeAspect="1" noChangeArrowheads="1"/>
          </p:cNvPicPr>
          <p:nvPr/>
        </p:nvPicPr>
        <p:blipFill>
          <a:blip r:embed="rId2" cstate="print"/>
          <a:srcRect/>
          <a:stretch>
            <a:fillRect/>
          </a:stretch>
        </p:blipFill>
        <p:spPr bwMode="auto">
          <a:xfrm>
            <a:off x="1556992" y="2611075"/>
            <a:ext cx="2776469" cy="3665306"/>
          </a:xfrm>
          <a:prstGeom prst="rect">
            <a:avLst/>
          </a:prstGeom>
          <a:noFill/>
        </p:spPr>
      </p:pic>
      <p:pic>
        <p:nvPicPr>
          <p:cNvPr id="30724" name="Picture 4" descr="https://www.tdabris.ru/upload/iblock/396/39632af3482f8a71849a63e09271fe23.jpg"/>
          <p:cNvPicPr>
            <a:picLocks noChangeAspect="1" noChangeArrowheads="1"/>
          </p:cNvPicPr>
          <p:nvPr/>
        </p:nvPicPr>
        <p:blipFill>
          <a:blip r:embed="rId3"/>
          <a:srcRect l="3828" r="49998" b="19304"/>
          <a:stretch>
            <a:fillRect/>
          </a:stretch>
        </p:blipFill>
        <p:spPr bwMode="auto">
          <a:xfrm>
            <a:off x="5367130" y="2518304"/>
            <a:ext cx="2802836" cy="3673774"/>
          </a:xfrm>
          <a:prstGeom prst="rect">
            <a:avLst/>
          </a:prstGeom>
          <a:noFill/>
        </p:spPr>
      </p:pic>
    </p:spTree>
    <p:extLst>
      <p:ext uri="{BB962C8B-B14F-4D97-AF65-F5344CB8AC3E}">
        <p14:creationId xmlns:p14="http://schemas.microsoft.com/office/powerpoint/2010/main" val="189557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91670" y="161365"/>
            <a:ext cx="6056558" cy="1258645"/>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89075" y="357166"/>
            <a:ext cx="6120516" cy="830997"/>
          </a:xfrm>
          <a:prstGeom prst="rect">
            <a:avLst/>
          </a:prstGeom>
        </p:spPr>
        <p:txBody>
          <a:bodyPr wrap="square">
            <a:spAutoFit/>
          </a:bodyPr>
          <a:lstStyle/>
          <a:p>
            <a:r>
              <a:rPr lang="ru-RU" sz="2000" dirty="0" smtClean="0"/>
              <a:t> </a:t>
            </a:r>
            <a:r>
              <a:rPr lang="ru-RU" sz="2400" dirty="0" smtClean="0"/>
              <a:t>Раздел 1. Любите книгу.</a:t>
            </a:r>
          </a:p>
          <a:p>
            <a:r>
              <a:rPr lang="ru-RU" sz="2400" dirty="0" smtClean="0"/>
              <a:t> Тема 2. «Книги из далёкого прошлого»</a:t>
            </a:r>
            <a:endParaRPr lang="en-US" sz="2400" dirty="0"/>
          </a:p>
        </p:txBody>
      </p:sp>
      <p:sp>
        <p:nvSpPr>
          <p:cNvPr id="5" name="TextBox 4"/>
          <p:cNvSpPr txBox="1"/>
          <p:nvPr/>
        </p:nvSpPr>
        <p:spPr>
          <a:xfrm>
            <a:off x="351723" y="1452282"/>
            <a:ext cx="8878340" cy="4801314"/>
          </a:xfrm>
          <a:prstGeom prst="rect">
            <a:avLst/>
          </a:prstGeom>
          <a:noFill/>
        </p:spPr>
        <p:txBody>
          <a:bodyPr wrap="square" rtlCol="0">
            <a:spAutoFit/>
          </a:bodyPr>
          <a:lstStyle/>
          <a:p>
            <a:endParaRPr lang="ru-RU" dirty="0" smtClean="0"/>
          </a:p>
          <a:p>
            <a:r>
              <a:rPr lang="ru-RU" sz="1600" b="1" dirty="0" smtClean="0"/>
              <a:t>Введение: </a:t>
            </a:r>
            <a:r>
              <a:rPr lang="ru-RU" sz="1600" dirty="0" smtClean="0"/>
              <a:t>вызвать трех учеников и дать каждому одну картинку. У одного изображена береста, у другого пергамент, а у третьего папирус. Просим назвать детей, что изображено на картинке и что с этим делают (Все это материалы для письма). Сегодня мы с вами узнаем, как люди создавали эти материалы и чем на них писали. А все эти для нас новые знания будем помещать в ИТ. </a:t>
            </a:r>
          </a:p>
          <a:p>
            <a:r>
              <a:rPr lang="ru-RU" sz="1600" b="1" dirty="0" smtClean="0"/>
              <a:t>Интерактивный элемент:</a:t>
            </a:r>
          </a:p>
          <a:p>
            <a:pPr marL="342900" indent="-342900">
              <a:buAutoNum type="arabicPeriod"/>
            </a:pPr>
            <a:r>
              <a:rPr lang="ru-RU" sz="1600" dirty="0" smtClean="0"/>
              <a:t>Вырежьте шаблон и вклейте нижнюю его часть (со строчками) в тетрадь.</a:t>
            </a:r>
          </a:p>
          <a:p>
            <a:pPr marL="342900" indent="-342900">
              <a:buAutoNum type="arabicPeriod"/>
            </a:pPr>
            <a:r>
              <a:rPr lang="ru-RU" sz="1600" dirty="0" smtClean="0"/>
              <a:t>Сверху налейте второй шаблон (обложку)</a:t>
            </a:r>
          </a:p>
          <a:p>
            <a:pPr marL="342900" indent="-342900">
              <a:buAutoNum type="arabicPeriod"/>
            </a:pPr>
            <a:r>
              <a:rPr lang="ru-RU" sz="1600" dirty="0" smtClean="0"/>
              <a:t>Пусть ученики внутри </a:t>
            </a:r>
            <a:r>
              <a:rPr lang="ru-RU" sz="1600" dirty="0" err="1" smtClean="0"/>
              <a:t>флэпов</a:t>
            </a:r>
            <a:r>
              <a:rPr lang="ru-RU" sz="1600" dirty="0" smtClean="0"/>
              <a:t> выпишут из учебника определение: бересты, пергамента</a:t>
            </a:r>
          </a:p>
          <a:p>
            <a:pPr marL="342900" indent="-342900"/>
            <a:r>
              <a:rPr lang="ru-RU" sz="1600" dirty="0" smtClean="0"/>
              <a:t> и папируса.</a:t>
            </a:r>
          </a:p>
          <a:p>
            <a:pPr marL="342900" indent="-342900"/>
            <a:r>
              <a:rPr lang="ru-RU" sz="1600" dirty="0" smtClean="0"/>
              <a:t>4. Предлагаем детям распределить картинки к подходящим названиям.</a:t>
            </a:r>
          </a:p>
          <a:p>
            <a:pPr marL="342900" indent="-342900"/>
            <a:r>
              <a:rPr lang="ru-RU" sz="1600" b="1" dirty="0" smtClean="0"/>
              <a:t>Задание к элементу: </a:t>
            </a:r>
            <a:r>
              <a:rPr lang="ru-RU" sz="1600" dirty="0" smtClean="0"/>
              <a:t>играем в игру: «Угадай по описанию». Один ученик говорит: «Этот материал выполнен из кожи животного. Другой должен определить, что это. Потом меняются. Другой вариант этой игры, один ученик выходит к доске и дает описание материала. Остальные ученики должны положить фишку на флэп с нужной картинкой и поднять руку.  Кто первый, тот получает балл, жетончик и т.д. </a:t>
            </a:r>
          </a:p>
          <a:p>
            <a:pPr marL="342900" indent="-342900"/>
            <a:r>
              <a:rPr lang="ru-RU" sz="1600" b="1" dirty="0" smtClean="0"/>
              <a:t>Домашнее задание</a:t>
            </a:r>
            <a:r>
              <a:rPr lang="ru-RU" sz="1600" dirty="0" smtClean="0"/>
              <a:t>: раскрасить и приклеить предложенные картинки или нарисовать свои. Найти дополнительную информацию по тому, материалу для письма, который больше заинтересовал.</a:t>
            </a:r>
            <a:endParaRPr lang="ru-RU"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523982" y="154112"/>
            <a:ext cx="3780890" cy="811659"/>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34599" y="234838"/>
            <a:ext cx="4953000" cy="646331"/>
          </a:xfrm>
          <a:prstGeom prst="rect">
            <a:avLst/>
          </a:prstGeom>
        </p:spPr>
        <p:txBody>
          <a:bodyPr>
            <a:spAutoFit/>
          </a:bodyPr>
          <a:lstStyle/>
          <a:p>
            <a:r>
              <a:rPr lang="ru-RU" dirty="0" smtClean="0"/>
              <a:t>Раздел 1. Любите книгу</a:t>
            </a:r>
          </a:p>
          <a:p>
            <a:r>
              <a:rPr lang="ru-RU" dirty="0" smtClean="0"/>
              <a:t>Тема 2. Книги из далёкого прошлого</a:t>
            </a:r>
            <a:endParaRPr lang="en-US" dirty="0"/>
          </a:p>
        </p:txBody>
      </p:sp>
      <p:pic>
        <p:nvPicPr>
          <p:cNvPr id="1026" name="Picture 2" descr="D:\школа\ИТ  в начальной школе\фото шаблонов по литературному чтению для ИТ\20200309_200807.jpg"/>
          <p:cNvPicPr>
            <a:picLocks noChangeAspect="1" noChangeArrowheads="1"/>
          </p:cNvPicPr>
          <p:nvPr/>
        </p:nvPicPr>
        <p:blipFill>
          <a:blip r:embed="rId2" cstate="print"/>
          <a:srcRect l="18192" t="14516" r="23958"/>
          <a:stretch>
            <a:fillRect/>
          </a:stretch>
        </p:blipFill>
        <p:spPr bwMode="auto">
          <a:xfrm>
            <a:off x="523844" y="1214422"/>
            <a:ext cx="4296743" cy="2928958"/>
          </a:xfrm>
          <a:prstGeom prst="rect">
            <a:avLst/>
          </a:prstGeom>
          <a:noFill/>
        </p:spPr>
      </p:pic>
      <p:pic>
        <p:nvPicPr>
          <p:cNvPr id="1027" name="Picture 3" descr="D:\школа\ИТ  в начальной школе\фото шаблонов по литературному чтению для ИТ\20200309_200817 (2).jpg"/>
          <p:cNvPicPr>
            <a:picLocks noChangeAspect="1" noChangeArrowheads="1"/>
          </p:cNvPicPr>
          <p:nvPr/>
        </p:nvPicPr>
        <p:blipFill>
          <a:blip r:embed="rId3" cstate="print"/>
          <a:srcRect l="24702" r="23772"/>
          <a:stretch>
            <a:fillRect/>
          </a:stretch>
        </p:blipFill>
        <p:spPr bwMode="auto">
          <a:xfrm>
            <a:off x="5453066" y="1214422"/>
            <a:ext cx="3357586" cy="300604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Скругленный прямоугольник 35"/>
          <p:cNvSpPr/>
          <p:nvPr/>
        </p:nvSpPr>
        <p:spPr>
          <a:xfrm>
            <a:off x="267129" y="184935"/>
            <a:ext cx="3780890" cy="811659"/>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35132" y="143691"/>
            <a:ext cx="3817071" cy="646331"/>
          </a:xfrm>
          <a:prstGeom prst="rect">
            <a:avLst/>
          </a:prstGeom>
          <a:noFill/>
        </p:spPr>
        <p:txBody>
          <a:bodyPr wrap="none" rtlCol="0">
            <a:spAutoFit/>
          </a:bodyPr>
          <a:lstStyle/>
          <a:p>
            <a:r>
              <a:rPr lang="ru-RU" dirty="0" smtClean="0"/>
              <a:t> Раздел 1. Любите книгу</a:t>
            </a:r>
          </a:p>
          <a:p>
            <a:r>
              <a:rPr lang="ru-RU" dirty="0" smtClean="0"/>
              <a:t> Тема 2. Книги из далёкого прошлого</a:t>
            </a:r>
            <a:endParaRPr lang="en-US" dirty="0"/>
          </a:p>
        </p:txBody>
      </p:sp>
      <p:grpSp>
        <p:nvGrpSpPr>
          <p:cNvPr id="9" name="Группа 8"/>
          <p:cNvGrpSpPr/>
          <p:nvPr/>
        </p:nvGrpSpPr>
        <p:grpSpPr>
          <a:xfrm>
            <a:off x="248196" y="1495358"/>
            <a:ext cx="5490328" cy="3669368"/>
            <a:chOff x="2495007" y="1469232"/>
            <a:chExt cx="5490328" cy="3669368"/>
          </a:xfrm>
        </p:grpSpPr>
        <p:pic>
          <p:nvPicPr>
            <p:cNvPr id="4" name="Рисунок 3"/>
            <p:cNvPicPr>
              <a:picLocks noChangeAspect="1"/>
            </p:cNvPicPr>
            <p:nvPr/>
          </p:nvPicPr>
          <p:blipFill>
            <a:blip r:embed="rId2"/>
            <a:stretch>
              <a:fillRect/>
            </a:stretch>
          </p:blipFill>
          <p:spPr>
            <a:xfrm>
              <a:off x="2508068" y="1469232"/>
              <a:ext cx="5477267" cy="3669368"/>
            </a:xfrm>
            <a:prstGeom prst="rect">
              <a:avLst/>
            </a:prstGeom>
          </p:spPr>
        </p:pic>
        <p:sp>
          <p:nvSpPr>
            <p:cNvPr id="5" name="TextBox 4"/>
            <p:cNvSpPr txBox="1"/>
            <p:nvPr/>
          </p:nvSpPr>
          <p:spPr>
            <a:xfrm>
              <a:off x="2495007" y="1606732"/>
              <a:ext cx="5368188" cy="461665"/>
            </a:xfrm>
            <a:prstGeom prst="rect">
              <a:avLst/>
            </a:prstGeom>
            <a:noFill/>
          </p:spPr>
          <p:txBody>
            <a:bodyPr wrap="square" rtlCol="0">
              <a:spAutoFit/>
            </a:bodyPr>
            <a:lstStyle/>
            <a:p>
              <a:pPr algn="ctr"/>
              <a:r>
                <a:rPr lang="ru-RU" sz="2400" b="1" dirty="0" smtClean="0">
                  <a:solidFill>
                    <a:schemeClr val="bg2">
                      <a:lumMod val="75000"/>
                    </a:schemeClr>
                  </a:solidFill>
                </a:rPr>
                <a:t>Материалы для письма в древности</a:t>
              </a:r>
              <a:endParaRPr lang="ru-RU" sz="2400" b="1" dirty="0">
                <a:solidFill>
                  <a:schemeClr val="bg2">
                    <a:lumMod val="75000"/>
                  </a:schemeClr>
                </a:solidFill>
              </a:endParaRPr>
            </a:p>
          </p:txBody>
        </p:sp>
        <p:sp>
          <p:nvSpPr>
            <p:cNvPr id="6" name="TextBox 5"/>
            <p:cNvSpPr txBox="1"/>
            <p:nvPr/>
          </p:nvSpPr>
          <p:spPr>
            <a:xfrm>
              <a:off x="2677886" y="2560321"/>
              <a:ext cx="1443024" cy="369332"/>
            </a:xfrm>
            <a:prstGeom prst="rect">
              <a:avLst/>
            </a:prstGeom>
            <a:noFill/>
          </p:spPr>
          <p:txBody>
            <a:bodyPr wrap="none" rtlCol="0">
              <a:spAutoFit/>
            </a:bodyPr>
            <a:lstStyle/>
            <a:p>
              <a:r>
                <a:rPr lang="ru-RU" dirty="0" smtClean="0">
                  <a:latin typeface="Arial Black" pitchFamily="34" charset="0"/>
                </a:rPr>
                <a:t>ПАПИРУС</a:t>
              </a:r>
              <a:endParaRPr lang="ru-RU" dirty="0">
                <a:latin typeface="Arial Black" pitchFamily="34" charset="0"/>
              </a:endParaRPr>
            </a:p>
          </p:txBody>
        </p:sp>
        <p:sp>
          <p:nvSpPr>
            <p:cNvPr id="7" name="TextBox 6"/>
            <p:cNvSpPr txBox="1"/>
            <p:nvPr/>
          </p:nvSpPr>
          <p:spPr>
            <a:xfrm>
              <a:off x="4384766" y="2542903"/>
              <a:ext cx="1787669" cy="369332"/>
            </a:xfrm>
            <a:prstGeom prst="rect">
              <a:avLst/>
            </a:prstGeom>
            <a:noFill/>
          </p:spPr>
          <p:txBody>
            <a:bodyPr wrap="none" rtlCol="0">
              <a:spAutoFit/>
            </a:bodyPr>
            <a:lstStyle/>
            <a:p>
              <a:r>
                <a:rPr lang="ru-RU" dirty="0" smtClean="0">
                  <a:latin typeface="Arial Black" pitchFamily="34" charset="0"/>
                </a:rPr>
                <a:t>ПЕРГАМЕНТ</a:t>
              </a:r>
              <a:endParaRPr lang="ru-RU" dirty="0">
                <a:latin typeface="Arial Black" pitchFamily="34" charset="0"/>
              </a:endParaRPr>
            </a:p>
          </p:txBody>
        </p:sp>
        <p:sp>
          <p:nvSpPr>
            <p:cNvPr id="8" name="TextBox 7"/>
            <p:cNvSpPr txBox="1"/>
            <p:nvPr/>
          </p:nvSpPr>
          <p:spPr>
            <a:xfrm>
              <a:off x="6357257" y="2529840"/>
              <a:ext cx="1390124" cy="369332"/>
            </a:xfrm>
            <a:prstGeom prst="rect">
              <a:avLst/>
            </a:prstGeom>
            <a:noFill/>
          </p:spPr>
          <p:txBody>
            <a:bodyPr wrap="none" rtlCol="0">
              <a:spAutoFit/>
            </a:bodyPr>
            <a:lstStyle/>
            <a:p>
              <a:r>
                <a:rPr lang="ru-RU" dirty="0" smtClean="0">
                  <a:latin typeface="Arial Black" pitchFamily="34" charset="0"/>
                </a:rPr>
                <a:t>БЕРЕСТА</a:t>
              </a:r>
              <a:endParaRPr lang="ru-RU" dirty="0">
                <a:latin typeface="Arial Black" pitchFamily="34" charset="0"/>
              </a:endParaRPr>
            </a:p>
          </p:txBody>
        </p:sp>
      </p:grpSp>
      <p:grpSp>
        <p:nvGrpSpPr>
          <p:cNvPr id="32" name="Группа 31"/>
          <p:cNvGrpSpPr/>
          <p:nvPr/>
        </p:nvGrpSpPr>
        <p:grpSpPr>
          <a:xfrm>
            <a:off x="5953170" y="384582"/>
            <a:ext cx="3669368" cy="5490328"/>
            <a:chOff x="5953170" y="384582"/>
            <a:chExt cx="3669368" cy="5490328"/>
          </a:xfrm>
        </p:grpSpPr>
        <p:grpSp>
          <p:nvGrpSpPr>
            <p:cNvPr id="11" name="Группа 10"/>
            <p:cNvGrpSpPr/>
            <p:nvPr/>
          </p:nvGrpSpPr>
          <p:grpSpPr>
            <a:xfrm rot="5400000">
              <a:off x="5042690" y="1295062"/>
              <a:ext cx="5490328" cy="3669368"/>
              <a:chOff x="2495007" y="1469232"/>
              <a:chExt cx="5490328" cy="3669368"/>
            </a:xfrm>
          </p:grpSpPr>
          <p:pic>
            <p:nvPicPr>
              <p:cNvPr id="12" name="Рисунок 11"/>
              <p:cNvPicPr>
                <a:picLocks noChangeAspect="1"/>
              </p:cNvPicPr>
              <p:nvPr/>
            </p:nvPicPr>
            <p:blipFill>
              <a:blip r:embed="rId2"/>
              <a:stretch>
                <a:fillRect/>
              </a:stretch>
            </p:blipFill>
            <p:spPr>
              <a:xfrm>
                <a:off x="2508068" y="1469232"/>
                <a:ext cx="5477267" cy="3669368"/>
              </a:xfrm>
              <a:prstGeom prst="rect">
                <a:avLst/>
              </a:prstGeom>
            </p:spPr>
          </p:pic>
          <p:sp>
            <p:nvSpPr>
              <p:cNvPr id="13" name="TextBox 12"/>
              <p:cNvSpPr txBox="1"/>
              <p:nvPr/>
            </p:nvSpPr>
            <p:spPr>
              <a:xfrm>
                <a:off x="2495007" y="1606732"/>
                <a:ext cx="5368188" cy="461665"/>
              </a:xfrm>
              <a:prstGeom prst="rect">
                <a:avLst/>
              </a:prstGeom>
              <a:noFill/>
            </p:spPr>
            <p:txBody>
              <a:bodyPr wrap="square" rtlCol="0">
                <a:spAutoFit/>
              </a:bodyPr>
              <a:lstStyle/>
              <a:p>
                <a:pPr algn="ctr"/>
                <a:endParaRPr lang="ru-RU" sz="2400" b="1" dirty="0"/>
              </a:p>
            </p:txBody>
          </p:sp>
          <p:sp>
            <p:nvSpPr>
              <p:cNvPr id="14" name="TextBox 13"/>
              <p:cNvSpPr txBox="1"/>
              <p:nvPr/>
            </p:nvSpPr>
            <p:spPr>
              <a:xfrm>
                <a:off x="3293970" y="2795453"/>
                <a:ext cx="184731" cy="369332"/>
              </a:xfrm>
              <a:prstGeom prst="rect">
                <a:avLst/>
              </a:prstGeom>
              <a:noFill/>
            </p:spPr>
            <p:txBody>
              <a:bodyPr wrap="none" rtlCol="0">
                <a:spAutoFit/>
              </a:bodyPr>
              <a:lstStyle/>
              <a:p>
                <a:endParaRPr lang="ru-RU" dirty="0">
                  <a:latin typeface="Arial Black" pitchFamily="34" charset="0"/>
                </a:endParaRPr>
              </a:p>
            </p:txBody>
          </p:sp>
          <p:sp>
            <p:nvSpPr>
              <p:cNvPr id="15" name="TextBox 14"/>
              <p:cNvSpPr txBox="1"/>
              <p:nvPr/>
            </p:nvSpPr>
            <p:spPr>
              <a:xfrm>
                <a:off x="5212363" y="2555966"/>
                <a:ext cx="184731" cy="369332"/>
              </a:xfrm>
              <a:prstGeom prst="rect">
                <a:avLst/>
              </a:prstGeom>
              <a:noFill/>
            </p:spPr>
            <p:txBody>
              <a:bodyPr wrap="none" rtlCol="0">
                <a:spAutoFit/>
              </a:bodyPr>
              <a:lstStyle/>
              <a:p>
                <a:endParaRPr lang="ru-RU" dirty="0">
                  <a:latin typeface="Arial Black" pitchFamily="34" charset="0"/>
                </a:endParaRPr>
              </a:p>
            </p:txBody>
          </p:sp>
          <p:sp>
            <p:nvSpPr>
              <p:cNvPr id="16" name="TextBox 15"/>
              <p:cNvSpPr txBox="1"/>
              <p:nvPr/>
            </p:nvSpPr>
            <p:spPr>
              <a:xfrm>
                <a:off x="6973017" y="2764973"/>
                <a:ext cx="184731" cy="369332"/>
              </a:xfrm>
              <a:prstGeom prst="rect">
                <a:avLst/>
              </a:prstGeom>
              <a:noFill/>
            </p:spPr>
            <p:txBody>
              <a:bodyPr wrap="none" rtlCol="0">
                <a:spAutoFit/>
              </a:bodyPr>
              <a:lstStyle/>
              <a:p>
                <a:endParaRPr lang="ru-RU" dirty="0">
                  <a:latin typeface="Arial Black" pitchFamily="34" charset="0"/>
                </a:endParaRPr>
              </a:p>
            </p:txBody>
          </p:sp>
        </p:grpSp>
        <p:cxnSp>
          <p:nvCxnSpPr>
            <p:cNvPr id="18" name="Прямая соединительная линия 17"/>
            <p:cNvCxnSpPr/>
            <p:nvPr/>
          </p:nvCxnSpPr>
          <p:spPr>
            <a:xfrm rot="16200000" flipH="1">
              <a:off x="7602583" y="1319350"/>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1" name="Прямая соединительная линия 20"/>
            <p:cNvCxnSpPr/>
            <p:nvPr/>
          </p:nvCxnSpPr>
          <p:spPr>
            <a:xfrm rot="16200000" flipH="1">
              <a:off x="7167155" y="1341122"/>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2" name="Прямая соединительная линия 21"/>
            <p:cNvCxnSpPr/>
            <p:nvPr/>
          </p:nvCxnSpPr>
          <p:spPr>
            <a:xfrm rot="16200000" flipH="1">
              <a:off x="6670766" y="1328058"/>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3" name="Прямая соединительная линия 22"/>
            <p:cNvCxnSpPr/>
            <p:nvPr/>
          </p:nvCxnSpPr>
          <p:spPr>
            <a:xfrm rot="16200000" flipH="1">
              <a:off x="6187440" y="1301933"/>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p:nvPr/>
          </p:nvCxnSpPr>
          <p:spPr>
            <a:xfrm rot="16200000" flipH="1">
              <a:off x="7650480" y="3091545"/>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5" name="Прямая соединительная линия 24"/>
            <p:cNvCxnSpPr/>
            <p:nvPr/>
          </p:nvCxnSpPr>
          <p:spPr>
            <a:xfrm rot="16200000" flipH="1">
              <a:off x="7245531" y="3104607"/>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6" name="Прямая соединительная линия 25"/>
            <p:cNvCxnSpPr/>
            <p:nvPr/>
          </p:nvCxnSpPr>
          <p:spPr>
            <a:xfrm rot="16200000" flipH="1">
              <a:off x="6736080" y="3078482"/>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7" name="Прямая соединительная линия 26"/>
            <p:cNvCxnSpPr/>
            <p:nvPr/>
          </p:nvCxnSpPr>
          <p:spPr>
            <a:xfrm rot="16200000" flipH="1">
              <a:off x="6239692" y="3065419"/>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8" name="Прямая соединительная линия 27"/>
            <p:cNvCxnSpPr/>
            <p:nvPr/>
          </p:nvCxnSpPr>
          <p:spPr>
            <a:xfrm rot="16200000" flipH="1">
              <a:off x="7676606" y="4881156"/>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29" name="Прямая соединительная линия 28"/>
            <p:cNvCxnSpPr/>
            <p:nvPr/>
          </p:nvCxnSpPr>
          <p:spPr>
            <a:xfrm rot="16200000" flipH="1">
              <a:off x="7271658" y="4907282"/>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30" name="Прямая соединительная линия 29"/>
            <p:cNvCxnSpPr/>
            <p:nvPr/>
          </p:nvCxnSpPr>
          <p:spPr>
            <a:xfrm rot="16200000" flipH="1">
              <a:off x="6801395" y="4920344"/>
              <a:ext cx="1489167" cy="26125"/>
            </a:xfrm>
            <a:prstGeom prst="line">
              <a:avLst/>
            </a:prstGeom>
          </p:spPr>
          <p:style>
            <a:lnRef idx="1">
              <a:schemeClr val="dk1"/>
            </a:lnRef>
            <a:fillRef idx="0">
              <a:schemeClr val="dk1"/>
            </a:fillRef>
            <a:effectRef idx="0">
              <a:schemeClr val="dk1"/>
            </a:effectRef>
            <a:fontRef idx="minor">
              <a:schemeClr val="tx1"/>
            </a:fontRef>
          </p:style>
        </p:cxnSp>
        <p:cxnSp>
          <p:nvCxnSpPr>
            <p:cNvPr id="31" name="Прямая соединительная линия 30"/>
            <p:cNvCxnSpPr/>
            <p:nvPr/>
          </p:nvCxnSpPr>
          <p:spPr>
            <a:xfrm rot="16200000" flipH="1">
              <a:off x="6305006" y="4933407"/>
              <a:ext cx="1489167" cy="26125"/>
            </a:xfrm>
            <a:prstGeom prst="line">
              <a:avLst/>
            </a:prstGeom>
          </p:spPr>
          <p:style>
            <a:lnRef idx="1">
              <a:schemeClr val="dk1"/>
            </a:lnRef>
            <a:fillRef idx="0">
              <a:schemeClr val="dk1"/>
            </a:fillRef>
            <a:effectRef idx="0">
              <a:schemeClr val="dk1"/>
            </a:effectRef>
            <a:fontRef idx="minor">
              <a:schemeClr val="tx1"/>
            </a:fontRef>
          </p:style>
        </p:cxnSp>
      </p:grpSp>
      <p:grpSp>
        <p:nvGrpSpPr>
          <p:cNvPr id="39" name="Группа 38"/>
          <p:cNvGrpSpPr/>
          <p:nvPr/>
        </p:nvGrpSpPr>
        <p:grpSpPr>
          <a:xfrm>
            <a:off x="546655" y="5188228"/>
            <a:ext cx="5059016" cy="1470989"/>
            <a:chOff x="208723" y="5218046"/>
            <a:chExt cx="5287616" cy="1470989"/>
          </a:xfrm>
        </p:grpSpPr>
        <p:sp>
          <p:nvSpPr>
            <p:cNvPr id="33" name="Прямоугольник 32"/>
            <p:cNvSpPr/>
            <p:nvPr/>
          </p:nvSpPr>
          <p:spPr>
            <a:xfrm>
              <a:off x="208723" y="5227983"/>
              <a:ext cx="5287616" cy="146105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pic>
          <p:nvPicPr>
            <p:cNvPr id="1026" name="Picture 2" descr="https://static8.depositphotos.com/1000975/796/i/950/depositphotos_7969143-stock-photo-egyptian-papyrus-as-a-background.jpg"/>
            <p:cNvPicPr>
              <a:picLocks noChangeAspect="1" noChangeArrowheads="1"/>
            </p:cNvPicPr>
            <p:nvPr/>
          </p:nvPicPr>
          <p:blipFill>
            <a:blip r:embed="rId3" cstate="print"/>
            <a:srcRect l="13041" t="12642" r="9169" b="8735"/>
            <a:stretch>
              <a:fillRect/>
            </a:stretch>
          </p:blipFill>
          <p:spPr bwMode="auto">
            <a:xfrm>
              <a:off x="289372" y="5341573"/>
              <a:ext cx="1580605" cy="1188719"/>
            </a:xfrm>
            <a:prstGeom prst="rect">
              <a:avLst/>
            </a:prstGeom>
            <a:noFill/>
          </p:spPr>
        </p:pic>
        <p:pic>
          <p:nvPicPr>
            <p:cNvPr id="1028" name="Picture 4" descr="https://cloud.prezentacii.org/18/08/69145/images/screen16.jpg"/>
            <p:cNvPicPr>
              <a:picLocks noChangeAspect="1" noChangeArrowheads="1"/>
            </p:cNvPicPr>
            <p:nvPr/>
          </p:nvPicPr>
          <p:blipFill>
            <a:blip r:embed="rId4" cstate="print"/>
            <a:srcRect l="53884" t="25952" r="6741" b="16012"/>
            <a:stretch>
              <a:fillRect/>
            </a:stretch>
          </p:blipFill>
          <p:spPr bwMode="auto">
            <a:xfrm>
              <a:off x="2258737" y="5325843"/>
              <a:ext cx="1110628" cy="1227735"/>
            </a:xfrm>
            <a:prstGeom prst="rect">
              <a:avLst/>
            </a:prstGeom>
            <a:noFill/>
          </p:spPr>
        </p:pic>
        <p:pic>
          <p:nvPicPr>
            <p:cNvPr id="1034" name="Picture 10" descr="https://ds05.infourok.ru/uploads/ex/09d4/0009ba4b-c25987cf/hello_html_4a1a7a56.jpg"/>
            <p:cNvPicPr>
              <a:picLocks noChangeAspect="1" noChangeArrowheads="1"/>
            </p:cNvPicPr>
            <p:nvPr/>
          </p:nvPicPr>
          <p:blipFill>
            <a:blip r:embed="rId5" cstate="print"/>
            <a:srcRect l="20543"/>
            <a:stretch>
              <a:fillRect/>
            </a:stretch>
          </p:blipFill>
          <p:spPr bwMode="auto">
            <a:xfrm>
              <a:off x="3766408" y="5365710"/>
              <a:ext cx="1657211" cy="1214665"/>
            </a:xfrm>
            <a:prstGeom prst="rect">
              <a:avLst/>
            </a:prstGeom>
            <a:noFill/>
          </p:spPr>
        </p:pic>
        <p:cxnSp>
          <p:nvCxnSpPr>
            <p:cNvPr id="35" name="Прямая соединительная линия 34"/>
            <p:cNvCxnSpPr/>
            <p:nvPr/>
          </p:nvCxnSpPr>
          <p:spPr>
            <a:xfrm rot="5400000">
              <a:off x="1211783" y="5943601"/>
              <a:ext cx="1461843" cy="10733"/>
            </a:xfrm>
            <a:prstGeom prst="line">
              <a:avLst/>
            </a:prstGeom>
          </p:spPr>
          <p:style>
            <a:lnRef idx="1">
              <a:schemeClr val="dk1"/>
            </a:lnRef>
            <a:fillRef idx="0">
              <a:schemeClr val="dk1"/>
            </a:fillRef>
            <a:effectRef idx="0">
              <a:schemeClr val="dk1"/>
            </a:effectRef>
            <a:fontRef idx="minor">
              <a:schemeClr val="tx1"/>
            </a:fontRef>
          </p:style>
        </p:cxnSp>
        <p:cxnSp>
          <p:nvCxnSpPr>
            <p:cNvPr id="37" name="Прямая соединительная линия 36"/>
            <p:cNvCxnSpPr/>
            <p:nvPr/>
          </p:nvCxnSpPr>
          <p:spPr>
            <a:xfrm rot="5400000">
              <a:off x="2890607" y="5947805"/>
              <a:ext cx="1435338" cy="15577"/>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0003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484094" y="161365"/>
            <a:ext cx="5981252" cy="1054249"/>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52405" y="357166"/>
            <a:ext cx="6327217" cy="707886"/>
          </a:xfrm>
          <a:prstGeom prst="rect">
            <a:avLst/>
          </a:prstGeom>
        </p:spPr>
        <p:txBody>
          <a:bodyPr wrap="square">
            <a:spAutoFit/>
          </a:bodyPr>
          <a:lstStyle/>
          <a:p>
            <a:r>
              <a:rPr lang="ru-RU" sz="2000" dirty="0" smtClean="0"/>
              <a:t>Раздел 1. Любите книгу</a:t>
            </a:r>
          </a:p>
          <a:p>
            <a:r>
              <a:rPr lang="ru-RU" sz="2000" dirty="0" smtClean="0"/>
              <a:t>Тема 3. «Мои любимые художники-иллюстраторы»</a:t>
            </a:r>
            <a:endParaRPr lang="en-US" sz="2000" dirty="0"/>
          </a:p>
        </p:txBody>
      </p:sp>
      <p:sp>
        <p:nvSpPr>
          <p:cNvPr id="5" name="TextBox 4"/>
          <p:cNvSpPr txBox="1"/>
          <p:nvPr/>
        </p:nvSpPr>
        <p:spPr>
          <a:xfrm>
            <a:off x="513086" y="1225689"/>
            <a:ext cx="8907539" cy="5632311"/>
          </a:xfrm>
          <a:prstGeom prst="rect">
            <a:avLst/>
          </a:prstGeom>
          <a:noFill/>
        </p:spPr>
        <p:txBody>
          <a:bodyPr wrap="square" rtlCol="0">
            <a:spAutoFit/>
          </a:bodyPr>
          <a:lstStyle/>
          <a:p>
            <a:r>
              <a:rPr lang="ru-RU" b="1" dirty="0" smtClean="0"/>
              <a:t>Введение:</a:t>
            </a:r>
            <a:r>
              <a:rPr lang="ru-RU" dirty="0" smtClean="0"/>
              <a:t> Ребята, вспомните себя, когда вы были совсем маленькими и не умели читать, что вы делали, когда брали в руки книгу? (Рассматривали картинки в них) Давайте прочитаем диалог Ани и Вани об этом на стр. 16 в учебнике. </a:t>
            </a:r>
          </a:p>
          <a:p>
            <a:r>
              <a:rPr lang="ru-RU" dirty="0" smtClean="0"/>
              <a:t>Что мы узнали? Как называются картинки в книгах, а люди, которые их создают? (иллюстрации, художники-иллюстраторы). </a:t>
            </a:r>
          </a:p>
          <a:p>
            <a:r>
              <a:rPr lang="ru-RU" dirty="0" smtClean="0"/>
              <a:t>Сегодня, мы с вами рассмотрим и узнаем о наиболее известных художниках-иллюстраторах и поместим их в наш интерактивный шаблон. </a:t>
            </a:r>
          </a:p>
          <a:p>
            <a:r>
              <a:rPr lang="ru-RU" b="1" dirty="0" smtClean="0"/>
              <a:t>Инструкция по сворачиванию и заполнению:</a:t>
            </a:r>
          </a:p>
          <a:p>
            <a:pPr marL="342900" indent="-342900">
              <a:buAutoNum type="arabicPeriod"/>
            </a:pPr>
            <a:r>
              <a:rPr lang="ru-RU" dirty="0" smtClean="0"/>
              <a:t>Вырежьте шаблон, соберите многоуровневую книжку.</a:t>
            </a:r>
          </a:p>
          <a:p>
            <a:pPr marL="342900" indent="-342900">
              <a:buAutoNum type="arabicPeriod"/>
            </a:pPr>
            <a:r>
              <a:rPr lang="ru-RU" dirty="0" smtClean="0"/>
              <a:t>Под </a:t>
            </a:r>
            <a:r>
              <a:rPr lang="ru-RU" dirty="0" err="1" smtClean="0"/>
              <a:t>флэпами</a:t>
            </a:r>
            <a:r>
              <a:rPr lang="ru-RU" dirty="0" smtClean="0"/>
              <a:t> наклейте книжку  с иллюстрацией того художника, чей портрет изображен.</a:t>
            </a:r>
          </a:p>
          <a:p>
            <a:pPr marL="342900" indent="-342900">
              <a:buAutoNum type="arabicPeriod"/>
            </a:pPr>
            <a:r>
              <a:rPr lang="ru-RU" dirty="0" smtClean="0"/>
              <a:t>Добавьте соответствующие подписи и приведите примеры книг из учебника.</a:t>
            </a:r>
          </a:p>
          <a:p>
            <a:pPr marL="342900" indent="-342900">
              <a:buAutoNum type="arabicPeriod"/>
            </a:pPr>
            <a:r>
              <a:rPr lang="ru-RU" dirty="0" smtClean="0"/>
              <a:t>На пустом </a:t>
            </a:r>
            <a:r>
              <a:rPr lang="ru-RU" dirty="0" err="1" smtClean="0"/>
              <a:t>флэпе</a:t>
            </a:r>
            <a:r>
              <a:rPr lang="ru-RU" dirty="0" smtClean="0"/>
              <a:t>,  пусть ученики напишут имя и фамилию художника-иллюстратора </a:t>
            </a:r>
          </a:p>
          <a:p>
            <a:pPr marL="342900" indent="-342900"/>
            <a:r>
              <a:rPr lang="ru-RU" dirty="0" smtClean="0"/>
              <a:t>своей любимой  книжки. </a:t>
            </a:r>
          </a:p>
          <a:p>
            <a:pPr marL="342900" indent="-342900"/>
            <a:r>
              <a:rPr lang="ru-RU" b="1" dirty="0" smtClean="0"/>
              <a:t>Задание к элементу: </a:t>
            </a:r>
            <a:r>
              <a:rPr lang="ru-RU" dirty="0" smtClean="0"/>
              <a:t>один ученик называет фамилию художника-иллюстратора, другой называет пример книги и наоборот. </a:t>
            </a:r>
          </a:p>
          <a:p>
            <a:pPr marL="342900" indent="-342900"/>
            <a:r>
              <a:rPr lang="ru-RU" b="1" dirty="0" smtClean="0"/>
              <a:t>Домашнее задание: </a:t>
            </a:r>
            <a:r>
              <a:rPr lang="ru-RU" dirty="0" smtClean="0"/>
              <a:t>Найти информацию с помощью справочных источников  об художнике –иллюстраторе, которого выбрали. Дополнить картинками (для этого детям дается шаблон пустой книжки) и примерами его книг. Можно нарисовать или напечатать портрет художника.</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школа\ИТ  в начальной школе\фото шаблонов по литературному чтению для ИТ\20200316_215350.jpg"/>
          <p:cNvPicPr>
            <a:picLocks noChangeAspect="1" noChangeArrowheads="1"/>
          </p:cNvPicPr>
          <p:nvPr/>
        </p:nvPicPr>
        <p:blipFill>
          <a:blip r:embed="rId2" cstate="print"/>
          <a:srcRect/>
          <a:stretch>
            <a:fillRect/>
          </a:stretch>
        </p:blipFill>
        <p:spPr bwMode="auto">
          <a:xfrm>
            <a:off x="516835" y="681732"/>
            <a:ext cx="3578087" cy="4854984"/>
          </a:xfrm>
          <a:prstGeom prst="rect">
            <a:avLst/>
          </a:prstGeom>
          <a:noFill/>
        </p:spPr>
      </p:pic>
      <p:pic>
        <p:nvPicPr>
          <p:cNvPr id="1027" name="Picture 3" descr="D:\школа\ИТ  в начальной школе\фото шаблонов по литературному чтению для ИТ\20200316_215412.jpg"/>
          <p:cNvPicPr>
            <a:picLocks noChangeAspect="1" noChangeArrowheads="1"/>
          </p:cNvPicPr>
          <p:nvPr/>
        </p:nvPicPr>
        <p:blipFill>
          <a:blip r:embed="rId3" cstate="print"/>
          <a:srcRect/>
          <a:stretch>
            <a:fillRect/>
          </a:stretch>
        </p:blipFill>
        <p:spPr bwMode="auto">
          <a:xfrm>
            <a:off x="5731784" y="624490"/>
            <a:ext cx="2591371" cy="492214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Группа 32"/>
          <p:cNvGrpSpPr/>
          <p:nvPr/>
        </p:nvGrpSpPr>
        <p:grpSpPr>
          <a:xfrm>
            <a:off x="262347" y="159906"/>
            <a:ext cx="7967252" cy="6528277"/>
            <a:chOff x="262347" y="159906"/>
            <a:chExt cx="7967252" cy="6528277"/>
          </a:xfrm>
        </p:grpSpPr>
        <p:grpSp>
          <p:nvGrpSpPr>
            <p:cNvPr id="14" name="Группа 13"/>
            <p:cNvGrpSpPr/>
            <p:nvPr/>
          </p:nvGrpSpPr>
          <p:grpSpPr>
            <a:xfrm>
              <a:off x="262347" y="159906"/>
              <a:ext cx="7967252" cy="6528277"/>
              <a:chOff x="236222" y="159906"/>
              <a:chExt cx="7967252" cy="6528277"/>
            </a:xfrm>
          </p:grpSpPr>
          <p:pic>
            <p:nvPicPr>
              <p:cNvPr id="7" name="Рисунок 6" descr="Рисунок Художники-иллюстраторы.png"/>
              <p:cNvPicPr>
                <a:picLocks noChangeAspect="1"/>
              </p:cNvPicPr>
              <p:nvPr/>
            </p:nvPicPr>
            <p:blipFill>
              <a:blip r:embed="rId2"/>
              <a:stretch>
                <a:fillRect/>
              </a:stretch>
            </p:blipFill>
            <p:spPr>
              <a:xfrm>
                <a:off x="236222" y="159906"/>
                <a:ext cx="5357941" cy="6528277"/>
              </a:xfrm>
              <a:prstGeom prst="rect">
                <a:avLst/>
              </a:prstGeom>
            </p:spPr>
          </p:pic>
          <p:sp>
            <p:nvSpPr>
              <p:cNvPr id="11" name="TextBox 10"/>
              <p:cNvSpPr txBox="1"/>
              <p:nvPr/>
            </p:nvSpPr>
            <p:spPr>
              <a:xfrm>
                <a:off x="3187337" y="3069771"/>
                <a:ext cx="2090057" cy="584775"/>
              </a:xfrm>
              <a:prstGeom prst="rect">
                <a:avLst/>
              </a:prstGeom>
              <a:noFill/>
            </p:spPr>
            <p:txBody>
              <a:bodyPr wrap="square" rtlCol="0">
                <a:spAutoFit/>
              </a:bodyPr>
              <a:lstStyle/>
              <a:p>
                <a:pPr algn="ctr"/>
                <a:r>
                  <a:rPr lang="ru-RU" sz="1600" dirty="0" smtClean="0">
                    <a:latin typeface="a_PlakatCmplSh" pitchFamily="34" charset="-52"/>
                  </a:rPr>
                  <a:t>АЛЕКСЕЙ </a:t>
                </a:r>
              </a:p>
              <a:p>
                <a:pPr algn="ctr"/>
                <a:r>
                  <a:rPr lang="ru-RU" sz="1600" dirty="0" smtClean="0">
                    <a:latin typeface="a_PlakatCmplSh" pitchFamily="34" charset="-52"/>
                  </a:rPr>
                  <a:t>ПАХОМОВ</a:t>
                </a:r>
              </a:p>
            </p:txBody>
          </p:sp>
          <p:sp>
            <p:nvSpPr>
              <p:cNvPr id="12" name="TextBox 11"/>
              <p:cNvSpPr txBox="1"/>
              <p:nvPr/>
            </p:nvSpPr>
            <p:spPr>
              <a:xfrm>
                <a:off x="561703" y="3683728"/>
                <a:ext cx="2070750" cy="584775"/>
              </a:xfrm>
              <a:prstGeom prst="rect">
                <a:avLst/>
              </a:prstGeom>
              <a:noFill/>
            </p:spPr>
            <p:txBody>
              <a:bodyPr wrap="square" rtlCol="0">
                <a:spAutoFit/>
              </a:bodyPr>
              <a:lstStyle/>
              <a:p>
                <a:pPr algn="ctr"/>
                <a:r>
                  <a:rPr lang="ru-RU" sz="1600" dirty="0" smtClean="0">
                    <a:latin typeface="a_PlakatCmplSh" pitchFamily="34" charset="-52"/>
                  </a:rPr>
                  <a:t>ЕВГЕНИЙ</a:t>
                </a:r>
              </a:p>
              <a:p>
                <a:pPr algn="ctr"/>
                <a:r>
                  <a:rPr lang="ru-RU" sz="1600" dirty="0" smtClean="0">
                    <a:latin typeface="a_PlakatCmplSh" pitchFamily="34" charset="-52"/>
                  </a:rPr>
                  <a:t>ЧАРУШИН</a:t>
                </a:r>
              </a:p>
            </p:txBody>
          </p:sp>
          <p:sp>
            <p:nvSpPr>
              <p:cNvPr id="13" name="Прямоугольник 12"/>
              <p:cNvSpPr/>
              <p:nvPr/>
            </p:nvSpPr>
            <p:spPr>
              <a:xfrm>
                <a:off x="5590903" y="169817"/>
                <a:ext cx="2612571" cy="462425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3278777" y="6097863"/>
                <a:ext cx="1998616" cy="584775"/>
              </a:xfrm>
              <a:prstGeom prst="rect">
                <a:avLst/>
              </a:prstGeom>
              <a:noFill/>
            </p:spPr>
            <p:txBody>
              <a:bodyPr wrap="square" rtlCol="0">
                <a:spAutoFit/>
              </a:bodyPr>
              <a:lstStyle/>
              <a:p>
                <a:pPr algn="ctr"/>
                <a:r>
                  <a:rPr lang="ru-RU" sz="1600" dirty="0" smtClean="0">
                    <a:latin typeface="a_PlakatCmplSh" pitchFamily="34" charset="-52"/>
                  </a:rPr>
                  <a:t>ВЛАДИМИР</a:t>
                </a:r>
              </a:p>
              <a:p>
                <a:pPr algn="ctr"/>
                <a:r>
                  <a:rPr lang="ru-RU" sz="1600" dirty="0" smtClean="0">
                    <a:latin typeface="a_PlakatCmplSh" pitchFamily="34" charset="-52"/>
                  </a:rPr>
                  <a:t>ЛЕБЕДЕВ</a:t>
                </a:r>
              </a:p>
            </p:txBody>
          </p:sp>
        </p:grpSp>
        <p:cxnSp>
          <p:nvCxnSpPr>
            <p:cNvPr id="17" name="Прямая соединительная линия 16"/>
            <p:cNvCxnSpPr/>
            <p:nvPr/>
          </p:nvCxnSpPr>
          <p:spPr>
            <a:xfrm flipV="1">
              <a:off x="378823" y="2481944"/>
              <a:ext cx="2508068" cy="13062"/>
            </a:xfrm>
            <a:prstGeom prst="line">
              <a:avLst/>
            </a:prstGeom>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p:nvPr/>
          </p:nvCxnSpPr>
          <p:spPr>
            <a:xfrm flipV="1">
              <a:off x="400594" y="2973977"/>
              <a:ext cx="2508068" cy="13062"/>
            </a:xfrm>
            <a:prstGeom prst="line">
              <a:avLst/>
            </a:prstGeom>
          </p:spPr>
          <p:style>
            <a:lnRef idx="1">
              <a:schemeClr val="dk1"/>
            </a:lnRef>
            <a:fillRef idx="0">
              <a:schemeClr val="dk1"/>
            </a:fillRef>
            <a:effectRef idx="0">
              <a:schemeClr val="dk1"/>
            </a:effectRef>
            <a:fontRef idx="minor">
              <a:schemeClr val="tx1"/>
            </a:fontRef>
          </p:style>
        </p:cxnSp>
        <p:cxnSp>
          <p:nvCxnSpPr>
            <p:cNvPr id="21" name="Прямая соединительная линия 20"/>
            <p:cNvCxnSpPr/>
            <p:nvPr/>
          </p:nvCxnSpPr>
          <p:spPr>
            <a:xfrm flipV="1">
              <a:off x="378823" y="3422469"/>
              <a:ext cx="2508068" cy="13062"/>
            </a:xfrm>
            <a:prstGeom prst="line">
              <a:avLst/>
            </a:prstGeom>
          </p:spPr>
          <p:style>
            <a:lnRef idx="1">
              <a:schemeClr val="dk1"/>
            </a:lnRef>
            <a:fillRef idx="0">
              <a:schemeClr val="dk1"/>
            </a:fillRef>
            <a:effectRef idx="0">
              <a:schemeClr val="dk1"/>
            </a:effectRef>
            <a:fontRef idx="minor">
              <a:schemeClr val="tx1"/>
            </a:fontRef>
          </p:style>
        </p:cxnSp>
        <p:pic>
          <p:nvPicPr>
            <p:cNvPr id="1029" name="Picture 5"/>
            <p:cNvPicPr>
              <a:picLocks noChangeAspect="1" noChangeArrowheads="1"/>
            </p:cNvPicPr>
            <p:nvPr/>
          </p:nvPicPr>
          <p:blipFill>
            <a:blip r:embed="rId3"/>
            <a:srcRect/>
            <a:stretch>
              <a:fillRect/>
            </a:stretch>
          </p:blipFill>
          <p:spPr bwMode="auto">
            <a:xfrm>
              <a:off x="3605349" y="404948"/>
              <a:ext cx="1219044" cy="1564141"/>
            </a:xfrm>
            <a:prstGeom prst="rect">
              <a:avLst/>
            </a:prstGeom>
            <a:noFill/>
            <a:ln w="9525">
              <a:noFill/>
              <a:miter lim="800000"/>
              <a:headEnd/>
              <a:tailEnd/>
            </a:ln>
            <a:effectLst/>
          </p:spPr>
        </p:pic>
        <p:cxnSp>
          <p:nvCxnSpPr>
            <p:cNvPr id="23" name="Прямая соединительная линия 22"/>
            <p:cNvCxnSpPr/>
            <p:nvPr/>
          </p:nvCxnSpPr>
          <p:spPr>
            <a:xfrm flipV="1">
              <a:off x="3000103" y="2477590"/>
              <a:ext cx="2508068" cy="13062"/>
            </a:xfrm>
            <a:prstGeom prst="line">
              <a:avLst/>
            </a:prstGeom>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p:nvPr/>
          </p:nvCxnSpPr>
          <p:spPr>
            <a:xfrm flipV="1">
              <a:off x="3000103" y="2947852"/>
              <a:ext cx="2508068" cy="13062"/>
            </a:xfrm>
            <a:prstGeom prst="line">
              <a:avLst/>
            </a:prstGeom>
          </p:spPr>
          <p:style>
            <a:lnRef idx="1">
              <a:schemeClr val="dk1"/>
            </a:lnRef>
            <a:fillRef idx="0">
              <a:schemeClr val="dk1"/>
            </a:fillRef>
            <a:effectRef idx="0">
              <a:schemeClr val="dk1"/>
            </a:effectRef>
            <a:fontRef idx="minor">
              <a:schemeClr val="tx1"/>
            </a:fontRef>
          </p:style>
        </p:cxnSp>
        <p:pic>
          <p:nvPicPr>
            <p:cNvPr id="1030" name="Picture 6"/>
            <p:cNvPicPr>
              <a:picLocks noChangeAspect="1" noChangeArrowheads="1"/>
            </p:cNvPicPr>
            <p:nvPr/>
          </p:nvPicPr>
          <p:blipFill>
            <a:blip r:embed="rId4"/>
            <a:srcRect/>
            <a:stretch>
              <a:fillRect/>
            </a:stretch>
          </p:blipFill>
          <p:spPr bwMode="auto">
            <a:xfrm>
              <a:off x="1022439" y="385936"/>
              <a:ext cx="1204583" cy="1534305"/>
            </a:xfrm>
            <a:prstGeom prst="rect">
              <a:avLst/>
            </a:prstGeom>
            <a:noFill/>
            <a:ln w="9525">
              <a:noFill/>
              <a:miter lim="800000"/>
              <a:headEnd/>
              <a:tailEnd/>
            </a:ln>
            <a:effectLst/>
          </p:spPr>
        </p:pic>
        <p:pic>
          <p:nvPicPr>
            <p:cNvPr id="1032" name="Picture 8" descr="https://ds04.infourok.ru/uploads/ex/0565/000b7714-c78f0885/img8.jpg"/>
            <p:cNvPicPr>
              <a:picLocks noChangeAspect="1" noChangeArrowheads="1"/>
            </p:cNvPicPr>
            <p:nvPr/>
          </p:nvPicPr>
          <p:blipFill>
            <a:blip r:embed="rId5" cstate="print"/>
            <a:srcRect l="6810" t="25701" r="56619" b="7442"/>
            <a:stretch>
              <a:fillRect/>
            </a:stretch>
          </p:blipFill>
          <p:spPr bwMode="auto">
            <a:xfrm>
              <a:off x="3683726" y="3762102"/>
              <a:ext cx="1227907" cy="1541417"/>
            </a:xfrm>
            <a:prstGeom prst="rect">
              <a:avLst/>
            </a:prstGeom>
            <a:noFill/>
          </p:spPr>
        </p:pic>
        <p:cxnSp>
          <p:nvCxnSpPr>
            <p:cNvPr id="27" name="Прямая соединительная линия 26"/>
            <p:cNvCxnSpPr/>
            <p:nvPr/>
          </p:nvCxnSpPr>
          <p:spPr>
            <a:xfrm flipV="1">
              <a:off x="3026229" y="5612675"/>
              <a:ext cx="2508068" cy="13062"/>
            </a:xfrm>
            <a:prstGeom prst="line">
              <a:avLst/>
            </a:prstGeom>
          </p:spPr>
          <p:style>
            <a:lnRef idx="1">
              <a:schemeClr val="dk1"/>
            </a:lnRef>
            <a:fillRef idx="0">
              <a:schemeClr val="dk1"/>
            </a:fillRef>
            <a:effectRef idx="0">
              <a:schemeClr val="dk1"/>
            </a:effectRef>
            <a:fontRef idx="minor">
              <a:schemeClr val="tx1"/>
            </a:fontRef>
          </p:style>
        </p:cxnSp>
        <p:cxnSp>
          <p:nvCxnSpPr>
            <p:cNvPr id="28" name="Прямая соединительная линия 27"/>
            <p:cNvCxnSpPr/>
            <p:nvPr/>
          </p:nvCxnSpPr>
          <p:spPr>
            <a:xfrm flipV="1">
              <a:off x="3026229" y="6030687"/>
              <a:ext cx="2508068" cy="13062"/>
            </a:xfrm>
            <a:prstGeom prst="line">
              <a:avLst/>
            </a:prstGeom>
          </p:spPr>
          <p:style>
            <a:lnRef idx="1">
              <a:schemeClr val="dk1"/>
            </a:lnRef>
            <a:fillRef idx="0">
              <a:schemeClr val="dk1"/>
            </a:fillRef>
            <a:effectRef idx="0">
              <a:schemeClr val="dk1"/>
            </a:effectRef>
            <a:fontRef idx="minor">
              <a:schemeClr val="tx1"/>
            </a:fontRef>
          </p:style>
        </p:cxnSp>
        <p:cxnSp>
          <p:nvCxnSpPr>
            <p:cNvPr id="30" name="Прямая соединительная линия 29"/>
            <p:cNvCxnSpPr/>
            <p:nvPr/>
          </p:nvCxnSpPr>
          <p:spPr>
            <a:xfrm flipV="1">
              <a:off x="5664926" y="2464527"/>
              <a:ext cx="2508068" cy="13062"/>
            </a:xfrm>
            <a:prstGeom prst="line">
              <a:avLst/>
            </a:prstGeom>
          </p:spPr>
          <p:style>
            <a:lnRef idx="1">
              <a:schemeClr val="dk1"/>
            </a:lnRef>
            <a:fillRef idx="0">
              <a:schemeClr val="dk1"/>
            </a:fillRef>
            <a:effectRef idx="0">
              <a:schemeClr val="dk1"/>
            </a:effectRef>
            <a:fontRef idx="minor">
              <a:schemeClr val="tx1"/>
            </a:fontRef>
          </p:style>
        </p:cxnSp>
        <p:cxnSp>
          <p:nvCxnSpPr>
            <p:cNvPr id="31" name="Прямая соединительная линия 30"/>
            <p:cNvCxnSpPr/>
            <p:nvPr/>
          </p:nvCxnSpPr>
          <p:spPr>
            <a:xfrm flipV="1">
              <a:off x="5625738" y="2947853"/>
              <a:ext cx="2508068" cy="13062"/>
            </a:xfrm>
            <a:prstGeom prst="line">
              <a:avLst/>
            </a:prstGeom>
          </p:spPr>
          <p:style>
            <a:lnRef idx="1">
              <a:schemeClr val="dk1"/>
            </a:lnRef>
            <a:fillRef idx="0">
              <a:schemeClr val="dk1"/>
            </a:fillRef>
            <a:effectRef idx="0">
              <a:schemeClr val="dk1"/>
            </a:effectRef>
            <a:fontRef idx="minor">
              <a:schemeClr val="tx1"/>
            </a:fontRef>
          </p:style>
        </p:cxnSp>
        <p:cxnSp>
          <p:nvCxnSpPr>
            <p:cNvPr id="32" name="Прямая соединительная линия 31"/>
            <p:cNvCxnSpPr/>
            <p:nvPr/>
          </p:nvCxnSpPr>
          <p:spPr>
            <a:xfrm flipV="1">
              <a:off x="5612674" y="3418115"/>
              <a:ext cx="2508068" cy="13062"/>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442958" y="259504"/>
            <a:ext cx="6928849" cy="3115068"/>
            <a:chOff x="442958" y="259504"/>
            <a:chExt cx="6928849" cy="3115068"/>
          </a:xfrm>
        </p:grpSpPr>
        <p:pic>
          <p:nvPicPr>
            <p:cNvPr id="13" name="Picture 12" descr="https://i.pinimg.com/236x/18/cb/30/18cb30dc852a352f8fb7b28fc8f18319--primary-teaching-student-teaching.jpg"/>
            <p:cNvPicPr>
              <a:picLocks noChangeAspect="1" noChangeArrowheads="1"/>
            </p:cNvPicPr>
            <p:nvPr/>
          </p:nvPicPr>
          <p:blipFill>
            <a:blip r:embed="rId2"/>
            <a:srcRect t="7194" b="12768"/>
            <a:stretch>
              <a:fillRect/>
            </a:stretch>
          </p:blipFill>
          <p:spPr bwMode="auto">
            <a:xfrm>
              <a:off x="442958" y="263858"/>
              <a:ext cx="2169614" cy="2244210"/>
            </a:xfrm>
            <a:prstGeom prst="rect">
              <a:avLst/>
            </a:prstGeom>
            <a:noFill/>
          </p:spPr>
        </p:pic>
        <p:pic>
          <p:nvPicPr>
            <p:cNvPr id="24596" name="Picture 20" descr="https://i.pinimg.com/originals/ac/3d/29/ac3d29398152a37d1e0cfe068d1531e4.jpg"/>
            <p:cNvPicPr>
              <a:picLocks noChangeAspect="1" noChangeArrowheads="1"/>
            </p:cNvPicPr>
            <p:nvPr/>
          </p:nvPicPr>
          <p:blipFill>
            <a:blip r:embed="rId3" cstate="print">
              <a:clrChange>
                <a:clrFrom>
                  <a:srgbClr val="FFFFF7"/>
                </a:clrFrom>
                <a:clrTo>
                  <a:srgbClr val="FFFFF7">
                    <a:alpha val="0"/>
                  </a:srgbClr>
                </a:clrTo>
              </a:clrChange>
            </a:blip>
            <a:srcRect l="6291" t="4402" r="8299" b="7547"/>
            <a:stretch>
              <a:fillRect/>
            </a:stretch>
          </p:blipFill>
          <p:spPr bwMode="auto">
            <a:xfrm>
              <a:off x="711271" y="836023"/>
              <a:ext cx="1457256" cy="1489166"/>
            </a:xfrm>
            <a:prstGeom prst="rect">
              <a:avLst/>
            </a:prstGeom>
            <a:noFill/>
          </p:spPr>
        </p:pic>
        <p:pic>
          <p:nvPicPr>
            <p:cNvPr id="20" name="Picture 12" descr="https://i.pinimg.com/236x/18/cb/30/18cb30dc852a352f8fb7b28fc8f18319--primary-teaching-student-teaching.jpg"/>
            <p:cNvPicPr>
              <a:picLocks noChangeAspect="1" noChangeArrowheads="1"/>
            </p:cNvPicPr>
            <p:nvPr/>
          </p:nvPicPr>
          <p:blipFill>
            <a:blip r:embed="rId2"/>
            <a:srcRect t="7194" b="12768"/>
            <a:stretch>
              <a:fillRect/>
            </a:stretch>
          </p:blipFill>
          <p:spPr bwMode="auto">
            <a:xfrm>
              <a:off x="2816044" y="259504"/>
              <a:ext cx="2169614" cy="2244210"/>
            </a:xfrm>
            <a:prstGeom prst="rect">
              <a:avLst/>
            </a:prstGeom>
            <a:noFill/>
          </p:spPr>
        </p:pic>
        <p:pic>
          <p:nvPicPr>
            <p:cNvPr id="24598" name="Picture 22" descr="https://i.pinimg.com/originals/5d/3c/c2/5d3cc2f0408b9524def968f0a51af4e5.jpg"/>
            <p:cNvPicPr>
              <a:picLocks noChangeAspect="1" noChangeArrowheads="1"/>
            </p:cNvPicPr>
            <p:nvPr/>
          </p:nvPicPr>
          <p:blipFill>
            <a:blip r:embed="rId4"/>
            <a:srcRect l="35295" r="11989" b="47886"/>
            <a:stretch>
              <a:fillRect/>
            </a:stretch>
          </p:blipFill>
          <p:spPr bwMode="auto">
            <a:xfrm>
              <a:off x="3148149" y="615820"/>
              <a:ext cx="1319349" cy="1696306"/>
            </a:xfrm>
            <a:prstGeom prst="rect">
              <a:avLst/>
            </a:prstGeom>
            <a:noFill/>
          </p:spPr>
        </p:pic>
        <p:sp>
          <p:nvSpPr>
            <p:cNvPr id="22" name="Прямоугольник 21"/>
            <p:cNvSpPr/>
            <p:nvPr/>
          </p:nvSpPr>
          <p:spPr>
            <a:xfrm>
              <a:off x="679268" y="2573383"/>
              <a:ext cx="1789611" cy="7445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_PlakatCmplSh" pitchFamily="34" charset="-52"/>
                </a:rPr>
                <a:t>«Мороженое»</a:t>
              </a:r>
              <a:endParaRPr lang="ru-RU" b="1" dirty="0">
                <a:solidFill>
                  <a:schemeClr val="tx1"/>
                </a:solidFill>
                <a:latin typeface="a_PlakatCmplSh" pitchFamily="34" charset="-52"/>
              </a:endParaRPr>
            </a:p>
          </p:txBody>
        </p:sp>
        <p:sp>
          <p:nvSpPr>
            <p:cNvPr id="23" name="Прямоугольник 22"/>
            <p:cNvSpPr/>
            <p:nvPr/>
          </p:nvSpPr>
          <p:spPr>
            <a:xfrm>
              <a:off x="3013165" y="2608217"/>
              <a:ext cx="1793965" cy="7445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_PlakatCmplSh" pitchFamily="34" charset="-52"/>
                </a:rPr>
                <a:t>«Машенька»</a:t>
              </a:r>
              <a:endParaRPr lang="ru-RU" b="1" dirty="0">
                <a:solidFill>
                  <a:schemeClr val="tx1"/>
                </a:solidFill>
                <a:latin typeface="a_PlakatCmplSh" pitchFamily="34" charset="-52"/>
              </a:endParaRPr>
            </a:p>
          </p:txBody>
        </p:sp>
        <p:pic>
          <p:nvPicPr>
            <p:cNvPr id="24" name="Picture 12" descr="https://i.pinimg.com/236x/18/cb/30/18cb30dc852a352f8fb7b28fc8f18319--primary-teaching-student-teaching.jpg"/>
            <p:cNvPicPr>
              <a:picLocks noChangeAspect="1" noChangeArrowheads="1"/>
            </p:cNvPicPr>
            <p:nvPr/>
          </p:nvPicPr>
          <p:blipFill>
            <a:blip r:embed="rId2"/>
            <a:srcRect t="7194" b="12768"/>
            <a:stretch>
              <a:fillRect/>
            </a:stretch>
          </p:blipFill>
          <p:spPr bwMode="auto">
            <a:xfrm>
              <a:off x="5202193" y="294338"/>
              <a:ext cx="2169614" cy="2244210"/>
            </a:xfrm>
            <a:prstGeom prst="rect">
              <a:avLst/>
            </a:prstGeom>
            <a:noFill/>
          </p:spPr>
        </p:pic>
        <p:pic>
          <p:nvPicPr>
            <p:cNvPr id="24600" name="Picture 24" descr="https://i.pinimg.com/736x/1f/d7/99/1fd7996e540c345b7b333b2915e4ab3d.jpg"/>
            <p:cNvPicPr>
              <a:picLocks noChangeAspect="1" noChangeArrowheads="1"/>
            </p:cNvPicPr>
            <p:nvPr/>
          </p:nvPicPr>
          <p:blipFill>
            <a:blip r:embed="rId5">
              <a:clrChange>
                <a:clrFrom>
                  <a:srgbClr val="FCFCFC"/>
                </a:clrFrom>
                <a:clrTo>
                  <a:srgbClr val="FCFCFC">
                    <a:alpha val="0"/>
                  </a:srgbClr>
                </a:clrTo>
              </a:clrChange>
            </a:blip>
            <a:srcRect l="29830" b="45021"/>
            <a:stretch>
              <a:fillRect/>
            </a:stretch>
          </p:blipFill>
          <p:spPr bwMode="auto">
            <a:xfrm>
              <a:off x="5329647" y="587829"/>
              <a:ext cx="1717640" cy="1867988"/>
            </a:xfrm>
            <a:prstGeom prst="rect">
              <a:avLst/>
            </a:prstGeom>
            <a:noFill/>
          </p:spPr>
        </p:pic>
        <p:sp>
          <p:nvSpPr>
            <p:cNvPr id="26" name="Прямоугольник 25"/>
            <p:cNvSpPr/>
            <p:nvPr/>
          </p:nvSpPr>
          <p:spPr>
            <a:xfrm>
              <a:off x="5386251" y="2629989"/>
              <a:ext cx="1759132" cy="7445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«Друзья»</a:t>
              </a:r>
              <a:endParaRPr lang="ru-RU" b="1" dirty="0"/>
            </a:p>
          </p:txBody>
        </p:sp>
        <p:sp>
          <p:nvSpPr>
            <p:cNvPr id="27" name="TextBox 26"/>
            <p:cNvSpPr txBox="1"/>
            <p:nvPr/>
          </p:nvSpPr>
          <p:spPr>
            <a:xfrm>
              <a:off x="5551714" y="2821578"/>
              <a:ext cx="1338829" cy="369332"/>
            </a:xfrm>
            <a:prstGeom prst="rect">
              <a:avLst/>
            </a:prstGeom>
            <a:noFill/>
          </p:spPr>
          <p:txBody>
            <a:bodyPr wrap="none" rtlCol="0">
              <a:spAutoFit/>
            </a:bodyPr>
            <a:lstStyle/>
            <a:p>
              <a:pPr algn="ctr"/>
              <a:r>
                <a:rPr lang="ru-RU" dirty="0" smtClean="0">
                  <a:latin typeface="a_PlakatCmplSh" pitchFamily="34" charset="-52"/>
                </a:rPr>
                <a:t>«Друзья»</a:t>
              </a:r>
            </a:p>
          </p:txBody>
        </p:sp>
      </p:grpSp>
      <p:grpSp>
        <p:nvGrpSpPr>
          <p:cNvPr id="29" name="Группа 28"/>
          <p:cNvGrpSpPr/>
          <p:nvPr/>
        </p:nvGrpSpPr>
        <p:grpSpPr>
          <a:xfrm>
            <a:off x="451667" y="3429424"/>
            <a:ext cx="6928849" cy="3115068"/>
            <a:chOff x="442958" y="259504"/>
            <a:chExt cx="6928849" cy="3115068"/>
          </a:xfrm>
        </p:grpSpPr>
        <p:pic>
          <p:nvPicPr>
            <p:cNvPr id="30" name="Picture 12" descr="https://i.pinimg.com/236x/18/cb/30/18cb30dc852a352f8fb7b28fc8f18319--primary-teaching-student-teaching.jpg"/>
            <p:cNvPicPr>
              <a:picLocks noChangeAspect="1" noChangeArrowheads="1"/>
            </p:cNvPicPr>
            <p:nvPr/>
          </p:nvPicPr>
          <p:blipFill>
            <a:blip r:embed="rId2"/>
            <a:srcRect t="7194" b="12768"/>
            <a:stretch>
              <a:fillRect/>
            </a:stretch>
          </p:blipFill>
          <p:spPr bwMode="auto">
            <a:xfrm>
              <a:off x="442958" y="263858"/>
              <a:ext cx="2169614" cy="2244210"/>
            </a:xfrm>
            <a:prstGeom prst="rect">
              <a:avLst/>
            </a:prstGeom>
            <a:noFill/>
          </p:spPr>
        </p:pic>
        <p:pic>
          <p:nvPicPr>
            <p:cNvPr id="31" name="Picture 20" descr="https://i.pinimg.com/originals/ac/3d/29/ac3d29398152a37d1e0cfe068d1531e4.jpg"/>
            <p:cNvPicPr>
              <a:picLocks noChangeAspect="1" noChangeArrowheads="1"/>
            </p:cNvPicPr>
            <p:nvPr/>
          </p:nvPicPr>
          <p:blipFill>
            <a:blip r:embed="rId3" cstate="print">
              <a:clrChange>
                <a:clrFrom>
                  <a:srgbClr val="FFFFF7"/>
                </a:clrFrom>
                <a:clrTo>
                  <a:srgbClr val="FFFFF7">
                    <a:alpha val="0"/>
                  </a:srgbClr>
                </a:clrTo>
              </a:clrChange>
            </a:blip>
            <a:srcRect l="6291" t="4402" r="8299" b="7547"/>
            <a:stretch>
              <a:fillRect/>
            </a:stretch>
          </p:blipFill>
          <p:spPr bwMode="auto">
            <a:xfrm>
              <a:off x="711271" y="836023"/>
              <a:ext cx="1457256" cy="1489166"/>
            </a:xfrm>
            <a:prstGeom prst="rect">
              <a:avLst/>
            </a:prstGeom>
            <a:noFill/>
          </p:spPr>
        </p:pic>
        <p:pic>
          <p:nvPicPr>
            <p:cNvPr id="32" name="Picture 12" descr="https://i.pinimg.com/236x/18/cb/30/18cb30dc852a352f8fb7b28fc8f18319--primary-teaching-student-teaching.jpg"/>
            <p:cNvPicPr>
              <a:picLocks noChangeAspect="1" noChangeArrowheads="1"/>
            </p:cNvPicPr>
            <p:nvPr/>
          </p:nvPicPr>
          <p:blipFill>
            <a:blip r:embed="rId2"/>
            <a:srcRect t="7194" b="12768"/>
            <a:stretch>
              <a:fillRect/>
            </a:stretch>
          </p:blipFill>
          <p:spPr bwMode="auto">
            <a:xfrm>
              <a:off x="2816044" y="259504"/>
              <a:ext cx="2169614" cy="2244210"/>
            </a:xfrm>
            <a:prstGeom prst="rect">
              <a:avLst/>
            </a:prstGeom>
            <a:noFill/>
          </p:spPr>
        </p:pic>
        <p:pic>
          <p:nvPicPr>
            <p:cNvPr id="33" name="Picture 22" descr="https://i.pinimg.com/originals/5d/3c/c2/5d3cc2f0408b9524def968f0a51af4e5.jpg"/>
            <p:cNvPicPr>
              <a:picLocks noChangeAspect="1" noChangeArrowheads="1"/>
            </p:cNvPicPr>
            <p:nvPr/>
          </p:nvPicPr>
          <p:blipFill>
            <a:blip r:embed="rId4"/>
            <a:srcRect l="35295" r="11989" b="47886"/>
            <a:stretch>
              <a:fillRect/>
            </a:stretch>
          </p:blipFill>
          <p:spPr bwMode="auto">
            <a:xfrm>
              <a:off x="3148149" y="615820"/>
              <a:ext cx="1319349" cy="1696306"/>
            </a:xfrm>
            <a:prstGeom prst="rect">
              <a:avLst/>
            </a:prstGeom>
            <a:noFill/>
          </p:spPr>
        </p:pic>
        <p:sp>
          <p:nvSpPr>
            <p:cNvPr id="34" name="Прямоугольник 33"/>
            <p:cNvSpPr/>
            <p:nvPr/>
          </p:nvSpPr>
          <p:spPr>
            <a:xfrm>
              <a:off x="679268" y="2573383"/>
              <a:ext cx="1789611" cy="7445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_PlakatCmplSh" pitchFamily="34" charset="-52"/>
                </a:rPr>
                <a:t>«Мороженое»</a:t>
              </a:r>
              <a:endParaRPr lang="ru-RU" b="1" dirty="0">
                <a:solidFill>
                  <a:schemeClr val="tx1"/>
                </a:solidFill>
                <a:latin typeface="a_PlakatCmplSh" pitchFamily="34" charset="-52"/>
              </a:endParaRPr>
            </a:p>
          </p:txBody>
        </p:sp>
        <p:sp>
          <p:nvSpPr>
            <p:cNvPr id="35" name="Прямоугольник 34"/>
            <p:cNvSpPr/>
            <p:nvPr/>
          </p:nvSpPr>
          <p:spPr>
            <a:xfrm>
              <a:off x="3013165" y="2608217"/>
              <a:ext cx="1793965" cy="7445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_PlakatCmplSh" pitchFamily="34" charset="-52"/>
                </a:rPr>
                <a:t>«Машенька»</a:t>
              </a:r>
              <a:endParaRPr lang="ru-RU" b="1" dirty="0">
                <a:solidFill>
                  <a:schemeClr val="tx1"/>
                </a:solidFill>
                <a:latin typeface="a_PlakatCmplSh" pitchFamily="34" charset="-52"/>
              </a:endParaRPr>
            </a:p>
          </p:txBody>
        </p:sp>
        <p:pic>
          <p:nvPicPr>
            <p:cNvPr id="36" name="Picture 12" descr="https://i.pinimg.com/236x/18/cb/30/18cb30dc852a352f8fb7b28fc8f18319--primary-teaching-student-teaching.jpg"/>
            <p:cNvPicPr>
              <a:picLocks noChangeAspect="1" noChangeArrowheads="1"/>
            </p:cNvPicPr>
            <p:nvPr/>
          </p:nvPicPr>
          <p:blipFill>
            <a:blip r:embed="rId2"/>
            <a:srcRect t="7194" b="12768"/>
            <a:stretch>
              <a:fillRect/>
            </a:stretch>
          </p:blipFill>
          <p:spPr bwMode="auto">
            <a:xfrm>
              <a:off x="5202193" y="294338"/>
              <a:ext cx="2169614" cy="2244210"/>
            </a:xfrm>
            <a:prstGeom prst="rect">
              <a:avLst/>
            </a:prstGeom>
            <a:noFill/>
          </p:spPr>
        </p:pic>
        <p:pic>
          <p:nvPicPr>
            <p:cNvPr id="37" name="Picture 24" descr="https://i.pinimg.com/736x/1f/d7/99/1fd7996e540c345b7b333b2915e4ab3d.jpg"/>
            <p:cNvPicPr>
              <a:picLocks noChangeAspect="1" noChangeArrowheads="1"/>
            </p:cNvPicPr>
            <p:nvPr/>
          </p:nvPicPr>
          <p:blipFill>
            <a:blip r:embed="rId5">
              <a:clrChange>
                <a:clrFrom>
                  <a:srgbClr val="FCFCFC"/>
                </a:clrFrom>
                <a:clrTo>
                  <a:srgbClr val="FCFCFC">
                    <a:alpha val="0"/>
                  </a:srgbClr>
                </a:clrTo>
              </a:clrChange>
            </a:blip>
            <a:srcRect l="29830" b="45021"/>
            <a:stretch>
              <a:fillRect/>
            </a:stretch>
          </p:blipFill>
          <p:spPr bwMode="auto">
            <a:xfrm>
              <a:off x="5329647" y="587829"/>
              <a:ext cx="1717640" cy="1867988"/>
            </a:xfrm>
            <a:prstGeom prst="rect">
              <a:avLst/>
            </a:prstGeom>
            <a:noFill/>
          </p:spPr>
        </p:pic>
        <p:sp>
          <p:nvSpPr>
            <p:cNvPr id="38" name="Прямоугольник 37"/>
            <p:cNvSpPr/>
            <p:nvPr/>
          </p:nvSpPr>
          <p:spPr>
            <a:xfrm>
              <a:off x="5386251" y="2629989"/>
              <a:ext cx="1759132" cy="7445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«Друзья»</a:t>
              </a:r>
              <a:endParaRPr lang="ru-RU" b="1" dirty="0"/>
            </a:p>
          </p:txBody>
        </p:sp>
        <p:sp>
          <p:nvSpPr>
            <p:cNvPr id="39" name="TextBox 38"/>
            <p:cNvSpPr txBox="1"/>
            <p:nvPr/>
          </p:nvSpPr>
          <p:spPr>
            <a:xfrm>
              <a:off x="5551714" y="2821578"/>
              <a:ext cx="1338829" cy="369332"/>
            </a:xfrm>
            <a:prstGeom prst="rect">
              <a:avLst/>
            </a:prstGeom>
            <a:noFill/>
          </p:spPr>
          <p:txBody>
            <a:bodyPr wrap="none" rtlCol="0">
              <a:spAutoFit/>
            </a:bodyPr>
            <a:lstStyle/>
            <a:p>
              <a:pPr algn="ctr"/>
              <a:r>
                <a:rPr lang="ru-RU" dirty="0" smtClean="0">
                  <a:latin typeface="a_PlakatCmplSh" pitchFamily="34" charset="-52"/>
                </a:rPr>
                <a:t>«Друзья»</a:t>
              </a:r>
            </a:p>
          </p:txBody>
        </p:sp>
      </p:grpSp>
      <p:pic>
        <p:nvPicPr>
          <p:cNvPr id="25" name="Picture 12" descr="https://i.pinimg.com/236x/18/cb/30/18cb30dc852a352f8fb7b28fc8f18319--primary-teaching-student-teaching.jpg"/>
          <p:cNvPicPr>
            <a:picLocks noChangeAspect="1" noChangeArrowheads="1"/>
          </p:cNvPicPr>
          <p:nvPr/>
        </p:nvPicPr>
        <p:blipFill>
          <a:blip r:embed="rId2"/>
          <a:srcRect t="7194" b="12768"/>
          <a:stretch>
            <a:fillRect/>
          </a:stretch>
        </p:blipFill>
        <p:spPr bwMode="auto">
          <a:xfrm>
            <a:off x="7405462" y="211607"/>
            <a:ext cx="2169614" cy="2244210"/>
          </a:xfrm>
          <a:prstGeom prst="rect">
            <a:avLst/>
          </a:prstGeom>
          <a:noFill/>
        </p:spPr>
      </p:pic>
      <p:pic>
        <p:nvPicPr>
          <p:cNvPr id="40" name="Picture 12" descr="https://i.pinimg.com/236x/18/cb/30/18cb30dc852a352f8fb7b28fc8f18319--primary-teaching-student-teaching.jpg"/>
          <p:cNvPicPr>
            <a:picLocks noChangeAspect="1" noChangeArrowheads="1"/>
          </p:cNvPicPr>
          <p:nvPr/>
        </p:nvPicPr>
        <p:blipFill>
          <a:blip r:embed="rId2"/>
          <a:srcRect t="7194" b="12768"/>
          <a:stretch>
            <a:fillRect/>
          </a:stretch>
        </p:blipFill>
        <p:spPr bwMode="auto">
          <a:xfrm>
            <a:off x="7431587" y="3438132"/>
            <a:ext cx="2169614" cy="2244210"/>
          </a:xfrm>
          <a:prstGeom prst="rect">
            <a:avLst/>
          </a:prstGeom>
          <a:noFill/>
        </p:spPr>
      </p:pic>
      <p:sp>
        <p:nvSpPr>
          <p:cNvPr id="41" name="Прямоугольник 40"/>
          <p:cNvSpPr/>
          <p:nvPr/>
        </p:nvSpPr>
        <p:spPr>
          <a:xfrm>
            <a:off x="7615645" y="2560321"/>
            <a:ext cx="1759132" cy="7445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«Друзья»</a:t>
            </a:r>
            <a:endParaRPr lang="ru-RU" b="1" dirty="0"/>
          </a:p>
        </p:txBody>
      </p:sp>
      <p:sp>
        <p:nvSpPr>
          <p:cNvPr id="42" name="Прямоугольник 41"/>
          <p:cNvSpPr/>
          <p:nvPr/>
        </p:nvSpPr>
        <p:spPr>
          <a:xfrm>
            <a:off x="7694023" y="5826035"/>
            <a:ext cx="1759132" cy="7445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«Друзья»</a:t>
            </a:r>
            <a:endParaRPr lang="ru-RU"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412376" y="76201"/>
            <a:ext cx="8325569" cy="1402976"/>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67139" y="583787"/>
            <a:ext cx="8270807" cy="718239"/>
          </a:xfrm>
        </p:spPr>
        <p:txBody>
          <a:bodyPr>
            <a:normAutofit fontScale="90000"/>
          </a:bodyPr>
          <a:lstStyle/>
          <a:p>
            <a:r>
              <a:rPr lang="ru-RU" sz="3100" dirty="0" smtClean="0"/>
              <a:t>Раздел 2. Краски осени</a:t>
            </a:r>
            <a:br>
              <a:rPr lang="ru-RU" sz="3100" dirty="0" smtClean="0"/>
            </a:br>
            <a:r>
              <a:rPr lang="ru-RU" sz="3100" dirty="0" smtClean="0"/>
              <a:t>Тема 4: Народные пословицы и поговорки об осени. Загадки.</a:t>
            </a:r>
            <a:r>
              <a:rPr lang="en-US" sz="3200" dirty="0" smtClean="0"/>
              <a:t/>
            </a:r>
            <a:br>
              <a:rPr lang="en-US" sz="3200" dirty="0" smtClean="0"/>
            </a:br>
            <a:endParaRPr lang="ru-RU" sz="3600" dirty="0"/>
          </a:p>
        </p:txBody>
      </p:sp>
      <p:sp>
        <p:nvSpPr>
          <p:cNvPr id="3" name="Содержимое 2"/>
          <p:cNvSpPr>
            <a:spLocks noGrp="1"/>
          </p:cNvSpPr>
          <p:nvPr>
            <p:ph idx="1"/>
          </p:nvPr>
        </p:nvSpPr>
        <p:spPr>
          <a:xfrm>
            <a:off x="651221" y="1636781"/>
            <a:ext cx="8543925" cy="4351338"/>
          </a:xfrm>
        </p:spPr>
        <p:txBody>
          <a:bodyPr>
            <a:noAutofit/>
          </a:bodyPr>
          <a:lstStyle/>
          <a:p>
            <a:pPr>
              <a:buNone/>
            </a:pPr>
            <a:r>
              <a:rPr lang="ru-RU" sz="1600" b="1" dirty="0" smtClean="0"/>
              <a:t>Введение:</a:t>
            </a:r>
            <a:r>
              <a:rPr lang="ru-RU" sz="1600" dirty="0" smtClean="0"/>
              <a:t> Ребята, а какое у нас сейчас время года? (осень)  Мне очень нравится осень, ведь это время года очень красивое, листья на деревьях становятся очень необычными. А вам нравится это время года? А какие вы знаете пословицы, загадки об осени?</a:t>
            </a:r>
          </a:p>
          <a:p>
            <a:pPr>
              <a:buNone/>
            </a:pPr>
            <a:r>
              <a:rPr lang="ru-RU" sz="1600" dirty="0" smtClean="0"/>
              <a:t>Сегодня, мы с вами сделаем в нашу ИТ тетрадь необычную книжку, куда будем помешать карточки с загадками, пословицами  и приметами про осень. А для хранения таких карточек у нас будет корзинка. Учитель демонстрирует детям свою тетрадь.</a:t>
            </a:r>
          </a:p>
          <a:p>
            <a:pPr>
              <a:buNone/>
            </a:pPr>
            <a:r>
              <a:rPr lang="ru-RU" sz="1600" b="1" dirty="0" smtClean="0"/>
              <a:t>Интерактивный элемент</a:t>
            </a:r>
            <a:r>
              <a:rPr lang="ru-RU" sz="1600" dirty="0" smtClean="0"/>
              <a:t>: </a:t>
            </a:r>
          </a:p>
          <a:p>
            <a:pPr marL="514350" indent="-514350">
              <a:buAutoNum type="arabicPeriod"/>
            </a:pPr>
            <a:r>
              <a:rPr lang="ru-RU" sz="1600" dirty="0" smtClean="0"/>
              <a:t>Вырезать шаблон Т-образной книжки. Карточки к нему и кармашек. </a:t>
            </a:r>
          </a:p>
          <a:p>
            <a:pPr marL="514350" indent="-514350">
              <a:buAutoNum type="arabicPeriod"/>
            </a:pPr>
            <a:r>
              <a:rPr lang="ru-RU" sz="1600" dirty="0" smtClean="0"/>
              <a:t>Приклей Т-образную книжку и кармашек в тетрадь.</a:t>
            </a:r>
          </a:p>
          <a:p>
            <a:pPr marL="514350" indent="-514350">
              <a:buAutoNum type="arabicPeriod"/>
            </a:pPr>
            <a:r>
              <a:rPr lang="ru-RU" sz="1600" dirty="0" smtClean="0"/>
              <a:t>Сложи карточки в кармашек.</a:t>
            </a:r>
          </a:p>
          <a:p>
            <a:pPr marL="514350" indent="-514350">
              <a:buNone/>
            </a:pPr>
            <a:r>
              <a:rPr lang="ru-RU" sz="1600" b="1" dirty="0" smtClean="0"/>
              <a:t>Задания к элементу: </a:t>
            </a:r>
          </a:p>
          <a:p>
            <a:pPr marL="514350" indent="-514350">
              <a:buAutoNum type="arabicPeriod"/>
            </a:pPr>
            <a:r>
              <a:rPr lang="ru-RU" sz="1600" dirty="0" smtClean="0"/>
              <a:t>Вынь карточки из кармашка. Прочитай, что написано на карточке и положи её на нужное название.</a:t>
            </a:r>
          </a:p>
          <a:p>
            <a:pPr marL="514350" indent="-514350">
              <a:buAutoNum type="arabicPeriod"/>
            </a:pPr>
            <a:r>
              <a:rPr lang="ru-RU" sz="1600" dirty="0" smtClean="0"/>
              <a:t>Кидай монетку, на какой флэп она попадёт, такую карточку из корзинки тебе надо достать.</a:t>
            </a:r>
          </a:p>
          <a:p>
            <a:pPr marL="514350" indent="-514350">
              <a:buNone/>
            </a:pPr>
            <a:r>
              <a:rPr lang="ru-RU" sz="1600" b="1" dirty="0" smtClean="0"/>
              <a:t>Домашнее задание: </a:t>
            </a:r>
            <a:r>
              <a:rPr lang="ru-RU" sz="1600" dirty="0" smtClean="0"/>
              <a:t>раскрасить все шаблоны. Дополни  своей информацией пустые карточки. Приведи примеры из учебника или свои.</a:t>
            </a:r>
          </a:p>
          <a:p>
            <a:pPr marL="514350" indent="-514350">
              <a:buNone/>
            </a:pPr>
            <a:endParaRPr lang="ru-RU"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школа\ИТ  в начальной школе\фото шаблонов по литературному чтению для ИТ\viber image 2020-04-05 , 17.16.24.jpg"/>
          <p:cNvPicPr>
            <a:picLocks noChangeAspect="1" noChangeArrowheads="1"/>
          </p:cNvPicPr>
          <p:nvPr/>
        </p:nvPicPr>
        <p:blipFill>
          <a:blip r:embed="rId2"/>
          <a:srcRect/>
          <a:stretch>
            <a:fillRect/>
          </a:stretch>
        </p:blipFill>
        <p:spPr bwMode="auto">
          <a:xfrm>
            <a:off x="168139" y="149087"/>
            <a:ext cx="3628610" cy="4191207"/>
          </a:xfrm>
          <a:prstGeom prst="rect">
            <a:avLst/>
          </a:prstGeom>
          <a:noFill/>
        </p:spPr>
      </p:pic>
      <p:pic>
        <p:nvPicPr>
          <p:cNvPr id="52227" name="Picture 3" descr="D:\школа\ИТ  в начальной школе\фото шаблонов по литературному чтению для ИТ\viber image 2020-04-05 , 17.16.24 6.jpg"/>
          <p:cNvPicPr>
            <a:picLocks noChangeAspect="1" noChangeArrowheads="1"/>
          </p:cNvPicPr>
          <p:nvPr/>
        </p:nvPicPr>
        <p:blipFill>
          <a:blip r:embed="rId3"/>
          <a:srcRect/>
          <a:stretch>
            <a:fillRect/>
          </a:stretch>
        </p:blipFill>
        <p:spPr bwMode="auto">
          <a:xfrm>
            <a:off x="3972754" y="132121"/>
            <a:ext cx="3690316" cy="4325371"/>
          </a:xfrm>
          <a:prstGeom prst="rect">
            <a:avLst/>
          </a:prstGeom>
          <a:noFill/>
        </p:spPr>
      </p:pic>
      <p:pic>
        <p:nvPicPr>
          <p:cNvPr id="52228" name="Picture 4" descr="D:\школа\ИТ  в начальной школе\фото шаблонов по литературному чтению для ИТ\viber image 2020-04-05 , 17.16.23.jpg"/>
          <p:cNvPicPr>
            <a:picLocks noChangeAspect="1" noChangeArrowheads="1"/>
          </p:cNvPicPr>
          <p:nvPr/>
        </p:nvPicPr>
        <p:blipFill>
          <a:blip r:embed="rId4"/>
          <a:srcRect/>
          <a:stretch>
            <a:fillRect/>
          </a:stretch>
        </p:blipFill>
        <p:spPr bwMode="auto">
          <a:xfrm>
            <a:off x="6017109" y="2673626"/>
            <a:ext cx="3487887" cy="402638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7597391" y="214367"/>
            <a:ext cx="2023534" cy="5968999"/>
            <a:chOff x="6934200" y="245535"/>
            <a:chExt cx="2023534" cy="5968999"/>
          </a:xfrm>
          <a:noFill/>
        </p:grpSpPr>
        <p:sp>
          <p:nvSpPr>
            <p:cNvPr id="14" name="Прямоугольник 13"/>
            <p:cNvSpPr/>
            <p:nvPr/>
          </p:nvSpPr>
          <p:spPr>
            <a:xfrm>
              <a:off x="6934200" y="245535"/>
              <a:ext cx="2023534" cy="1989666"/>
            </a:xfrm>
            <a:prstGeom prst="rect">
              <a:avLst/>
            </a:prstGeom>
            <a:grpFill/>
            <a:ln w="19050">
              <a:solidFill>
                <a:schemeClr val="tx1">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Тёплая осень к</a:t>
              </a:r>
            </a:p>
            <a:p>
              <a:pPr algn="ctr"/>
              <a:r>
                <a:rPr lang="ru-RU" dirty="0" smtClean="0">
                  <a:solidFill>
                    <a:schemeClr val="tx1"/>
                  </a:solidFill>
                </a:rPr>
                <a:t>долгой зиме</a:t>
              </a:r>
              <a:endParaRPr lang="ru-RU" dirty="0">
                <a:solidFill>
                  <a:schemeClr val="tx1"/>
                </a:solidFill>
              </a:endParaRPr>
            </a:p>
          </p:txBody>
        </p:sp>
        <p:sp>
          <p:nvSpPr>
            <p:cNvPr id="15" name="Прямоугольник 14"/>
            <p:cNvSpPr/>
            <p:nvPr/>
          </p:nvSpPr>
          <p:spPr>
            <a:xfrm>
              <a:off x="6942668" y="2235202"/>
              <a:ext cx="2006600" cy="1989666"/>
            </a:xfrm>
            <a:prstGeom prst="rect">
              <a:avLst/>
            </a:prstGeom>
            <a:grpFill/>
            <a:ln w="19050">
              <a:solidFill>
                <a:schemeClr val="tx1">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Поздний листопад</a:t>
              </a:r>
            </a:p>
            <a:p>
              <a:pPr algn="ctr"/>
              <a:r>
                <a:rPr lang="ru-RU" dirty="0" smtClean="0">
                  <a:solidFill>
                    <a:schemeClr val="tx1"/>
                  </a:solidFill>
                </a:rPr>
                <a:t>к тяжёлой зиме</a:t>
              </a:r>
              <a:endParaRPr lang="ru-RU" dirty="0">
                <a:solidFill>
                  <a:schemeClr val="tx1"/>
                </a:solidFill>
              </a:endParaRPr>
            </a:p>
          </p:txBody>
        </p:sp>
        <p:sp>
          <p:nvSpPr>
            <p:cNvPr id="16" name="Прямоугольник 15"/>
            <p:cNvSpPr/>
            <p:nvPr/>
          </p:nvSpPr>
          <p:spPr>
            <a:xfrm>
              <a:off x="6942667" y="4224868"/>
              <a:ext cx="2006600" cy="1989666"/>
            </a:xfrm>
            <a:prstGeom prst="rect">
              <a:avLst/>
            </a:prstGeom>
            <a:grpFill/>
            <a:ln w="19050">
              <a:solidFill>
                <a:schemeClr val="tx1">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Много рябины в лесу - дождливая осень</a:t>
              </a:r>
              <a:endParaRPr lang="ru-RU" dirty="0">
                <a:solidFill>
                  <a:schemeClr val="tx1"/>
                </a:solidFill>
              </a:endParaRPr>
            </a:p>
          </p:txBody>
        </p:sp>
      </p:grpSp>
      <p:pic>
        <p:nvPicPr>
          <p:cNvPr id="2058" name="Picture 10" descr="http://zabavnik.club/wp-content/uploads/2018/04/raskraski_pro_osen_8_26052635-1024x768.jpg"/>
          <p:cNvPicPr>
            <a:picLocks noChangeAspect="1" noChangeArrowheads="1"/>
          </p:cNvPicPr>
          <p:nvPr/>
        </p:nvPicPr>
        <p:blipFill>
          <a:blip r:embed="rId2" cstate="print"/>
          <a:srcRect l="3067" t="4226" r="2823" b="4199"/>
          <a:stretch>
            <a:fillRect/>
          </a:stretch>
        </p:blipFill>
        <p:spPr bwMode="auto">
          <a:xfrm>
            <a:off x="5576835" y="4190163"/>
            <a:ext cx="2009670" cy="2009671"/>
          </a:xfrm>
          <a:prstGeom prst="rect">
            <a:avLst/>
          </a:prstGeom>
          <a:noFill/>
        </p:spPr>
      </p:pic>
      <p:pic>
        <p:nvPicPr>
          <p:cNvPr id="18" name="Рисунок 17"/>
          <p:cNvPicPr>
            <a:picLocks noChangeAspect="1"/>
          </p:cNvPicPr>
          <p:nvPr/>
        </p:nvPicPr>
        <p:blipFill>
          <a:blip r:embed="rId3"/>
          <a:stretch>
            <a:fillRect/>
          </a:stretch>
        </p:blipFill>
        <p:spPr>
          <a:xfrm>
            <a:off x="295918" y="0"/>
            <a:ext cx="6127011" cy="6127011"/>
          </a:xfrm>
          <a:prstGeom prst="rect">
            <a:avLst/>
          </a:prstGeom>
        </p:spPr>
      </p:pic>
      <p:grpSp>
        <p:nvGrpSpPr>
          <p:cNvPr id="32" name="Группа 31"/>
          <p:cNvGrpSpPr/>
          <p:nvPr/>
        </p:nvGrpSpPr>
        <p:grpSpPr>
          <a:xfrm>
            <a:off x="530364" y="237805"/>
            <a:ext cx="5863868" cy="5792311"/>
            <a:chOff x="530364" y="237805"/>
            <a:chExt cx="5863868" cy="5792311"/>
          </a:xfrm>
        </p:grpSpPr>
        <p:pic>
          <p:nvPicPr>
            <p:cNvPr id="25" name="Picture 2" descr="https://avatars.mds.yandex.net/get-pdb/2308779/af9afc10-c859-45c2-8520-10ecbd1db66c/s1200"/>
            <p:cNvPicPr>
              <a:picLocks noChangeAspect="1" noChangeArrowheads="1"/>
            </p:cNvPicPr>
            <p:nvPr/>
          </p:nvPicPr>
          <p:blipFill>
            <a:blip r:embed="rId4"/>
            <a:srcRect/>
            <a:stretch>
              <a:fillRect/>
            </a:stretch>
          </p:blipFill>
          <p:spPr bwMode="auto">
            <a:xfrm>
              <a:off x="1135866" y="3081470"/>
              <a:ext cx="976909" cy="941903"/>
            </a:xfrm>
            <a:prstGeom prst="rect">
              <a:avLst/>
            </a:prstGeom>
            <a:noFill/>
          </p:spPr>
        </p:pic>
        <p:pic>
          <p:nvPicPr>
            <p:cNvPr id="26" name="Picture 8" descr="http://3mu.ru/wp-content/uploads/2019/08/tematicheskie-osen-16.gif"/>
            <p:cNvPicPr>
              <a:picLocks noChangeAspect="1" noChangeArrowheads="1"/>
            </p:cNvPicPr>
            <p:nvPr/>
          </p:nvPicPr>
          <p:blipFill>
            <a:blip r:embed="rId5">
              <a:clrChange>
                <a:clrFrom>
                  <a:srgbClr val="FFFFFF"/>
                </a:clrFrom>
                <a:clrTo>
                  <a:srgbClr val="FFFFFF">
                    <a:alpha val="0"/>
                  </a:srgbClr>
                </a:clrTo>
              </a:clrChange>
            </a:blip>
            <a:srcRect t="4224" r="7635"/>
            <a:stretch>
              <a:fillRect/>
            </a:stretch>
          </p:blipFill>
          <p:spPr bwMode="auto">
            <a:xfrm>
              <a:off x="5444503" y="2998643"/>
              <a:ext cx="722295" cy="1059434"/>
            </a:xfrm>
            <a:prstGeom prst="rect">
              <a:avLst/>
            </a:prstGeom>
            <a:noFill/>
          </p:spPr>
        </p:pic>
        <p:pic>
          <p:nvPicPr>
            <p:cNvPr id="28" name="Picture 6" descr="https://i.pinimg.com/736x/e6/18/0d/e6180da4dcf4cf1c0d5d232a8745fb2c--fall-coloring-pages-kids-coloring.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7065" y="1021613"/>
              <a:ext cx="801158" cy="980750"/>
            </a:xfrm>
            <a:prstGeom prst="rect">
              <a:avLst/>
            </a:prstGeom>
            <a:noFill/>
          </p:spPr>
        </p:pic>
        <p:pic>
          <p:nvPicPr>
            <p:cNvPr id="29" name="Picture 4" descr="https://sad9.ru/images/u/pages/811/22.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336844" y="4886418"/>
              <a:ext cx="928159" cy="1143698"/>
            </a:xfrm>
            <a:prstGeom prst="rect">
              <a:avLst/>
            </a:prstGeom>
            <a:noFill/>
          </p:spPr>
        </p:pic>
        <p:pic>
          <p:nvPicPr>
            <p:cNvPr id="30" name="Рисунок 29" descr="надписи об осени.png"/>
            <p:cNvPicPr>
              <a:picLocks noChangeAspect="1"/>
            </p:cNvPicPr>
            <p:nvPr/>
          </p:nvPicPr>
          <p:blipFill>
            <a:blip r:embed="rId8"/>
            <a:stretch>
              <a:fillRect/>
            </a:stretch>
          </p:blipFill>
          <p:spPr>
            <a:xfrm>
              <a:off x="530364" y="237805"/>
              <a:ext cx="5863868" cy="4522858"/>
            </a:xfrm>
            <a:prstGeom prst="rect">
              <a:avLst/>
            </a:prstGeom>
          </p:spPr>
        </p:pic>
        <p:pic>
          <p:nvPicPr>
            <p:cNvPr id="31" name="Рисунок 30" descr="Рисунок1.png"/>
            <p:cNvPicPr>
              <a:picLocks noChangeAspect="1"/>
            </p:cNvPicPr>
            <p:nvPr/>
          </p:nvPicPr>
          <p:blipFill>
            <a:blip r:embed="rId9"/>
            <a:stretch>
              <a:fillRect/>
            </a:stretch>
          </p:blipFill>
          <p:spPr>
            <a:xfrm>
              <a:off x="2547714" y="2174343"/>
              <a:ext cx="1767694" cy="1664071"/>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па 15"/>
          <p:cNvGrpSpPr/>
          <p:nvPr/>
        </p:nvGrpSpPr>
        <p:grpSpPr>
          <a:xfrm>
            <a:off x="4947559" y="697261"/>
            <a:ext cx="4336866" cy="5894787"/>
            <a:chOff x="261259" y="697832"/>
            <a:chExt cx="4336866" cy="5894787"/>
          </a:xfrm>
        </p:grpSpPr>
        <p:sp>
          <p:nvSpPr>
            <p:cNvPr id="4" name="Прямоугольник 3"/>
            <p:cNvSpPr/>
            <p:nvPr/>
          </p:nvSpPr>
          <p:spPr>
            <a:xfrm>
              <a:off x="261259" y="697832"/>
              <a:ext cx="4336866" cy="37332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Прямоугольник 4"/>
            <p:cNvSpPr/>
            <p:nvPr/>
          </p:nvSpPr>
          <p:spPr>
            <a:xfrm>
              <a:off x="261259" y="1071153"/>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Прямоугольник 5"/>
            <p:cNvSpPr/>
            <p:nvPr/>
          </p:nvSpPr>
          <p:spPr>
            <a:xfrm>
              <a:off x="1708484" y="1071152"/>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p:cNvSpPr/>
            <p:nvPr/>
          </p:nvSpPr>
          <p:spPr>
            <a:xfrm>
              <a:off x="3148496" y="1071152"/>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Группа 10"/>
            <p:cNvGrpSpPr/>
            <p:nvPr/>
          </p:nvGrpSpPr>
          <p:grpSpPr>
            <a:xfrm>
              <a:off x="261259" y="2911641"/>
              <a:ext cx="4334462" cy="1840490"/>
              <a:chOff x="251642" y="2911641"/>
              <a:chExt cx="4334462" cy="1840490"/>
            </a:xfrm>
          </p:grpSpPr>
          <p:sp>
            <p:nvSpPr>
              <p:cNvPr id="8" name="Прямоугольник 7"/>
              <p:cNvSpPr/>
              <p:nvPr/>
            </p:nvSpPr>
            <p:spPr>
              <a:xfrm>
                <a:off x="251642" y="2911642"/>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698867" y="2911641"/>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Прямоугольник 9"/>
              <p:cNvSpPr/>
              <p:nvPr/>
            </p:nvSpPr>
            <p:spPr>
              <a:xfrm>
                <a:off x="3138879" y="2911641"/>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Группа 11"/>
            <p:cNvGrpSpPr/>
            <p:nvPr/>
          </p:nvGrpSpPr>
          <p:grpSpPr>
            <a:xfrm>
              <a:off x="261259" y="4752129"/>
              <a:ext cx="4334462" cy="1840490"/>
              <a:chOff x="251642" y="2911641"/>
              <a:chExt cx="4334462" cy="1840490"/>
            </a:xfrm>
          </p:grpSpPr>
          <p:sp>
            <p:nvSpPr>
              <p:cNvPr id="13" name="Прямоугольник 12"/>
              <p:cNvSpPr/>
              <p:nvPr/>
            </p:nvSpPr>
            <p:spPr>
              <a:xfrm>
                <a:off x="251642" y="2911642"/>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Прямоугольник 13"/>
              <p:cNvSpPr/>
              <p:nvPr/>
            </p:nvSpPr>
            <p:spPr>
              <a:xfrm>
                <a:off x="1698867" y="2911641"/>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Прямоугольник 14"/>
              <p:cNvSpPr/>
              <p:nvPr/>
            </p:nvSpPr>
            <p:spPr>
              <a:xfrm>
                <a:off x="3138879" y="2911641"/>
                <a:ext cx="1447225" cy="18404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413659" y="294240"/>
            <a:ext cx="1010213" cy="369332"/>
          </a:xfrm>
          <a:prstGeom prst="rect">
            <a:avLst/>
          </a:prstGeom>
          <a:noFill/>
        </p:spPr>
        <p:txBody>
          <a:bodyPr wrap="none" rtlCol="0">
            <a:spAutoFit/>
          </a:bodyPr>
          <a:lstStyle/>
          <a:p>
            <a:r>
              <a:rPr lang="ru-RU" dirty="0" smtClean="0"/>
              <a:t>Рубрики</a:t>
            </a:r>
            <a:endParaRPr lang="en-US" dirty="0"/>
          </a:p>
        </p:txBody>
      </p:sp>
      <p:sp>
        <p:nvSpPr>
          <p:cNvPr id="18" name="TextBox 17"/>
          <p:cNvSpPr txBox="1"/>
          <p:nvPr/>
        </p:nvSpPr>
        <p:spPr>
          <a:xfrm>
            <a:off x="5383739" y="707840"/>
            <a:ext cx="3462102" cy="369332"/>
          </a:xfrm>
          <a:prstGeom prst="rect">
            <a:avLst/>
          </a:prstGeom>
          <a:noFill/>
        </p:spPr>
        <p:txBody>
          <a:bodyPr wrap="none" rtlCol="0">
            <a:spAutoFit/>
          </a:bodyPr>
          <a:lstStyle/>
          <a:p>
            <a:r>
              <a:rPr lang="ru-RU" b="1" dirty="0" smtClean="0"/>
              <a:t>ЛИТЕРАТУРНОЕ ЧТЕНИЕ- 2 ЧАСТЬ</a:t>
            </a:r>
            <a:endParaRPr lang="ru-RU" b="1" dirty="0"/>
          </a:p>
        </p:txBody>
      </p:sp>
      <p:sp>
        <p:nvSpPr>
          <p:cNvPr id="20" name="Прямоугольник 19"/>
          <p:cNvSpPr/>
          <p:nvPr/>
        </p:nvSpPr>
        <p:spPr>
          <a:xfrm>
            <a:off x="1562776" y="1127327"/>
            <a:ext cx="4953000" cy="923330"/>
          </a:xfrm>
          <a:prstGeom prst="rect">
            <a:avLst/>
          </a:prstGeom>
        </p:spPr>
        <p:txBody>
          <a:bodyPr>
            <a:spAutoFit/>
          </a:bodyPr>
          <a:lstStyle/>
          <a:p>
            <a:pPr algn="ctr"/>
            <a:r>
              <a:rPr lang="ru-RU" b="1" dirty="0" smtClean="0"/>
              <a:t>Раздел3.</a:t>
            </a:r>
            <a:r>
              <a:rPr lang="ru-RU" dirty="0" smtClean="0"/>
              <a:t> </a:t>
            </a:r>
            <a:endParaRPr lang="ru-RU" dirty="0"/>
          </a:p>
          <a:p>
            <a:pPr algn="ctr"/>
            <a:r>
              <a:rPr lang="ru-RU" dirty="0" smtClean="0"/>
              <a:t>Мир народной</a:t>
            </a:r>
          </a:p>
          <a:p>
            <a:pPr algn="ctr"/>
            <a:r>
              <a:rPr lang="ru-RU" dirty="0" smtClean="0"/>
              <a:t>сказки</a:t>
            </a:r>
            <a:endParaRPr lang="ru-RU" dirty="0"/>
          </a:p>
        </p:txBody>
      </p:sp>
      <p:sp>
        <p:nvSpPr>
          <p:cNvPr id="22" name="Прямоугольник 21"/>
          <p:cNvSpPr/>
          <p:nvPr/>
        </p:nvSpPr>
        <p:spPr>
          <a:xfrm>
            <a:off x="114692" y="2927537"/>
            <a:ext cx="4953000" cy="646331"/>
          </a:xfrm>
          <a:prstGeom prst="rect">
            <a:avLst/>
          </a:prstGeom>
        </p:spPr>
        <p:txBody>
          <a:bodyPr>
            <a:spAutoFit/>
          </a:bodyPr>
          <a:lstStyle/>
          <a:p>
            <a:pPr algn="ctr"/>
            <a:r>
              <a:rPr lang="ru-RU" b="1" dirty="0"/>
              <a:t>Раздел </a:t>
            </a:r>
            <a:r>
              <a:rPr lang="ru-RU" b="1" dirty="0" smtClean="0"/>
              <a:t>5. </a:t>
            </a:r>
            <a:endParaRPr lang="ru-RU" b="1" dirty="0"/>
          </a:p>
          <a:p>
            <a:pPr algn="ctr"/>
            <a:r>
              <a:rPr lang="ru-RU" dirty="0" smtClean="0"/>
              <a:t>Мы-друзья</a:t>
            </a:r>
            <a:endParaRPr lang="ru-RU" dirty="0"/>
          </a:p>
        </p:txBody>
      </p:sp>
      <p:grpSp>
        <p:nvGrpSpPr>
          <p:cNvPr id="24" name="Группа 23"/>
          <p:cNvGrpSpPr/>
          <p:nvPr/>
        </p:nvGrpSpPr>
        <p:grpSpPr>
          <a:xfrm>
            <a:off x="-1307047" y="697261"/>
            <a:ext cx="7854112" cy="6047756"/>
            <a:chOff x="-1307047" y="697261"/>
            <a:chExt cx="7854112" cy="6047756"/>
          </a:xfrm>
        </p:grpSpPr>
        <p:pic>
          <p:nvPicPr>
            <p:cNvPr id="2" name="Рисунок 1"/>
            <p:cNvPicPr>
              <a:picLocks noChangeAspect="1"/>
            </p:cNvPicPr>
            <p:nvPr/>
          </p:nvPicPr>
          <p:blipFill>
            <a:blip r:embed="rId2"/>
            <a:stretch>
              <a:fillRect/>
            </a:stretch>
          </p:blipFill>
          <p:spPr>
            <a:xfrm>
              <a:off x="413659" y="697261"/>
              <a:ext cx="4371211" cy="6047756"/>
            </a:xfrm>
            <a:prstGeom prst="rect">
              <a:avLst/>
            </a:prstGeom>
          </p:spPr>
        </p:pic>
        <p:sp>
          <p:nvSpPr>
            <p:cNvPr id="3" name="TextBox 2"/>
            <p:cNvSpPr txBox="1"/>
            <p:nvPr/>
          </p:nvSpPr>
          <p:spPr>
            <a:xfrm>
              <a:off x="918765" y="707840"/>
              <a:ext cx="3462102" cy="369332"/>
            </a:xfrm>
            <a:prstGeom prst="rect">
              <a:avLst/>
            </a:prstGeom>
            <a:noFill/>
          </p:spPr>
          <p:txBody>
            <a:bodyPr wrap="none" rtlCol="0">
              <a:spAutoFit/>
            </a:bodyPr>
            <a:lstStyle/>
            <a:p>
              <a:r>
                <a:rPr lang="ru-RU" b="1" dirty="0" smtClean="0"/>
                <a:t>ЛИТЕРАТУРНОЕ ЧТЕНИЕ- 1 ЧАСТЬ</a:t>
              </a:r>
              <a:endParaRPr lang="ru-RU" b="1" dirty="0"/>
            </a:p>
          </p:txBody>
        </p:sp>
        <p:sp>
          <p:nvSpPr>
            <p:cNvPr id="17" name="TextBox 16"/>
            <p:cNvSpPr txBox="1"/>
            <p:nvPr/>
          </p:nvSpPr>
          <p:spPr>
            <a:xfrm>
              <a:off x="114692" y="1110861"/>
              <a:ext cx="2109523" cy="646331"/>
            </a:xfrm>
            <a:prstGeom prst="rect">
              <a:avLst/>
            </a:prstGeom>
            <a:noFill/>
          </p:spPr>
          <p:txBody>
            <a:bodyPr wrap="square" rtlCol="0">
              <a:spAutoFit/>
            </a:bodyPr>
            <a:lstStyle/>
            <a:p>
              <a:pPr algn="ctr"/>
              <a:r>
                <a:rPr lang="ru-RU" b="1" dirty="0" smtClean="0"/>
                <a:t>Раздел 1.</a:t>
              </a:r>
              <a:r>
                <a:rPr lang="ru-RU" dirty="0" smtClean="0"/>
                <a:t> </a:t>
              </a:r>
            </a:p>
            <a:p>
              <a:pPr algn="ctr"/>
              <a:r>
                <a:rPr lang="ru-RU" dirty="0" smtClean="0"/>
                <a:t>Любите книгу</a:t>
              </a:r>
              <a:endParaRPr lang="ru-RU" dirty="0"/>
            </a:p>
          </p:txBody>
        </p:sp>
        <p:sp>
          <p:nvSpPr>
            <p:cNvPr id="19" name="Прямоугольник 18"/>
            <p:cNvSpPr/>
            <p:nvPr/>
          </p:nvSpPr>
          <p:spPr>
            <a:xfrm>
              <a:off x="122764" y="1127327"/>
              <a:ext cx="4953000" cy="646331"/>
            </a:xfrm>
            <a:prstGeom prst="rect">
              <a:avLst/>
            </a:prstGeom>
          </p:spPr>
          <p:txBody>
            <a:bodyPr>
              <a:spAutoFit/>
            </a:bodyPr>
            <a:lstStyle/>
            <a:p>
              <a:pPr algn="ctr"/>
              <a:r>
                <a:rPr lang="ru-RU" b="1" dirty="0"/>
                <a:t>Раздел </a:t>
              </a:r>
              <a:r>
                <a:rPr lang="ru-RU" b="1" dirty="0" smtClean="0"/>
                <a:t>2.</a:t>
              </a:r>
              <a:r>
                <a:rPr lang="ru-RU" dirty="0" smtClean="0"/>
                <a:t> </a:t>
              </a:r>
              <a:endParaRPr lang="ru-RU" dirty="0"/>
            </a:p>
            <a:p>
              <a:pPr algn="ctr"/>
              <a:r>
                <a:rPr lang="ru-RU" dirty="0" smtClean="0"/>
                <a:t>Краски осени</a:t>
              </a:r>
              <a:endParaRPr lang="ru-RU" dirty="0"/>
            </a:p>
          </p:txBody>
        </p:sp>
        <p:sp>
          <p:nvSpPr>
            <p:cNvPr id="21" name="Прямоугольник 20"/>
            <p:cNvSpPr/>
            <p:nvPr/>
          </p:nvSpPr>
          <p:spPr>
            <a:xfrm>
              <a:off x="-1307047" y="2916520"/>
              <a:ext cx="4953000" cy="923330"/>
            </a:xfrm>
            <a:prstGeom prst="rect">
              <a:avLst/>
            </a:prstGeom>
          </p:spPr>
          <p:txBody>
            <a:bodyPr>
              <a:spAutoFit/>
            </a:bodyPr>
            <a:lstStyle/>
            <a:p>
              <a:pPr algn="ctr"/>
              <a:r>
                <a:rPr lang="ru-RU" b="1" dirty="0"/>
                <a:t>Раздел </a:t>
              </a:r>
              <a:r>
                <a:rPr lang="ru-RU" b="1" dirty="0" smtClean="0"/>
                <a:t>4.</a:t>
              </a:r>
              <a:r>
                <a:rPr lang="ru-RU" dirty="0" smtClean="0"/>
                <a:t> </a:t>
              </a:r>
              <a:endParaRPr lang="ru-RU" dirty="0"/>
            </a:p>
            <a:p>
              <a:pPr algn="ctr"/>
              <a:r>
                <a:rPr lang="ru-RU" dirty="0" smtClean="0"/>
                <a:t>Весёлый </a:t>
              </a:r>
            </a:p>
            <a:p>
              <a:pPr algn="ctr"/>
              <a:r>
                <a:rPr lang="ru-RU" dirty="0" smtClean="0"/>
                <a:t>хоровод</a:t>
              </a:r>
              <a:endParaRPr lang="ru-RU" dirty="0"/>
            </a:p>
          </p:txBody>
        </p:sp>
        <p:sp>
          <p:nvSpPr>
            <p:cNvPr id="23" name="Прямоугольник 22"/>
            <p:cNvSpPr/>
            <p:nvPr/>
          </p:nvSpPr>
          <p:spPr>
            <a:xfrm>
              <a:off x="1594065" y="2896694"/>
              <a:ext cx="4953000" cy="923330"/>
            </a:xfrm>
            <a:prstGeom prst="rect">
              <a:avLst/>
            </a:prstGeom>
          </p:spPr>
          <p:txBody>
            <a:bodyPr>
              <a:spAutoFit/>
            </a:bodyPr>
            <a:lstStyle/>
            <a:p>
              <a:pPr algn="ctr"/>
              <a:r>
                <a:rPr lang="ru-RU" b="1" dirty="0"/>
                <a:t>Раздел </a:t>
              </a:r>
              <a:r>
                <a:rPr lang="ru-RU" b="1" dirty="0" smtClean="0"/>
                <a:t>6. </a:t>
              </a:r>
              <a:endParaRPr lang="ru-RU" b="1" dirty="0"/>
            </a:p>
            <a:p>
              <a:pPr algn="ctr"/>
              <a:r>
                <a:rPr lang="ru-RU" dirty="0" smtClean="0"/>
                <a:t>Здравствуй,</a:t>
              </a:r>
            </a:p>
            <a:p>
              <a:pPr algn="ctr"/>
              <a:r>
                <a:rPr lang="ru-RU" dirty="0" smtClean="0"/>
                <a:t>матушка-зима!</a:t>
              </a:r>
              <a:endParaRPr lang="ru-RU" dirty="0"/>
            </a:p>
          </p:txBody>
        </p:sp>
      </p:grpSp>
      <p:sp>
        <p:nvSpPr>
          <p:cNvPr id="25" name="TextBox 24"/>
          <p:cNvSpPr txBox="1"/>
          <p:nvPr/>
        </p:nvSpPr>
        <p:spPr>
          <a:xfrm>
            <a:off x="4616409" y="1101425"/>
            <a:ext cx="2109523" cy="923330"/>
          </a:xfrm>
          <a:prstGeom prst="rect">
            <a:avLst/>
          </a:prstGeom>
          <a:noFill/>
        </p:spPr>
        <p:txBody>
          <a:bodyPr wrap="square" rtlCol="0">
            <a:spAutoFit/>
          </a:bodyPr>
          <a:lstStyle/>
          <a:p>
            <a:pPr algn="ctr"/>
            <a:r>
              <a:rPr lang="ru-RU" b="1" dirty="0" smtClean="0"/>
              <a:t>Раздел 1.</a:t>
            </a:r>
            <a:r>
              <a:rPr lang="ru-RU" dirty="0" smtClean="0"/>
              <a:t> </a:t>
            </a:r>
          </a:p>
          <a:p>
            <a:pPr algn="ctr"/>
            <a:r>
              <a:rPr lang="ru-RU" dirty="0" smtClean="0"/>
              <a:t>Чудеса </a:t>
            </a:r>
          </a:p>
          <a:p>
            <a:pPr algn="ctr"/>
            <a:r>
              <a:rPr lang="ru-RU" dirty="0" smtClean="0"/>
              <a:t>случаются</a:t>
            </a:r>
            <a:endParaRPr lang="ru-RU" dirty="0"/>
          </a:p>
        </p:txBody>
      </p:sp>
      <p:sp>
        <p:nvSpPr>
          <p:cNvPr id="26" name="TextBox 25"/>
          <p:cNvSpPr txBox="1"/>
          <p:nvPr/>
        </p:nvSpPr>
        <p:spPr>
          <a:xfrm>
            <a:off x="6054549" y="1079756"/>
            <a:ext cx="2109523" cy="646331"/>
          </a:xfrm>
          <a:prstGeom prst="rect">
            <a:avLst/>
          </a:prstGeom>
          <a:noFill/>
        </p:spPr>
        <p:txBody>
          <a:bodyPr wrap="square" rtlCol="0">
            <a:spAutoFit/>
          </a:bodyPr>
          <a:lstStyle/>
          <a:p>
            <a:pPr algn="ctr"/>
            <a:r>
              <a:rPr lang="ru-RU" b="1" dirty="0" smtClean="0"/>
              <a:t>Раздел 2</a:t>
            </a:r>
            <a:r>
              <a:rPr lang="ru-RU" dirty="0" smtClean="0"/>
              <a:t>. </a:t>
            </a:r>
          </a:p>
          <a:p>
            <a:pPr algn="ctr"/>
            <a:r>
              <a:rPr lang="ru-RU" dirty="0" err="1" smtClean="0"/>
              <a:t>Весна,весна</a:t>
            </a:r>
            <a:r>
              <a:rPr lang="ru-RU" dirty="0"/>
              <a:t>!</a:t>
            </a:r>
          </a:p>
        </p:txBody>
      </p:sp>
      <p:sp>
        <p:nvSpPr>
          <p:cNvPr id="27" name="TextBox 26"/>
          <p:cNvSpPr txBox="1"/>
          <p:nvPr/>
        </p:nvSpPr>
        <p:spPr>
          <a:xfrm>
            <a:off x="7494561" y="1052799"/>
            <a:ext cx="2109523" cy="1200329"/>
          </a:xfrm>
          <a:prstGeom prst="rect">
            <a:avLst/>
          </a:prstGeom>
          <a:noFill/>
        </p:spPr>
        <p:txBody>
          <a:bodyPr wrap="square" rtlCol="0">
            <a:spAutoFit/>
          </a:bodyPr>
          <a:lstStyle/>
          <a:p>
            <a:pPr algn="ctr"/>
            <a:r>
              <a:rPr lang="ru-RU" b="1" dirty="0" smtClean="0"/>
              <a:t>Раздел 3. </a:t>
            </a:r>
          </a:p>
          <a:p>
            <a:pPr algn="ctr"/>
            <a:r>
              <a:rPr lang="ru-RU" dirty="0" smtClean="0"/>
              <a:t>Мои самые близкие </a:t>
            </a:r>
          </a:p>
          <a:p>
            <a:pPr algn="ctr"/>
            <a:r>
              <a:rPr lang="ru-RU" dirty="0" smtClean="0"/>
              <a:t>и дорогие</a:t>
            </a:r>
            <a:endParaRPr lang="ru-RU" dirty="0"/>
          </a:p>
        </p:txBody>
      </p:sp>
      <p:sp>
        <p:nvSpPr>
          <p:cNvPr id="28" name="TextBox 27"/>
          <p:cNvSpPr txBox="1"/>
          <p:nvPr/>
        </p:nvSpPr>
        <p:spPr>
          <a:xfrm>
            <a:off x="4616409" y="2916520"/>
            <a:ext cx="2109523" cy="923330"/>
          </a:xfrm>
          <a:prstGeom prst="rect">
            <a:avLst/>
          </a:prstGeom>
          <a:noFill/>
        </p:spPr>
        <p:txBody>
          <a:bodyPr wrap="square" rtlCol="0">
            <a:spAutoFit/>
          </a:bodyPr>
          <a:lstStyle/>
          <a:p>
            <a:pPr algn="ctr"/>
            <a:r>
              <a:rPr lang="ru-RU" b="1" dirty="0" smtClean="0"/>
              <a:t>Раздел 4. </a:t>
            </a:r>
          </a:p>
          <a:p>
            <a:pPr algn="ctr"/>
            <a:r>
              <a:rPr lang="ru-RU" dirty="0" smtClean="0"/>
              <a:t>Любите всё </a:t>
            </a:r>
          </a:p>
          <a:p>
            <a:pPr algn="ctr"/>
            <a:r>
              <a:rPr lang="ru-RU" dirty="0" smtClean="0"/>
              <a:t>живое</a:t>
            </a:r>
            <a:endParaRPr lang="ru-RU" dirty="0"/>
          </a:p>
        </p:txBody>
      </p:sp>
      <p:sp>
        <p:nvSpPr>
          <p:cNvPr id="29" name="TextBox 28"/>
          <p:cNvSpPr txBox="1"/>
          <p:nvPr/>
        </p:nvSpPr>
        <p:spPr>
          <a:xfrm>
            <a:off x="6046736" y="2886215"/>
            <a:ext cx="2109523" cy="1200329"/>
          </a:xfrm>
          <a:prstGeom prst="rect">
            <a:avLst/>
          </a:prstGeom>
          <a:noFill/>
        </p:spPr>
        <p:txBody>
          <a:bodyPr wrap="square" rtlCol="0">
            <a:spAutoFit/>
          </a:bodyPr>
          <a:lstStyle/>
          <a:p>
            <a:pPr algn="ctr"/>
            <a:r>
              <a:rPr lang="ru-RU" b="1" dirty="0" smtClean="0"/>
              <a:t>Раздел 5. </a:t>
            </a:r>
          </a:p>
          <a:p>
            <a:pPr algn="ctr"/>
            <a:r>
              <a:rPr lang="ru-RU" dirty="0" smtClean="0"/>
              <a:t>Жизнь дана </a:t>
            </a:r>
          </a:p>
          <a:p>
            <a:pPr algn="ctr"/>
            <a:r>
              <a:rPr lang="ru-RU" dirty="0" smtClean="0"/>
              <a:t>на</a:t>
            </a:r>
          </a:p>
          <a:p>
            <a:pPr algn="ctr"/>
            <a:r>
              <a:rPr lang="ru-RU" dirty="0" smtClean="0"/>
              <a:t>добрые дела</a:t>
            </a:r>
            <a:endParaRPr lang="ru-RU" dirty="0"/>
          </a:p>
        </p:txBody>
      </p:sp>
    </p:spTree>
    <p:extLst>
      <p:ext uri="{BB962C8B-B14F-4D97-AF65-F5344CB8AC3E}">
        <p14:creationId xmlns:p14="http://schemas.microsoft.com/office/powerpoint/2010/main" val="3252220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863599" y="296333"/>
          <a:ext cx="7899400" cy="6055362"/>
        </p:xfrm>
        <a:graphic>
          <a:graphicData uri="http://schemas.openxmlformats.org/drawingml/2006/table">
            <a:tbl>
              <a:tblPr firstRow="1" bandRow="1">
                <a:tableStyleId>{5940675A-B579-460E-94D1-54222C63F5DA}</a:tableStyleId>
              </a:tblPr>
              <a:tblGrid>
                <a:gridCol w="1974850"/>
                <a:gridCol w="1974850"/>
                <a:gridCol w="1974850"/>
                <a:gridCol w="1974850"/>
              </a:tblGrid>
              <a:tr h="2006601">
                <a:tc>
                  <a:txBody>
                    <a:bodyPr/>
                    <a:lstStyle/>
                    <a:p>
                      <a:pPr algn="ctr"/>
                      <a:endParaRPr lang="ru-RU" sz="1600" dirty="0" smtClean="0">
                        <a:latin typeface="Arial" pitchFamily="34" charset="0"/>
                        <a:cs typeface="Arial" pitchFamily="34" charset="0"/>
                      </a:endParaRPr>
                    </a:p>
                    <a:p>
                      <a:pPr algn="ctr"/>
                      <a:r>
                        <a:rPr lang="ru-RU" sz="1600" dirty="0" smtClean="0">
                          <a:latin typeface="Arial" pitchFamily="34" charset="0"/>
                          <a:cs typeface="Arial" pitchFamily="34" charset="0"/>
                        </a:rPr>
                        <a:t>Осенью и воробей богат.</a:t>
                      </a:r>
                    </a:p>
                    <a:p>
                      <a:pPr algn="ctr"/>
                      <a:endParaRPr lang="ru-RU" sz="1600" dirty="0" smtClean="0">
                        <a:latin typeface="Arial" pitchFamily="34" charset="0"/>
                        <a:cs typeface="Arial" pitchFamily="34" charset="0"/>
                      </a:endParaRPr>
                    </a:p>
                    <a:p>
                      <a:pPr algn="ctr"/>
                      <a:endParaRPr lang="ru-RU" sz="1600" dirty="0" smtClean="0">
                        <a:latin typeface="Arial" pitchFamily="34" charset="0"/>
                        <a:cs typeface="Arial" pitchFamily="34" charset="0"/>
                      </a:endParaRPr>
                    </a:p>
                    <a:p>
                      <a:pPr algn="ctr"/>
                      <a:endParaRPr lang="ru-RU" sz="1600" dirty="0">
                        <a:latin typeface="Arial" pitchFamily="34" charset="0"/>
                        <a:cs typeface="Arial" pitchFamily="34" charset="0"/>
                      </a:endParaRPr>
                    </a:p>
                  </a:txBody>
                  <a:tcPr/>
                </a:tc>
                <a:tc>
                  <a:txBody>
                    <a:bodyPr/>
                    <a:lstStyle/>
                    <a:p>
                      <a:pPr algn="ctr"/>
                      <a:endParaRPr lang="ru-RU" sz="1600" dirty="0" smtClean="0">
                        <a:latin typeface="Arial" pitchFamily="34" charset="0"/>
                        <a:cs typeface="Arial" pitchFamily="34" charset="0"/>
                      </a:endParaRPr>
                    </a:p>
                    <a:p>
                      <a:pPr algn="ctr"/>
                      <a:r>
                        <a:rPr lang="ru-RU" sz="1600" dirty="0" smtClean="0">
                          <a:latin typeface="Arial" pitchFamily="34" charset="0"/>
                          <a:cs typeface="Arial" pitchFamily="34" charset="0"/>
                        </a:rPr>
                        <a:t>Лето со</a:t>
                      </a:r>
                      <a:r>
                        <a:rPr lang="ru-RU" sz="1600" baseline="0" dirty="0" smtClean="0">
                          <a:latin typeface="Arial" pitchFamily="34" charset="0"/>
                          <a:cs typeface="Arial" pitchFamily="34" charset="0"/>
                        </a:rPr>
                        <a:t> </a:t>
                      </a:r>
                      <a:r>
                        <a:rPr lang="ru-RU" sz="1600" dirty="0" smtClean="0">
                          <a:latin typeface="Arial" pitchFamily="34" charset="0"/>
                          <a:cs typeface="Arial" pitchFamily="34" charset="0"/>
                        </a:rPr>
                        <a:t>снопами - осень с пирогами</a:t>
                      </a:r>
                      <a:endParaRPr lang="ru-RU" sz="1600" dirty="0">
                        <a:latin typeface="Arial" pitchFamily="34" charset="0"/>
                        <a:cs typeface="Arial" pitchFamily="34" charset="0"/>
                      </a:endParaRPr>
                    </a:p>
                  </a:txBody>
                  <a:tcPr/>
                </a:tc>
                <a:tc>
                  <a:txBody>
                    <a:bodyPr/>
                    <a:lstStyle/>
                    <a:p>
                      <a:pPr algn="ctr"/>
                      <a:endParaRPr lang="ru-RU" sz="1600" dirty="0" smtClean="0">
                        <a:latin typeface="Arial" pitchFamily="34" charset="0"/>
                        <a:cs typeface="Arial" pitchFamily="34" charset="0"/>
                      </a:endParaRPr>
                    </a:p>
                    <a:p>
                      <a:pPr algn="ctr"/>
                      <a:r>
                        <a:rPr lang="ru-RU" sz="1600" dirty="0" smtClean="0">
                          <a:latin typeface="Arial" pitchFamily="34" charset="0"/>
                          <a:cs typeface="Arial" pitchFamily="34" charset="0"/>
                        </a:rPr>
                        <a:t>Осенняя пора -птицы со двора</a:t>
                      </a:r>
                      <a:endParaRPr lang="ru-RU" sz="1600" dirty="0">
                        <a:latin typeface="Arial" pitchFamily="34" charset="0"/>
                        <a:cs typeface="Arial" pitchFamily="34" charset="0"/>
                      </a:endParaRPr>
                    </a:p>
                  </a:txBody>
                  <a:tcPr/>
                </a:tc>
                <a:tc>
                  <a:txBody>
                    <a:bodyPr/>
                    <a:lstStyle/>
                    <a:p>
                      <a:endParaRPr lang="ru-RU" dirty="0"/>
                    </a:p>
                  </a:txBody>
                  <a:tcPr/>
                </a:tc>
              </a:tr>
              <a:tr h="2006601">
                <a:tc>
                  <a:txBody>
                    <a:bodyPr/>
                    <a:lstStyle/>
                    <a:p>
                      <a:pPr algn="ctr"/>
                      <a:endParaRPr lang="ru-RU" sz="1800" dirty="0" smtClean="0"/>
                    </a:p>
                    <a:p>
                      <a:pPr algn="ctr"/>
                      <a:r>
                        <a:rPr lang="ru-RU" sz="1800" dirty="0" smtClean="0"/>
                        <a:t>Осень идёт- дожди за собой ведёт</a:t>
                      </a:r>
                      <a:endParaRPr lang="ru-RU" sz="1800" dirty="0"/>
                    </a:p>
                  </a:txBody>
                  <a:tcPr/>
                </a:tc>
                <a:tc>
                  <a:txBody>
                    <a:bodyPr/>
                    <a:lstStyle/>
                    <a:p>
                      <a:pPr algn="ctr"/>
                      <a:endParaRPr lang="ru-RU" sz="1800" dirty="0" smtClean="0"/>
                    </a:p>
                    <a:p>
                      <a:pPr algn="ctr"/>
                      <a:r>
                        <a:rPr lang="ru-RU" sz="1800" dirty="0" smtClean="0"/>
                        <a:t>Осень- перемен</a:t>
                      </a:r>
                    </a:p>
                    <a:p>
                      <a:pPr algn="ctr"/>
                      <a:r>
                        <a:rPr lang="ru-RU" sz="1800" dirty="0" smtClean="0"/>
                        <a:t>восемь</a:t>
                      </a:r>
                      <a:endParaRPr lang="ru-RU" sz="1800" dirty="0"/>
                    </a:p>
                  </a:txBody>
                  <a:tcPr/>
                </a:tc>
                <a:tc>
                  <a:txBody>
                    <a:bodyPr/>
                    <a:lstStyle/>
                    <a:p>
                      <a:pPr algn="ctr"/>
                      <a:endParaRPr lang="ru-RU" sz="1800" dirty="0" smtClean="0"/>
                    </a:p>
                    <a:p>
                      <a:pPr algn="ctr"/>
                      <a:r>
                        <a:rPr lang="ru-RU" sz="1800" dirty="0" smtClean="0"/>
                        <a:t>Октябрь-</a:t>
                      </a:r>
                      <a:r>
                        <a:rPr lang="ru-RU" sz="1800" baseline="0" dirty="0" smtClean="0"/>
                        <a:t> зиме ворота открывает</a:t>
                      </a:r>
                      <a:endParaRPr lang="ru-RU" sz="1800" dirty="0"/>
                    </a:p>
                  </a:txBody>
                  <a:tcPr/>
                </a:tc>
                <a:tc>
                  <a:txBody>
                    <a:bodyPr/>
                    <a:lstStyle/>
                    <a:p>
                      <a:pPr algn="ctr"/>
                      <a:endParaRPr lang="ru-RU" sz="2000" dirty="0"/>
                    </a:p>
                  </a:txBody>
                  <a:tcPr/>
                </a:tc>
              </a:tr>
              <a:tr h="2006601">
                <a:tc>
                  <a:txBody>
                    <a:bodyPr/>
                    <a:lstStyle/>
                    <a:p>
                      <a:pPr algn="ctr"/>
                      <a:r>
                        <a:rPr lang="ru-RU" sz="1600" dirty="0" smtClean="0"/>
                        <a:t>В сером небе низко</a:t>
                      </a:r>
                    </a:p>
                    <a:p>
                      <a:pPr algn="ctr"/>
                      <a:r>
                        <a:rPr lang="ru-RU" sz="1600" dirty="0" smtClean="0"/>
                        <a:t>Тучи ходят близко,</a:t>
                      </a:r>
                    </a:p>
                    <a:p>
                      <a:pPr algn="ctr"/>
                      <a:r>
                        <a:rPr lang="ru-RU" sz="1600" dirty="0" smtClean="0"/>
                        <a:t>Закрывают горизонт.</a:t>
                      </a:r>
                    </a:p>
                    <a:p>
                      <a:pPr algn="ctr"/>
                      <a:r>
                        <a:rPr lang="ru-RU" sz="1600" dirty="0" smtClean="0"/>
                        <a:t>Будет дождь.</a:t>
                      </a:r>
                    </a:p>
                    <a:p>
                      <a:pPr algn="ctr"/>
                      <a:r>
                        <a:rPr lang="ru-RU" sz="1600" dirty="0" smtClean="0"/>
                        <a:t>Мы взяли …..</a:t>
                      </a:r>
                    </a:p>
                    <a:p>
                      <a:pPr algn="ctr"/>
                      <a:endParaRPr lang="ru-RU" sz="1600" dirty="0"/>
                    </a:p>
                  </a:txBody>
                  <a:tcPr/>
                </a:tc>
                <a:tc>
                  <a:txBody>
                    <a:bodyPr/>
                    <a:lstStyle/>
                    <a:p>
                      <a:pPr algn="ctr"/>
                      <a:r>
                        <a:rPr lang="ru-RU" sz="1600" dirty="0" smtClean="0"/>
                        <a:t>В</a:t>
                      </a:r>
                      <a:r>
                        <a:rPr lang="ru-RU" sz="1600" baseline="0" dirty="0" smtClean="0"/>
                        <a:t> дождь их стоит обувать</a:t>
                      </a:r>
                    </a:p>
                    <a:p>
                      <a:pPr algn="ctr"/>
                      <a:r>
                        <a:rPr lang="ru-RU" sz="1600" baseline="0" dirty="0" smtClean="0"/>
                        <a:t>И по лужам в них шагать,</a:t>
                      </a:r>
                    </a:p>
                    <a:p>
                      <a:pPr algn="ctr"/>
                      <a:r>
                        <a:rPr lang="ru-RU" sz="1600" baseline="0" dirty="0" smtClean="0"/>
                        <a:t>Для любой найдем ноги</a:t>
                      </a:r>
                    </a:p>
                    <a:p>
                      <a:pPr algn="ctr"/>
                      <a:r>
                        <a:rPr lang="ru-RU" sz="1600" baseline="0" dirty="0" smtClean="0"/>
                        <a:t>Из резины…..</a:t>
                      </a:r>
                      <a:endParaRPr lang="ru-RU" sz="1600" dirty="0"/>
                    </a:p>
                  </a:txBody>
                  <a:tcPr/>
                </a:tc>
                <a:tc>
                  <a:txBody>
                    <a:bodyPr/>
                    <a:lstStyle/>
                    <a:p>
                      <a:pPr algn="ctr"/>
                      <a:r>
                        <a:rPr lang="ru-RU" sz="1600" dirty="0" smtClean="0">
                          <a:latin typeface="+mn-lt"/>
                        </a:rPr>
                        <a:t>Листья с веток облетают,</a:t>
                      </a:r>
                    </a:p>
                    <a:p>
                      <a:pPr algn="ctr"/>
                      <a:r>
                        <a:rPr lang="ru-RU" sz="1600" dirty="0" smtClean="0">
                          <a:latin typeface="+mn-lt"/>
                        </a:rPr>
                        <a:t>Птицы</a:t>
                      </a:r>
                      <a:r>
                        <a:rPr lang="ru-RU" sz="1600" baseline="0" dirty="0" smtClean="0">
                          <a:latin typeface="+mn-lt"/>
                        </a:rPr>
                        <a:t> к югу улетают.</a:t>
                      </a:r>
                    </a:p>
                    <a:p>
                      <a:pPr algn="ctr"/>
                      <a:r>
                        <a:rPr lang="ru-RU" sz="1600" baseline="0" dirty="0" smtClean="0">
                          <a:latin typeface="+mn-lt"/>
                        </a:rPr>
                        <a:t>«Что за время года?»-спросим.</a:t>
                      </a:r>
                    </a:p>
                    <a:p>
                      <a:pPr algn="ctr"/>
                      <a:r>
                        <a:rPr lang="ru-RU" sz="1600" baseline="0" dirty="0" smtClean="0">
                          <a:latin typeface="+mn-lt"/>
                        </a:rPr>
                        <a:t>Нам ответят: «Это…»</a:t>
                      </a:r>
                      <a:endParaRPr lang="ru-RU" sz="1600" dirty="0">
                        <a:latin typeface="+mn-lt"/>
                      </a:endParaRPr>
                    </a:p>
                  </a:txBody>
                  <a:tcPr/>
                </a:tc>
                <a:tc>
                  <a:txBody>
                    <a:bodyPr/>
                    <a:lstStyle/>
                    <a:p>
                      <a:endParaRPr lang="ru-RU" dirty="0"/>
                    </a:p>
                  </a:txBody>
                  <a:tcPr/>
                </a:tc>
              </a:tr>
            </a:tbl>
          </a:graphicData>
        </a:graphic>
      </p:graphicFrame>
      <p:cxnSp>
        <p:nvCxnSpPr>
          <p:cNvPr id="8" name="Прямая соединительная линия 7"/>
          <p:cNvCxnSpPr/>
          <p:nvPr/>
        </p:nvCxnSpPr>
        <p:spPr>
          <a:xfrm>
            <a:off x="6807200" y="2870200"/>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1" name="Прямая соединительная линия 10"/>
          <p:cNvCxnSpPr/>
          <p:nvPr/>
        </p:nvCxnSpPr>
        <p:spPr>
          <a:xfrm>
            <a:off x="6798733" y="3242734"/>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6815666" y="3556000"/>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3" name="Прямая соединительная линия 12"/>
          <p:cNvCxnSpPr/>
          <p:nvPr/>
        </p:nvCxnSpPr>
        <p:spPr>
          <a:xfrm>
            <a:off x="6807199" y="3903133"/>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p:cNvCxnSpPr/>
          <p:nvPr/>
        </p:nvCxnSpPr>
        <p:spPr>
          <a:xfrm>
            <a:off x="6815666" y="778933"/>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5" name="Прямая соединительная линия 14"/>
          <p:cNvCxnSpPr/>
          <p:nvPr/>
        </p:nvCxnSpPr>
        <p:spPr>
          <a:xfrm>
            <a:off x="6815667" y="1143000"/>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6" name="Прямая соединительная линия 15"/>
          <p:cNvCxnSpPr/>
          <p:nvPr/>
        </p:nvCxnSpPr>
        <p:spPr>
          <a:xfrm>
            <a:off x="6832600" y="1481666"/>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7" name="Прямая соединительная линия 16"/>
          <p:cNvCxnSpPr/>
          <p:nvPr/>
        </p:nvCxnSpPr>
        <p:spPr>
          <a:xfrm>
            <a:off x="6832600" y="1845734"/>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8" name="Прямая соединительная линия 17"/>
          <p:cNvCxnSpPr/>
          <p:nvPr/>
        </p:nvCxnSpPr>
        <p:spPr>
          <a:xfrm>
            <a:off x="6781800" y="4699000"/>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9" name="Прямая соединительная линия 18"/>
          <p:cNvCxnSpPr/>
          <p:nvPr/>
        </p:nvCxnSpPr>
        <p:spPr>
          <a:xfrm>
            <a:off x="6824133" y="5088466"/>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p:nvPr/>
        </p:nvCxnSpPr>
        <p:spPr>
          <a:xfrm>
            <a:off x="6832600" y="5452533"/>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21" name="Прямая соединительная линия 20"/>
          <p:cNvCxnSpPr/>
          <p:nvPr/>
        </p:nvCxnSpPr>
        <p:spPr>
          <a:xfrm>
            <a:off x="6807200" y="5825067"/>
            <a:ext cx="1905000" cy="1588"/>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pic>
        <p:nvPicPr>
          <p:cNvPr id="1026" name="Picture 2" descr="http://www.numama.ru/images/photos/medium/6d3450133e04258379a3e8a8e8f2dc0d.jpg"/>
          <p:cNvPicPr>
            <a:picLocks noChangeAspect="1" noChangeArrowheads="1"/>
          </p:cNvPicPr>
          <p:nvPr/>
        </p:nvPicPr>
        <p:blipFill>
          <a:blip r:embed="rId2" cstate="print">
            <a:clrChange>
              <a:clrFrom>
                <a:srgbClr val="FFFFFF"/>
              </a:clrFrom>
              <a:clrTo>
                <a:srgbClr val="FFFFFF">
                  <a:alpha val="0"/>
                </a:srgbClr>
              </a:clrTo>
            </a:clrChange>
          </a:blip>
          <a:srcRect l="8729" t="8044" r="14228" b="11912"/>
          <a:stretch>
            <a:fillRect/>
          </a:stretch>
        </p:blipFill>
        <p:spPr bwMode="auto">
          <a:xfrm>
            <a:off x="4049487" y="3070630"/>
            <a:ext cx="773722" cy="1019048"/>
          </a:xfrm>
          <a:prstGeom prst="rect">
            <a:avLst/>
          </a:prstGeom>
          <a:noFill/>
        </p:spPr>
      </p:pic>
      <p:pic>
        <p:nvPicPr>
          <p:cNvPr id="1032" name="Picture 8" descr="https://i.pinimg.com/236x/67/af/20/67af200aad36fe18ca17921bbffa409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829646">
            <a:off x="2023073" y="3363964"/>
            <a:ext cx="624013" cy="803813"/>
          </a:xfrm>
          <a:prstGeom prst="rect">
            <a:avLst/>
          </a:prstGeom>
          <a:noFill/>
        </p:spPr>
      </p:pic>
      <p:pic>
        <p:nvPicPr>
          <p:cNvPr id="1034" name="Picture 10" descr="https://ds04.infourok.ru/uploads/ex/0f8a/000ae4f9-fc3cb1e6/img13.jpg"/>
          <p:cNvPicPr>
            <a:picLocks noChangeAspect="1" noChangeArrowheads="1"/>
          </p:cNvPicPr>
          <p:nvPr/>
        </p:nvPicPr>
        <p:blipFill>
          <a:blip r:embed="rId4" cstate="print">
            <a:clrChange>
              <a:clrFrom>
                <a:srgbClr val="FFFFFF"/>
              </a:clrFrom>
              <a:clrTo>
                <a:srgbClr val="FFFFFF">
                  <a:alpha val="0"/>
                </a:srgbClr>
              </a:clrTo>
            </a:clrChange>
          </a:blip>
          <a:srcRect l="15970" t="13532" r="27594" b="17490"/>
          <a:stretch>
            <a:fillRect/>
          </a:stretch>
        </p:blipFill>
        <p:spPr bwMode="auto">
          <a:xfrm>
            <a:off x="5797898" y="3406392"/>
            <a:ext cx="789252" cy="723481"/>
          </a:xfrm>
          <a:prstGeom prst="rect">
            <a:avLst/>
          </a:prstGeom>
          <a:noFill/>
        </p:spPr>
      </p:pic>
      <p:pic>
        <p:nvPicPr>
          <p:cNvPr id="1036" name="Picture 12" descr="https://raskraska1.com/assets/images/resources/471/raskraska-vorobey-10.jpg"/>
          <p:cNvPicPr>
            <a:picLocks noChangeAspect="1" noChangeArrowheads="1"/>
          </p:cNvPicPr>
          <p:nvPr/>
        </p:nvPicPr>
        <p:blipFill>
          <a:blip r:embed="rId5" cstate="print"/>
          <a:srcRect/>
          <a:stretch>
            <a:fillRect/>
          </a:stretch>
        </p:blipFill>
        <p:spPr bwMode="auto">
          <a:xfrm>
            <a:off x="939349" y="1245996"/>
            <a:ext cx="849718" cy="1034980"/>
          </a:xfrm>
          <a:prstGeom prst="rect">
            <a:avLst/>
          </a:prstGeom>
          <a:noFill/>
        </p:spPr>
      </p:pic>
      <p:pic>
        <p:nvPicPr>
          <p:cNvPr id="1040" name="Picture 16" descr="https://yandex.ru/images/_crpd/8aGueE527/7d90d9wFKHet/5xDK1VPlfgvuj4Po9lhbwkSplc26e6zgYOajYrI6pXVle7AtbRIoizDb6gTZ4lVuuZKbb4lmbXgkPfHJ1FkjmcexPjUixVoOyqvE_XZZOrahPPWtvp8ZgGHHVhLzK2HwAN1QKWwW7Y7F7To0qdOg"/>
          <p:cNvPicPr>
            <a:picLocks noChangeAspect="1" noChangeArrowheads="1"/>
          </p:cNvPicPr>
          <p:nvPr/>
        </p:nvPicPr>
        <p:blipFill>
          <a:blip r:embed="rId6" cstate="print"/>
          <a:srcRect/>
          <a:stretch>
            <a:fillRect/>
          </a:stretch>
        </p:blipFill>
        <p:spPr bwMode="auto">
          <a:xfrm>
            <a:off x="5149607" y="1245996"/>
            <a:ext cx="1336620" cy="944545"/>
          </a:xfrm>
          <a:prstGeom prst="rect">
            <a:avLst/>
          </a:prstGeom>
          <a:noFill/>
        </p:spPr>
      </p:pic>
      <p:pic>
        <p:nvPicPr>
          <p:cNvPr id="1042" name="Picture 18" descr="http://www.colormountain.com/images/coloring-pages/ds-apple-1-coloring-page.jpg"/>
          <p:cNvPicPr>
            <a:picLocks noChangeAspect="1" noChangeArrowheads="1"/>
          </p:cNvPicPr>
          <p:nvPr/>
        </p:nvPicPr>
        <p:blipFill>
          <a:blip r:embed="rId7" cstate="print"/>
          <a:srcRect t="8617" b="4616"/>
          <a:stretch>
            <a:fillRect/>
          </a:stretch>
        </p:blipFill>
        <p:spPr bwMode="auto">
          <a:xfrm>
            <a:off x="3347075" y="1212475"/>
            <a:ext cx="804140" cy="90278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500572" y="726141"/>
            <a:ext cx="3887830" cy="4181449"/>
            <a:chOff x="500572" y="726141"/>
            <a:chExt cx="3887830" cy="4181449"/>
          </a:xfrm>
        </p:grpSpPr>
        <p:grpSp>
          <p:nvGrpSpPr>
            <p:cNvPr id="5" name="Группа 6"/>
            <p:cNvGrpSpPr/>
            <p:nvPr/>
          </p:nvGrpSpPr>
          <p:grpSpPr>
            <a:xfrm>
              <a:off x="500572" y="734387"/>
              <a:ext cx="3887830" cy="4173203"/>
              <a:chOff x="5476628" y="949452"/>
              <a:chExt cx="2894206" cy="4420038"/>
            </a:xfrm>
          </p:grpSpPr>
          <p:pic>
            <p:nvPicPr>
              <p:cNvPr id="8" name="Рисунок 7"/>
              <p:cNvPicPr>
                <a:picLocks noChangeAspect="1"/>
              </p:cNvPicPr>
              <p:nvPr/>
            </p:nvPicPr>
            <p:blipFill>
              <a:blip r:embed="rId2"/>
              <a:stretch>
                <a:fillRect/>
              </a:stretch>
            </p:blipFill>
            <p:spPr>
              <a:xfrm>
                <a:off x="5476628" y="2459995"/>
                <a:ext cx="2894206" cy="2909495"/>
              </a:xfrm>
              <a:prstGeom prst="rect">
                <a:avLst/>
              </a:prstGeom>
            </p:spPr>
          </p:pic>
          <p:pic>
            <p:nvPicPr>
              <p:cNvPr id="9" name="Picture 4" descr="ÐÐ°ÑÑÐ¸Ð½ÐºÐ¸ Ð¿Ð¾ Ð·Ð°Ð¿ÑÐ¾ÑÑ ÐºÐ°ÑÑÐ¸Ð½ÐºÐ¸ ÐºÐ¾ÑÐ·Ð¸Ð½ÐºÐ° Ð´Ð»Ñ Ð´ÐµÑÐµÐ¹"/>
              <p:cNvPicPr>
                <a:picLocks noChangeAspect="1" noChangeArrowheads="1"/>
              </p:cNvPicPr>
              <p:nvPr/>
            </p:nvPicPr>
            <p:blipFill>
              <a:blip r:embed="rId3"/>
              <a:srcRect/>
              <a:stretch>
                <a:fillRect/>
              </a:stretch>
            </p:blipFill>
            <p:spPr bwMode="auto">
              <a:xfrm>
                <a:off x="6005380" y="949452"/>
                <a:ext cx="1839497" cy="2944821"/>
              </a:xfrm>
              <a:prstGeom prst="rect">
                <a:avLst/>
              </a:prstGeom>
              <a:noFill/>
              <a:ln>
                <a:solidFill>
                  <a:schemeClr val="tx1"/>
                </a:solidFill>
              </a:ln>
            </p:spPr>
          </p:pic>
        </p:grpSp>
        <p:grpSp>
          <p:nvGrpSpPr>
            <p:cNvPr id="11" name="Группа 10"/>
            <p:cNvGrpSpPr/>
            <p:nvPr/>
          </p:nvGrpSpPr>
          <p:grpSpPr>
            <a:xfrm>
              <a:off x="523631" y="726141"/>
              <a:ext cx="3846067" cy="1435423"/>
              <a:chOff x="-4849481" y="62594"/>
              <a:chExt cx="3846067" cy="1435423"/>
            </a:xfrm>
          </p:grpSpPr>
          <p:sp>
            <p:nvSpPr>
              <p:cNvPr id="6" name="Прямоугольник 5"/>
              <p:cNvSpPr/>
              <p:nvPr/>
            </p:nvSpPr>
            <p:spPr>
              <a:xfrm>
                <a:off x="-4849481" y="62594"/>
                <a:ext cx="673990" cy="14286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28575">
                    <a:solidFill>
                      <a:schemeClr val="tx1"/>
                    </a:solidFill>
                  </a:ln>
                </a:endParaRPr>
              </a:p>
            </p:txBody>
          </p:sp>
          <p:sp>
            <p:nvSpPr>
              <p:cNvPr id="10" name="Прямоугольник 9"/>
              <p:cNvSpPr/>
              <p:nvPr/>
            </p:nvSpPr>
            <p:spPr>
              <a:xfrm>
                <a:off x="-1664713" y="72828"/>
                <a:ext cx="661299" cy="142518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28575">
                    <a:solidFill>
                      <a:schemeClr val="tx1"/>
                    </a:solidFill>
                  </a:ln>
                </a:endParaRPr>
              </a:p>
            </p:txBody>
          </p:sp>
        </p:grpSp>
      </p:grpSp>
      <p:grpSp>
        <p:nvGrpSpPr>
          <p:cNvPr id="14" name="Группа 13"/>
          <p:cNvGrpSpPr/>
          <p:nvPr/>
        </p:nvGrpSpPr>
        <p:grpSpPr>
          <a:xfrm>
            <a:off x="4409964" y="739393"/>
            <a:ext cx="3887830" cy="4181449"/>
            <a:chOff x="500572" y="726141"/>
            <a:chExt cx="3887830" cy="4181449"/>
          </a:xfrm>
        </p:grpSpPr>
        <p:grpSp>
          <p:nvGrpSpPr>
            <p:cNvPr id="15" name="Группа 6"/>
            <p:cNvGrpSpPr/>
            <p:nvPr/>
          </p:nvGrpSpPr>
          <p:grpSpPr>
            <a:xfrm>
              <a:off x="500572" y="734387"/>
              <a:ext cx="3887830" cy="4173204"/>
              <a:chOff x="5476628" y="949452"/>
              <a:chExt cx="2894206" cy="4420038"/>
            </a:xfrm>
          </p:grpSpPr>
          <p:pic>
            <p:nvPicPr>
              <p:cNvPr id="19" name="Рисунок 18"/>
              <p:cNvPicPr>
                <a:picLocks noChangeAspect="1"/>
              </p:cNvPicPr>
              <p:nvPr/>
            </p:nvPicPr>
            <p:blipFill>
              <a:blip r:embed="rId2"/>
              <a:stretch>
                <a:fillRect/>
              </a:stretch>
            </p:blipFill>
            <p:spPr>
              <a:xfrm>
                <a:off x="5476628" y="2459995"/>
                <a:ext cx="2894206" cy="2909495"/>
              </a:xfrm>
              <a:prstGeom prst="rect">
                <a:avLst/>
              </a:prstGeom>
            </p:spPr>
          </p:pic>
          <p:pic>
            <p:nvPicPr>
              <p:cNvPr id="20" name="Picture 4" descr="ÐÐ°ÑÑÐ¸Ð½ÐºÐ¸ Ð¿Ð¾ Ð·Ð°Ð¿ÑÐ¾ÑÑ ÐºÐ°ÑÑÐ¸Ð½ÐºÐ¸ ÐºÐ¾ÑÐ·Ð¸Ð½ÐºÐ° Ð´Ð»Ñ Ð´ÐµÑÐµÐ¹"/>
              <p:cNvPicPr>
                <a:picLocks noChangeAspect="1" noChangeArrowheads="1"/>
              </p:cNvPicPr>
              <p:nvPr/>
            </p:nvPicPr>
            <p:blipFill>
              <a:blip r:embed="rId3"/>
              <a:srcRect/>
              <a:stretch>
                <a:fillRect/>
              </a:stretch>
            </p:blipFill>
            <p:spPr bwMode="auto">
              <a:xfrm>
                <a:off x="6005380" y="949452"/>
                <a:ext cx="1839497" cy="2944821"/>
              </a:xfrm>
              <a:prstGeom prst="rect">
                <a:avLst/>
              </a:prstGeom>
              <a:noFill/>
              <a:ln>
                <a:solidFill>
                  <a:schemeClr val="tx1"/>
                </a:solidFill>
              </a:ln>
            </p:spPr>
          </p:pic>
        </p:grpSp>
        <p:grpSp>
          <p:nvGrpSpPr>
            <p:cNvPr id="16" name="Группа 10"/>
            <p:cNvGrpSpPr/>
            <p:nvPr/>
          </p:nvGrpSpPr>
          <p:grpSpPr>
            <a:xfrm>
              <a:off x="523631" y="726141"/>
              <a:ext cx="3846067" cy="1435423"/>
              <a:chOff x="-4849481" y="62594"/>
              <a:chExt cx="3846067" cy="1435423"/>
            </a:xfrm>
          </p:grpSpPr>
          <p:sp>
            <p:nvSpPr>
              <p:cNvPr id="17" name="Прямоугольник 16"/>
              <p:cNvSpPr/>
              <p:nvPr/>
            </p:nvSpPr>
            <p:spPr>
              <a:xfrm>
                <a:off x="-4849481" y="62594"/>
                <a:ext cx="673990" cy="14286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28575">
                    <a:solidFill>
                      <a:schemeClr val="tx1"/>
                    </a:solidFill>
                  </a:ln>
                </a:endParaRPr>
              </a:p>
            </p:txBody>
          </p:sp>
          <p:sp>
            <p:nvSpPr>
              <p:cNvPr id="18" name="Прямоугольник 17"/>
              <p:cNvSpPr/>
              <p:nvPr/>
            </p:nvSpPr>
            <p:spPr>
              <a:xfrm>
                <a:off x="-1664713" y="72828"/>
                <a:ext cx="661299" cy="142518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28575">
                    <a:solidFill>
                      <a:schemeClr val="tx1"/>
                    </a:solidFill>
                  </a:ln>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589877" y="170329"/>
            <a:ext cx="4923417" cy="824753"/>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616492" y="139217"/>
            <a:ext cx="8543925" cy="1325563"/>
          </a:xfrm>
        </p:spPr>
        <p:txBody>
          <a:bodyPr>
            <a:normAutofit/>
          </a:bodyPr>
          <a:lstStyle/>
          <a:p>
            <a:r>
              <a:rPr lang="ru-RU" sz="2000" dirty="0" smtClean="0"/>
              <a:t>Раздел 3. Мир народной сказки</a:t>
            </a:r>
            <a:br>
              <a:rPr lang="ru-RU" sz="2000" dirty="0" smtClean="0"/>
            </a:br>
            <a:r>
              <a:rPr lang="ru-RU" sz="2000" dirty="0" smtClean="0"/>
              <a:t>Тема 5. Сказки разных народов</a:t>
            </a:r>
            <a:r>
              <a:rPr lang="en-US" sz="3600" dirty="0" smtClean="0"/>
              <a:t/>
            </a:r>
            <a:br>
              <a:rPr lang="en-US" sz="3600" dirty="0" smtClean="0"/>
            </a:br>
            <a:endParaRPr lang="ru-RU" sz="3600" dirty="0"/>
          </a:p>
        </p:txBody>
      </p:sp>
      <p:sp>
        <p:nvSpPr>
          <p:cNvPr id="4" name="Прямоугольник 3"/>
          <p:cNvSpPr/>
          <p:nvPr/>
        </p:nvSpPr>
        <p:spPr>
          <a:xfrm>
            <a:off x="644911" y="1000168"/>
            <a:ext cx="7658100" cy="6186309"/>
          </a:xfrm>
          <a:prstGeom prst="rect">
            <a:avLst/>
          </a:prstGeom>
        </p:spPr>
        <p:txBody>
          <a:bodyPr wrap="square">
            <a:spAutoFit/>
          </a:bodyPr>
          <a:lstStyle/>
          <a:p>
            <a:pPr>
              <a:buNone/>
            </a:pPr>
            <a:r>
              <a:rPr lang="ru-RU" b="1" dirty="0" smtClean="0"/>
              <a:t>Введение</a:t>
            </a:r>
            <a:r>
              <a:rPr lang="ru-RU" dirty="0" smtClean="0"/>
              <a:t>: Ребята, когда я была маленькой, то очень любила читать сказки разных народов. Они были очень необычные и интересные. Хотелось бы вам прочитать такие сказки? Как вы думаете такие сказки чем-то отличаются от наших сказок?</a:t>
            </a:r>
          </a:p>
          <a:p>
            <a:pPr>
              <a:buNone/>
            </a:pPr>
            <a:r>
              <a:rPr lang="ru-RU" dirty="0" smtClean="0"/>
              <a:t>Мы с вами в этом разделе как раз и будем знакомиться со сказками разных народов, а потом сравним, похожи ли они на наши сказки. А по  мере изучения каждой сказки, мы будем приклеивать главных героев в книжку-раскладушку. Чтобы потом, мы быстро вспомнили, что изучали.</a:t>
            </a:r>
          </a:p>
          <a:p>
            <a:pPr>
              <a:buNone/>
            </a:pPr>
            <a:r>
              <a:rPr lang="ru-RU" b="1" dirty="0" smtClean="0"/>
              <a:t>Интерактивный элемент</a:t>
            </a:r>
            <a:r>
              <a:rPr lang="ru-RU" dirty="0" smtClean="0"/>
              <a:t>: </a:t>
            </a:r>
          </a:p>
          <a:p>
            <a:pPr marL="514350" indent="-514350">
              <a:buAutoNum type="arabicPeriod"/>
            </a:pPr>
            <a:r>
              <a:rPr lang="ru-RU" dirty="0" smtClean="0"/>
              <a:t>Распечатать и вырезать шаблон, разрезать его по жирным линиям.</a:t>
            </a:r>
          </a:p>
          <a:p>
            <a:pPr marL="514350" indent="-514350">
              <a:buAutoNum type="arabicPeriod"/>
            </a:pPr>
            <a:r>
              <a:rPr lang="ru-RU" dirty="0" smtClean="0"/>
              <a:t>Сложите, чтобы получились объемные элементы.</a:t>
            </a:r>
          </a:p>
          <a:p>
            <a:pPr marL="514350" indent="-514350">
              <a:buAutoNum type="arabicPeriod"/>
            </a:pPr>
            <a:r>
              <a:rPr lang="ru-RU" dirty="0" smtClean="0"/>
              <a:t>Вклейте мини-книжку в тетрадь. </a:t>
            </a:r>
          </a:p>
          <a:p>
            <a:pPr marL="514350" indent="-514350">
              <a:buAutoNum type="arabicPeriod"/>
            </a:pPr>
            <a:r>
              <a:rPr lang="ru-RU" dirty="0" smtClean="0"/>
              <a:t>Вырежьте персонажей сказок, с обратной стороны подпишите название сказок</a:t>
            </a:r>
          </a:p>
          <a:p>
            <a:pPr marL="514350" indent="-514350"/>
            <a:r>
              <a:rPr lang="ru-RU" b="1" dirty="0" smtClean="0"/>
              <a:t>Задания к элементу: </a:t>
            </a:r>
            <a:r>
              <a:rPr lang="ru-RU" dirty="0" smtClean="0"/>
              <a:t>один ребёнок загадывает персонажа сказки. Например: этот герой не послушался свою сестру и превратился в животное.  Другой ученик должен отгадать кто этот герой и из какой он сказки, потом ребята меняются.  </a:t>
            </a:r>
          </a:p>
          <a:p>
            <a:pPr marL="514350" indent="-514350"/>
            <a:r>
              <a:rPr lang="ru-RU" b="1" dirty="0" smtClean="0"/>
              <a:t>Домашнее задание: </a:t>
            </a:r>
            <a:r>
              <a:rPr lang="ru-RU" dirty="0" smtClean="0"/>
              <a:t>раскрасить персонажей сказок, добавить персонажа сказки, которую мы не поместили в книжку-раскладушку.</a:t>
            </a:r>
          </a:p>
          <a:p>
            <a:pPr marL="514350" indent="-514350">
              <a:buAutoNum type="arabicPeriod"/>
            </a:pPr>
            <a:endParaRPr lang="ru-RU" dirty="0" smtClean="0"/>
          </a:p>
          <a:p>
            <a:pPr marL="514350" indent="-514350"/>
            <a:endParaRPr lang="ru-RU"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школа\ИТ  в начальной школе\фото шаблонов по литературному чтению для ИТ\20200323_202603.jpg"/>
          <p:cNvPicPr>
            <a:picLocks noChangeAspect="1" noChangeArrowheads="1"/>
          </p:cNvPicPr>
          <p:nvPr/>
        </p:nvPicPr>
        <p:blipFill>
          <a:blip r:embed="rId2" cstate="print"/>
          <a:srcRect/>
          <a:stretch>
            <a:fillRect/>
          </a:stretch>
        </p:blipFill>
        <p:spPr bwMode="auto">
          <a:xfrm>
            <a:off x="523844" y="500042"/>
            <a:ext cx="4140012" cy="4500594"/>
          </a:xfrm>
          <a:prstGeom prst="rect">
            <a:avLst/>
          </a:prstGeom>
          <a:noFill/>
        </p:spPr>
      </p:pic>
      <p:pic>
        <p:nvPicPr>
          <p:cNvPr id="1029" name="Picture 5" descr="D:\школа\ИТ  в начальной школе\фото шаблонов по литературному чтению для ИТ\20200323_202611.jpg"/>
          <p:cNvPicPr>
            <a:picLocks noChangeAspect="1" noChangeArrowheads="1"/>
          </p:cNvPicPr>
          <p:nvPr/>
        </p:nvPicPr>
        <p:blipFill>
          <a:blip r:embed="rId3" cstate="print"/>
          <a:srcRect/>
          <a:stretch>
            <a:fillRect/>
          </a:stretch>
        </p:blipFill>
        <p:spPr bwMode="auto">
          <a:xfrm>
            <a:off x="4810124" y="500042"/>
            <a:ext cx="4598364" cy="450059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Группа 68"/>
          <p:cNvGrpSpPr/>
          <p:nvPr/>
        </p:nvGrpSpPr>
        <p:grpSpPr>
          <a:xfrm>
            <a:off x="199434" y="160868"/>
            <a:ext cx="8436139" cy="5564244"/>
            <a:chOff x="199434" y="160868"/>
            <a:chExt cx="8436139" cy="5564244"/>
          </a:xfrm>
        </p:grpSpPr>
        <p:grpSp>
          <p:nvGrpSpPr>
            <p:cNvPr id="61" name="Группа 60"/>
            <p:cNvGrpSpPr/>
            <p:nvPr/>
          </p:nvGrpSpPr>
          <p:grpSpPr>
            <a:xfrm>
              <a:off x="199434" y="160868"/>
              <a:ext cx="8436139" cy="5564244"/>
              <a:chOff x="207118" y="153184"/>
              <a:chExt cx="8436139" cy="5564244"/>
            </a:xfrm>
          </p:grpSpPr>
          <p:grpSp>
            <p:nvGrpSpPr>
              <p:cNvPr id="5" name="Группа 43"/>
              <p:cNvGrpSpPr/>
              <p:nvPr/>
            </p:nvGrpSpPr>
            <p:grpSpPr>
              <a:xfrm>
                <a:off x="207118" y="153184"/>
                <a:ext cx="8429687" cy="5564244"/>
                <a:chOff x="232137" y="-15678"/>
                <a:chExt cx="9132161" cy="5564244"/>
              </a:xfrm>
            </p:grpSpPr>
            <p:grpSp>
              <p:nvGrpSpPr>
                <p:cNvPr id="8" name="Группа 18"/>
                <p:cNvGrpSpPr/>
                <p:nvPr/>
              </p:nvGrpSpPr>
              <p:grpSpPr>
                <a:xfrm>
                  <a:off x="232137" y="-15678"/>
                  <a:ext cx="4461594" cy="5532748"/>
                  <a:chOff x="75000" y="2287586"/>
                  <a:chExt cx="3461825" cy="4163163"/>
                </a:xfrm>
              </p:grpSpPr>
              <p:sp>
                <p:nvSpPr>
                  <p:cNvPr id="25" name="Rectangle 6"/>
                  <p:cNvSpPr/>
                  <p:nvPr/>
                </p:nvSpPr>
                <p:spPr>
                  <a:xfrm>
                    <a:off x="75000" y="2287586"/>
                    <a:ext cx="3461825" cy="36845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8"/>
                  <p:cNvCxnSpPr/>
                  <p:nvPr/>
                </p:nvCxnSpPr>
                <p:spPr>
                  <a:xfrm>
                    <a:off x="129582" y="4565453"/>
                    <a:ext cx="3299418" cy="6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12"/>
                  <p:cNvSpPr/>
                  <p:nvPr/>
                </p:nvSpPr>
                <p:spPr>
                  <a:xfrm>
                    <a:off x="75001" y="5946657"/>
                    <a:ext cx="3461821" cy="5040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18" descr="ÐÐ¾ÑÐ¾Ð¶ÐµÐµ Ð¸Ð·Ð¾Ð±ÑÐ°Ð¶ÐµÐ½Ð¸Ðµ"/>
                <p:cNvSpPr>
                  <a:spLocks noChangeAspect="1" noChangeArrowheads="1"/>
                </p:cNvSpPr>
                <p:nvPr/>
              </p:nvSpPr>
              <p:spPr bwMode="auto">
                <a:xfrm>
                  <a:off x="413992" y="2628554"/>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pSp>
              <p:nvGrpSpPr>
                <p:cNvPr id="12" name="Группа 25"/>
                <p:cNvGrpSpPr/>
                <p:nvPr/>
              </p:nvGrpSpPr>
              <p:grpSpPr>
                <a:xfrm>
                  <a:off x="4944675" y="188"/>
                  <a:ext cx="4419623" cy="5548378"/>
                  <a:chOff x="3755228" y="2326947"/>
                  <a:chExt cx="3439348" cy="4174922"/>
                </a:xfrm>
              </p:grpSpPr>
              <p:sp>
                <p:nvSpPr>
                  <p:cNvPr id="21" name="Rectangle 6"/>
                  <p:cNvSpPr/>
                  <p:nvPr/>
                </p:nvSpPr>
                <p:spPr>
                  <a:xfrm>
                    <a:off x="3755228" y="2326947"/>
                    <a:ext cx="3432871" cy="3655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8"/>
                  <p:cNvCxnSpPr/>
                  <p:nvPr/>
                </p:nvCxnSpPr>
                <p:spPr>
                  <a:xfrm>
                    <a:off x="3788059" y="4610325"/>
                    <a:ext cx="3299418" cy="6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12"/>
                  <p:cNvSpPr/>
                  <p:nvPr/>
                </p:nvSpPr>
                <p:spPr>
                  <a:xfrm>
                    <a:off x="3761707" y="5974077"/>
                    <a:ext cx="3432869" cy="5277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26" name="Picture 2" descr="https://avatars.mds.yandex.net/get-pdb/1881324/27d69645-8bf4-4594-a0bd-1e2e120a1501/s1200"/>
              <p:cNvPicPr>
                <a:picLocks noChangeAspect="1" noChangeArrowheads="1"/>
              </p:cNvPicPr>
              <p:nvPr/>
            </p:nvPicPr>
            <p:blipFill>
              <a:blip r:embed="rId2"/>
              <a:srcRect/>
              <a:stretch>
                <a:fillRect/>
              </a:stretch>
            </p:blipFill>
            <p:spPr bwMode="auto">
              <a:xfrm>
                <a:off x="215153" y="170116"/>
                <a:ext cx="4103274" cy="3041810"/>
              </a:xfrm>
              <a:prstGeom prst="rect">
                <a:avLst/>
              </a:prstGeom>
              <a:noFill/>
            </p:spPr>
          </p:pic>
          <p:cxnSp>
            <p:nvCxnSpPr>
              <p:cNvPr id="56" name="Прямая соединительная линия 55"/>
              <p:cNvCxnSpPr/>
              <p:nvPr/>
            </p:nvCxnSpPr>
            <p:spPr>
              <a:xfrm>
                <a:off x="238205" y="3196558"/>
                <a:ext cx="4072538" cy="23052"/>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flipV="1">
                <a:off x="4541264" y="3218329"/>
                <a:ext cx="4101993" cy="128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Прямоугольник 59"/>
              <p:cNvSpPr/>
              <p:nvPr/>
            </p:nvSpPr>
            <p:spPr>
              <a:xfrm>
                <a:off x="3018545" y="2526767"/>
                <a:ext cx="837559" cy="13229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032" name="Picture 8" descr="https://u.kanobu.ru/screenshots/0/5d6c4f04-ef97-4da3-882e-b22d82464126.jpg"/>
            <p:cNvPicPr>
              <a:picLocks noChangeAspect="1" noChangeArrowheads="1"/>
            </p:cNvPicPr>
            <p:nvPr/>
          </p:nvPicPr>
          <p:blipFill>
            <a:blip r:embed="rId3"/>
            <a:srcRect l="11246"/>
            <a:stretch>
              <a:fillRect/>
            </a:stretch>
          </p:blipFill>
          <p:spPr bwMode="auto">
            <a:xfrm>
              <a:off x="4550300" y="192101"/>
              <a:ext cx="4071186" cy="3012142"/>
            </a:xfrm>
            <a:prstGeom prst="rect">
              <a:avLst/>
            </a:prstGeom>
            <a:noFill/>
          </p:spPr>
        </p:pic>
        <p:sp>
          <p:nvSpPr>
            <p:cNvPr id="67" name="Прямоугольник 66"/>
            <p:cNvSpPr/>
            <p:nvPr/>
          </p:nvSpPr>
          <p:spPr>
            <a:xfrm>
              <a:off x="5301983" y="2520363"/>
              <a:ext cx="2750884" cy="134470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p:cNvSpPr/>
            <p:nvPr/>
          </p:nvSpPr>
          <p:spPr>
            <a:xfrm>
              <a:off x="719739" y="2540855"/>
              <a:ext cx="837559" cy="13229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goods.kaypu.com/photo/55ccc6a8f50baa2c392a1b18.jpg"/>
          <p:cNvPicPr>
            <a:picLocks noChangeAspect="1" noChangeArrowheads="1"/>
          </p:cNvPicPr>
          <p:nvPr/>
        </p:nvPicPr>
        <p:blipFill>
          <a:blip r:embed="rId2">
            <a:clrChange>
              <a:clrFrom>
                <a:srgbClr val="90D7ED"/>
              </a:clrFrom>
              <a:clrTo>
                <a:srgbClr val="90D7ED">
                  <a:alpha val="0"/>
                </a:srgbClr>
              </a:clrTo>
            </a:clrChange>
          </a:blip>
          <a:srcRect/>
          <a:stretch>
            <a:fillRect/>
          </a:stretch>
        </p:blipFill>
        <p:spPr bwMode="auto">
          <a:xfrm>
            <a:off x="378414" y="101600"/>
            <a:ext cx="1604067" cy="2082800"/>
          </a:xfrm>
          <a:prstGeom prst="rect">
            <a:avLst/>
          </a:prstGeom>
          <a:noFill/>
          <a:ln>
            <a:solidFill>
              <a:schemeClr val="tx1"/>
            </a:solidFill>
          </a:ln>
        </p:spPr>
      </p:pic>
      <p:pic>
        <p:nvPicPr>
          <p:cNvPr id="34818" name="Picture 2" descr="http://900igr.net/up/datai/98007/0008-004-.png"/>
          <p:cNvPicPr>
            <a:picLocks noChangeAspect="1" noChangeArrowheads="1"/>
          </p:cNvPicPr>
          <p:nvPr/>
        </p:nvPicPr>
        <p:blipFill>
          <a:blip r:embed="rId3" cstate="print"/>
          <a:srcRect/>
          <a:stretch>
            <a:fillRect/>
          </a:stretch>
        </p:blipFill>
        <p:spPr bwMode="auto">
          <a:xfrm>
            <a:off x="1999743" y="101600"/>
            <a:ext cx="1880696" cy="2067004"/>
          </a:xfrm>
          <a:prstGeom prst="rect">
            <a:avLst/>
          </a:prstGeom>
          <a:noFill/>
          <a:ln>
            <a:solidFill>
              <a:schemeClr val="tx1"/>
            </a:solidFill>
          </a:ln>
        </p:spPr>
      </p:pic>
      <p:pic>
        <p:nvPicPr>
          <p:cNvPr id="34820" name="Picture 4" descr="https://i2.wp.com/ihappymama.ru/iq/wp-content/uploads/2018/04/Skazka-Zimove-zverej.-Russkaya-narodnaya-skazka.png?w=800&amp;ssl=1"/>
          <p:cNvPicPr>
            <a:picLocks noChangeAspect="1" noChangeArrowheads="1"/>
          </p:cNvPicPr>
          <p:nvPr/>
        </p:nvPicPr>
        <p:blipFill>
          <a:blip r:embed="rId4"/>
          <a:srcRect/>
          <a:stretch>
            <a:fillRect/>
          </a:stretch>
        </p:blipFill>
        <p:spPr bwMode="auto">
          <a:xfrm>
            <a:off x="363045" y="2189949"/>
            <a:ext cx="2364122" cy="1751959"/>
          </a:xfrm>
          <a:prstGeom prst="rect">
            <a:avLst/>
          </a:prstGeom>
          <a:noFill/>
          <a:ln>
            <a:solidFill>
              <a:schemeClr val="tx1"/>
            </a:solidFill>
          </a:ln>
        </p:spPr>
      </p:pic>
      <p:pic>
        <p:nvPicPr>
          <p:cNvPr id="34822" name="Picture 6" descr="https://printonic.ru/uploads/images/2016/02/22/img_56caba8654847.jpg"/>
          <p:cNvPicPr>
            <a:picLocks noChangeAspect="1" noChangeArrowheads="1"/>
          </p:cNvPicPr>
          <p:nvPr/>
        </p:nvPicPr>
        <p:blipFill>
          <a:blip r:embed="rId5" cstate="print">
            <a:clrChange>
              <a:clrFrom>
                <a:srgbClr val="1CB5C7"/>
              </a:clrFrom>
              <a:clrTo>
                <a:srgbClr val="1CB5C7">
                  <a:alpha val="0"/>
                </a:srgbClr>
              </a:clrTo>
            </a:clrChange>
          </a:blip>
          <a:srcRect/>
          <a:stretch>
            <a:fillRect/>
          </a:stretch>
        </p:blipFill>
        <p:spPr bwMode="auto">
          <a:xfrm>
            <a:off x="2736131" y="2189949"/>
            <a:ext cx="2072794" cy="1759643"/>
          </a:xfrm>
          <a:prstGeom prst="rect">
            <a:avLst/>
          </a:prstGeom>
          <a:noFill/>
          <a:ln>
            <a:solidFill>
              <a:schemeClr val="tx1"/>
            </a:solidFill>
          </a:ln>
        </p:spPr>
      </p:pic>
      <p:pic>
        <p:nvPicPr>
          <p:cNvPr id="34824" name="Picture 8" descr="https://pickimage.ru/wp-content/uploads/images/detskie/cuckoo/kukushka3.jpg"/>
          <p:cNvPicPr>
            <a:picLocks noChangeAspect="1" noChangeArrowheads="1"/>
          </p:cNvPicPr>
          <p:nvPr/>
        </p:nvPicPr>
        <p:blipFill>
          <a:blip r:embed="rId6"/>
          <a:srcRect l="14624" t="6353" r="15432" b="31766"/>
          <a:stretch>
            <a:fillRect/>
          </a:stretch>
        </p:blipFill>
        <p:spPr bwMode="auto">
          <a:xfrm>
            <a:off x="4817889" y="2156063"/>
            <a:ext cx="2200978" cy="1785846"/>
          </a:xfrm>
          <a:prstGeom prst="rect">
            <a:avLst/>
          </a:prstGeom>
          <a:noFill/>
          <a:ln>
            <a:solidFill>
              <a:schemeClr val="tx1"/>
            </a:solidFill>
          </a:ln>
        </p:spPr>
      </p:pic>
      <p:pic>
        <p:nvPicPr>
          <p:cNvPr id="34828" name="Picture 12" descr="https://fs03.metod-kopilka.ru/images/doc/41/35997/img0.jpg"/>
          <p:cNvPicPr>
            <a:picLocks noChangeAspect="1" noChangeArrowheads="1"/>
          </p:cNvPicPr>
          <p:nvPr/>
        </p:nvPicPr>
        <p:blipFill>
          <a:blip r:embed="rId7"/>
          <a:srcRect l="13669" t="8356" r="56424" b="29298"/>
          <a:stretch>
            <a:fillRect/>
          </a:stretch>
        </p:blipFill>
        <p:spPr bwMode="auto">
          <a:xfrm>
            <a:off x="3894667" y="101600"/>
            <a:ext cx="1320800" cy="2065028"/>
          </a:xfrm>
          <a:prstGeom prst="rect">
            <a:avLst/>
          </a:prstGeom>
          <a:noFill/>
          <a:ln>
            <a:solidFill>
              <a:schemeClr val="tx1"/>
            </a:solidFill>
          </a:ln>
        </p:spPr>
      </p:pic>
      <p:pic>
        <p:nvPicPr>
          <p:cNvPr id="34830" name="Picture 14" descr="https://s3.deti123.ru/prod/source/origin/photos/tales/7521/cover.jpg"/>
          <p:cNvPicPr>
            <a:picLocks noChangeAspect="1" noChangeArrowheads="1"/>
          </p:cNvPicPr>
          <p:nvPr/>
        </p:nvPicPr>
        <p:blipFill>
          <a:blip r:embed="rId8"/>
          <a:srcRect/>
          <a:stretch>
            <a:fillRect/>
          </a:stretch>
        </p:blipFill>
        <p:spPr bwMode="auto">
          <a:xfrm>
            <a:off x="5235576" y="101600"/>
            <a:ext cx="2014978" cy="2057399"/>
          </a:xfrm>
          <a:prstGeom prst="rect">
            <a:avLst/>
          </a:prstGeom>
          <a:noFill/>
          <a:ln>
            <a:solidFill>
              <a:schemeClr val="tx1"/>
            </a:solidFill>
          </a:ln>
        </p:spPr>
      </p:pic>
      <p:pic>
        <p:nvPicPr>
          <p:cNvPr id="34832" name="Picture 16" descr="https://pimg.mycdn.me/getImage?disableStub=true&amp;type=VIDEO_S_720&amp;url=https%3A%2F%2Fvdp.mycdn.me%2FgetImage%3Fid%3D423953041984%26idx%3D8%26thumbType%3D37%26f%3D1&amp;signatureToken=dOWulvplSMivSe6L6SPjaQ"/>
          <p:cNvPicPr>
            <a:picLocks noChangeAspect="1" noChangeArrowheads="1"/>
          </p:cNvPicPr>
          <p:nvPr/>
        </p:nvPicPr>
        <p:blipFill>
          <a:blip r:embed="rId9"/>
          <a:srcRect l="1682" t="8916" r="49306" b="4390"/>
          <a:stretch>
            <a:fillRect/>
          </a:stretch>
        </p:blipFill>
        <p:spPr bwMode="auto">
          <a:xfrm>
            <a:off x="7222067" y="101600"/>
            <a:ext cx="2067816" cy="2057400"/>
          </a:xfrm>
          <a:prstGeom prst="rect">
            <a:avLst/>
          </a:prstGeom>
          <a:noFill/>
          <a:ln>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419548" y="204395"/>
            <a:ext cx="4744123" cy="1129553"/>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52406" y="357166"/>
            <a:ext cx="4953000" cy="830997"/>
          </a:xfrm>
          <a:prstGeom prst="rect">
            <a:avLst/>
          </a:prstGeom>
        </p:spPr>
        <p:txBody>
          <a:bodyPr>
            <a:spAutoFit/>
          </a:bodyPr>
          <a:lstStyle/>
          <a:p>
            <a:r>
              <a:rPr lang="ru-RU" sz="2400" dirty="0" smtClean="0"/>
              <a:t>Раздел 3. Мир народной сказки</a:t>
            </a:r>
          </a:p>
          <a:p>
            <a:r>
              <a:rPr lang="ru-RU" sz="2400" dirty="0" smtClean="0"/>
              <a:t>Тема 6. Виды сказок</a:t>
            </a:r>
            <a:endParaRPr lang="en-US" sz="2400" dirty="0"/>
          </a:p>
        </p:txBody>
      </p:sp>
      <p:sp>
        <p:nvSpPr>
          <p:cNvPr id="5" name="TextBox 4"/>
          <p:cNvSpPr txBox="1"/>
          <p:nvPr/>
        </p:nvSpPr>
        <p:spPr>
          <a:xfrm>
            <a:off x="523844" y="1428736"/>
            <a:ext cx="9082735" cy="5078313"/>
          </a:xfrm>
          <a:prstGeom prst="rect">
            <a:avLst/>
          </a:prstGeom>
          <a:noFill/>
        </p:spPr>
        <p:txBody>
          <a:bodyPr wrap="square" rtlCol="0">
            <a:spAutoFit/>
          </a:bodyPr>
          <a:lstStyle/>
          <a:p>
            <a:endParaRPr lang="ru-RU" dirty="0" smtClean="0"/>
          </a:p>
          <a:p>
            <a:r>
              <a:rPr lang="ru-RU" b="1" dirty="0" smtClean="0"/>
              <a:t>Введение:</a:t>
            </a:r>
            <a:r>
              <a:rPr lang="ru-RU" b="1" dirty="0" smtClean="0">
                <a:solidFill>
                  <a:srgbClr val="FF0000"/>
                </a:solidFill>
              </a:rPr>
              <a:t>  </a:t>
            </a:r>
            <a:r>
              <a:rPr lang="ru-RU" dirty="0" smtClean="0"/>
              <a:t>Ребята, а вы смотрели мультик «Машины сказки»? Давайте посмотрим  и после этого вам нужно назвать, что это были за сказки и к каким видам они относятся?</a:t>
            </a:r>
          </a:p>
          <a:p>
            <a:r>
              <a:rPr lang="ru-RU" dirty="0" smtClean="0"/>
              <a:t>Почему вам не удалось назвать все виды сказок? Забыли какие бывают виды сказок бывают, не помним особенности каждого из видов. </a:t>
            </a:r>
          </a:p>
          <a:p>
            <a:r>
              <a:rPr lang="ru-RU" dirty="0" smtClean="0"/>
              <a:t>Сегодня мы с вами сделаем памятку, пользуясь которой вы сможете определить вид любой сказки.</a:t>
            </a:r>
          </a:p>
          <a:p>
            <a:r>
              <a:rPr lang="ru-RU" b="1" dirty="0" smtClean="0"/>
              <a:t>Инструкция по сворачиванию и заполнению:</a:t>
            </a:r>
          </a:p>
          <a:p>
            <a:pPr marL="342900" indent="-342900">
              <a:buAutoNum type="arabicPeriod"/>
            </a:pPr>
            <a:r>
              <a:rPr lang="ru-RU" dirty="0" smtClean="0"/>
              <a:t>Вырежьте шаблон, сделайте надрез и соберите пирамидку</a:t>
            </a:r>
          </a:p>
          <a:p>
            <a:pPr marL="342900" indent="-342900">
              <a:buAutoNum type="arabicPeriod"/>
            </a:pPr>
            <a:r>
              <a:rPr lang="ru-RU" dirty="0" smtClean="0"/>
              <a:t>Обведите названия видов сказок</a:t>
            </a:r>
          </a:p>
          <a:p>
            <a:pPr marL="342900" indent="-342900">
              <a:buAutoNum type="arabicPeriod"/>
            </a:pPr>
            <a:r>
              <a:rPr lang="ru-RU" dirty="0" smtClean="0"/>
              <a:t>Спросите у детей, какие изображены сказки</a:t>
            </a:r>
          </a:p>
          <a:p>
            <a:pPr marL="342900" indent="-342900">
              <a:buAutoNum type="arabicPeriod"/>
            </a:pPr>
            <a:r>
              <a:rPr lang="ru-RU" dirty="0" smtClean="0"/>
              <a:t>Внутри пирамидки подпишите названия сказок и особенности каждого вида сказок</a:t>
            </a:r>
          </a:p>
          <a:p>
            <a:pPr marL="342900" indent="-342900"/>
            <a:r>
              <a:rPr lang="ru-RU" b="1" dirty="0" smtClean="0"/>
              <a:t>Задание к элементу: </a:t>
            </a:r>
            <a:r>
              <a:rPr lang="ru-RU" dirty="0" smtClean="0"/>
              <a:t>учитель показывает картинку с изображенной сказкой, дети находят к какому виду относится сказка, кладут на неё фишку. </a:t>
            </a:r>
          </a:p>
          <a:p>
            <a:pPr marL="342900" indent="-342900"/>
            <a:r>
              <a:rPr lang="ru-RU" dirty="0" smtClean="0"/>
              <a:t>Учитель раздаёт детям карточки со сказками или с названиями сказок, им нужно разложить картинки по видам сказок.</a:t>
            </a:r>
          </a:p>
          <a:p>
            <a:pPr marL="342900" indent="-342900"/>
            <a:endParaRPr lang="ru-RU" dirty="0" smtClean="0"/>
          </a:p>
          <a:p>
            <a:pPr marL="342900" indent="-342900"/>
            <a:r>
              <a:rPr lang="ru-RU" b="1" dirty="0" smtClean="0"/>
              <a:t>Домашнее задание: </a:t>
            </a:r>
            <a:r>
              <a:rPr lang="ru-RU" dirty="0" smtClean="0"/>
              <a:t>раскрасить картинки и обвести названия видов сказок</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школа\ИТ  в начальной школе\фото шаблонов по литературному чтению для ИТ\20200309_205726.jpg"/>
          <p:cNvPicPr>
            <a:picLocks noChangeAspect="1" noChangeArrowheads="1"/>
          </p:cNvPicPr>
          <p:nvPr/>
        </p:nvPicPr>
        <p:blipFill>
          <a:blip r:embed="rId2" cstate="print"/>
          <a:srcRect l="16890" r="27120"/>
          <a:stretch>
            <a:fillRect/>
          </a:stretch>
        </p:blipFill>
        <p:spPr bwMode="auto">
          <a:xfrm>
            <a:off x="881034" y="1714488"/>
            <a:ext cx="3468224" cy="2857520"/>
          </a:xfrm>
          <a:prstGeom prst="rect">
            <a:avLst/>
          </a:prstGeom>
          <a:noFill/>
        </p:spPr>
      </p:pic>
      <p:pic>
        <p:nvPicPr>
          <p:cNvPr id="14341" name="Picture 5" descr="D:\школа\ИТ  в начальной школе\фото шаблонов по литературному чтению для ИТ\20200309_205732.jpg"/>
          <p:cNvPicPr>
            <a:picLocks noChangeAspect="1" noChangeArrowheads="1"/>
          </p:cNvPicPr>
          <p:nvPr/>
        </p:nvPicPr>
        <p:blipFill>
          <a:blip r:embed="rId3" cstate="print"/>
          <a:srcRect l="28608" r="18750"/>
          <a:stretch>
            <a:fillRect/>
          </a:stretch>
        </p:blipFill>
        <p:spPr bwMode="auto">
          <a:xfrm>
            <a:off x="5095876" y="1714488"/>
            <a:ext cx="3342315" cy="2928934"/>
          </a:xfrm>
          <a:prstGeom prst="rect">
            <a:avLst/>
          </a:prstGeom>
          <a:noFill/>
        </p:spPr>
      </p:pic>
      <p:sp>
        <p:nvSpPr>
          <p:cNvPr id="8" name="Прямоугольник 7"/>
          <p:cNvSpPr/>
          <p:nvPr/>
        </p:nvSpPr>
        <p:spPr>
          <a:xfrm>
            <a:off x="738158" y="428604"/>
            <a:ext cx="4953000" cy="646331"/>
          </a:xfrm>
          <a:prstGeom prst="rect">
            <a:avLst/>
          </a:prstGeom>
        </p:spPr>
        <p:txBody>
          <a:bodyPr>
            <a:spAutoFit/>
          </a:bodyPr>
          <a:lstStyle/>
          <a:p>
            <a:r>
              <a:rPr lang="ru-RU" dirty="0" smtClean="0"/>
              <a:t>Раздел 1. Мир народной сказки</a:t>
            </a:r>
          </a:p>
          <a:p>
            <a:r>
              <a:rPr lang="ru-RU" dirty="0" smtClean="0"/>
              <a:t> Тема 2. Виды сказок</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5216" y="214290"/>
            <a:ext cx="6504996" cy="5816088"/>
          </a:xfrm>
          <a:prstGeom prst="rect">
            <a:avLst/>
          </a:prstGeom>
        </p:spPr>
      </p:pic>
      <p:sp>
        <p:nvSpPr>
          <p:cNvPr id="7" name="Прямоугольник 6"/>
          <p:cNvSpPr/>
          <p:nvPr/>
        </p:nvSpPr>
        <p:spPr>
          <a:xfrm>
            <a:off x="1666852" y="5429264"/>
            <a:ext cx="3496329" cy="523220"/>
          </a:xfrm>
          <a:prstGeom prst="rect">
            <a:avLst/>
          </a:prstGeom>
          <a:noFill/>
        </p:spPr>
        <p:txBody>
          <a:bodyPr wrap="square" lIns="91440" tIns="45720" rIns="91440" bIns="45720">
            <a:spAutoFit/>
          </a:bodyPr>
          <a:lstStyle/>
          <a:p>
            <a:pPr algn="ctr"/>
            <a:r>
              <a:rPr lang="ru-RU"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Сказки о животных</a:t>
            </a:r>
            <a:endParaRPr lang="ru-RU"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Прямоугольник 7"/>
          <p:cNvSpPr/>
          <p:nvPr/>
        </p:nvSpPr>
        <p:spPr>
          <a:xfrm rot="16200000">
            <a:off x="4323703" y="2915291"/>
            <a:ext cx="3496329" cy="523220"/>
          </a:xfrm>
          <a:prstGeom prst="rect">
            <a:avLst/>
          </a:prstGeom>
          <a:noFill/>
        </p:spPr>
        <p:txBody>
          <a:bodyPr wrap="square" lIns="91440" tIns="45720" rIns="91440" bIns="45720">
            <a:spAutoFit/>
          </a:bodyPr>
          <a:lstStyle/>
          <a:p>
            <a:pPr algn="ctr"/>
            <a:r>
              <a:rPr lang="ru-RU"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Волшебные сказки</a:t>
            </a:r>
            <a:endParaRPr lang="ru-RU"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Прямоугольник 8"/>
          <p:cNvSpPr/>
          <p:nvPr/>
        </p:nvSpPr>
        <p:spPr>
          <a:xfrm rot="10800000">
            <a:off x="1738290" y="357166"/>
            <a:ext cx="3496329" cy="523220"/>
          </a:xfrm>
          <a:prstGeom prst="rect">
            <a:avLst/>
          </a:prstGeom>
          <a:noFill/>
        </p:spPr>
        <p:txBody>
          <a:bodyPr wrap="square" lIns="91440" tIns="45720" rIns="91440" bIns="45720">
            <a:spAutoFit/>
          </a:bodyPr>
          <a:lstStyle/>
          <a:p>
            <a:pPr algn="ctr"/>
            <a:r>
              <a:rPr lang="ru-RU" sz="2800" b="1" cap="none" spc="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Бытовые сказки</a:t>
            </a:r>
            <a:endParaRPr lang="ru-RU" sz="28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pic>
        <p:nvPicPr>
          <p:cNvPr id="11268" name="Picture 4" descr="https://ck.ot7.ru/uploads/3/4/6/Alenushka-nashla-brattsa-ivanushku_34631.jpg"/>
          <p:cNvPicPr>
            <a:picLocks noChangeAspect="1" noChangeArrowheads="1"/>
          </p:cNvPicPr>
          <p:nvPr/>
        </p:nvPicPr>
        <p:blipFill>
          <a:blip r:embed="rId3" cstate="print"/>
          <a:srcRect r="2274" b="10458"/>
          <a:stretch>
            <a:fillRect/>
          </a:stretch>
        </p:blipFill>
        <p:spPr bwMode="auto">
          <a:xfrm rot="16200000">
            <a:off x="4345324" y="2250726"/>
            <a:ext cx="1340456" cy="1696740"/>
          </a:xfrm>
          <a:prstGeom prst="rect">
            <a:avLst/>
          </a:prstGeom>
          <a:noFill/>
        </p:spPr>
      </p:pic>
      <p:pic>
        <p:nvPicPr>
          <p:cNvPr id="11270" name="Picture 6" descr="http://razukraska.ru/wp-content/gallery/lisaivolk/LisaiVolk5.gif"/>
          <p:cNvPicPr>
            <a:picLocks noChangeAspect="1" noChangeArrowheads="1"/>
          </p:cNvPicPr>
          <p:nvPr/>
        </p:nvPicPr>
        <p:blipFill>
          <a:blip r:embed="rId4"/>
          <a:srcRect t="28536"/>
          <a:stretch>
            <a:fillRect/>
          </a:stretch>
        </p:blipFill>
        <p:spPr bwMode="auto">
          <a:xfrm>
            <a:off x="2595546" y="3929066"/>
            <a:ext cx="1500198" cy="1517017"/>
          </a:xfrm>
          <a:prstGeom prst="rect">
            <a:avLst/>
          </a:prstGeom>
          <a:noFill/>
        </p:spPr>
      </p:pic>
      <p:pic>
        <p:nvPicPr>
          <p:cNvPr id="11272" name="Picture 8" descr="http://moi-raskraski.ru/images/raskraski/skazki/kasha-iz-topora/raskraski-kasha-iz-topora-5.jpg"/>
          <p:cNvPicPr>
            <a:picLocks noChangeAspect="1" noChangeArrowheads="1"/>
          </p:cNvPicPr>
          <p:nvPr/>
        </p:nvPicPr>
        <p:blipFill>
          <a:blip r:embed="rId5"/>
          <a:srcRect t="22375" r="4870" b="13250"/>
          <a:stretch>
            <a:fillRect/>
          </a:stretch>
        </p:blipFill>
        <p:spPr bwMode="auto">
          <a:xfrm rot="10800000">
            <a:off x="2524108" y="714356"/>
            <a:ext cx="1741846" cy="157163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245566" y="170985"/>
            <a:ext cx="8774054" cy="5643062"/>
            <a:chOff x="254672" y="129616"/>
            <a:chExt cx="8774054" cy="5643062"/>
          </a:xfrm>
        </p:grpSpPr>
        <p:sp>
          <p:nvSpPr>
            <p:cNvPr id="5" name="Прямоугольник 4"/>
            <p:cNvSpPr/>
            <p:nvPr/>
          </p:nvSpPr>
          <p:spPr>
            <a:xfrm>
              <a:off x="259618" y="138034"/>
              <a:ext cx="2184858" cy="18669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«Лиса </a:t>
              </a:r>
              <a:endParaRPr lang="ru-RU" dirty="0"/>
            </a:p>
          </p:txBody>
        </p:sp>
        <p:pic>
          <p:nvPicPr>
            <p:cNvPr id="6" name="Рисунок 5"/>
            <p:cNvPicPr>
              <a:picLocks noChangeAspect="1"/>
            </p:cNvPicPr>
            <p:nvPr/>
          </p:nvPicPr>
          <p:blipFill>
            <a:blip r:embed="rId2"/>
            <a:stretch>
              <a:fillRect/>
            </a:stretch>
          </p:blipFill>
          <p:spPr>
            <a:xfrm>
              <a:off x="2444476" y="129616"/>
              <a:ext cx="2194750" cy="1883827"/>
            </a:xfrm>
            <a:prstGeom prst="rect">
              <a:avLst/>
            </a:prstGeom>
          </p:spPr>
        </p:pic>
        <p:pic>
          <p:nvPicPr>
            <p:cNvPr id="7" name="Рисунок 6"/>
            <p:cNvPicPr>
              <a:picLocks noChangeAspect="1"/>
            </p:cNvPicPr>
            <p:nvPr/>
          </p:nvPicPr>
          <p:blipFill>
            <a:blip r:embed="rId2"/>
            <a:stretch>
              <a:fillRect/>
            </a:stretch>
          </p:blipFill>
          <p:spPr>
            <a:xfrm>
              <a:off x="4629334" y="129616"/>
              <a:ext cx="2194750" cy="1883827"/>
            </a:xfrm>
            <a:prstGeom prst="rect">
              <a:avLst/>
            </a:prstGeom>
          </p:spPr>
        </p:pic>
        <p:pic>
          <p:nvPicPr>
            <p:cNvPr id="8" name="Рисунок 7"/>
            <p:cNvPicPr>
              <a:picLocks noChangeAspect="1"/>
            </p:cNvPicPr>
            <p:nvPr/>
          </p:nvPicPr>
          <p:blipFill>
            <a:blip r:embed="rId2"/>
            <a:stretch>
              <a:fillRect/>
            </a:stretch>
          </p:blipFill>
          <p:spPr>
            <a:xfrm>
              <a:off x="6824084" y="129616"/>
              <a:ext cx="2194750" cy="1883827"/>
            </a:xfrm>
            <a:prstGeom prst="rect">
              <a:avLst/>
            </a:prstGeom>
          </p:spPr>
        </p:pic>
        <p:pic>
          <p:nvPicPr>
            <p:cNvPr id="9" name="Рисунок 8"/>
            <p:cNvPicPr>
              <a:picLocks noChangeAspect="1"/>
            </p:cNvPicPr>
            <p:nvPr/>
          </p:nvPicPr>
          <p:blipFill>
            <a:blip r:embed="rId2"/>
            <a:stretch>
              <a:fillRect/>
            </a:stretch>
          </p:blipFill>
          <p:spPr>
            <a:xfrm>
              <a:off x="254672" y="2005027"/>
              <a:ext cx="2194750" cy="1883827"/>
            </a:xfrm>
            <a:prstGeom prst="rect">
              <a:avLst/>
            </a:prstGeom>
          </p:spPr>
        </p:pic>
        <p:pic>
          <p:nvPicPr>
            <p:cNvPr id="10" name="Рисунок 9"/>
            <p:cNvPicPr>
              <a:picLocks noChangeAspect="1"/>
            </p:cNvPicPr>
            <p:nvPr/>
          </p:nvPicPr>
          <p:blipFill>
            <a:blip r:embed="rId2"/>
            <a:stretch>
              <a:fillRect/>
            </a:stretch>
          </p:blipFill>
          <p:spPr>
            <a:xfrm>
              <a:off x="2449422" y="2005026"/>
              <a:ext cx="2194750" cy="1883827"/>
            </a:xfrm>
            <a:prstGeom prst="rect">
              <a:avLst/>
            </a:prstGeom>
          </p:spPr>
        </p:pic>
        <p:pic>
          <p:nvPicPr>
            <p:cNvPr id="11" name="Рисунок 10"/>
            <p:cNvPicPr>
              <a:picLocks noChangeAspect="1"/>
            </p:cNvPicPr>
            <p:nvPr/>
          </p:nvPicPr>
          <p:blipFill>
            <a:blip r:embed="rId2"/>
            <a:stretch>
              <a:fillRect/>
            </a:stretch>
          </p:blipFill>
          <p:spPr>
            <a:xfrm>
              <a:off x="4649118" y="2005025"/>
              <a:ext cx="2194750" cy="1883827"/>
            </a:xfrm>
            <a:prstGeom prst="rect">
              <a:avLst/>
            </a:prstGeom>
          </p:spPr>
        </p:pic>
        <p:pic>
          <p:nvPicPr>
            <p:cNvPr id="12" name="Рисунок 11"/>
            <p:cNvPicPr>
              <a:picLocks noChangeAspect="1"/>
            </p:cNvPicPr>
            <p:nvPr/>
          </p:nvPicPr>
          <p:blipFill>
            <a:blip r:embed="rId2"/>
            <a:stretch>
              <a:fillRect/>
            </a:stretch>
          </p:blipFill>
          <p:spPr>
            <a:xfrm>
              <a:off x="6833976" y="2005024"/>
              <a:ext cx="2194750" cy="1883827"/>
            </a:xfrm>
            <a:prstGeom prst="rect">
              <a:avLst/>
            </a:prstGeom>
          </p:spPr>
        </p:pic>
        <p:pic>
          <p:nvPicPr>
            <p:cNvPr id="13" name="Рисунок 12"/>
            <p:cNvPicPr>
              <a:picLocks noChangeAspect="1"/>
            </p:cNvPicPr>
            <p:nvPr/>
          </p:nvPicPr>
          <p:blipFill>
            <a:blip r:embed="rId2"/>
            <a:stretch>
              <a:fillRect/>
            </a:stretch>
          </p:blipFill>
          <p:spPr>
            <a:xfrm>
              <a:off x="274456" y="3888851"/>
              <a:ext cx="2194750" cy="1883827"/>
            </a:xfrm>
            <a:prstGeom prst="rect">
              <a:avLst/>
            </a:prstGeom>
          </p:spPr>
        </p:pic>
        <p:pic>
          <p:nvPicPr>
            <p:cNvPr id="14" name="Рисунок 13"/>
            <p:cNvPicPr>
              <a:picLocks noChangeAspect="1"/>
            </p:cNvPicPr>
            <p:nvPr/>
          </p:nvPicPr>
          <p:blipFill>
            <a:blip r:embed="rId2"/>
            <a:stretch>
              <a:fillRect/>
            </a:stretch>
          </p:blipFill>
          <p:spPr>
            <a:xfrm>
              <a:off x="2446949" y="3880433"/>
              <a:ext cx="2194750" cy="1883827"/>
            </a:xfrm>
            <a:prstGeom prst="rect">
              <a:avLst/>
            </a:prstGeom>
          </p:spPr>
        </p:pic>
        <p:pic>
          <p:nvPicPr>
            <p:cNvPr id="15" name="Рисунок 14"/>
            <p:cNvPicPr>
              <a:picLocks noChangeAspect="1"/>
            </p:cNvPicPr>
            <p:nvPr/>
          </p:nvPicPr>
          <p:blipFill>
            <a:blip r:embed="rId2"/>
            <a:stretch>
              <a:fillRect/>
            </a:stretch>
          </p:blipFill>
          <p:spPr>
            <a:xfrm>
              <a:off x="4639226" y="3888851"/>
              <a:ext cx="2194750" cy="1883827"/>
            </a:xfrm>
            <a:prstGeom prst="rect">
              <a:avLst/>
            </a:prstGeom>
          </p:spPr>
        </p:pic>
        <p:pic>
          <p:nvPicPr>
            <p:cNvPr id="16" name="Рисунок 15"/>
            <p:cNvPicPr>
              <a:picLocks noChangeAspect="1"/>
            </p:cNvPicPr>
            <p:nvPr/>
          </p:nvPicPr>
          <p:blipFill>
            <a:blip r:embed="rId2"/>
            <a:stretch>
              <a:fillRect/>
            </a:stretch>
          </p:blipFill>
          <p:spPr>
            <a:xfrm>
              <a:off x="6833976" y="3880432"/>
              <a:ext cx="2194750" cy="1883827"/>
            </a:xfrm>
            <a:prstGeom prst="rect">
              <a:avLst/>
            </a:prstGeom>
          </p:spPr>
        </p:pic>
      </p:grpSp>
      <p:pic>
        <p:nvPicPr>
          <p:cNvPr id="18" name="Рисунок 17"/>
          <p:cNvPicPr>
            <a:picLocks noChangeAspect="1"/>
          </p:cNvPicPr>
          <p:nvPr/>
        </p:nvPicPr>
        <p:blipFill>
          <a:blip r:embed="rId3"/>
          <a:stretch>
            <a:fillRect/>
          </a:stretch>
        </p:blipFill>
        <p:spPr>
          <a:xfrm>
            <a:off x="320759" y="564355"/>
            <a:ext cx="2057419" cy="1022831"/>
          </a:xfrm>
          <a:prstGeom prst="rect">
            <a:avLst/>
          </a:prstGeom>
        </p:spPr>
      </p:pic>
      <p:sp>
        <p:nvSpPr>
          <p:cNvPr id="19" name="TextBox 18"/>
          <p:cNvSpPr txBox="1"/>
          <p:nvPr/>
        </p:nvSpPr>
        <p:spPr>
          <a:xfrm>
            <a:off x="380432" y="1575526"/>
            <a:ext cx="1957139" cy="369332"/>
          </a:xfrm>
          <a:prstGeom prst="rect">
            <a:avLst/>
          </a:prstGeom>
          <a:noFill/>
        </p:spPr>
        <p:txBody>
          <a:bodyPr wrap="none" rtlCol="0">
            <a:spAutoFit/>
          </a:bodyPr>
          <a:lstStyle/>
          <a:p>
            <a:pPr algn="ctr"/>
            <a:r>
              <a:rPr lang="ru-RU" dirty="0" smtClean="0"/>
              <a:t>«Лиса и журавль»</a:t>
            </a:r>
          </a:p>
        </p:txBody>
      </p:sp>
      <p:sp>
        <p:nvSpPr>
          <p:cNvPr id="23" name="TextBox 22"/>
          <p:cNvSpPr txBox="1"/>
          <p:nvPr/>
        </p:nvSpPr>
        <p:spPr>
          <a:xfrm>
            <a:off x="2357355" y="1594992"/>
            <a:ext cx="2275238" cy="338554"/>
          </a:xfrm>
          <a:prstGeom prst="rect">
            <a:avLst/>
          </a:prstGeom>
          <a:noFill/>
        </p:spPr>
        <p:txBody>
          <a:bodyPr wrap="none" rtlCol="0">
            <a:spAutoFit/>
          </a:bodyPr>
          <a:lstStyle/>
          <a:p>
            <a:pPr algn="ctr"/>
            <a:r>
              <a:rPr lang="ru-RU" sz="1600" dirty="0" smtClean="0"/>
              <a:t>«Волк и семеро козлят»</a:t>
            </a:r>
          </a:p>
        </p:txBody>
      </p:sp>
      <p:pic>
        <p:nvPicPr>
          <p:cNvPr id="1026" name="Picture 2" descr="https://ds05.infourok.ru/uploads/ex/0fe7/000c44e6-6831d05d/hello_html_2dca69f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2151" y="355144"/>
            <a:ext cx="1665645" cy="1249234"/>
          </a:xfrm>
          <a:prstGeom prst="rect">
            <a:avLst/>
          </a:prstGeom>
          <a:noFill/>
          <a:extLst>
            <a:ext uri="{909E8E84-426E-40DD-AFC4-6F175D3DCCD1}">
              <a14:hiddenFill xmlns:a14="http://schemas.microsoft.com/office/drawing/2010/main">
                <a:solidFill>
                  <a:srgbClr val="FFFFFF"/>
                </a:solidFill>
              </a14:hiddenFill>
            </a:ext>
          </a:extLst>
        </p:spPr>
      </p:pic>
      <p:pic>
        <p:nvPicPr>
          <p:cNvPr id="24" name="Рисунок 23"/>
          <p:cNvPicPr>
            <a:picLocks noChangeAspect="1"/>
          </p:cNvPicPr>
          <p:nvPr/>
        </p:nvPicPr>
        <p:blipFill>
          <a:blip r:embed="rId5">
            <a:clrChange>
              <a:clrFrom>
                <a:srgbClr val="FFFFFF"/>
              </a:clrFrom>
              <a:clrTo>
                <a:srgbClr val="FFFFFF">
                  <a:alpha val="0"/>
                </a:srgbClr>
              </a:clrTo>
            </a:clrChange>
          </a:blip>
          <a:stretch>
            <a:fillRect/>
          </a:stretch>
        </p:blipFill>
        <p:spPr>
          <a:xfrm>
            <a:off x="5031041" y="154150"/>
            <a:ext cx="1328570" cy="1651223"/>
          </a:xfrm>
          <a:prstGeom prst="rect">
            <a:avLst/>
          </a:prstGeom>
        </p:spPr>
      </p:pic>
      <p:sp>
        <p:nvSpPr>
          <p:cNvPr id="26" name="TextBox 25"/>
          <p:cNvSpPr txBox="1"/>
          <p:nvPr/>
        </p:nvSpPr>
        <p:spPr>
          <a:xfrm>
            <a:off x="5142209" y="1634722"/>
            <a:ext cx="1131593" cy="338554"/>
          </a:xfrm>
          <a:prstGeom prst="rect">
            <a:avLst/>
          </a:prstGeom>
          <a:noFill/>
        </p:spPr>
        <p:txBody>
          <a:bodyPr wrap="none" rtlCol="0">
            <a:spAutoFit/>
          </a:bodyPr>
          <a:lstStyle/>
          <a:p>
            <a:pPr algn="ctr"/>
            <a:r>
              <a:rPr lang="ru-RU" sz="1600" dirty="0" smtClean="0"/>
              <a:t>«Теремок»</a:t>
            </a:r>
          </a:p>
        </p:txBody>
      </p:sp>
      <p:pic>
        <p:nvPicPr>
          <p:cNvPr id="27" name="Рисунок 26"/>
          <p:cNvPicPr>
            <a:picLocks noChangeAspect="1"/>
          </p:cNvPicPr>
          <p:nvPr/>
        </p:nvPicPr>
        <p:blipFill>
          <a:blip r:embed="rId6">
            <a:clrChange>
              <a:clrFrom>
                <a:srgbClr val="FFFFFF"/>
              </a:clrFrom>
              <a:clrTo>
                <a:srgbClr val="FFFFFF">
                  <a:alpha val="0"/>
                </a:srgbClr>
              </a:clrTo>
            </a:clrChange>
          </a:blip>
          <a:stretch>
            <a:fillRect/>
          </a:stretch>
        </p:blipFill>
        <p:spPr>
          <a:xfrm>
            <a:off x="7220847" y="170985"/>
            <a:ext cx="1321150" cy="1588218"/>
          </a:xfrm>
          <a:prstGeom prst="rect">
            <a:avLst/>
          </a:prstGeom>
        </p:spPr>
      </p:pic>
      <p:sp>
        <p:nvSpPr>
          <p:cNvPr id="29" name="TextBox 28"/>
          <p:cNvSpPr txBox="1"/>
          <p:nvPr/>
        </p:nvSpPr>
        <p:spPr>
          <a:xfrm>
            <a:off x="6794644" y="1677949"/>
            <a:ext cx="2083006" cy="338554"/>
          </a:xfrm>
          <a:prstGeom prst="rect">
            <a:avLst/>
          </a:prstGeom>
          <a:noFill/>
        </p:spPr>
        <p:txBody>
          <a:bodyPr wrap="none" rtlCol="0">
            <a:spAutoFit/>
          </a:bodyPr>
          <a:lstStyle/>
          <a:p>
            <a:pPr algn="ctr"/>
            <a:r>
              <a:rPr lang="ru-RU" sz="1600" dirty="0" smtClean="0"/>
              <a:t>«</a:t>
            </a:r>
            <a:r>
              <a:rPr lang="ru-RU" sz="1600" dirty="0" err="1" smtClean="0"/>
              <a:t>Заюшкина</a:t>
            </a:r>
            <a:r>
              <a:rPr lang="ru-RU" sz="1600" dirty="0" smtClean="0"/>
              <a:t> избушка»</a:t>
            </a:r>
          </a:p>
        </p:txBody>
      </p:sp>
      <p:sp>
        <p:nvSpPr>
          <p:cNvPr id="31" name="TextBox 30"/>
          <p:cNvSpPr txBox="1"/>
          <p:nvPr/>
        </p:nvSpPr>
        <p:spPr>
          <a:xfrm>
            <a:off x="2434533" y="3496046"/>
            <a:ext cx="2201373" cy="369332"/>
          </a:xfrm>
          <a:prstGeom prst="rect">
            <a:avLst/>
          </a:prstGeom>
          <a:noFill/>
        </p:spPr>
        <p:txBody>
          <a:bodyPr wrap="none" rtlCol="0">
            <a:spAutoFit/>
          </a:bodyPr>
          <a:lstStyle/>
          <a:p>
            <a:pPr algn="ctr"/>
            <a:r>
              <a:rPr lang="ru-RU" dirty="0" smtClean="0"/>
              <a:t>«Мужик и медведь»</a:t>
            </a:r>
          </a:p>
        </p:txBody>
      </p:sp>
      <p:sp>
        <p:nvSpPr>
          <p:cNvPr id="32" name="TextBox 31"/>
          <p:cNvSpPr txBox="1"/>
          <p:nvPr/>
        </p:nvSpPr>
        <p:spPr>
          <a:xfrm>
            <a:off x="6855034" y="5399239"/>
            <a:ext cx="2086983" cy="369332"/>
          </a:xfrm>
          <a:prstGeom prst="rect">
            <a:avLst/>
          </a:prstGeom>
          <a:noFill/>
        </p:spPr>
        <p:txBody>
          <a:bodyPr wrap="none" rtlCol="0">
            <a:spAutoFit/>
          </a:bodyPr>
          <a:lstStyle/>
          <a:p>
            <a:pPr algn="ctr"/>
            <a:r>
              <a:rPr lang="ru-RU" dirty="0" smtClean="0"/>
              <a:t>«Летучий корабль»</a:t>
            </a:r>
          </a:p>
        </p:txBody>
      </p:sp>
      <p:sp>
        <p:nvSpPr>
          <p:cNvPr id="33" name="TextBox 32"/>
          <p:cNvSpPr txBox="1"/>
          <p:nvPr/>
        </p:nvSpPr>
        <p:spPr>
          <a:xfrm>
            <a:off x="4842062" y="5401933"/>
            <a:ext cx="1623907" cy="369332"/>
          </a:xfrm>
          <a:prstGeom prst="rect">
            <a:avLst/>
          </a:prstGeom>
          <a:noFill/>
        </p:spPr>
        <p:txBody>
          <a:bodyPr wrap="none" rtlCol="0">
            <a:spAutoFit/>
          </a:bodyPr>
          <a:lstStyle/>
          <a:p>
            <a:pPr algn="ctr"/>
            <a:r>
              <a:rPr lang="ru-RU" dirty="0" smtClean="0"/>
              <a:t>«Гуси-лебеди»</a:t>
            </a:r>
          </a:p>
        </p:txBody>
      </p:sp>
      <p:sp>
        <p:nvSpPr>
          <p:cNvPr id="34" name="TextBox 33"/>
          <p:cNvSpPr txBox="1"/>
          <p:nvPr/>
        </p:nvSpPr>
        <p:spPr>
          <a:xfrm>
            <a:off x="2648261" y="5401933"/>
            <a:ext cx="1628587" cy="369332"/>
          </a:xfrm>
          <a:prstGeom prst="rect">
            <a:avLst/>
          </a:prstGeom>
          <a:noFill/>
        </p:spPr>
        <p:txBody>
          <a:bodyPr wrap="none" rtlCol="0">
            <a:spAutoFit/>
          </a:bodyPr>
          <a:lstStyle/>
          <a:p>
            <a:pPr algn="ctr"/>
            <a:r>
              <a:rPr lang="ru-RU" dirty="0" smtClean="0"/>
              <a:t>«Сивка-бурка»</a:t>
            </a:r>
          </a:p>
        </p:txBody>
      </p:sp>
      <p:sp>
        <p:nvSpPr>
          <p:cNvPr id="35" name="TextBox 34"/>
          <p:cNvSpPr txBox="1"/>
          <p:nvPr/>
        </p:nvSpPr>
        <p:spPr>
          <a:xfrm>
            <a:off x="278852" y="5401933"/>
            <a:ext cx="2125710" cy="369332"/>
          </a:xfrm>
          <a:prstGeom prst="rect">
            <a:avLst/>
          </a:prstGeom>
          <a:noFill/>
        </p:spPr>
        <p:txBody>
          <a:bodyPr wrap="none" rtlCol="0">
            <a:spAutoFit/>
          </a:bodyPr>
          <a:lstStyle/>
          <a:p>
            <a:pPr algn="ctr"/>
            <a:r>
              <a:rPr lang="ru-RU" dirty="0" smtClean="0"/>
              <a:t>«Царевна-лягушка»</a:t>
            </a:r>
          </a:p>
        </p:txBody>
      </p:sp>
      <p:sp>
        <p:nvSpPr>
          <p:cNvPr id="36" name="TextBox 35"/>
          <p:cNvSpPr txBox="1"/>
          <p:nvPr/>
        </p:nvSpPr>
        <p:spPr>
          <a:xfrm>
            <a:off x="706259" y="3518109"/>
            <a:ext cx="1308308" cy="369332"/>
          </a:xfrm>
          <a:prstGeom prst="rect">
            <a:avLst/>
          </a:prstGeom>
          <a:noFill/>
        </p:spPr>
        <p:txBody>
          <a:bodyPr wrap="none" rtlCol="0">
            <a:spAutoFit/>
          </a:bodyPr>
          <a:lstStyle/>
          <a:p>
            <a:pPr algn="ctr"/>
            <a:r>
              <a:rPr lang="ru-RU" dirty="0" smtClean="0"/>
              <a:t>«Морозко»</a:t>
            </a:r>
          </a:p>
        </p:txBody>
      </p:sp>
      <p:sp>
        <p:nvSpPr>
          <p:cNvPr id="37" name="TextBox 36"/>
          <p:cNvSpPr txBox="1"/>
          <p:nvPr/>
        </p:nvSpPr>
        <p:spPr>
          <a:xfrm>
            <a:off x="4867266" y="3496046"/>
            <a:ext cx="1725409" cy="369332"/>
          </a:xfrm>
          <a:prstGeom prst="rect">
            <a:avLst/>
          </a:prstGeom>
          <a:noFill/>
        </p:spPr>
        <p:txBody>
          <a:bodyPr wrap="none" rtlCol="0">
            <a:spAutoFit/>
          </a:bodyPr>
          <a:lstStyle/>
          <a:p>
            <a:pPr algn="ctr"/>
            <a:r>
              <a:rPr lang="ru-RU" dirty="0" smtClean="0"/>
              <a:t>«Курочка Ряба»</a:t>
            </a:r>
          </a:p>
        </p:txBody>
      </p:sp>
      <p:pic>
        <p:nvPicPr>
          <p:cNvPr id="1028" name="Picture 4" descr="https://illustrators.ru/uploads/illustration/image/671164/main_671164_origin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0113" y="2109089"/>
            <a:ext cx="972827" cy="14727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01.fotocdn.net/s121/95abd9b530f186ec/user_l/277014420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47229" y="4031761"/>
            <a:ext cx="1048397" cy="140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dn.tvstart.com/img/series/40062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368"/>
          <a:stretch/>
        </p:blipFill>
        <p:spPr bwMode="auto">
          <a:xfrm>
            <a:off x="2860282" y="2109089"/>
            <a:ext cx="1212934" cy="1433385"/>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p:cNvPicPr>
            <a:picLocks noChangeAspect="1"/>
          </p:cNvPicPr>
          <p:nvPr/>
        </p:nvPicPr>
        <p:blipFill rotWithShape="1">
          <a:blip r:embed="rId10"/>
          <a:srcRect l="4369" t="7639" r="7171" b="7695"/>
          <a:stretch/>
        </p:blipFill>
        <p:spPr>
          <a:xfrm>
            <a:off x="2522664" y="4057868"/>
            <a:ext cx="1879779" cy="1349386"/>
          </a:xfrm>
          <a:prstGeom prst="rect">
            <a:avLst/>
          </a:prstGeom>
        </p:spPr>
      </p:pic>
      <p:pic>
        <p:nvPicPr>
          <p:cNvPr id="1034" name="Picture 10" descr="https://printonic.ru/uploads/images/2016/02/22/img_56cabd31db83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85865" y="3968552"/>
            <a:ext cx="1383070" cy="15150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dn1.ozone.ru/multimedia/1021559058.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720" t="-1" r="5114" b="15753"/>
          <a:stretch/>
        </p:blipFill>
        <p:spPr bwMode="auto">
          <a:xfrm>
            <a:off x="4770768" y="2182289"/>
            <a:ext cx="1918400" cy="1186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kuda-mo.ru/uploads/d551bc71348a341c21d71c4684e0c405.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8948" y="2151720"/>
            <a:ext cx="2126594" cy="139075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6770633" y="3514160"/>
            <a:ext cx="2283446" cy="338554"/>
          </a:xfrm>
          <a:prstGeom prst="rect">
            <a:avLst/>
          </a:prstGeom>
          <a:noFill/>
        </p:spPr>
        <p:txBody>
          <a:bodyPr wrap="none" rtlCol="0">
            <a:spAutoFit/>
          </a:bodyPr>
          <a:lstStyle/>
          <a:p>
            <a:pPr algn="ctr"/>
            <a:r>
              <a:rPr lang="ru-RU" sz="1600" dirty="0" smtClean="0"/>
              <a:t>«По щучьему велению»</a:t>
            </a:r>
          </a:p>
        </p:txBody>
      </p:sp>
      <p:pic>
        <p:nvPicPr>
          <p:cNvPr id="1040" name="Picture 16" descr="https://avatars.mds.yandex.net/get-zen_doc/1720666/pub_5e6e406c6fa17f240b395e23_5e6e442f1025642bc85a2cc4/scale_12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03629" y="3930220"/>
            <a:ext cx="1417447" cy="1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4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190406" y="210984"/>
            <a:ext cx="4698431" cy="5934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u="sng" dirty="0" smtClean="0">
                <a:solidFill>
                  <a:schemeClr val="tx1"/>
                </a:solidFill>
              </a:rPr>
              <a:t>Правила работы с ИТ:</a:t>
            </a:r>
            <a:r>
              <a:rPr lang="ru-RU" b="1" u="sng" dirty="0" smtClean="0"/>
              <a:t>:</a:t>
            </a:r>
          </a:p>
          <a:p>
            <a:pPr algn="ctr"/>
            <a:endParaRPr lang="ru-RU" b="1" u="sng" dirty="0" smtClean="0"/>
          </a:p>
          <a:p>
            <a:pPr marL="342900" indent="-342900" algn="ctr">
              <a:buAutoNum type="arabicParenR"/>
            </a:pPr>
            <a:r>
              <a:rPr lang="ru-RU" dirty="0" smtClean="0">
                <a:solidFill>
                  <a:schemeClr val="tx1"/>
                </a:solidFill>
              </a:rPr>
              <a:t>Записи в тетради делай аккуратно.</a:t>
            </a:r>
          </a:p>
          <a:p>
            <a:pPr marL="342900" indent="-342900" algn="ctr">
              <a:buAutoNum type="arabicParenR"/>
            </a:pPr>
            <a:r>
              <a:rPr lang="ru-RU" dirty="0" smtClean="0">
                <a:solidFill>
                  <a:schemeClr val="tx1"/>
                </a:solidFill>
              </a:rPr>
              <a:t>Старайся вырезать и приклеивать элементы аккуратно. Для работы используй клей-карандаш.</a:t>
            </a:r>
          </a:p>
          <a:p>
            <a:pPr marL="342900" indent="-342900" algn="ctr">
              <a:buAutoNum type="arabicParenR"/>
            </a:pPr>
            <a:r>
              <a:rPr lang="ru-RU" dirty="0" smtClean="0">
                <a:solidFill>
                  <a:schemeClr val="tx1"/>
                </a:solidFill>
              </a:rPr>
              <a:t>Раскладывай все элементы по своим местам после использования.</a:t>
            </a:r>
          </a:p>
          <a:p>
            <a:pPr marL="342900" indent="-342900" algn="ctr">
              <a:buAutoNum type="arabicParenR"/>
            </a:pPr>
            <a:r>
              <a:rPr lang="ru-RU" dirty="0" smtClean="0">
                <a:solidFill>
                  <a:schemeClr val="tx1"/>
                </a:solidFill>
              </a:rPr>
              <a:t>Не забывай раскрашивать элементы. Фон лучше закрашивать цветным карандашом. Выделять важное можно фломастером или цветными ручками.</a:t>
            </a:r>
          </a:p>
          <a:p>
            <a:pPr marL="342900" indent="-342900" algn="ctr">
              <a:buAutoNum type="arabicParenR"/>
            </a:pPr>
            <a:r>
              <a:rPr lang="ru-RU" dirty="0" smtClean="0">
                <a:solidFill>
                  <a:schemeClr val="tx1"/>
                </a:solidFill>
              </a:rPr>
              <a:t>Проявляй творчество</a:t>
            </a:r>
          </a:p>
          <a:p>
            <a:pPr marL="342900" indent="-342900" algn="ctr">
              <a:buAutoNum type="arabicParenR"/>
            </a:pPr>
            <a:endParaRPr lang="ru-RU" dirty="0" smtClean="0">
              <a:solidFill>
                <a:schemeClr val="tx1"/>
              </a:solidFill>
            </a:endParaRPr>
          </a:p>
          <a:p>
            <a:pPr marL="342900" indent="-342900" algn="ctr">
              <a:buAutoNum type="arabicParenR"/>
            </a:pPr>
            <a:endParaRPr lang="ru-RU" dirty="0">
              <a:solidFill>
                <a:schemeClr val="tx1"/>
              </a:solidFill>
            </a:endParaRPr>
          </a:p>
        </p:txBody>
      </p:sp>
      <p:grpSp>
        <p:nvGrpSpPr>
          <p:cNvPr id="4" name="Группа 3"/>
          <p:cNvGrpSpPr/>
          <p:nvPr/>
        </p:nvGrpSpPr>
        <p:grpSpPr>
          <a:xfrm>
            <a:off x="3442753" y="210984"/>
            <a:ext cx="7854112" cy="6047756"/>
            <a:chOff x="-1307047" y="697261"/>
            <a:chExt cx="7854112" cy="6047756"/>
          </a:xfrm>
        </p:grpSpPr>
        <p:pic>
          <p:nvPicPr>
            <p:cNvPr id="5" name="Рисунок 4"/>
            <p:cNvPicPr>
              <a:picLocks noChangeAspect="1"/>
            </p:cNvPicPr>
            <p:nvPr/>
          </p:nvPicPr>
          <p:blipFill>
            <a:blip r:embed="rId2"/>
            <a:stretch>
              <a:fillRect/>
            </a:stretch>
          </p:blipFill>
          <p:spPr>
            <a:xfrm>
              <a:off x="413659" y="697261"/>
              <a:ext cx="4371211" cy="6047756"/>
            </a:xfrm>
            <a:prstGeom prst="rect">
              <a:avLst/>
            </a:prstGeom>
          </p:spPr>
        </p:pic>
        <p:sp>
          <p:nvSpPr>
            <p:cNvPr id="6" name="TextBox 5"/>
            <p:cNvSpPr txBox="1"/>
            <p:nvPr/>
          </p:nvSpPr>
          <p:spPr>
            <a:xfrm>
              <a:off x="918765" y="707840"/>
              <a:ext cx="3462102" cy="369332"/>
            </a:xfrm>
            <a:prstGeom prst="rect">
              <a:avLst/>
            </a:prstGeom>
            <a:noFill/>
          </p:spPr>
          <p:txBody>
            <a:bodyPr wrap="none" rtlCol="0">
              <a:spAutoFit/>
            </a:bodyPr>
            <a:lstStyle/>
            <a:p>
              <a:r>
                <a:rPr lang="ru-RU" b="1" dirty="0" smtClean="0"/>
                <a:t>ЛИТЕРАТУРНОЕ ЧТЕНИЕ- 1 ЧАСТЬ</a:t>
              </a:r>
              <a:endParaRPr lang="ru-RU" b="1" dirty="0"/>
            </a:p>
          </p:txBody>
        </p:sp>
        <p:sp>
          <p:nvSpPr>
            <p:cNvPr id="7" name="TextBox 6"/>
            <p:cNvSpPr txBox="1"/>
            <p:nvPr/>
          </p:nvSpPr>
          <p:spPr>
            <a:xfrm>
              <a:off x="114692" y="1110861"/>
              <a:ext cx="2109523" cy="646331"/>
            </a:xfrm>
            <a:prstGeom prst="rect">
              <a:avLst/>
            </a:prstGeom>
            <a:noFill/>
          </p:spPr>
          <p:txBody>
            <a:bodyPr wrap="square" rtlCol="0">
              <a:spAutoFit/>
            </a:bodyPr>
            <a:lstStyle/>
            <a:p>
              <a:pPr algn="ctr"/>
              <a:r>
                <a:rPr lang="ru-RU" b="1" dirty="0" smtClean="0"/>
                <a:t>Раздел 1.</a:t>
              </a:r>
              <a:r>
                <a:rPr lang="ru-RU" dirty="0" smtClean="0"/>
                <a:t> </a:t>
              </a:r>
            </a:p>
            <a:p>
              <a:pPr algn="ctr"/>
              <a:r>
                <a:rPr lang="ru-RU" dirty="0" smtClean="0"/>
                <a:t>Любите книгу</a:t>
              </a:r>
              <a:endParaRPr lang="ru-RU" dirty="0"/>
            </a:p>
          </p:txBody>
        </p:sp>
        <p:sp>
          <p:nvSpPr>
            <p:cNvPr id="8" name="Прямоугольник 7"/>
            <p:cNvSpPr/>
            <p:nvPr/>
          </p:nvSpPr>
          <p:spPr>
            <a:xfrm>
              <a:off x="122764" y="1127327"/>
              <a:ext cx="4953000" cy="646331"/>
            </a:xfrm>
            <a:prstGeom prst="rect">
              <a:avLst/>
            </a:prstGeom>
          </p:spPr>
          <p:txBody>
            <a:bodyPr>
              <a:spAutoFit/>
            </a:bodyPr>
            <a:lstStyle/>
            <a:p>
              <a:pPr algn="ctr"/>
              <a:r>
                <a:rPr lang="ru-RU" b="1" dirty="0"/>
                <a:t>Раздел </a:t>
              </a:r>
              <a:r>
                <a:rPr lang="ru-RU" b="1" dirty="0" smtClean="0"/>
                <a:t>2.</a:t>
              </a:r>
              <a:r>
                <a:rPr lang="ru-RU" dirty="0" smtClean="0"/>
                <a:t> </a:t>
              </a:r>
              <a:endParaRPr lang="ru-RU" dirty="0"/>
            </a:p>
            <a:p>
              <a:pPr algn="ctr"/>
              <a:r>
                <a:rPr lang="ru-RU" dirty="0" smtClean="0"/>
                <a:t>Краски осени</a:t>
              </a:r>
              <a:endParaRPr lang="ru-RU" dirty="0"/>
            </a:p>
          </p:txBody>
        </p:sp>
        <p:sp>
          <p:nvSpPr>
            <p:cNvPr id="9" name="Прямоугольник 8"/>
            <p:cNvSpPr/>
            <p:nvPr/>
          </p:nvSpPr>
          <p:spPr>
            <a:xfrm>
              <a:off x="-1307047" y="2916520"/>
              <a:ext cx="4953000" cy="923330"/>
            </a:xfrm>
            <a:prstGeom prst="rect">
              <a:avLst/>
            </a:prstGeom>
          </p:spPr>
          <p:txBody>
            <a:bodyPr>
              <a:spAutoFit/>
            </a:bodyPr>
            <a:lstStyle/>
            <a:p>
              <a:pPr algn="ctr"/>
              <a:r>
                <a:rPr lang="ru-RU" b="1" dirty="0"/>
                <a:t>Раздел </a:t>
              </a:r>
              <a:r>
                <a:rPr lang="ru-RU" b="1" dirty="0" smtClean="0"/>
                <a:t>4.</a:t>
              </a:r>
              <a:r>
                <a:rPr lang="ru-RU" dirty="0" smtClean="0"/>
                <a:t> </a:t>
              </a:r>
              <a:endParaRPr lang="ru-RU" dirty="0"/>
            </a:p>
            <a:p>
              <a:pPr algn="ctr"/>
              <a:r>
                <a:rPr lang="ru-RU" dirty="0" smtClean="0"/>
                <a:t>Весёлый </a:t>
              </a:r>
            </a:p>
            <a:p>
              <a:pPr algn="ctr"/>
              <a:r>
                <a:rPr lang="ru-RU" dirty="0" smtClean="0"/>
                <a:t>хоровод</a:t>
              </a:r>
              <a:endParaRPr lang="ru-RU" dirty="0"/>
            </a:p>
          </p:txBody>
        </p:sp>
        <p:sp>
          <p:nvSpPr>
            <p:cNvPr id="10" name="Прямоугольник 9"/>
            <p:cNvSpPr/>
            <p:nvPr/>
          </p:nvSpPr>
          <p:spPr>
            <a:xfrm>
              <a:off x="1594065" y="2896694"/>
              <a:ext cx="4953000" cy="923330"/>
            </a:xfrm>
            <a:prstGeom prst="rect">
              <a:avLst/>
            </a:prstGeom>
          </p:spPr>
          <p:txBody>
            <a:bodyPr>
              <a:spAutoFit/>
            </a:bodyPr>
            <a:lstStyle/>
            <a:p>
              <a:pPr algn="ctr"/>
              <a:r>
                <a:rPr lang="ru-RU" b="1" dirty="0"/>
                <a:t>Раздел </a:t>
              </a:r>
              <a:r>
                <a:rPr lang="ru-RU" b="1" dirty="0" smtClean="0"/>
                <a:t>6. </a:t>
              </a:r>
              <a:endParaRPr lang="ru-RU" b="1" dirty="0"/>
            </a:p>
            <a:p>
              <a:pPr algn="ctr"/>
              <a:r>
                <a:rPr lang="ru-RU" dirty="0" smtClean="0"/>
                <a:t>Здравствуй,</a:t>
              </a:r>
            </a:p>
            <a:p>
              <a:pPr algn="ctr"/>
              <a:r>
                <a:rPr lang="ru-RU" dirty="0" smtClean="0"/>
                <a:t>матушка-зима!</a:t>
              </a:r>
              <a:endParaRPr lang="ru-RU" dirty="0"/>
            </a:p>
          </p:txBody>
        </p:sp>
      </p:grpSp>
      <p:sp>
        <p:nvSpPr>
          <p:cNvPr id="11" name="Прямоугольник 10"/>
          <p:cNvSpPr/>
          <p:nvPr/>
        </p:nvSpPr>
        <p:spPr>
          <a:xfrm>
            <a:off x="6343865" y="612776"/>
            <a:ext cx="4953000" cy="923330"/>
          </a:xfrm>
          <a:prstGeom prst="rect">
            <a:avLst/>
          </a:prstGeom>
        </p:spPr>
        <p:txBody>
          <a:bodyPr>
            <a:spAutoFit/>
          </a:bodyPr>
          <a:lstStyle/>
          <a:p>
            <a:pPr algn="ctr"/>
            <a:r>
              <a:rPr lang="ru-RU" b="1" dirty="0"/>
              <a:t>Раздел </a:t>
            </a:r>
            <a:r>
              <a:rPr lang="ru-RU" b="1" dirty="0" smtClean="0"/>
              <a:t>3. </a:t>
            </a:r>
            <a:endParaRPr lang="ru-RU" b="1" dirty="0"/>
          </a:p>
          <a:p>
            <a:pPr algn="ctr"/>
            <a:r>
              <a:rPr lang="ru-RU" dirty="0" smtClean="0"/>
              <a:t>Мир народной</a:t>
            </a:r>
          </a:p>
          <a:p>
            <a:pPr algn="ctr"/>
            <a:r>
              <a:rPr lang="ru-RU" dirty="0" smtClean="0"/>
              <a:t>сказки</a:t>
            </a:r>
            <a:endParaRPr lang="ru-RU" dirty="0"/>
          </a:p>
        </p:txBody>
      </p:sp>
      <p:sp>
        <p:nvSpPr>
          <p:cNvPr id="12" name="Прямоугольник 11"/>
          <p:cNvSpPr/>
          <p:nvPr/>
        </p:nvSpPr>
        <p:spPr>
          <a:xfrm>
            <a:off x="4864492" y="2410417"/>
            <a:ext cx="4953000" cy="646331"/>
          </a:xfrm>
          <a:prstGeom prst="rect">
            <a:avLst/>
          </a:prstGeom>
        </p:spPr>
        <p:txBody>
          <a:bodyPr>
            <a:spAutoFit/>
          </a:bodyPr>
          <a:lstStyle/>
          <a:p>
            <a:pPr algn="ctr"/>
            <a:r>
              <a:rPr lang="ru-RU" b="1" dirty="0"/>
              <a:t>Раздел </a:t>
            </a:r>
            <a:r>
              <a:rPr lang="ru-RU" b="1" dirty="0" smtClean="0"/>
              <a:t>5. </a:t>
            </a:r>
            <a:endParaRPr lang="ru-RU" b="1" dirty="0"/>
          </a:p>
          <a:p>
            <a:pPr algn="ctr"/>
            <a:r>
              <a:rPr lang="ru-RU" dirty="0" smtClean="0"/>
              <a:t>Мы-друзья</a:t>
            </a:r>
            <a:endParaRPr lang="ru-RU" dirty="0"/>
          </a:p>
        </p:txBody>
      </p:sp>
    </p:spTree>
    <p:extLst>
      <p:ext uri="{BB962C8B-B14F-4D97-AF65-F5344CB8AC3E}">
        <p14:creationId xmlns:p14="http://schemas.microsoft.com/office/powerpoint/2010/main" val="3396173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484094" y="150607"/>
            <a:ext cx="8100508" cy="935915"/>
          </a:xfrm>
          <a:prstGeom prst="roundRect">
            <a:avLst/>
          </a:prstGeom>
          <a:solidFill>
            <a:srgbClr val="9E22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49224" y="228074"/>
            <a:ext cx="7852499" cy="830997"/>
          </a:xfrm>
          <a:prstGeom prst="rect">
            <a:avLst/>
          </a:prstGeom>
        </p:spPr>
        <p:txBody>
          <a:bodyPr wrap="square">
            <a:spAutoFit/>
          </a:bodyPr>
          <a:lstStyle/>
          <a:p>
            <a:r>
              <a:rPr lang="ru-RU" sz="2400" dirty="0" smtClean="0"/>
              <a:t>Раздел 4. Весёлый хоровод</a:t>
            </a:r>
          </a:p>
          <a:p>
            <a:r>
              <a:rPr lang="ru-RU" sz="2400" dirty="0" smtClean="0"/>
              <a:t>Тема 7. Страничка из энциклопедии. Народные промыслы</a:t>
            </a:r>
            <a:endParaRPr lang="en-US" sz="2400" dirty="0"/>
          </a:p>
        </p:txBody>
      </p:sp>
      <p:sp>
        <p:nvSpPr>
          <p:cNvPr id="5" name="TextBox 4"/>
          <p:cNvSpPr txBox="1"/>
          <p:nvPr/>
        </p:nvSpPr>
        <p:spPr>
          <a:xfrm>
            <a:off x="462579" y="602428"/>
            <a:ext cx="8839711" cy="6740307"/>
          </a:xfrm>
          <a:prstGeom prst="rect">
            <a:avLst/>
          </a:prstGeom>
          <a:noFill/>
        </p:spPr>
        <p:txBody>
          <a:bodyPr wrap="square" rtlCol="0">
            <a:spAutoFit/>
          </a:bodyPr>
          <a:lstStyle/>
          <a:p>
            <a:endParaRPr lang="ru-RU" dirty="0" smtClean="0"/>
          </a:p>
          <a:p>
            <a:endParaRPr lang="ru-RU" dirty="0" smtClean="0"/>
          </a:p>
          <a:p>
            <a:r>
              <a:rPr lang="ru-RU" b="1" dirty="0" smtClean="0"/>
              <a:t>Введение:</a:t>
            </a:r>
            <a:r>
              <a:rPr lang="ru-RU" dirty="0" smtClean="0"/>
              <a:t> Ребята, я вам сегодня принесла коробку, в которую поместила то, о чём мы будем говорить сегодня на уроке? Вам интересно узнать, что внутри? Я вам буду давать подсказки. </a:t>
            </a:r>
          </a:p>
          <a:p>
            <a:r>
              <a:rPr lang="ru-RU" dirty="0" smtClean="0"/>
              <a:t>Первая подсказка: </a:t>
            </a:r>
          </a:p>
          <a:p>
            <a:r>
              <a:rPr lang="ru-RU" dirty="0" smtClean="0"/>
              <a:t>На помощь взрослым и детям</a:t>
            </a:r>
            <a:br>
              <a:rPr lang="ru-RU" dirty="0" smtClean="0"/>
            </a:br>
            <a:r>
              <a:rPr lang="ru-RU" dirty="0" smtClean="0"/>
              <a:t>Словарь обо всем на свете. (Энциклопедия)</a:t>
            </a:r>
          </a:p>
          <a:p>
            <a:r>
              <a:rPr lang="ru-RU" dirty="0" smtClean="0"/>
              <a:t>Учитель достает энциклопедию. Молодцы, как быстро вы разгадали, наша тема будет связана с энциклопедией. </a:t>
            </a:r>
          </a:p>
          <a:p>
            <a:r>
              <a:rPr lang="ru-RU" dirty="0" smtClean="0"/>
              <a:t>Следующая подсказка:</a:t>
            </a:r>
          </a:p>
          <a:p>
            <a:r>
              <a:rPr lang="ru-RU" dirty="0" smtClean="0"/>
              <a:t>Золотой цвет, чёрный, красный-</a:t>
            </a:r>
          </a:p>
          <a:p>
            <a:r>
              <a:rPr lang="ru-RU" dirty="0" smtClean="0"/>
              <a:t>В росписи других нет красок.</a:t>
            </a:r>
          </a:p>
          <a:p>
            <a:r>
              <a:rPr lang="ru-RU" dirty="0" smtClean="0"/>
              <a:t>В птицах и цветах посуда,</a:t>
            </a:r>
          </a:p>
          <a:p>
            <a:r>
              <a:rPr lang="ru-RU" dirty="0" smtClean="0"/>
              <a:t>В землянике чашки, блюда.</a:t>
            </a:r>
          </a:p>
          <a:p>
            <a:r>
              <a:rPr lang="ru-RU" dirty="0" smtClean="0"/>
              <a:t>Узнали роспись, детвора?</a:t>
            </a:r>
          </a:p>
          <a:p>
            <a:r>
              <a:rPr lang="ru-RU" dirty="0" smtClean="0"/>
              <a:t>Конечно, это (хохлома)</a:t>
            </a:r>
          </a:p>
          <a:p>
            <a:r>
              <a:rPr lang="ru-RU" dirty="0" smtClean="0"/>
              <a:t>К чему относится хохлома? Давайте расшифруем последнюю подсказку. (Фраза: народные промыслы)</a:t>
            </a:r>
          </a:p>
          <a:p>
            <a:r>
              <a:rPr lang="ru-RU" dirty="0" smtClean="0"/>
              <a:t>Сегодня мы будем узнавать о народных промыслах, пользуясь для этого энциклопедией. А всё, что узнаем поместим в нашу ИТ, чтобы наши знания,  прочно сохранились и нам пригодились в дальнейшем.</a:t>
            </a:r>
          </a:p>
          <a:p>
            <a:r>
              <a:rPr lang="ru-RU" dirty="0" smtClean="0"/>
              <a:t>.</a:t>
            </a:r>
          </a:p>
          <a:p>
            <a:endParaRPr lang="ru-RU"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5734" y="158189"/>
            <a:ext cx="8543925" cy="5898365"/>
          </a:xfrm>
        </p:spPr>
        <p:txBody>
          <a:bodyPr>
            <a:normAutofit fontScale="85000" lnSpcReduction="20000"/>
          </a:bodyPr>
          <a:lstStyle/>
          <a:p>
            <a:pPr>
              <a:buNone/>
            </a:pPr>
            <a:r>
              <a:rPr lang="ru-RU" b="1" dirty="0" smtClean="0"/>
              <a:t>Инструкция по сворачиванию и заполнению:</a:t>
            </a:r>
          </a:p>
          <a:p>
            <a:pPr marL="342900" indent="-342900">
              <a:buAutoNum type="arabicPeriod"/>
            </a:pPr>
            <a:r>
              <a:rPr lang="ru-RU" dirty="0" smtClean="0"/>
              <a:t>Вырежьте шаблон, разрежьте, по линиям чтобы получилось 6 створок. Согните по пунктирным линиям. </a:t>
            </a:r>
          </a:p>
          <a:p>
            <a:pPr marL="342900" indent="-342900">
              <a:buAutoNum type="arabicPeriod"/>
            </a:pPr>
            <a:r>
              <a:rPr lang="ru-RU" dirty="0" smtClean="0"/>
              <a:t>Намажьте клеем обратную сторону и вклейте в тетрадь.</a:t>
            </a:r>
          </a:p>
          <a:p>
            <a:pPr marL="342900" indent="-342900">
              <a:buAutoNum type="arabicPeriod"/>
            </a:pPr>
            <a:r>
              <a:rPr lang="ru-RU" dirty="0" smtClean="0"/>
              <a:t>На </a:t>
            </a:r>
            <a:r>
              <a:rPr lang="ru-RU" dirty="0" err="1" smtClean="0"/>
              <a:t>флэпы</a:t>
            </a:r>
            <a:r>
              <a:rPr lang="ru-RU" dirty="0" smtClean="0"/>
              <a:t> сверху приклейте соответствующие картинки, внутрь информацию о каждом из народных промыслов. </a:t>
            </a:r>
          </a:p>
          <a:p>
            <a:pPr marL="342900" indent="-342900">
              <a:buAutoNum type="arabicPeriod"/>
            </a:pPr>
            <a:r>
              <a:rPr lang="ru-RU" dirty="0" smtClean="0"/>
              <a:t>На пустом </a:t>
            </a:r>
            <a:r>
              <a:rPr lang="ru-RU" dirty="0" err="1" smtClean="0"/>
              <a:t>флэпе</a:t>
            </a:r>
            <a:r>
              <a:rPr lang="ru-RU" dirty="0" smtClean="0"/>
              <a:t> предложите детям нарисовать свою матрешку и найти подходящую информацию.</a:t>
            </a:r>
          </a:p>
          <a:p>
            <a:pPr marL="342900" indent="-342900">
              <a:buNone/>
            </a:pPr>
            <a:r>
              <a:rPr lang="ru-RU" b="1" dirty="0" smtClean="0"/>
              <a:t> Задание к элементу: </a:t>
            </a:r>
            <a:r>
              <a:rPr lang="ru-RU" dirty="0" smtClean="0"/>
              <a:t>на доске появляется описание одного из народных промыслов, нужно догадаться о чём идёт речь, положить фишку, на нужный флэп и поднять руку. После чего учитель показывает картинку с правильным ответом и отдает её тому ученику, который поднял руку первым и дал правильный ответ. Кто наберёт больше карточек, тот выиграл.</a:t>
            </a:r>
          </a:p>
          <a:p>
            <a:pPr marL="342900" indent="-342900"/>
            <a:endParaRPr lang="ru-RU" dirty="0" smtClean="0"/>
          </a:p>
          <a:p>
            <a:pPr marL="342900" indent="-342900">
              <a:buNone/>
            </a:pPr>
            <a:r>
              <a:rPr lang="ru-RU" b="1" dirty="0" smtClean="0"/>
              <a:t>Домашнее задание: </a:t>
            </a:r>
            <a:r>
              <a:rPr lang="ru-RU" dirty="0" smtClean="0"/>
              <a:t>раскрасить картинки, найти информацию о матрёшке, поместить её под флэп.</a:t>
            </a:r>
          </a:p>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школа\ИТ  в начальной школе\фото шаблонов по литературному чтению для ИТ\20200316_231325.jpg"/>
          <p:cNvPicPr>
            <a:picLocks noChangeAspect="1" noChangeArrowheads="1"/>
          </p:cNvPicPr>
          <p:nvPr/>
        </p:nvPicPr>
        <p:blipFill>
          <a:blip r:embed="rId2" cstate="print"/>
          <a:srcRect/>
          <a:stretch>
            <a:fillRect/>
          </a:stretch>
        </p:blipFill>
        <p:spPr bwMode="auto">
          <a:xfrm>
            <a:off x="4761866" y="612748"/>
            <a:ext cx="3832098" cy="4147319"/>
          </a:xfrm>
          <a:prstGeom prst="rect">
            <a:avLst/>
          </a:prstGeom>
          <a:noFill/>
        </p:spPr>
      </p:pic>
      <p:pic>
        <p:nvPicPr>
          <p:cNvPr id="2053" name="Picture 5" descr="D:\школа\ИТ  в начальной школе\фото шаблонов по литературному чтению для ИТ\20200316_225049.jpg"/>
          <p:cNvPicPr>
            <a:picLocks noChangeAspect="1" noChangeArrowheads="1"/>
          </p:cNvPicPr>
          <p:nvPr/>
        </p:nvPicPr>
        <p:blipFill>
          <a:blip r:embed="rId3" cstate="print"/>
          <a:srcRect t="3817"/>
          <a:stretch>
            <a:fillRect/>
          </a:stretch>
        </p:blipFill>
        <p:spPr bwMode="auto">
          <a:xfrm>
            <a:off x="1028961" y="593313"/>
            <a:ext cx="2800350" cy="412646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Группа 13"/>
          <p:cNvGrpSpPr/>
          <p:nvPr/>
        </p:nvGrpSpPr>
        <p:grpSpPr>
          <a:xfrm>
            <a:off x="352912" y="214908"/>
            <a:ext cx="6947232" cy="6120577"/>
            <a:chOff x="352912" y="214908"/>
            <a:chExt cx="6947232" cy="6120577"/>
          </a:xfrm>
        </p:grpSpPr>
        <p:grpSp>
          <p:nvGrpSpPr>
            <p:cNvPr id="12" name="Группа 11"/>
            <p:cNvGrpSpPr/>
            <p:nvPr/>
          </p:nvGrpSpPr>
          <p:grpSpPr>
            <a:xfrm>
              <a:off x="352912" y="214908"/>
              <a:ext cx="6947232" cy="6120577"/>
              <a:chOff x="352912" y="214908"/>
              <a:chExt cx="6947232" cy="6120577"/>
            </a:xfrm>
          </p:grpSpPr>
          <p:pic>
            <p:nvPicPr>
              <p:cNvPr id="8" name="Рисунок 7"/>
              <p:cNvPicPr>
                <a:picLocks noChangeAspect="1"/>
              </p:cNvPicPr>
              <p:nvPr/>
            </p:nvPicPr>
            <p:blipFill>
              <a:blip r:embed="rId2"/>
              <a:stretch>
                <a:fillRect/>
              </a:stretch>
            </p:blipFill>
            <p:spPr>
              <a:xfrm>
                <a:off x="352912" y="214908"/>
                <a:ext cx="6947232" cy="6120577"/>
              </a:xfrm>
              <a:prstGeom prst="rect">
                <a:avLst/>
              </a:prstGeom>
            </p:spPr>
          </p:pic>
          <p:sp>
            <p:nvSpPr>
              <p:cNvPr id="5" name="TextBox 4"/>
              <p:cNvSpPr txBox="1"/>
              <p:nvPr/>
            </p:nvSpPr>
            <p:spPr>
              <a:xfrm>
                <a:off x="5656218" y="1528354"/>
                <a:ext cx="1564210" cy="584775"/>
              </a:xfrm>
              <a:prstGeom prst="rect">
                <a:avLst/>
              </a:prstGeom>
              <a:noFill/>
            </p:spPr>
            <p:txBody>
              <a:bodyPr wrap="none" rtlCol="0">
                <a:spAutoFit/>
              </a:bodyPr>
              <a:lstStyle/>
              <a:p>
                <a:pPr algn="ctr"/>
                <a:r>
                  <a:rPr lang="ru-RU" sz="1600" dirty="0" smtClean="0">
                    <a:latin typeface="a_PlakatCmplSh" pitchFamily="34" charset="-52"/>
                  </a:rPr>
                  <a:t>Дымковская</a:t>
                </a:r>
              </a:p>
              <a:p>
                <a:pPr algn="ctr"/>
                <a:r>
                  <a:rPr lang="ru-RU" sz="1600" dirty="0" smtClean="0">
                    <a:latin typeface="a_PlakatCmplSh" pitchFamily="34" charset="-52"/>
                  </a:rPr>
                  <a:t>игрушка</a:t>
                </a:r>
              </a:p>
            </p:txBody>
          </p:sp>
          <p:sp>
            <p:nvSpPr>
              <p:cNvPr id="6" name="TextBox 5"/>
              <p:cNvSpPr txBox="1"/>
              <p:nvPr/>
            </p:nvSpPr>
            <p:spPr>
              <a:xfrm>
                <a:off x="714102" y="1537062"/>
                <a:ext cx="1023258" cy="400110"/>
              </a:xfrm>
              <a:prstGeom prst="rect">
                <a:avLst/>
              </a:prstGeom>
              <a:noFill/>
            </p:spPr>
            <p:txBody>
              <a:bodyPr wrap="square" rtlCol="0">
                <a:spAutoFit/>
              </a:bodyPr>
              <a:lstStyle/>
              <a:p>
                <a:pPr algn="ctr"/>
                <a:r>
                  <a:rPr lang="ru-RU" sz="2000" dirty="0" smtClean="0">
                    <a:latin typeface="a_PlakatCmplSh" pitchFamily="34" charset="-52"/>
                  </a:rPr>
                  <a:t>Гжель</a:t>
                </a:r>
              </a:p>
            </p:txBody>
          </p:sp>
          <p:sp>
            <p:nvSpPr>
              <p:cNvPr id="7" name="TextBox 6"/>
              <p:cNvSpPr txBox="1"/>
              <p:nvPr/>
            </p:nvSpPr>
            <p:spPr>
              <a:xfrm>
                <a:off x="613953" y="3291839"/>
                <a:ext cx="1257204" cy="369332"/>
              </a:xfrm>
              <a:prstGeom prst="rect">
                <a:avLst/>
              </a:prstGeom>
              <a:noFill/>
            </p:spPr>
            <p:txBody>
              <a:bodyPr wrap="none" rtlCol="0">
                <a:spAutoFit/>
              </a:bodyPr>
              <a:lstStyle/>
              <a:p>
                <a:pPr algn="ctr"/>
                <a:r>
                  <a:rPr lang="ru-RU" dirty="0" smtClean="0">
                    <a:latin typeface="a_PlakatCmplSh" pitchFamily="34" charset="-52"/>
                  </a:rPr>
                  <a:t>Хохлома</a:t>
                </a:r>
              </a:p>
            </p:txBody>
          </p:sp>
          <p:sp>
            <p:nvSpPr>
              <p:cNvPr id="9" name="TextBox 8"/>
              <p:cNvSpPr txBox="1"/>
              <p:nvPr/>
            </p:nvSpPr>
            <p:spPr>
              <a:xfrm>
                <a:off x="5734593" y="3383281"/>
                <a:ext cx="1467069" cy="369332"/>
              </a:xfrm>
              <a:prstGeom prst="rect">
                <a:avLst/>
              </a:prstGeom>
              <a:noFill/>
            </p:spPr>
            <p:txBody>
              <a:bodyPr wrap="none" rtlCol="0">
                <a:spAutoFit/>
              </a:bodyPr>
              <a:lstStyle/>
              <a:p>
                <a:pPr algn="ctr"/>
                <a:r>
                  <a:rPr lang="ru-RU" dirty="0" smtClean="0">
                    <a:latin typeface="a_PlakatCmplSh" pitchFamily="34" charset="-52"/>
                  </a:rPr>
                  <a:t>Матрёшка</a:t>
                </a:r>
              </a:p>
            </p:txBody>
          </p:sp>
          <p:sp>
            <p:nvSpPr>
              <p:cNvPr id="10" name="TextBox 9"/>
              <p:cNvSpPr txBox="1"/>
              <p:nvPr/>
            </p:nvSpPr>
            <p:spPr>
              <a:xfrm>
                <a:off x="5812971" y="4950822"/>
                <a:ext cx="1238224" cy="369332"/>
              </a:xfrm>
              <a:prstGeom prst="rect">
                <a:avLst/>
              </a:prstGeom>
              <a:noFill/>
            </p:spPr>
            <p:txBody>
              <a:bodyPr wrap="none" rtlCol="0">
                <a:spAutoFit/>
              </a:bodyPr>
              <a:lstStyle/>
              <a:p>
                <a:pPr algn="ctr"/>
                <a:r>
                  <a:rPr lang="ru-RU" dirty="0" err="1" smtClean="0">
                    <a:latin typeface="a_PlakatCmplSh" pitchFamily="34" charset="-52"/>
                  </a:rPr>
                  <a:t>Жостово</a:t>
                </a:r>
                <a:endParaRPr lang="ru-RU" dirty="0" smtClean="0">
                  <a:latin typeface="a_PlakatCmplSh" pitchFamily="34" charset="-52"/>
                </a:endParaRPr>
              </a:p>
            </p:txBody>
          </p:sp>
          <p:sp>
            <p:nvSpPr>
              <p:cNvPr id="11" name="TextBox 10"/>
              <p:cNvSpPr txBox="1"/>
              <p:nvPr/>
            </p:nvSpPr>
            <p:spPr>
              <a:xfrm>
                <a:off x="653142" y="4976949"/>
                <a:ext cx="1190967" cy="369332"/>
              </a:xfrm>
              <a:prstGeom prst="rect">
                <a:avLst/>
              </a:prstGeom>
              <a:noFill/>
            </p:spPr>
            <p:txBody>
              <a:bodyPr wrap="none" rtlCol="0">
                <a:spAutoFit/>
              </a:bodyPr>
              <a:lstStyle/>
              <a:p>
                <a:pPr algn="ctr"/>
                <a:r>
                  <a:rPr lang="ru-RU" dirty="0" smtClean="0">
                    <a:latin typeface="a_PlakatCmplSh" pitchFamily="34" charset="-52"/>
                  </a:rPr>
                  <a:t>Городец</a:t>
                </a:r>
              </a:p>
            </p:txBody>
          </p:sp>
        </p:grpSp>
        <p:sp>
          <p:nvSpPr>
            <p:cNvPr id="13" name="TextBox 12"/>
            <p:cNvSpPr txBox="1"/>
            <p:nvPr/>
          </p:nvSpPr>
          <p:spPr>
            <a:xfrm>
              <a:off x="2390504" y="300447"/>
              <a:ext cx="2924903" cy="707886"/>
            </a:xfrm>
            <a:prstGeom prst="rect">
              <a:avLst/>
            </a:prstGeom>
            <a:noFill/>
          </p:spPr>
          <p:txBody>
            <a:bodyPr wrap="none" rtlCol="0">
              <a:spAutoFit/>
            </a:bodyPr>
            <a:lstStyle/>
            <a:p>
              <a:pPr algn="ctr"/>
              <a:r>
                <a:rPr lang="ru-RU" sz="2000" dirty="0" smtClean="0">
                  <a:latin typeface="a_PlakatCmplSh" pitchFamily="34" charset="-52"/>
                </a:rPr>
                <a:t>РУССКИЕ НАРОДНЫЕ</a:t>
              </a:r>
            </a:p>
            <a:p>
              <a:pPr algn="ctr"/>
              <a:r>
                <a:rPr lang="ru-RU" sz="2000" dirty="0" smtClean="0">
                  <a:latin typeface="a_PlakatCmplSh" pitchFamily="34" charset="-52"/>
                </a:rPr>
                <a:t>ПРОМЫСЛЫ</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Группа 55"/>
          <p:cNvGrpSpPr/>
          <p:nvPr/>
        </p:nvGrpSpPr>
        <p:grpSpPr>
          <a:xfrm>
            <a:off x="373292" y="156754"/>
            <a:ext cx="8339635" cy="6464361"/>
            <a:chOff x="373292" y="156754"/>
            <a:chExt cx="8339635" cy="6464361"/>
          </a:xfrm>
        </p:grpSpPr>
        <p:grpSp>
          <p:nvGrpSpPr>
            <p:cNvPr id="29" name="Группа 28"/>
            <p:cNvGrpSpPr/>
            <p:nvPr/>
          </p:nvGrpSpPr>
          <p:grpSpPr>
            <a:xfrm>
              <a:off x="431075" y="209006"/>
              <a:ext cx="8281852" cy="6374674"/>
              <a:chOff x="352697" y="195943"/>
              <a:chExt cx="8477795" cy="6662057"/>
            </a:xfrm>
          </p:grpSpPr>
          <p:grpSp>
            <p:nvGrpSpPr>
              <p:cNvPr id="10" name="Группа 9"/>
              <p:cNvGrpSpPr/>
              <p:nvPr/>
            </p:nvGrpSpPr>
            <p:grpSpPr>
              <a:xfrm>
                <a:off x="365760" y="195943"/>
                <a:ext cx="8464732" cy="1685110"/>
                <a:chOff x="352697" y="261257"/>
                <a:chExt cx="8464732" cy="1685110"/>
              </a:xfrm>
            </p:grpSpPr>
            <p:sp>
              <p:nvSpPr>
                <p:cNvPr id="5" name="Прямоугольник 4"/>
                <p:cNvSpPr/>
                <p:nvPr/>
              </p:nvSpPr>
              <p:spPr>
                <a:xfrm>
                  <a:off x="352697" y="261258"/>
                  <a:ext cx="1685108"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011680" y="261257"/>
                  <a:ext cx="1724297"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709851" y="261257"/>
                  <a:ext cx="1685108"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5394961" y="261257"/>
                  <a:ext cx="1724296"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106194" y="261257"/>
                  <a:ext cx="1711235"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 name="Группа 10"/>
              <p:cNvGrpSpPr/>
              <p:nvPr/>
            </p:nvGrpSpPr>
            <p:grpSpPr>
              <a:xfrm>
                <a:off x="361404" y="1863633"/>
                <a:ext cx="8464732" cy="1685110"/>
                <a:chOff x="352697" y="261257"/>
                <a:chExt cx="8464732" cy="1685110"/>
              </a:xfrm>
            </p:grpSpPr>
            <p:sp>
              <p:nvSpPr>
                <p:cNvPr id="12" name="Прямоугольник 11"/>
                <p:cNvSpPr/>
                <p:nvPr/>
              </p:nvSpPr>
              <p:spPr>
                <a:xfrm>
                  <a:off x="352697" y="261258"/>
                  <a:ext cx="1685108"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011680" y="261257"/>
                  <a:ext cx="1724297"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3709851" y="261257"/>
                  <a:ext cx="1685108"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394961" y="261257"/>
                  <a:ext cx="1724296"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7106194" y="261257"/>
                  <a:ext cx="1711235"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 name="Группа 16"/>
              <p:cNvGrpSpPr/>
              <p:nvPr/>
            </p:nvGrpSpPr>
            <p:grpSpPr>
              <a:xfrm>
                <a:off x="352697" y="3540035"/>
                <a:ext cx="8464732" cy="1685110"/>
                <a:chOff x="352697" y="261257"/>
                <a:chExt cx="8464732" cy="1685110"/>
              </a:xfrm>
            </p:grpSpPr>
            <p:sp>
              <p:nvSpPr>
                <p:cNvPr id="18" name="Прямоугольник 17"/>
                <p:cNvSpPr/>
                <p:nvPr/>
              </p:nvSpPr>
              <p:spPr>
                <a:xfrm>
                  <a:off x="352697" y="261258"/>
                  <a:ext cx="1685108"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011680" y="261257"/>
                  <a:ext cx="1724297"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3709851" y="261257"/>
                  <a:ext cx="1685108"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5394961" y="261257"/>
                  <a:ext cx="1724296"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7106194" y="261257"/>
                  <a:ext cx="1711235"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 name="Группа 22"/>
              <p:cNvGrpSpPr/>
              <p:nvPr/>
            </p:nvGrpSpPr>
            <p:grpSpPr>
              <a:xfrm>
                <a:off x="352697" y="5172890"/>
                <a:ext cx="8464732" cy="1685110"/>
                <a:chOff x="352697" y="261257"/>
                <a:chExt cx="8464732" cy="1685110"/>
              </a:xfrm>
            </p:grpSpPr>
            <p:sp>
              <p:nvSpPr>
                <p:cNvPr id="24" name="Прямоугольник 23"/>
                <p:cNvSpPr/>
                <p:nvPr/>
              </p:nvSpPr>
              <p:spPr>
                <a:xfrm>
                  <a:off x="352697" y="261258"/>
                  <a:ext cx="1685108"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2011680" y="261257"/>
                  <a:ext cx="1724297"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3709851" y="261257"/>
                  <a:ext cx="1685108"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5394961" y="261257"/>
                  <a:ext cx="1724296"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7106194" y="261257"/>
                  <a:ext cx="1711235" cy="16851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pic>
          <p:nvPicPr>
            <p:cNvPr id="25604" name="Picture 4" descr="https://auho.ru/sites/default/files/5508263.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9086" y="156754"/>
              <a:ext cx="1673224" cy="1686914"/>
            </a:xfrm>
            <a:prstGeom prst="rect">
              <a:avLst/>
            </a:prstGeom>
            <a:noFill/>
          </p:spPr>
        </p:pic>
        <p:grpSp>
          <p:nvGrpSpPr>
            <p:cNvPr id="40" name="Группа 39"/>
            <p:cNvGrpSpPr/>
            <p:nvPr/>
          </p:nvGrpSpPr>
          <p:grpSpPr>
            <a:xfrm>
              <a:off x="2219506" y="182880"/>
              <a:ext cx="6459977" cy="1661584"/>
              <a:chOff x="2219506" y="182880"/>
              <a:chExt cx="6459977" cy="1661584"/>
            </a:xfrm>
          </p:grpSpPr>
          <p:pic>
            <p:nvPicPr>
              <p:cNvPr id="25606" name="Picture 6" descr="https://avatars.mds.yandex.net/get-pdb/1813549/9227899a-769d-4f97-b054-f5773e8b0e53/s1200?webp=fals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219506" y="191233"/>
                <a:ext cx="1464219" cy="1611441"/>
              </a:xfrm>
              <a:prstGeom prst="rect">
                <a:avLst/>
              </a:prstGeom>
              <a:noFill/>
            </p:spPr>
          </p:pic>
          <p:pic>
            <p:nvPicPr>
              <p:cNvPr id="25608" name="Picture 8" descr="https://i.pinimg.com/originals/ee/51/d1/ee51d191ff3a5e47425174380567035d.jpg"/>
              <p:cNvPicPr>
                <a:picLocks noChangeAspect="1" noChangeArrowheads="1"/>
              </p:cNvPicPr>
              <p:nvPr/>
            </p:nvPicPr>
            <p:blipFill>
              <a:blip r:embed="rId4" cstate="print">
                <a:clrChange>
                  <a:clrFrom>
                    <a:srgbClr val="FFFFFF"/>
                  </a:clrFrom>
                  <a:clrTo>
                    <a:srgbClr val="FFFFFF">
                      <a:alpha val="0"/>
                    </a:srgbClr>
                  </a:clrTo>
                </a:clrChange>
              </a:blip>
              <a:srcRect l="6497" t="8101" r="3359" b="6425"/>
              <a:stretch>
                <a:fillRect/>
              </a:stretch>
            </p:blipFill>
            <p:spPr bwMode="auto">
              <a:xfrm>
                <a:off x="3879670" y="236017"/>
                <a:ext cx="1319347" cy="1608447"/>
              </a:xfrm>
              <a:prstGeom prst="rect">
                <a:avLst/>
              </a:prstGeom>
              <a:noFill/>
            </p:spPr>
          </p:pic>
          <p:pic>
            <p:nvPicPr>
              <p:cNvPr id="25610" name="Picture 10" descr="https://raskrasil.com/wp-content/uploads/Raskrasil-Dymkovskaya-igrushka-24.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98285" y="182880"/>
                <a:ext cx="1523619" cy="1567543"/>
              </a:xfrm>
              <a:prstGeom prst="rect">
                <a:avLst/>
              </a:prstGeom>
              <a:noFill/>
            </p:spPr>
          </p:pic>
          <p:pic>
            <p:nvPicPr>
              <p:cNvPr id="25614" name="Picture 14" descr="https://avatars.mds.yandex.net/get-pdb/1947635/cd1707ae-608c-4167-81d8-0ce36770134b/s1200?webp=false"/>
              <p:cNvPicPr>
                <a:picLocks noChangeAspect="1" noChangeArrowheads="1"/>
              </p:cNvPicPr>
              <p:nvPr/>
            </p:nvPicPr>
            <p:blipFill>
              <a:blip r:embed="rId6">
                <a:clrChange>
                  <a:clrFrom>
                    <a:srgbClr val="FFFFFF"/>
                  </a:clrFrom>
                  <a:clrTo>
                    <a:srgbClr val="FFFFFF">
                      <a:alpha val="0"/>
                    </a:srgbClr>
                  </a:clrTo>
                </a:clrChange>
              </a:blip>
              <a:srcRect l="2456" r="2697"/>
              <a:stretch>
                <a:fillRect/>
              </a:stretch>
            </p:blipFill>
            <p:spPr bwMode="auto">
              <a:xfrm>
                <a:off x="7119257" y="404947"/>
                <a:ext cx="1560226" cy="1175657"/>
              </a:xfrm>
              <a:prstGeom prst="rect">
                <a:avLst/>
              </a:prstGeom>
              <a:noFill/>
            </p:spPr>
          </p:pic>
        </p:grpSp>
        <p:pic>
          <p:nvPicPr>
            <p:cNvPr id="37" name="Picture 4" descr="https://auho.ru/sites/default/files/5508263.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38606" y="1706880"/>
              <a:ext cx="1673224" cy="1686914"/>
            </a:xfrm>
            <a:prstGeom prst="rect">
              <a:avLst/>
            </a:prstGeom>
            <a:noFill/>
          </p:spPr>
        </p:pic>
        <p:pic>
          <p:nvPicPr>
            <p:cNvPr id="38" name="Picture 4" descr="https://auho.ru/sites/default/files/5508263.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292" y="3274423"/>
              <a:ext cx="1673224" cy="1686914"/>
            </a:xfrm>
            <a:prstGeom prst="rect">
              <a:avLst/>
            </a:prstGeom>
            <a:noFill/>
          </p:spPr>
        </p:pic>
        <p:pic>
          <p:nvPicPr>
            <p:cNvPr id="39" name="Picture 4" descr="https://auho.ru/sites/default/files/5508263.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9418" y="4881154"/>
              <a:ext cx="1673224" cy="1686914"/>
            </a:xfrm>
            <a:prstGeom prst="rect">
              <a:avLst/>
            </a:prstGeom>
            <a:noFill/>
          </p:spPr>
        </p:pic>
        <p:grpSp>
          <p:nvGrpSpPr>
            <p:cNvPr id="41" name="Группа 40"/>
            <p:cNvGrpSpPr/>
            <p:nvPr/>
          </p:nvGrpSpPr>
          <p:grpSpPr>
            <a:xfrm>
              <a:off x="2228214" y="1837509"/>
              <a:ext cx="6459977" cy="1661584"/>
              <a:chOff x="2219506" y="182880"/>
              <a:chExt cx="6459977" cy="1661584"/>
            </a:xfrm>
          </p:grpSpPr>
          <p:pic>
            <p:nvPicPr>
              <p:cNvPr id="42" name="Picture 6" descr="https://avatars.mds.yandex.net/get-pdb/1813549/9227899a-769d-4f97-b054-f5773e8b0e53/s1200?webp=fals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219506" y="191233"/>
                <a:ext cx="1464219" cy="1611441"/>
              </a:xfrm>
              <a:prstGeom prst="rect">
                <a:avLst/>
              </a:prstGeom>
              <a:noFill/>
            </p:spPr>
          </p:pic>
          <p:pic>
            <p:nvPicPr>
              <p:cNvPr id="43" name="Picture 8" descr="https://i.pinimg.com/originals/ee/51/d1/ee51d191ff3a5e47425174380567035d.jpg"/>
              <p:cNvPicPr>
                <a:picLocks noChangeAspect="1" noChangeArrowheads="1"/>
              </p:cNvPicPr>
              <p:nvPr/>
            </p:nvPicPr>
            <p:blipFill>
              <a:blip r:embed="rId4" cstate="print">
                <a:clrChange>
                  <a:clrFrom>
                    <a:srgbClr val="FFFFFF"/>
                  </a:clrFrom>
                  <a:clrTo>
                    <a:srgbClr val="FFFFFF">
                      <a:alpha val="0"/>
                    </a:srgbClr>
                  </a:clrTo>
                </a:clrChange>
              </a:blip>
              <a:srcRect l="6497" t="8101" r="3359" b="6425"/>
              <a:stretch>
                <a:fillRect/>
              </a:stretch>
            </p:blipFill>
            <p:spPr bwMode="auto">
              <a:xfrm>
                <a:off x="3879670" y="236017"/>
                <a:ext cx="1319347" cy="1608447"/>
              </a:xfrm>
              <a:prstGeom prst="rect">
                <a:avLst/>
              </a:prstGeom>
              <a:noFill/>
            </p:spPr>
          </p:pic>
          <p:pic>
            <p:nvPicPr>
              <p:cNvPr id="44" name="Picture 10" descr="https://raskrasil.com/wp-content/uploads/Raskrasil-Dymkovskaya-igrushka-24.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98285" y="182880"/>
                <a:ext cx="1523619" cy="1567543"/>
              </a:xfrm>
              <a:prstGeom prst="rect">
                <a:avLst/>
              </a:prstGeom>
              <a:noFill/>
            </p:spPr>
          </p:pic>
          <p:pic>
            <p:nvPicPr>
              <p:cNvPr id="45" name="Picture 14" descr="https://avatars.mds.yandex.net/get-pdb/1947635/cd1707ae-608c-4167-81d8-0ce36770134b/s1200?webp=false"/>
              <p:cNvPicPr>
                <a:picLocks noChangeAspect="1" noChangeArrowheads="1"/>
              </p:cNvPicPr>
              <p:nvPr/>
            </p:nvPicPr>
            <p:blipFill>
              <a:blip r:embed="rId6">
                <a:clrChange>
                  <a:clrFrom>
                    <a:srgbClr val="FFFFFF"/>
                  </a:clrFrom>
                  <a:clrTo>
                    <a:srgbClr val="FFFFFF">
                      <a:alpha val="0"/>
                    </a:srgbClr>
                  </a:clrTo>
                </a:clrChange>
              </a:blip>
              <a:srcRect l="2456" r="2697"/>
              <a:stretch>
                <a:fillRect/>
              </a:stretch>
            </p:blipFill>
            <p:spPr bwMode="auto">
              <a:xfrm>
                <a:off x="7119257" y="404947"/>
                <a:ext cx="1560226" cy="1175657"/>
              </a:xfrm>
              <a:prstGeom prst="rect">
                <a:avLst/>
              </a:prstGeom>
              <a:noFill/>
            </p:spPr>
          </p:pic>
        </p:grpSp>
        <p:grpSp>
          <p:nvGrpSpPr>
            <p:cNvPr id="46" name="Группа 45"/>
            <p:cNvGrpSpPr/>
            <p:nvPr/>
          </p:nvGrpSpPr>
          <p:grpSpPr>
            <a:xfrm>
              <a:off x="2162901" y="3391988"/>
              <a:ext cx="6459977" cy="1661584"/>
              <a:chOff x="2219506" y="182880"/>
              <a:chExt cx="6459977" cy="1661584"/>
            </a:xfrm>
          </p:grpSpPr>
          <p:pic>
            <p:nvPicPr>
              <p:cNvPr id="47" name="Picture 6" descr="https://avatars.mds.yandex.net/get-pdb/1813549/9227899a-769d-4f97-b054-f5773e8b0e53/s1200?webp=fals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219506" y="191233"/>
                <a:ext cx="1464219" cy="1611441"/>
              </a:xfrm>
              <a:prstGeom prst="rect">
                <a:avLst/>
              </a:prstGeom>
              <a:noFill/>
            </p:spPr>
          </p:pic>
          <p:pic>
            <p:nvPicPr>
              <p:cNvPr id="48" name="Picture 8" descr="https://i.pinimg.com/originals/ee/51/d1/ee51d191ff3a5e47425174380567035d.jpg"/>
              <p:cNvPicPr>
                <a:picLocks noChangeAspect="1" noChangeArrowheads="1"/>
              </p:cNvPicPr>
              <p:nvPr/>
            </p:nvPicPr>
            <p:blipFill>
              <a:blip r:embed="rId4" cstate="print">
                <a:clrChange>
                  <a:clrFrom>
                    <a:srgbClr val="FFFFFF"/>
                  </a:clrFrom>
                  <a:clrTo>
                    <a:srgbClr val="FFFFFF">
                      <a:alpha val="0"/>
                    </a:srgbClr>
                  </a:clrTo>
                </a:clrChange>
              </a:blip>
              <a:srcRect l="6497" t="8101" r="3359" b="6425"/>
              <a:stretch>
                <a:fillRect/>
              </a:stretch>
            </p:blipFill>
            <p:spPr bwMode="auto">
              <a:xfrm>
                <a:off x="3879670" y="236017"/>
                <a:ext cx="1319347" cy="1608447"/>
              </a:xfrm>
              <a:prstGeom prst="rect">
                <a:avLst/>
              </a:prstGeom>
              <a:noFill/>
            </p:spPr>
          </p:pic>
          <p:pic>
            <p:nvPicPr>
              <p:cNvPr id="49" name="Picture 10" descr="https://raskrasil.com/wp-content/uploads/Raskrasil-Dymkovskaya-igrushka-24.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98285" y="182880"/>
                <a:ext cx="1523619" cy="1567543"/>
              </a:xfrm>
              <a:prstGeom prst="rect">
                <a:avLst/>
              </a:prstGeom>
              <a:noFill/>
            </p:spPr>
          </p:pic>
          <p:pic>
            <p:nvPicPr>
              <p:cNvPr id="50" name="Picture 14" descr="https://avatars.mds.yandex.net/get-pdb/1947635/cd1707ae-608c-4167-81d8-0ce36770134b/s1200?webp=false"/>
              <p:cNvPicPr>
                <a:picLocks noChangeAspect="1" noChangeArrowheads="1"/>
              </p:cNvPicPr>
              <p:nvPr/>
            </p:nvPicPr>
            <p:blipFill>
              <a:blip r:embed="rId6">
                <a:clrChange>
                  <a:clrFrom>
                    <a:srgbClr val="FFFFFF"/>
                  </a:clrFrom>
                  <a:clrTo>
                    <a:srgbClr val="FFFFFF">
                      <a:alpha val="0"/>
                    </a:srgbClr>
                  </a:clrTo>
                </a:clrChange>
              </a:blip>
              <a:srcRect l="2456" r="2697"/>
              <a:stretch>
                <a:fillRect/>
              </a:stretch>
            </p:blipFill>
            <p:spPr bwMode="auto">
              <a:xfrm>
                <a:off x="7119257" y="404947"/>
                <a:ext cx="1560226" cy="1175657"/>
              </a:xfrm>
              <a:prstGeom prst="rect">
                <a:avLst/>
              </a:prstGeom>
              <a:noFill/>
            </p:spPr>
          </p:pic>
        </p:grpSp>
        <p:grpSp>
          <p:nvGrpSpPr>
            <p:cNvPr id="51" name="Группа 50"/>
            <p:cNvGrpSpPr/>
            <p:nvPr/>
          </p:nvGrpSpPr>
          <p:grpSpPr>
            <a:xfrm>
              <a:off x="2175963" y="4959531"/>
              <a:ext cx="6459977" cy="1661584"/>
              <a:chOff x="2219506" y="182880"/>
              <a:chExt cx="6459977" cy="1661584"/>
            </a:xfrm>
          </p:grpSpPr>
          <p:pic>
            <p:nvPicPr>
              <p:cNvPr id="52" name="Picture 6" descr="https://avatars.mds.yandex.net/get-pdb/1813549/9227899a-769d-4f97-b054-f5773e8b0e53/s1200?webp=fals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219506" y="191233"/>
                <a:ext cx="1464219" cy="1611441"/>
              </a:xfrm>
              <a:prstGeom prst="rect">
                <a:avLst/>
              </a:prstGeom>
              <a:noFill/>
            </p:spPr>
          </p:pic>
          <p:pic>
            <p:nvPicPr>
              <p:cNvPr id="53" name="Picture 8" descr="https://i.pinimg.com/originals/ee/51/d1/ee51d191ff3a5e47425174380567035d.jpg"/>
              <p:cNvPicPr>
                <a:picLocks noChangeAspect="1" noChangeArrowheads="1"/>
              </p:cNvPicPr>
              <p:nvPr/>
            </p:nvPicPr>
            <p:blipFill>
              <a:blip r:embed="rId4" cstate="print">
                <a:clrChange>
                  <a:clrFrom>
                    <a:srgbClr val="FFFFFF"/>
                  </a:clrFrom>
                  <a:clrTo>
                    <a:srgbClr val="FFFFFF">
                      <a:alpha val="0"/>
                    </a:srgbClr>
                  </a:clrTo>
                </a:clrChange>
              </a:blip>
              <a:srcRect l="6497" t="8101" r="3359" b="6425"/>
              <a:stretch>
                <a:fillRect/>
              </a:stretch>
            </p:blipFill>
            <p:spPr bwMode="auto">
              <a:xfrm>
                <a:off x="3879670" y="236017"/>
                <a:ext cx="1319347" cy="1608447"/>
              </a:xfrm>
              <a:prstGeom prst="rect">
                <a:avLst/>
              </a:prstGeom>
              <a:noFill/>
            </p:spPr>
          </p:pic>
          <p:pic>
            <p:nvPicPr>
              <p:cNvPr id="54" name="Picture 10" descr="https://raskrasil.com/wp-content/uploads/Raskrasil-Dymkovskaya-igrushka-24.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98285" y="182880"/>
                <a:ext cx="1523619" cy="1567543"/>
              </a:xfrm>
              <a:prstGeom prst="rect">
                <a:avLst/>
              </a:prstGeom>
              <a:noFill/>
            </p:spPr>
          </p:pic>
          <p:pic>
            <p:nvPicPr>
              <p:cNvPr id="55" name="Picture 14" descr="https://avatars.mds.yandex.net/get-pdb/1947635/cd1707ae-608c-4167-81d8-0ce36770134b/s1200?webp=false"/>
              <p:cNvPicPr>
                <a:picLocks noChangeAspect="1" noChangeArrowheads="1"/>
              </p:cNvPicPr>
              <p:nvPr/>
            </p:nvPicPr>
            <p:blipFill>
              <a:blip r:embed="rId6">
                <a:clrChange>
                  <a:clrFrom>
                    <a:srgbClr val="FFFFFF"/>
                  </a:clrFrom>
                  <a:clrTo>
                    <a:srgbClr val="FFFFFF">
                      <a:alpha val="0"/>
                    </a:srgbClr>
                  </a:clrTo>
                </a:clrChange>
              </a:blip>
              <a:srcRect l="2456" r="2697"/>
              <a:stretch>
                <a:fillRect/>
              </a:stretch>
            </p:blipFill>
            <p:spPr bwMode="auto">
              <a:xfrm>
                <a:off x="7119257" y="404947"/>
                <a:ext cx="1560226" cy="1175657"/>
              </a:xfrm>
              <a:prstGeom prst="rect">
                <a:avLst/>
              </a:prstGeom>
              <a:noFill/>
            </p:spPr>
          </p:pic>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548639" y="496146"/>
          <a:ext cx="8595360" cy="1798320"/>
        </p:xfrm>
        <a:graphic>
          <a:graphicData uri="http://schemas.openxmlformats.org/drawingml/2006/table">
            <a:tbl>
              <a:tblPr firstRow="1" bandRow="1">
                <a:tableStyleId>{5940675A-B579-460E-94D1-54222C63F5DA}</a:tableStyleId>
              </a:tblPr>
              <a:tblGrid>
                <a:gridCol w="1719072"/>
                <a:gridCol w="1719072"/>
                <a:gridCol w="1719072"/>
                <a:gridCol w="1719072"/>
                <a:gridCol w="1719072"/>
              </a:tblGrid>
              <a:tr h="16592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i="0" kern="1200" dirty="0" smtClean="0">
                          <a:solidFill>
                            <a:schemeClr val="tx1"/>
                          </a:solidFill>
                          <a:latin typeface="+mn-lt"/>
                          <a:ea typeface="+mn-ea"/>
                          <a:cs typeface="+mn-cs"/>
                        </a:rPr>
                        <a:t>Дымковская игрушка </a:t>
                      </a:r>
                      <a:r>
                        <a:rPr lang="ru-RU" sz="1200" b="0" i="0" kern="1200" dirty="0" smtClean="0">
                          <a:solidFill>
                            <a:schemeClr val="tx1"/>
                          </a:solidFill>
                          <a:latin typeface="+mn-lt"/>
                          <a:ea typeface="+mn-ea"/>
                          <a:cs typeface="+mn-cs"/>
                        </a:rPr>
                        <a:t>— символ Кировской области. Она лепится из глины, затем обсыхает и обжигается в печи. После этого ее расписывают вручную.</a:t>
                      </a:r>
                      <a:endParaRPr lang="ru-RU" sz="1200" dirty="0"/>
                    </a:p>
                  </a:txBody>
                  <a:tcPr/>
                </a:tc>
                <a:tc>
                  <a:txBody>
                    <a:bodyPr/>
                    <a:lstStyle/>
                    <a:p>
                      <a:pPr algn="ctr"/>
                      <a:r>
                        <a:rPr lang="ru-RU" sz="1200" b="1" i="0" kern="1200" dirty="0" smtClean="0">
                          <a:solidFill>
                            <a:schemeClr val="tx1"/>
                          </a:solidFill>
                          <a:latin typeface="+mn-lt"/>
                          <a:ea typeface="+mn-ea"/>
                          <a:cs typeface="+mn-cs"/>
                        </a:rPr>
                        <a:t>Хохлома </a:t>
                      </a:r>
                      <a:r>
                        <a:rPr lang="ru-RU" sz="1200" b="0" i="0" kern="1200" dirty="0" smtClean="0">
                          <a:solidFill>
                            <a:schemeClr val="tx1"/>
                          </a:solidFill>
                          <a:latin typeface="+mn-lt"/>
                          <a:ea typeface="+mn-ea"/>
                          <a:cs typeface="+mn-cs"/>
                        </a:rPr>
                        <a:t>— один из самых красивых русских промыслов, зародившийся еще в 17 веке близ Нижнего Новгорода. Это декоративная роспись мебели и деревянной посуды.</a:t>
                      </a:r>
                      <a:endParaRPr lang="ru-RU" sz="1200" dirty="0"/>
                    </a:p>
                  </a:txBody>
                  <a:tcPr/>
                </a:tc>
                <a:tc>
                  <a:txBody>
                    <a:bodyPr/>
                    <a:lstStyle/>
                    <a:p>
                      <a:pPr algn="l"/>
                      <a:r>
                        <a:rPr lang="ru-RU" sz="1200" b="1" i="0" kern="1200" dirty="0" smtClean="0">
                          <a:solidFill>
                            <a:schemeClr val="tx1"/>
                          </a:solidFill>
                          <a:latin typeface="+mn-lt"/>
                          <a:ea typeface="+mn-ea"/>
                          <a:cs typeface="+mn-cs"/>
                        </a:rPr>
                        <a:t>Городецкая роспись </a:t>
                      </a:r>
                      <a:r>
                        <a:rPr lang="ru-RU" sz="1200" b="0" i="0" kern="1200" dirty="0" smtClean="0">
                          <a:solidFill>
                            <a:schemeClr val="tx1"/>
                          </a:solidFill>
                          <a:latin typeface="+mn-lt"/>
                          <a:ea typeface="+mn-ea"/>
                          <a:cs typeface="+mn-cs"/>
                        </a:rPr>
                        <a:t>существует с середины 19 века. </a:t>
                      </a:r>
                    </a:p>
                    <a:p>
                      <a:pPr algn="l"/>
                      <a:r>
                        <a:rPr lang="ru-RU" sz="1200" b="0" i="0" kern="1200" dirty="0" smtClean="0">
                          <a:solidFill>
                            <a:schemeClr val="tx1"/>
                          </a:solidFill>
                          <a:latin typeface="+mn-lt"/>
                          <a:ea typeface="+mn-ea"/>
                          <a:cs typeface="+mn-cs"/>
                        </a:rPr>
                        <a:t>Роспись выполняется свободным мазком с белой и черной графической обводкой</a:t>
                      </a:r>
                      <a:endParaRPr lang="ru-RU" sz="1200" dirty="0"/>
                    </a:p>
                  </a:txBody>
                  <a:tcPr/>
                </a:tc>
                <a:tc>
                  <a:txBody>
                    <a:bodyPr/>
                    <a:lstStyle/>
                    <a:p>
                      <a:pPr algn="ctr"/>
                      <a:r>
                        <a:rPr lang="ru-RU" sz="1200" b="0" i="0" kern="1200" dirty="0" smtClean="0">
                          <a:solidFill>
                            <a:schemeClr val="tx1"/>
                          </a:solidFill>
                          <a:latin typeface="+mn-lt"/>
                          <a:ea typeface="+mn-ea"/>
                          <a:cs typeface="+mn-cs"/>
                        </a:rPr>
                        <a:t>Гжельский куст, район из 27 деревень, расположенный под Москвой, славится своими глинами, добыча которых ведется здесь с середины 17 века</a:t>
                      </a:r>
                      <a:endParaRPr lang="ru-RU" sz="1400" dirty="0"/>
                    </a:p>
                  </a:txBody>
                  <a:tcPr/>
                </a:tc>
                <a:tc>
                  <a:txBody>
                    <a:bodyPr/>
                    <a:lstStyle/>
                    <a:p>
                      <a:pPr algn="ctr"/>
                      <a:r>
                        <a:rPr lang="ru-RU" sz="1200" b="0" i="0" kern="1200" dirty="0" smtClean="0">
                          <a:solidFill>
                            <a:schemeClr val="tx1"/>
                          </a:solidFill>
                          <a:latin typeface="+mn-lt"/>
                          <a:ea typeface="+mn-ea"/>
                          <a:cs typeface="+mn-cs"/>
                        </a:rPr>
                        <a:t>В начале 19 века в одной из подмосковных деревень бывшей Троицкой волости  жили братья Вишняковы, и занимались они росписью  подносов</a:t>
                      </a:r>
                      <a:r>
                        <a:rPr lang="ru-RU" sz="1200" b="0" i="0" kern="1200" baseline="0" dirty="0" smtClean="0">
                          <a:solidFill>
                            <a:schemeClr val="tx1"/>
                          </a:solidFill>
                          <a:latin typeface="+mn-lt"/>
                          <a:ea typeface="+mn-ea"/>
                          <a:cs typeface="+mn-cs"/>
                        </a:rPr>
                        <a:t> .</a:t>
                      </a:r>
                      <a:endParaRPr lang="ru-RU" sz="1200" dirty="0"/>
                    </a:p>
                  </a:txBody>
                  <a:tcPr/>
                </a:tc>
              </a:tr>
            </a:tbl>
          </a:graphicData>
        </a:graphic>
      </p:graphicFrame>
      <p:graphicFrame>
        <p:nvGraphicFramePr>
          <p:cNvPr id="10" name="Таблица 9"/>
          <p:cNvGraphicFramePr>
            <a:graphicFrameLocks noGrp="1"/>
          </p:cNvGraphicFramePr>
          <p:nvPr/>
        </p:nvGraphicFramePr>
        <p:xfrm>
          <a:off x="548639" y="2294466"/>
          <a:ext cx="8595360" cy="1798320"/>
        </p:xfrm>
        <a:graphic>
          <a:graphicData uri="http://schemas.openxmlformats.org/drawingml/2006/table">
            <a:tbl>
              <a:tblPr firstRow="1" bandRow="1">
                <a:tableStyleId>{5940675A-B579-460E-94D1-54222C63F5DA}</a:tableStyleId>
              </a:tblPr>
              <a:tblGrid>
                <a:gridCol w="1719072"/>
                <a:gridCol w="1719072"/>
                <a:gridCol w="1719072"/>
                <a:gridCol w="1719072"/>
                <a:gridCol w="1719072"/>
              </a:tblGrid>
              <a:tr h="16592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i="0" kern="1200" dirty="0" smtClean="0">
                          <a:solidFill>
                            <a:schemeClr val="tx1"/>
                          </a:solidFill>
                          <a:latin typeface="+mn-lt"/>
                          <a:ea typeface="+mn-ea"/>
                          <a:cs typeface="+mn-cs"/>
                        </a:rPr>
                        <a:t>Дымковская игрушка </a:t>
                      </a:r>
                      <a:r>
                        <a:rPr lang="ru-RU" sz="1200" b="0" i="0" kern="1200" dirty="0" smtClean="0">
                          <a:solidFill>
                            <a:schemeClr val="tx1"/>
                          </a:solidFill>
                          <a:latin typeface="+mn-lt"/>
                          <a:ea typeface="+mn-ea"/>
                          <a:cs typeface="+mn-cs"/>
                        </a:rPr>
                        <a:t>— символ Кировской области. Она лепится из глины, затем обсыхает и обжигается в печи. После этого ее расписывают вручную.</a:t>
                      </a:r>
                      <a:endParaRPr lang="ru-RU" sz="1200" dirty="0"/>
                    </a:p>
                  </a:txBody>
                  <a:tcPr/>
                </a:tc>
                <a:tc>
                  <a:txBody>
                    <a:bodyPr/>
                    <a:lstStyle/>
                    <a:p>
                      <a:pPr algn="ctr"/>
                      <a:r>
                        <a:rPr lang="ru-RU" sz="1200" b="1" i="0" kern="1200" dirty="0" smtClean="0">
                          <a:solidFill>
                            <a:schemeClr val="tx1"/>
                          </a:solidFill>
                          <a:latin typeface="+mn-lt"/>
                          <a:ea typeface="+mn-ea"/>
                          <a:cs typeface="+mn-cs"/>
                        </a:rPr>
                        <a:t>Хохлома </a:t>
                      </a:r>
                      <a:r>
                        <a:rPr lang="ru-RU" sz="1200" b="0" i="0" kern="1200" dirty="0" smtClean="0">
                          <a:solidFill>
                            <a:schemeClr val="tx1"/>
                          </a:solidFill>
                          <a:latin typeface="+mn-lt"/>
                          <a:ea typeface="+mn-ea"/>
                          <a:cs typeface="+mn-cs"/>
                        </a:rPr>
                        <a:t>— один из самых красивых русских промыслов, зародившийся еще в 17 веке близ Нижнего Новгорода. Это декоративная роспись мебели и деревянной посуды.</a:t>
                      </a:r>
                      <a:endParaRPr lang="ru-RU" sz="1200" dirty="0"/>
                    </a:p>
                  </a:txBody>
                  <a:tcPr/>
                </a:tc>
                <a:tc>
                  <a:txBody>
                    <a:bodyPr/>
                    <a:lstStyle/>
                    <a:p>
                      <a:pPr algn="l"/>
                      <a:r>
                        <a:rPr lang="ru-RU" sz="1200" b="1" i="0" kern="1200" dirty="0" smtClean="0">
                          <a:solidFill>
                            <a:schemeClr val="tx1"/>
                          </a:solidFill>
                          <a:latin typeface="+mn-lt"/>
                          <a:ea typeface="+mn-ea"/>
                          <a:cs typeface="+mn-cs"/>
                        </a:rPr>
                        <a:t>Городецкая роспись </a:t>
                      </a:r>
                      <a:r>
                        <a:rPr lang="ru-RU" sz="1200" b="0" i="0" kern="1200" dirty="0" smtClean="0">
                          <a:solidFill>
                            <a:schemeClr val="tx1"/>
                          </a:solidFill>
                          <a:latin typeface="+mn-lt"/>
                          <a:ea typeface="+mn-ea"/>
                          <a:cs typeface="+mn-cs"/>
                        </a:rPr>
                        <a:t>существует с середины 19 века. </a:t>
                      </a:r>
                    </a:p>
                    <a:p>
                      <a:pPr algn="l"/>
                      <a:r>
                        <a:rPr lang="ru-RU" sz="1200" b="0" i="0" kern="1200" dirty="0" smtClean="0">
                          <a:solidFill>
                            <a:schemeClr val="tx1"/>
                          </a:solidFill>
                          <a:latin typeface="+mn-lt"/>
                          <a:ea typeface="+mn-ea"/>
                          <a:cs typeface="+mn-cs"/>
                        </a:rPr>
                        <a:t>Роспись выполняется свободным мазком с белой и черной графической обводкой</a:t>
                      </a:r>
                      <a:endParaRPr lang="ru-RU" sz="1200" dirty="0"/>
                    </a:p>
                  </a:txBody>
                  <a:tcPr/>
                </a:tc>
                <a:tc>
                  <a:txBody>
                    <a:bodyPr/>
                    <a:lstStyle/>
                    <a:p>
                      <a:pPr algn="ctr"/>
                      <a:r>
                        <a:rPr lang="ru-RU" sz="1200" b="0" i="0" kern="1200" dirty="0" smtClean="0">
                          <a:solidFill>
                            <a:schemeClr val="tx1"/>
                          </a:solidFill>
                          <a:latin typeface="+mn-lt"/>
                          <a:ea typeface="+mn-ea"/>
                          <a:cs typeface="+mn-cs"/>
                        </a:rPr>
                        <a:t>Гжельский куст, район из 27 деревень, расположенный под Москвой, славится своими глинами, добыча которых ведется здесь с середины 17 века</a:t>
                      </a:r>
                      <a:endParaRPr lang="ru-RU" sz="1400" dirty="0"/>
                    </a:p>
                  </a:txBody>
                  <a:tcPr/>
                </a:tc>
                <a:tc>
                  <a:txBody>
                    <a:bodyPr/>
                    <a:lstStyle/>
                    <a:p>
                      <a:pPr algn="ctr"/>
                      <a:r>
                        <a:rPr lang="ru-RU" sz="1200" b="0" i="0" kern="1200" dirty="0" smtClean="0">
                          <a:solidFill>
                            <a:schemeClr val="tx1"/>
                          </a:solidFill>
                          <a:latin typeface="+mn-lt"/>
                          <a:ea typeface="+mn-ea"/>
                          <a:cs typeface="+mn-cs"/>
                        </a:rPr>
                        <a:t>В начале 19 века в одной из подмосковных деревень бывшей Троицкой волости  жили братья Вишняковы, и занимались они росписью  подносов</a:t>
                      </a:r>
                      <a:r>
                        <a:rPr lang="ru-RU" sz="1200" b="0" i="0" kern="1200" baseline="0" dirty="0" smtClean="0">
                          <a:solidFill>
                            <a:schemeClr val="tx1"/>
                          </a:solidFill>
                          <a:latin typeface="+mn-lt"/>
                          <a:ea typeface="+mn-ea"/>
                          <a:cs typeface="+mn-cs"/>
                        </a:rPr>
                        <a:t> .</a:t>
                      </a:r>
                      <a:endParaRPr lang="ru-RU" sz="1200" dirty="0"/>
                    </a:p>
                  </a:txBody>
                  <a:tcPr/>
                </a:tc>
              </a:tr>
            </a:tbl>
          </a:graphicData>
        </a:graphic>
      </p:graphicFrame>
      <p:graphicFrame>
        <p:nvGraphicFramePr>
          <p:cNvPr id="11" name="Таблица 10"/>
          <p:cNvGraphicFramePr>
            <a:graphicFrameLocks noGrp="1"/>
          </p:cNvGraphicFramePr>
          <p:nvPr/>
        </p:nvGraphicFramePr>
        <p:xfrm>
          <a:off x="548639" y="4110203"/>
          <a:ext cx="8595360" cy="1798320"/>
        </p:xfrm>
        <a:graphic>
          <a:graphicData uri="http://schemas.openxmlformats.org/drawingml/2006/table">
            <a:tbl>
              <a:tblPr firstRow="1" bandRow="1">
                <a:tableStyleId>{5940675A-B579-460E-94D1-54222C63F5DA}</a:tableStyleId>
              </a:tblPr>
              <a:tblGrid>
                <a:gridCol w="1719072"/>
                <a:gridCol w="1719072"/>
                <a:gridCol w="1719072"/>
                <a:gridCol w="1719072"/>
                <a:gridCol w="1719072"/>
              </a:tblGrid>
              <a:tr h="16592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i="0" kern="1200" dirty="0" smtClean="0">
                          <a:solidFill>
                            <a:schemeClr val="tx1"/>
                          </a:solidFill>
                          <a:latin typeface="+mn-lt"/>
                          <a:ea typeface="+mn-ea"/>
                          <a:cs typeface="+mn-cs"/>
                        </a:rPr>
                        <a:t>Дымковская игрушка </a:t>
                      </a:r>
                      <a:r>
                        <a:rPr lang="ru-RU" sz="1200" b="0" i="0" kern="1200" dirty="0" smtClean="0">
                          <a:solidFill>
                            <a:schemeClr val="tx1"/>
                          </a:solidFill>
                          <a:latin typeface="+mn-lt"/>
                          <a:ea typeface="+mn-ea"/>
                          <a:cs typeface="+mn-cs"/>
                        </a:rPr>
                        <a:t>— символ Кировской области. Она лепится из глины, затем обсыхает и обжигается в печи. После этого ее расписывают вручную.</a:t>
                      </a:r>
                      <a:endParaRPr lang="ru-RU" sz="1200" dirty="0"/>
                    </a:p>
                  </a:txBody>
                  <a:tcPr/>
                </a:tc>
                <a:tc>
                  <a:txBody>
                    <a:bodyPr/>
                    <a:lstStyle/>
                    <a:p>
                      <a:pPr algn="ctr"/>
                      <a:r>
                        <a:rPr lang="ru-RU" sz="1200" b="1" i="0" kern="1200" dirty="0" smtClean="0">
                          <a:solidFill>
                            <a:schemeClr val="tx1"/>
                          </a:solidFill>
                          <a:latin typeface="+mn-lt"/>
                          <a:ea typeface="+mn-ea"/>
                          <a:cs typeface="+mn-cs"/>
                        </a:rPr>
                        <a:t>Хохлома </a:t>
                      </a:r>
                      <a:r>
                        <a:rPr lang="ru-RU" sz="1200" b="0" i="0" kern="1200" dirty="0" smtClean="0">
                          <a:solidFill>
                            <a:schemeClr val="tx1"/>
                          </a:solidFill>
                          <a:latin typeface="+mn-lt"/>
                          <a:ea typeface="+mn-ea"/>
                          <a:cs typeface="+mn-cs"/>
                        </a:rPr>
                        <a:t>— один из самых красивых русских промыслов, зародившийся еще в 17 веке близ Нижнего Новгорода. Это декоративная роспись мебели и деревянной посуды.</a:t>
                      </a:r>
                      <a:endParaRPr lang="ru-RU" sz="1200" dirty="0"/>
                    </a:p>
                  </a:txBody>
                  <a:tcPr/>
                </a:tc>
                <a:tc>
                  <a:txBody>
                    <a:bodyPr/>
                    <a:lstStyle/>
                    <a:p>
                      <a:pPr algn="l"/>
                      <a:r>
                        <a:rPr lang="ru-RU" sz="1200" b="1" i="0" kern="1200" dirty="0" smtClean="0">
                          <a:solidFill>
                            <a:schemeClr val="tx1"/>
                          </a:solidFill>
                          <a:latin typeface="+mn-lt"/>
                          <a:ea typeface="+mn-ea"/>
                          <a:cs typeface="+mn-cs"/>
                        </a:rPr>
                        <a:t>Городецкая роспись </a:t>
                      </a:r>
                      <a:r>
                        <a:rPr lang="ru-RU" sz="1200" b="0" i="0" kern="1200" dirty="0" smtClean="0">
                          <a:solidFill>
                            <a:schemeClr val="tx1"/>
                          </a:solidFill>
                          <a:latin typeface="+mn-lt"/>
                          <a:ea typeface="+mn-ea"/>
                          <a:cs typeface="+mn-cs"/>
                        </a:rPr>
                        <a:t>существует с середины 19 века. </a:t>
                      </a:r>
                    </a:p>
                    <a:p>
                      <a:pPr algn="l"/>
                      <a:r>
                        <a:rPr lang="ru-RU" sz="1200" b="0" i="0" kern="1200" dirty="0" smtClean="0">
                          <a:solidFill>
                            <a:schemeClr val="tx1"/>
                          </a:solidFill>
                          <a:latin typeface="+mn-lt"/>
                          <a:ea typeface="+mn-ea"/>
                          <a:cs typeface="+mn-cs"/>
                        </a:rPr>
                        <a:t>Роспись выполняется свободным мазком с белой и черной графической обводкой</a:t>
                      </a:r>
                      <a:endParaRPr lang="ru-RU" sz="1200" dirty="0"/>
                    </a:p>
                  </a:txBody>
                  <a:tcPr/>
                </a:tc>
                <a:tc>
                  <a:txBody>
                    <a:bodyPr/>
                    <a:lstStyle/>
                    <a:p>
                      <a:pPr algn="ctr"/>
                      <a:r>
                        <a:rPr lang="ru-RU" sz="1200" b="0" i="0" kern="1200" dirty="0" smtClean="0">
                          <a:solidFill>
                            <a:schemeClr val="tx1"/>
                          </a:solidFill>
                          <a:latin typeface="+mn-lt"/>
                          <a:ea typeface="+mn-ea"/>
                          <a:cs typeface="+mn-cs"/>
                        </a:rPr>
                        <a:t>Гжельский куст, район из 27 деревень, расположенный под Москвой, славится своими глинами, добыча которых ведется здесь с середины 17 века</a:t>
                      </a:r>
                      <a:endParaRPr lang="ru-RU" sz="1400" dirty="0"/>
                    </a:p>
                  </a:txBody>
                  <a:tcPr/>
                </a:tc>
                <a:tc>
                  <a:txBody>
                    <a:bodyPr/>
                    <a:lstStyle/>
                    <a:p>
                      <a:pPr algn="ctr"/>
                      <a:r>
                        <a:rPr lang="ru-RU" sz="1200" b="0" i="0" kern="1200" dirty="0" smtClean="0">
                          <a:solidFill>
                            <a:schemeClr val="tx1"/>
                          </a:solidFill>
                          <a:latin typeface="+mn-lt"/>
                          <a:ea typeface="+mn-ea"/>
                          <a:cs typeface="+mn-cs"/>
                        </a:rPr>
                        <a:t>В начале 19 века в одной из подмосковных деревень бывшей Троицкой волости  жили братья Вишняковы, и занимались они росписью  подносов</a:t>
                      </a:r>
                      <a:r>
                        <a:rPr lang="ru-RU" sz="1200" b="0" i="0" kern="1200" baseline="0" dirty="0" smtClean="0">
                          <a:solidFill>
                            <a:schemeClr val="tx1"/>
                          </a:solidFill>
                          <a:latin typeface="+mn-lt"/>
                          <a:ea typeface="+mn-ea"/>
                          <a:cs typeface="+mn-cs"/>
                        </a:rPr>
                        <a:t> .</a:t>
                      </a:r>
                      <a:endParaRPr lang="ru-RU" sz="1200" dirty="0"/>
                    </a:p>
                  </a:txBody>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484094" y="150607"/>
            <a:ext cx="8100508" cy="1118795"/>
          </a:xfrm>
          <a:prstGeom prst="roundRect">
            <a:avLst/>
          </a:prstGeom>
          <a:solidFill>
            <a:srgbClr val="9E22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2400" dirty="0" smtClean="0"/>
              <a:t>Раздел 4. Весёлый хоровод</a:t>
            </a:r>
            <a:br>
              <a:rPr lang="ru-RU" sz="2400" dirty="0" smtClean="0"/>
            </a:br>
            <a:r>
              <a:rPr lang="ru-RU" sz="2400" dirty="0" smtClean="0"/>
              <a:t>Тема 8: «Виды устного народного творчества»</a:t>
            </a:r>
            <a:r>
              <a:rPr lang="en-US" sz="3600" dirty="0" smtClean="0"/>
              <a:t/>
            </a:r>
            <a:br>
              <a:rPr lang="en-US" sz="3600" dirty="0" smtClean="0"/>
            </a:br>
            <a:endParaRPr lang="ru-RU" sz="3600" dirty="0"/>
          </a:p>
        </p:txBody>
      </p:sp>
      <p:sp>
        <p:nvSpPr>
          <p:cNvPr id="3" name="Содержимое 2"/>
          <p:cNvSpPr>
            <a:spLocks noGrp="1"/>
          </p:cNvSpPr>
          <p:nvPr>
            <p:ph idx="1"/>
          </p:nvPr>
        </p:nvSpPr>
        <p:spPr>
          <a:xfrm>
            <a:off x="360600" y="1291726"/>
            <a:ext cx="8987796" cy="5227408"/>
          </a:xfrm>
        </p:spPr>
        <p:txBody>
          <a:bodyPr>
            <a:normAutofit fontScale="92500" lnSpcReduction="10000"/>
          </a:bodyPr>
          <a:lstStyle/>
          <a:p>
            <a:pPr>
              <a:buNone/>
            </a:pPr>
            <a:endParaRPr lang="ru-RU" sz="2000" dirty="0" smtClean="0"/>
          </a:p>
          <a:p>
            <a:pPr>
              <a:buNone/>
            </a:pPr>
            <a:r>
              <a:rPr lang="ru-RU" sz="2000" b="1" dirty="0" smtClean="0"/>
              <a:t>Введение.</a:t>
            </a:r>
            <a:r>
              <a:rPr lang="ru-RU" sz="2000" dirty="0" smtClean="0"/>
              <a:t> Ребята, а водили ли вы хороводы? Раньше на Руси - это было любимым развлечением девушек и парней. Что раньше, что сейчас дети игру начинают со считалки. Какие считалки вы используете в своих играх? А еще есть скороговорки. Как вы думаете зачем они нужны? Кто может привести примеры? Мы сегодня устроим хоровод, но не из людей, а из видов устного народного творчества. Узнаем какие виды существуют и разместим их в нашу интерактивную тетрадь.</a:t>
            </a:r>
          </a:p>
          <a:p>
            <a:pPr>
              <a:buNone/>
            </a:pPr>
            <a:r>
              <a:rPr lang="ru-RU" sz="2000" b="1" dirty="0" smtClean="0"/>
              <a:t>Инструкция по сворачиванию заполнению :</a:t>
            </a:r>
          </a:p>
          <a:p>
            <a:pPr marL="514350" indent="-514350">
              <a:buNone/>
            </a:pPr>
            <a:r>
              <a:rPr lang="ru-RU" sz="2000" dirty="0" smtClean="0"/>
              <a:t>1. Вырезать фигуру, сложите её и вклейте в тетрадь.</a:t>
            </a:r>
          </a:p>
          <a:p>
            <a:pPr marL="514350" indent="-514350">
              <a:buNone/>
            </a:pPr>
            <a:r>
              <a:rPr lang="ru-RU" sz="2000" dirty="0" smtClean="0"/>
              <a:t>2. Дать детям соответствующие примеры, чтобы они вклеили их сверху</a:t>
            </a:r>
          </a:p>
          <a:p>
            <a:pPr marL="514350" indent="-514350">
              <a:buNone/>
            </a:pPr>
            <a:r>
              <a:rPr lang="ru-RU" sz="2000" dirty="0" smtClean="0"/>
              <a:t> на </a:t>
            </a:r>
            <a:r>
              <a:rPr lang="ru-RU" sz="2000" dirty="0" err="1" smtClean="0"/>
              <a:t>флэпы</a:t>
            </a:r>
            <a:endParaRPr lang="ru-RU" sz="2000" dirty="0" smtClean="0"/>
          </a:p>
          <a:p>
            <a:pPr marL="514350" indent="-514350">
              <a:buNone/>
            </a:pPr>
            <a:r>
              <a:rPr lang="ru-RU" sz="2000" dirty="0" smtClean="0"/>
              <a:t>3. Внутри </a:t>
            </a:r>
            <a:r>
              <a:rPr lang="ru-RU" sz="2000" dirty="0" err="1" smtClean="0"/>
              <a:t>мэчбука</a:t>
            </a:r>
            <a:r>
              <a:rPr lang="ru-RU" sz="2000" dirty="0" smtClean="0"/>
              <a:t> вклеить определения понятий.</a:t>
            </a:r>
          </a:p>
          <a:p>
            <a:pPr marL="514350" indent="-514350">
              <a:buNone/>
            </a:pPr>
            <a:r>
              <a:rPr lang="ru-RU" sz="2000" b="1" dirty="0" smtClean="0"/>
              <a:t>Задание к элементу: </a:t>
            </a:r>
            <a:r>
              <a:rPr lang="ru-RU" sz="2000" dirty="0" smtClean="0"/>
              <a:t>поставить над каждым </a:t>
            </a:r>
            <a:r>
              <a:rPr lang="ru-RU" sz="2000" dirty="0" err="1" smtClean="0"/>
              <a:t>мэчбуком</a:t>
            </a:r>
            <a:r>
              <a:rPr lang="ru-RU" sz="2000" dirty="0" smtClean="0"/>
              <a:t> цифру от 1 до 6. У учителя на экране презентация, где крутится барабан, какое число выпало, нужно привести пример. Кто первый поднял руку. Можно подкидывать кубик. </a:t>
            </a:r>
          </a:p>
          <a:p>
            <a:pPr marL="514350" indent="-514350">
              <a:buNone/>
            </a:pPr>
            <a:r>
              <a:rPr lang="ru-RU" sz="2000" b="1" dirty="0" smtClean="0"/>
              <a:t>Домашнее задание: </a:t>
            </a:r>
            <a:r>
              <a:rPr lang="ru-RU" sz="2000" dirty="0" smtClean="0"/>
              <a:t>привести свои примеры и записать их внутри </a:t>
            </a:r>
            <a:r>
              <a:rPr lang="ru-RU" sz="2000" dirty="0" err="1" smtClean="0"/>
              <a:t>флэпов</a:t>
            </a:r>
            <a:r>
              <a:rPr lang="ru-RU" sz="2000" dirty="0" smtClean="0"/>
              <a:t>, раскрасить элементы.</a:t>
            </a:r>
          </a:p>
          <a:p>
            <a:endParaRPr lang="ru-R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школа\ИТ  в начальной школе\фото шаблонов по литературному чтению для ИТ\20200323_221338.jpg"/>
          <p:cNvPicPr>
            <a:picLocks noChangeAspect="1" noChangeArrowheads="1"/>
          </p:cNvPicPr>
          <p:nvPr/>
        </p:nvPicPr>
        <p:blipFill>
          <a:blip r:embed="rId2" cstate="print"/>
          <a:srcRect/>
          <a:stretch>
            <a:fillRect/>
          </a:stretch>
        </p:blipFill>
        <p:spPr bwMode="auto">
          <a:xfrm>
            <a:off x="380968" y="214290"/>
            <a:ext cx="4432944" cy="3963372"/>
          </a:xfrm>
          <a:prstGeom prst="rect">
            <a:avLst/>
          </a:prstGeom>
          <a:noFill/>
        </p:spPr>
      </p:pic>
      <p:pic>
        <p:nvPicPr>
          <p:cNvPr id="1028" name="Picture 4" descr="D:\школа\ИТ  в начальной школе\фото шаблонов по литературному чтению для ИТ\20200323_220732.jpg"/>
          <p:cNvPicPr>
            <a:picLocks noChangeAspect="1" noChangeArrowheads="1"/>
          </p:cNvPicPr>
          <p:nvPr/>
        </p:nvPicPr>
        <p:blipFill>
          <a:blip r:embed="rId3" cstate="print"/>
          <a:srcRect/>
          <a:stretch>
            <a:fillRect/>
          </a:stretch>
        </p:blipFill>
        <p:spPr bwMode="auto">
          <a:xfrm>
            <a:off x="5595942" y="214290"/>
            <a:ext cx="3836294" cy="3939420"/>
          </a:xfrm>
          <a:prstGeom prst="rect">
            <a:avLst/>
          </a:prstGeom>
          <a:noFill/>
        </p:spPr>
      </p:pic>
      <p:pic>
        <p:nvPicPr>
          <p:cNvPr id="1029" name="Picture 5" descr="D:\школа\ИТ  в начальной школе\фото шаблонов по литературному чтению для ИТ\20200323_220740.jpg"/>
          <p:cNvPicPr>
            <a:picLocks noChangeAspect="1" noChangeArrowheads="1"/>
          </p:cNvPicPr>
          <p:nvPr/>
        </p:nvPicPr>
        <p:blipFill>
          <a:blip r:embed="rId4" cstate="print"/>
          <a:srcRect/>
          <a:stretch>
            <a:fillRect/>
          </a:stretch>
        </p:blipFill>
        <p:spPr bwMode="auto">
          <a:xfrm>
            <a:off x="2238356" y="4214818"/>
            <a:ext cx="5214912" cy="2223347"/>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Группа 42"/>
          <p:cNvGrpSpPr/>
          <p:nvPr/>
        </p:nvGrpSpPr>
        <p:grpSpPr>
          <a:xfrm>
            <a:off x="7251746" y="472324"/>
            <a:ext cx="1896532" cy="4519394"/>
            <a:chOff x="7323665" y="482598"/>
            <a:chExt cx="1896532" cy="4519394"/>
          </a:xfrm>
        </p:grpSpPr>
        <p:sp>
          <p:nvSpPr>
            <p:cNvPr id="16" name="Скругленный прямоугольник 15"/>
            <p:cNvSpPr/>
            <p:nvPr/>
          </p:nvSpPr>
          <p:spPr>
            <a:xfrm>
              <a:off x="7323665" y="482598"/>
              <a:ext cx="1854199" cy="14986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smtClean="0">
                <a:solidFill>
                  <a:schemeClr val="tx1"/>
                </a:solidFill>
              </a:endParaRPr>
            </a:p>
            <a:p>
              <a:pPr algn="ctr"/>
              <a:endParaRPr lang="ru-RU" sz="1400" dirty="0" smtClean="0">
                <a:solidFill>
                  <a:schemeClr val="tx1"/>
                </a:solidFill>
              </a:endParaRPr>
            </a:p>
            <a:p>
              <a:pPr algn="ctr"/>
              <a:r>
                <a:rPr lang="ru-RU" sz="1400" dirty="0" smtClean="0">
                  <a:solidFill>
                    <a:schemeClr val="tx1"/>
                  </a:solidFill>
                </a:rPr>
                <a:t>Стоит Алёнка</a:t>
              </a:r>
            </a:p>
            <a:p>
              <a:pPr algn="ctr"/>
              <a:r>
                <a:rPr lang="ru-RU" sz="1400" dirty="0" smtClean="0">
                  <a:solidFill>
                    <a:schemeClr val="tx1"/>
                  </a:solidFill>
                </a:rPr>
                <a:t>В красной рубашонке.</a:t>
              </a:r>
            </a:p>
            <a:p>
              <a:pPr algn="ctr"/>
              <a:r>
                <a:rPr lang="ru-RU" sz="1400" dirty="0" smtClean="0">
                  <a:solidFill>
                    <a:schemeClr val="tx1"/>
                  </a:solidFill>
                </a:rPr>
                <a:t>Кто ни пройдёт,</a:t>
              </a:r>
            </a:p>
            <a:p>
              <a:pPr algn="ctr"/>
              <a:r>
                <a:rPr lang="ru-RU" sz="1400" dirty="0" smtClean="0">
                  <a:solidFill>
                    <a:schemeClr val="tx1"/>
                  </a:solidFill>
                </a:rPr>
                <a:t>Всяк поклон отдаёт.</a:t>
              </a:r>
            </a:p>
            <a:p>
              <a:pPr algn="ctr"/>
              <a:endParaRPr lang="ru-RU" sz="1600" dirty="0" smtClean="0">
                <a:solidFill>
                  <a:schemeClr val="tx1"/>
                </a:solidFill>
              </a:endParaRPr>
            </a:p>
            <a:p>
              <a:pPr algn="ctr"/>
              <a:endParaRPr lang="ru-RU" dirty="0">
                <a:solidFill>
                  <a:schemeClr val="tx1"/>
                </a:solidFill>
              </a:endParaRPr>
            </a:p>
          </p:txBody>
        </p:sp>
        <p:sp>
          <p:nvSpPr>
            <p:cNvPr id="17" name="Скругленный прямоугольник 16"/>
            <p:cNvSpPr/>
            <p:nvPr/>
          </p:nvSpPr>
          <p:spPr>
            <a:xfrm>
              <a:off x="7323665" y="1998131"/>
              <a:ext cx="1854199" cy="14986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Старый друг – лучше новых двух.</a:t>
              </a:r>
              <a:endParaRPr lang="ru-RU" dirty="0">
                <a:solidFill>
                  <a:schemeClr val="tx1"/>
                </a:solidFill>
              </a:endParaRPr>
            </a:p>
          </p:txBody>
        </p:sp>
        <p:sp>
          <p:nvSpPr>
            <p:cNvPr id="18" name="Скругленный прямоугольник 17"/>
            <p:cNvSpPr/>
            <p:nvPr/>
          </p:nvSpPr>
          <p:spPr>
            <a:xfrm>
              <a:off x="7365998" y="3503390"/>
              <a:ext cx="1854199" cy="14986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Век живи- век учись</a:t>
              </a:r>
              <a:endParaRPr lang="ru-RU" dirty="0">
                <a:solidFill>
                  <a:schemeClr val="tx1"/>
                </a:solidFill>
              </a:endParaRPr>
            </a:p>
          </p:txBody>
        </p:sp>
      </p:grpSp>
      <p:grpSp>
        <p:nvGrpSpPr>
          <p:cNvPr id="41" name="Группа 40"/>
          <p:cNvGrpSpPr/>
          <p:nvPr/>
        </p:nvGrpSpPr>
        <p:grpSpPr>
          <a:xfrm>
            <a:off x="298140" y="4682065"/>
            <a:ext cx="5950260" cy="1820334"/>
            <a:chOff x="332006" y="4673599"/>
            <a:chExt cx="5950260" cy="1820334"/>
          </a:xfrm>
        </p:grpSpPr>
        <p:grpSp>
          <p:nvGrpSpPr>
            <p:cNvPr id="22" name="Группа 21"/>
            <p:cNvGrpSpPr/>
            <p:nvPr/>
          </p:nvGrpSpPr>
          <p:grpSpPr>
            <a:xfrm>
              <a:off x="332007" y="4673599"/>
              <a:ext cx="5907927" cy="1820334"/>
              <a:chOff x="357407" y="4682066"/>
              <a:chExt cx="5907927" cy="1820334"/>
            </a:xfrm>
          </p:grpSpPr>
          <p:sp>
            <p:nvSpPr>
              <p:cNvPr id="19" name="Прямоугольник 18"/>
              <p:cNvSpPr/>
              <p:nvPr/>
            </p:nvSpPr>
            <p:spPr>
              <a:xfrm>
                <a:off x="357407" y="4682066"/>
                <a:ext cx="1964267" cy="1820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endParaRPr>
              </a:p>
              <a:p>
                <a:pPr algn="ctr"/>
                <a:endParaRPr lang="ru-RU" dirty="0" smtClean="0">
                  <a:solidFill>
                    <a:schemeClr val="tx1"/>
                  </a:solidFill>
                </a:endParaRPr>
              </a:p>
              <a:p>
                <a:pPr algn="ctr"/>
                <a:endParaRPr lang="ru-RU" dirty="0">
                  <a:solidFill>
                    <a:schemeClr val="tx1"/>
                  </a:solidFill>
                </a:endParaRPr>
              </a:p>
            </p:txBody>
          </p:sp>
          <p:sp>
            <p:nvSpPr>
              <p:cNvPr id="20" name="Прямоугольник 19"/>
              <p:cNvSpPr/>
              <p:nvPr/>
            </p:nvSpPr>
            <p:spPr>
              <a:xfrm>
                <a:off x="2324100" y="4682066"/>
                <a:ext cx="1964267" cy="1820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1" name="Прямоугольник 20"/>
              <p:cNvSpPr/>
              <p:nvPr/>
            </p:nvSpPr>
            <p:spPr>
              <a:xfrm>
                <a:off x="4301067" y="4682066"/>
                <a:ext cx="1964267" cy="1820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5" name="Прямая соединительная линия 24"/>
            <p:cNvCxnSpPr>
              <a:stCxn id="19" idx="1"/>
              <a:endCxn id="19" idx="3"/>
            </p:cNvCxnSpPr>
            <p:nvPr/>
          </p:nvCxnSpPr>
          <p:spPr>
            <a:xfrm rot="10800000" flipH="1">
              <a:off x="332006" y="5583766"/>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8" name="Прямая соединительная линия 27"/>
            <p:cNvCxnSpPr/>
            <p:nvPr/>
          </p:nvCxnSpPr>
          <p:spPr>
            <a:xfrm rot="10800000" flipH="1">
              <a:off x="338665" y="5897033"/>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9" name="Прямая соединительная линия 28"/>
            <p:cNvCxnSpPr/>
            <p:nvPr/>
          </p:nvCxnSpPr>
          <p:spPr>
            <a:xfrm rot="10800000" flipH="1">
              <a:off x="338665" y="6210299"/>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2294467" y="4872567"/>
              <a:ext cx="2040466" cy="369332"/>
            </a:xfrm>
            <a:prstGeom prst="rect">
              <a:avLst/>
            </a:prstGeom>
            <a:noFill/>
          </p:spPr>
          <p:txBody>
            <a:bodyPr wrap="square" rtlCol="0">
              <a:spAutoFit/>
            </a:bodyPr>
            <a:lstStyle/>
            <a:p>
              <a:pPr algn="ctr"/>
              <a:r>
                <a:rPr lang="ru-RU" dirty="0" smtClean="0">
                  <a:latin typeface="Century Schoolbook" pitchFamily="18" charset="0"/>
                </a:rPr>
                <a:t>Поговорки- это</a:t>
              </a:r>
            </a:p>
          </p:txBody>
        </p:sp>
        <p:sp>
          <p:nvSpPr>
            <p:cNvPr id="31" name="TextBox 30"/>
            <p:cNvSpPr txBox="1"/>
            <p:nvPr/>
          </p:nvSpPr>
          <p:spPr>
            <a:xfrm>
              <a:off x="482600" y="4872567"/>
              <a:ext cx="1684867" cy="369332"/>
            </a:xfrm>
            <a:prstGeom prst="rect">
              <a:avLst/>
            </a:prstGeom>
            <a:noFill/>
          </p:spPr>
          <p:txBody>
            <a:bodyPr wrap="square" rtlCol="0">
              <a:spAutoFit/>
            </a:bodyPr>
            <a:lstStyle/>
            <a:p>
              <a:pPr algn="ctr"/>
              <a:r>
                <a:rPr lang="ru-RU" dirty="0" smtClean="0">
                  <a:latin typeface="Century Schoolbook" pitchFamily="18" charset="0"/>
                </a:rPr>
                <a:t>Загадки - это</a:t>
              </a:r>
            </a:p>
          </p:txBody>
        </p:sp>
        <p:cxnSp>
          <p:nvCxnSpPr>
            <p:cNvPr id="34" name="Прямая соединительная линия 33"/>
            <p:cNvCxnSpPr/>
            <p:nvPr/>
          </p:nvCxnSpPr>
          <p:spPr>
            <a:xfrm rot="10800000" flipH="1">
              <a:off x="2319866" y="5575300"/>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5" name="Прямая соединительная линия 34"/>
            <p:cNvCxnSpPr/>
            <p:nvPr/>
          </p:nvCxnSpPr>
          <p:spPr>
            <a:xfrm rot="10800000" flipH="1">
              <a:off x="2302932" y="5888567"/>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6" name="Прямая соединительная линия 35"/>
            <p:cNvCxnSpPr/>
            <p:nvPr/>
          </p:nvCxnSpPr>
          <p:spPr>
            <a:xfrm rot="10800000" flipH="1">
              <a:off x="2311399" y="6210300"/>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4241800" y="4872567"/>
              <a:ext cx="2040466" cy="369332"/>
            </a:xfrm>
            <a:prstGeom prst="rect">
              <a:avLst/>
            </a:prstGeom>
            <a:noFill/>
          </p:spPr>
          <p:txBody>
            <a:bodyPr wrap="square" rtlCol="0">
              <a:spAutoFit/>
            </a:bodyPr>
            <a:lstStyle/>
            <a:p>
              <a:pPr algn="ctr"/>
              <a:r>
                <a:rPr lang="ru-RU" dirty="0" smtClean="0">
                  <a:latin typeface="Century Schoolbook" pitchFamily="18" charset="0"/>
                </a:rPr>
                <a:t>Пословицы- это</a:t>
              </a:r>
            </a:p>
          </p:txBody>
        </p:sp>
        <p:cxnSp>
          <p:nvCxnSpPr>
            <p:cNvPr id="38" name="Прямая соединительная линия 37"/>
            <p:cNvCxnSpPr/>
            <p:nvPr/>
          </p:nvCxnSpPr>
          <p:spPr>
            <a:xfrm rot="10800000" flipH="1">
              <a:off x="4267199" y="5575300"/>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9" name="Прямая соединительная линия 38"/>
            <p:cNvCxnSpPr/>
            <p:nvPr/>
          </p:nvCxnSpPr>
          <p:spPr>
            <a:xfrm rot="10800000" flipH="1">
              <a:off x="4267199" y="5897033"/>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0" name="Прямая соединительная линия 39"/>
            <p:cNvCxnSpPr/>
            <p:nvPr/>
          </p:nvCxnSpPr>
          <p:spPr>
            <a:xfrm rot="10800000" flipH="1">
              <a:off x="4267199" y="6201834"/>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grpSp>
      <p:grpSp>
        <p:nvGrpSpPr>
          <p:cNvPr id="45" name="Группа 44"/>
          <p:cNvGrpSpPr/>
          <p:nvPr/>
        </p:nvGrpSpPr>
        <p:grpSpPr>
          <a:xfrm rot="10800000">
            <a:off x="264827" y="131111"/>
            <a:ext cx="5920215" cy="4430718"/>
            <a:chOff x="264827" y="131111"/>
            <a:chExt cx="5920215" cy="4430718"/>
          </a:xfrm>
        </p:grpSpPr>
        <p:pic>
          <p:nvPicPr>
            <p:cNvPr id="24" name="Рисунок 23"/>
            <p:cNvPicPr>
              <a:picLocks noChangeAspect="1"/>
            </p:cNvPicPr>
            <p:nvPr/>
          </p:nvPicPr>
          <p:blipFill>
            <a:blip r:embed="rId2"/>
            <a:stretch>
              <a:fillRect/>
            </a:stretch>
          </p:blipFill>
          <p:spPr>
            <a:xfrm>
              <a:off x="264827" y="131111"/>
              <a:ext cx="5920215" cy="4430718"/>
            </a:xfrm>
            <a:prstGeom prst="rect">
              <a:avLst/>
            </a:prstGeom>
          </p:spPr>
        </p:pic>
        <p:pic>
          <p:nvPicPr>
            <p:cNvPr id="44" name="Рисунок 43" descr="загадки пословицы поговорки.png"/>
            <p:cNvPicPr>
              <a:picLocks noChangeAspect="1"/>
            </p:cNvPicPr>
            <p:nvPr/>
          </p:nvPicPr>
          <p:blipFill>
            <a:blip r:embed="rId3"/>
            <a:stretch>
              <a:fillRect/>
            </a:stretch>
          </p:blipFill>
          <p:spPr>
            <a:xfrm>
              <a:off x="461848" y="244508"/>
              <a:ext cx="5571284" cy="451067"/>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7095065" y="364065"/>
            <a:ext cx="1854199" cy="14986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cs typeface="Times New Roman" pitchFamily="18" charset="0"/>
              </a:rPr>
              <a:t>Раз, два, три, четыре, пять,</a:t>
            </a:r>
          </a:p>
          <a:p>
            <a:pPr algn="ctr"/>
            <a:r>
              <a:rPr lang="ru-RU" sz="1200" b="1" dirty="0" smtClean="0">
                <a:solidFill>
                  <a:schemeClr val="tx1"/>
                </a:solidFill>
                <a:cs typeface="Times New Roman" pitchFamily="18" charset="0"/>
              </a:rPr>
              <a:t>Будем в прятки мы играть.</a:t>
            </a:r>
          </a:p>
          <a:p>
            <a:pPr algn="ctr"/>
            <a:r>
              <a:rPr lang="ru-RU" sz="1200" b="1" dirty="0" err="1" smtClean="0">
                <a:solidFill>
                  <a:schemeClr val="tx1"/>
                </a:solidFill>
                <a:cs typeface="Times New Roman" pitchFamily="18" charset="0"/>
              </a:rPr>
              <a:t>Небо,звёзды</a:t>
            </a:r>
            <a:r>
              <a:rPr lang="ru-RU" sz="1200" b="1" dirty="0" smtClean="0">
                <a:solidFill>
                  <a:schemeClr val="tx1"/>
                </a:solidFill>
                <a:cs typeface="Times New Roman" pitchFamily="18" charset="0"/>
              </a:rPr>
              <a:t> и цветы-</a:t>
            </a:r>
          </a:p>
          <a:p>
            <a:pPr algn="ctr"/>
            <a:r>
              <a:rPr lang="ru-RU" sz="1200" b="1" dirty="0" smtClean="0">
                <a:solidFill>
                  <a:schemeClr val="tx1"/>
                </a:solidFill>
                <a:cs typeface="Times New Roman" pitchFamily="18" charset="0"/>
              </a:rPr>
              <a:t>Ты поди-ка поводи</a:t>
            </a:r>
            <a:endParaRPr lang="ru-RU" sz="1400" b="1" dirty="0" smtClean="0">
              <a:solidFill>
                <a:schemeClr val="tx1"/>
              </a:solidFill>
              <a:cs typeface="Times New Roman" pitchFamily="18" charset="0"/>
            </a:endParaRPr>
          </a:p>
          <a:p>
            <a:pPr algn="ctr"/>
            <a:endParaRPr lang="ru-RU" sz="1400" dirty="0">
              <a:solidFill>
                <a:schemeClr val="tx1"/>
              </a:solidFill>
            </a:endParaRPr>
          </a:p>
        </p:txBody>
      </p:sp>
      <p:sp>
        <p:nvSpPr>
          <p:cNvPr id="6" name="Скругленный прямоугольник 5"/>
          <p:cNvSpPr/>
          <p:nvPr/>
        </p:nvSpPr>
        <p:spPr>
          <a:xfrm>
            <a:off x="7120464" y="1854199"/>
            <a:ext cx="1854199" cy="14986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dirty="0" smtClean="0">
                <a:solidFill>
                  <a:schemeClr val="tx1"/>
                </a:solidFill>
              </a:rPr>
              <a:t>У четырех черепашек четыре </a:t>
            </a:r>
            <a:r>
              <a:rPr lang="ru-RU" dirty="0" err="1" smtClean="0">
                <a:solidFill>
                  <a:schemeClr val="tx1"/>
                </a:solidFill>
              </a:rPr>
              <a:t>черепашонка</a:t>
            </a:r>
            <a:r>
              <a:rPr lang="ru-RU" dirty="0" smtClean="0">
                <a:solidFill>
                  <a:schemeClr val="tx1"/>
                </a:solidFill>
              </a:rPr>
              <a:t>.</a:t>
            </a:r>
            <a:r>
              <a:rPr lang="ru-RU" dirty="0" smtClean="0"/>
              <a:t>.</a:t>
            </a:r>
            <a:endParaRPr lang="ru-RU" dirty="0"/>
          </a:p>
        </p:txBody>
      </p:sp>
      <p:sp>
        <p:nvSpPr>
          <p:cNvPr id="7" name="Скругленный прямоугольник 6"/>
          <p:cNvSpPr/>
          <p:nvPr/>
        </p:nvSpPr>
        <p:spPr>
          <a:xfrm>
            <a:off x="7120464" y="3352798"/>
            <a:ext cx="1854199" cy="14986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Гром гремучий, </a:t>
            </a:r>
          </a:p>
          <a:p>
            <a:pPr algn="ctr"/>
            <a:r>
              <a:rPr lang="ru-RU" dirty="0" smtClean="0">
                <a:solidFill>
                  <a:schemeClr val="tx1"/>
                </a:solidFill>
              </a:rPr>
              <a:t>Тресни тучи,</a:t>
            </a:r>
          </a:p>
          <a:p>
            <a:pPr algn="ctr"/>
            <a:r>
              <a:rPr lang="ru-RU" dirty="0" smtClean="0">
                <a:solidFill>
                  <a:schemeClr val="tx1"/>
                </a:solidFill>
              </a:rPr>
              <a:t>Дай дождя</a:t>
            </a:r>
          </a:p>
          <a:p>
            <a:pPr algn="ctr"/>
            <a:r>
              <a:rPr lang="ru-RU" dirty="0" smtClean="0">
                <a:solidFill>
                  <a:schemeClr val="tx1"/>
                </a:solidFill>
              </a:rPr>
              <a:t>С небесной кручи.</a:t>
            </a:r>
            <a:endParaRPr lang="ru-RU" dirty="0">
              <a:solidFill>
                <a:schemeClr val="tx1"/>
              </a:solidFill>
            </a:endParaRPr>
          </a:p>
        </p:txBody>
      </p:sp>
      <p:grpSp>
        <p:nvGrpSpPr>
          <p:cNvPr id="11" name="Группа 10"/>
          <p:cNvGrpSpPr/>
          <p:nvPr/>
        </p:nvGrpSpPr>
        <p:grpSpPr>
          <a:xfrm>
            <a:off x="296334" y="4698999"/>
            <a:ext cx="5960533" cy="1820334"/>
            <a:chOff x="321733" y="4673599"/>
            <a:chExt cx="5960533" cy="1820334"/>
          </a:xfrm>
        </p:grpSpPr>
        <p:grpSp>
          <p:nvGrpSpPr>
            <p:cNvPr id="12" name="Группа 21"/>
            <p:cNvGrpSpPr/>
            <p:nvPr/>
          </p:nvGrpSpPr>
          <p:grpSpPr>
            <a:xfrm>
              <a:off x="321733" y="4673599"/>
              <a:ext cx="5918201" cy="1820334"/>
              <a:chOff x="347133" y="4682066"/>
              <a:chExt cx="5918201" cy="1820334"/>
            </a:xfrm>
          </p:grpSpPr>
          <p:sp>
            <p:nvSpPr>
              <p:cNvPr id="25" name="Прямоугольник 24"/>
              <p:cNvSpPr/>
              <p:nvPr/>
            </p:nvSpPr>
            <p:spPr>
              <a:xfrm>
                <a:off x="347133" y="4682066"/>
                <a:ext cx="1964267" cy="1820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endParaRPr>
              </a:p>
              <a:p>
                <a:pPr algn="ctr"/>
                <a:endParaRPr lang="ru-RU" dirty="0" smtClean="0">
                  <a:solidFill>
                    <a:schemeClr val="tx1"/>
                  </a:solidFill>
                </a:endParaRPr>
              </a:p>
              <a:p>
                <a:pPr algn="ctr"/>
                <a:endParaRPr lang="ru-RU" dirty="0">
                  <a:solidFill>
                    <a:schemeClr val="tx1"/>
                  </a:solidFill>
                </a:endParaRPr>
              </a:p>
            </p:txBody>
          </p:sp>
          <p:sp>
            <p:nvSpPr>
              <p:cNvPr id="26" name="Прямоугольник 25"/>
              <p:cNvSpPr/>
              <p:nvPr/>
            </p:nvSpPr>
            <p:spPr>
              <a:xfrm>
                <a:off x="2324100" y="4682066"/>
                <a:ext cx="1964267" cy="1820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7" name="Прямоугольник 26"/>
              <p:cNvSpPr/>
              <p:nvPr/>
            </p:nvSpPr>
            <p:spPr>
              <a:xfrm>
                <a:off x="4301067" y="4682066"/>
                <a:ext cx="1964267" cy="1820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13" name="Прямая соединительная линия 12"/>
            <p:cNvCxnSpPr>
              <a:stCxn id="25" idx="1"/>
              <a:endCxn id="25" idx="3"/>
            </p:cNvCxnSpPr>
            <p:nvPr/>
          </p:nvCxnSpPr>
          <p:spPr>
            <a:xfrm rot="10800000" flipH="1">
              <a:off x="341998" y="5583766"/>
              <a:ext cx="1944000"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p:cNvCxnSpPr/>
            <p:nvPr/>
          </p:nvCxnSpPr>
          <p:spPr>
            <a:xfrm rot="10800000" flipH="1">
              <a:off x="338665" y="5897033"/>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 name="Прямая соединительная линия 14"/>
            <p:cNvCxnSpPr/>
            <p:nvPr/>
          </p:nvCxnSpPr>
          <p:spPr>
            <a:xfrm rot="10800000" flipH="1">
              <a:off x="338665" y="6210299"/>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2294467" y="4872567"/>
              <a:ext cx="2040466" cy="338554"/>
            </a:xfrm>
            <a:prstGeom prst="rect">
              <a:avLst/>
            </a:prstGeom>
            <a:noFill/>
          </p:spPr>
          <p:txBody>
            <a:bodyPr wrap="square" rtlCol="0">
              <a:spAutoFit/>
            </a:bodyPr>
            <a:lstStyle/>
            <a:p>
              <a:pPr algn="ctr"/>
              <a:r>
                <a:rPr lang="ru-RU" sz="1600" dirty="0" smtClean="0">
                  <a:latin typeface="Century Schoolbook" pitchFamily="18" charset="0"/>
                </a:rPr>
                <a:t>Скороговорки- это</a:t>
              </a:r>
            </a:p>
          </p:txBody>
        </p:sp>
        <p:sp>
          <p:nvSpPr>
            <p:cNvPr id="17" name="TextBox 16"/>
            <p:cNvSpPr txBox="1"/>
            <p:nvPr/>
          </p:nvSpPr>
          <p:spPr>
            <a:xfrm>
              <a:off x="482600" y="4872567"/>
              <a:ext cx="1684867" cy="338554"/>
            </a:xfrm>
            <a:prstGeom prst="rect">
              <a:avLst/>
            </a:prstGeom>
            <a:noFill/>
          </p:spPr>
          <p:txBody>
            <a:bodyPr wrap="square" rtlCol="0">
              <a:spAutoFit/>
            </a:bodyPr>
            <a:lstStyle/>
            <a:p>
              <a:pPr algn="ctr"/>
              <a:r>
                <a:rPr lang="ru-RU" sz="1600" dirty="0" err="1" smtClean="0">
                  <a:latin typeface="Century Schoolbook" pitchFamily="18" charset="0"/>
                </a:rPr>
                <a:t>Заклички</a:t>
              </a:r>
              <a:r>
                <a:rPr lang="ru-RU" sz="1600" dirty="0" smtClean="0">
                  <a:latin typeface="Century Schoolbook" pitchFamily="18" charset="0"/>
                </a:rPr>
                <a:t> - это</a:t>
              </a:r>
            </a:p>
          </p:txBody>
        </p:sp>
        <p:cxnSp>
          <p:nvCxnSpPr>
            <p:cNvPr id="19" name="Прямая соединительная линия 18"/>
            <p:cNvCxnSpPr/>
            <p:nvPr/>
          </p:nvCxnSpPr>
          <p:spPr>
            <a:xfrm rot="10800000" flipH="1">
              <a:off x="2302932" y="5888567"/>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p:nvPr/>
          </p:nvCxnSpPr>
          <p:spPr>
            <a:xfrm rot="10800000" flipH="1">
              <a:off x="2311399" y="6210300"/>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4241800" y="4872567"/>
              <a:ext cx="2040466" cy="369332"/>
            </a:xfrm>
            <a:prstGeom prst="rect">
              <a:avLst/>
            </a:prstGeom>
            <a:noFill/>
          </p:spPr>
          <p:txBody>
            <a:bodyPr wrap="square" rtlCol="0">
              <a:spAutoFit/>
            </a:bodyPr>
            <a:lstStyle/>
            <a:p>
              <a:pPr algn="ctr"/>
              <a:r>
                <a:rPr lang="ru-RU" dirty="0" smtClean="0">
                  <a:latin typeface="Century Schoolbook" pitchFamily="18" charset="0"/>
                </a:rPr>
                <a:t>Считалки- это</a:t>
              </a:r>
            </a:p>
          </p:txBody>
        </p:sp>
        <p:cxnSp>
          <p:nvCxnSpPr>
            <p:cNvPr id="22" name="Прямая соединительная линия 21"/>
            <p:cNvCxnSpPr/>
            <p:nvPr/>
          </p:nvCxnSpPr>
          <p:spPr>
            <a:xfrm rot="10800000" flipH="1">
              <a:off x="4267199" y="5575300"/>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3" name="Прямая соединительная линия 22"/>
            <p:cNvCxnSpPr/>
            <p:nvPr/>
          </p:nvCxnSpPr>
          <p:spPr>
            <a:xfrm rot="10800000" flipH="1">
              <a:off x="4267199" y="5897033"/>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p:nvPr/>
          </p:nvCxnSpPr>
          <p:spPr>
            <a:xfrm rot="10800000" flipH="1">
              <a:off x="4267199" y="6201834"/>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grpSp>
      <p:cxnSp>
        <p:nvCxnSpPr>
          <p:cNvPr id="28" name="Прямая соединительная линия 27"/>
          <p:cNvCxnSpPr/>
          <p:nvPr/>
        </p:nvCxnSpPr>
        <p:spPr>
          <a:xfrm rot="10800000" flipH="1">
            <a:off x="2328333" y="5617632"/>
            <a:ext cx="1964267" cy="1588"/>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38" name="Группа 37"/>
          <p:cNvGrpSpPr/>
          <p:nvPr/>
        </p:nvGrpSpPr>
        <p:grpSpPr>
          <a:xfrm>
            <a:off x="264827" y="131111"/>
            <a:ext cx="5920215" cy="4430718"/>
            <a:chOff x="264827" y="131111"/>
            <a:chExt cx="5920215" cy="4430718"/>
          </a:xfrm>
        </p:grpSpPr>
        <p:pic>
          <p:nvPicPr>
            <p:cNvPr id="31" name="Рисунок 30"/>
            <p:cNvPicPr>
              <a:picLocks noChangeAspect="1"/>
            </p:cNvPicPr>
            <p:nvPr/>
          </p:nvPicPr>
          <p:blipFill>
            <a:blip r:embed="rId2"/>
            <a:stretch>
              <a:fillRect/>
            </a:stretch>
          </p:blipFill>
          <p:spPr>
            <a:xfrm rot="10800000">
              <a:off x="264827" y="131111"/>
              <a:ext cx="5920215" cy="4430718"/>
            </a:xfrm>
            <a:prstGeom prst="rect">
              <a:avLst/>
            </a:prstGeom>
          </p:spPr>
        </p:pic>
        <p:pic>
          <p:nvPicPr>
            <p:cNvPr id="37" name="Рисунок 36" descr="Рисунок5.png"/>
            <p:cNvPicPr>
              <a:picLocks noChangeAspect="1"/>
            </p:cNvPicPr>
            <p:nvPr/>
          </p:nvPicPr>
          <p:blipFill>
            <a:blip r:embed="rId3"/>
            <a:stretch>
              <a:fillRect/>
            </a:stretch>
          </p:blipFill>
          <p:spPr>
            <a:xfrm>
              <a:off x="450788" y="3966801"/>
              <a:ext cx="5613952" cy="444971"/>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04953" y="-351049"/>
            <a:ext cx="1526380" cy="369332"/>
          </a:xfrm>
          <a:prstGeom prst="rect">
            <a:avLst/>
          </a:prstGeom>
          <a:noFill/>
        </p:spPr>
        <p:txBody>
          <a:bodyPr wrap="none" rtlCol="0">
            <a:spAutoFit/>
          </a:bodyPr>
          <a:lstStyle/>
          <a:p>
            <a:r>
              <a:rPr lang="ru-RU" dirty="0" smtClean="0">
                <a:solidFill>
                  <a:srgbClr val="FF0000"/>
                </a:solidFill>
                <a:latin typeface="Comic Sans MS" panose="030F0702030302020204" pitchFamily="66" charset="0"/>
              </a:rPr>
              <a:t>Содержание</a:t>
            </a:r>
            <a:endParaRPr lang="en-US" dirty="0">
              <a:solidFill>
                <a:srgbClr val="FF0000"/>
              </a:solidFill>
              <a:latin typeface="Comic Sans MS" panose="030F0702030302020204" pitchFamily="66" charset="0"/>
            </a:endParaRPr>
          </a:p>
        </p:txBody>
      </p:sp>
      <p:sp>
        <p:nvSpPr>
          <p:cNvPr id="8" name="TextBox 7"/>
          <p:cNvSpPr txBox="1"/>
          <p:nvPr/>
        </p:nvSpPr>
        <p:spPr>
          <a:xfrm>
            <a:off x="295729" y="0"/>
            <a:ext cx="1415452" cy="369332"/>
          </a:xfrm>
          <a:prstGeom prst="rect">
            <a:avLst/>
          </a:prstGeom>
          <a:noFill/>
        </p:spPr>
        <p:txBody>
          <a:bodyPr wrap="none" rtlCol="0">
            <a:spAutoFit/>
          </a:bodyPr>
          <a:lstStyle/>
          <a:p>
            <a:r>
              <a:rPr lang="ru-RU" dirty="0" smtClean="0"/>
              <a:t>Содержание</a:t>
            </a:r>
            <a:endParaRPr lang="en-US" dirty="0"/>
          </a:p>
        </p:txBody>
      </p:sp>
      <p:sp>
        <p:nvSpPr>
          <p:cNvPr id="25" name="TextBox 24"/>
          <p:cNvSpPr txBox="1"/>
          <p:nvPr/>
        </p:nvSpPr>
        <p:spPr>
          <a:xfrm>
            <a:off x="820827" y="6117614"/>
            <a:ext cx="764953" cy="369332"/>
          </a:xfrm>
          <a:prstGeom prst="rect">
            <a:avLst/>
          </a:prstGeom>
          <a:noFill/>
        </p:spPr>
        <p:txBody>
          <a:bodyPr wrap="none" rtlCol="0">
            <a:spAutoFit/>
          </a:bodyPr>
          <a:lstStyle/>
          <a:p>
            <a:r>
              <a:rPr lang="ru-RU" dirty="0" smtClean="0"/>
              <a:t>Басни</a:t>
            </a:r>
            <a:endParaRPr lang="ru-RU" dirty="0"/>
          </a:p>
        </p:txBody>
      </p:sp>
      <p:grpSp>
        <p:nvGrpSpPr>
          <p:cNvPr id="33" name="Группа 32"/>
          <p:cNvGrpSpPr/>
          <p:nvPr/>
        </p:nvGrpSpPr>
        <p:grpSpPr>
          <a:xfrm>
            <a:off x="112904" y="554776"/>
            <a:ext cx="8881277" cy="6017274"/>
            <a:chOff x="112904" y="580784"/>
            <a:chExt cx="8881277" cy="6017274"/>
          </a:xfrm>
        </p:grpSpPr>
        <p:grpSp>
          <p:nvGrpSpPr>
            <p:cNvPr id="10" name="Группа 9"/>
            <p:cNvGrpSpPr/>
            <p:nvPr/>
          </p:nvGrpSpPr>
          <p:grpSpPr>
            <a:xfrm>
              <a:off x="112904" y="580784"/>
              <a:ext cx="4450466" cy="6017274"/>
              <a:chOff x="112904" y="580784"/>
              <a:chExt cx="4450466" cy="6017274"/>
            </a:xfrm>
          </p:grpSpPr>
          <p:sp>
            <p:nvSpPr>
              <p:cNvPr id="5" name="TextBox 4"/>
              <p:cNvSpPr txBox="1"/>
              <p:nvPr/>
            </p:nvSpPr>
            <p:spPr>
              <a:xfrm>
                <a:off x="1574947" y="678914"/>
                <a:ext cx="1526380" cy="369332"/>
              </a:xfrm>
              <a:prstGeom prst="rect">
                <a:avLst/>
              </a:prstGeom>
              <a:noFill/>
              <a:ln>
                <a:noFill/>
              </a:ln>
            </p:spPr>
            <p:txBody>
              <a:bodyPr wrap="none" rtlCol="0">
                <a:spAutoFit/>
              </a:bodyPr>
              <a:lstStyle/>
              <a:p>
                <a:r>
                  <a:rPr lang="ru-RU" dirty="0" smtClean="0">
                    <a:latin typeface="Comic Sans MS" panose="030F0702030302020204" pitchFamily="66" charset="0"/>
                  </a:rPr>
                  <a:t>Содержание</a:t>
                </a:r>
                <a:endParaRPr lang="en-US" dirty="0">
                  <a:latin typeface="Comic Sans MS" panose="030F0702030302020204" pitchFamily="66" charset="0"/>
                </a:endParaRPr>
              </a:p>
            </p:txBody>
          </p:sp>
          <p:pic>
            <p:nvPicPr>
              <p:cNvPr id="3" name="Рисунок 2"/>
              <p:cNvPicPr>
                <a:picLocks noChangeAspect="1"/>
              </p:cNvPicPr>
              <p:nvPr/>
            </p:nvPicPr>
            <p:blipFill>
              <a:blip r:embed="rId2"/>
              <a:stretch>
                <a:fillRect/>
              </a:stretch>
            </p:blipFill>
            <p:spPr>
              <a:xfrm>
                <a:off x="112904" y="580784"/>
                <a:ext cx="4450466" cy="6017274"/>
              </a:xfrm>
              <a:prstGeom prst="rect">
                <a:avLst/>
              </a:prstGeom>
            </p:spPr>
          </p:pic>
        </p:grpSp>
        <p:grpSp>
          <p:nvGrpSpPr>
            <p:cNvPr id="11" name="Группа 10"/>
            <p:cNvGrpSpPr/>
            <p:nvPr/>
          </p:nvGrpSpPr>
          <p:grpSpPr>
            <a:xfrm>
              <a:off x="4543715" y="580784"/>
              <a:ext cx="4450466" cy="6017274"/>
              <a:chOff x="112904" y="580784"/>
              <a:chExt cx="4450466" cy="6017274"/>
            </a:xfrm>
          </p:grpSpPr>
          <p:sp>
            <p:nvSpPr>
              <p:cNvPr id="12" name="TextBox 11"/>
              <p:cNvSpPr txBox="1"/>
              <p:nvPr/>
            </p:nvSpPr>
            <p:spPr>
              <a:xfrm>
                <a:off x="1574947" y="678914"/>
                <a:ext cx="1526380" cy="369332"/>
              </a:xfrm>
              <a:prstGeom prst="rect">
                <a:avLst/>
              </a:prstGeom>
              <a:noFill/>
              <a:ln>
                <a:noFill/>
              </a:ln>
            </p:spPr>
            <p:txBody>
              <a:bodyPr wrap="none" rtlCol="0">
                <a:spAutoFit/>
              </a:bodyPr>
              <a:lstStyle/>
              <a:p>
                <a:r>
                  <a:rPr lang="ru-RU" dirty="0" smtClean="0">
                    <a:latin typeface="Comic Sans MS" panose="030F0702030302020204" pitchFamily="66" charset="0"/>
                  </a:rPr>
                  <a:t>Содержание</a:t>
                </a:r>
                <a:endParaRPr lang="en-US" dirty="0">
                  <a:latin typeface="Comic Sans MS" panose="030F0702030302020204" pitchFamily="66" charset="0"/>
                </a:endParaRPr>
              </a:p>
            </p:txBody>
          </p:sp>
          <p:pic>
            <p:nvPicPr>
              <p:cNvPr id="13" name="Рисунок 12"/>
              <p:cNvPicPr>
                <a:picLocks noChangeAspect="1"/>
              </p:cNvPicPr>
              <p:nvPr/>
            </p:nvPicPr>
            <p:blipFill>
              <a:blip r:embed="rId2"/>
              <a:stretch>
                <a:fillRect/>
              </a:stretch>
            </p:blipFill>
            <p:spPr>
              <a:xfrm>
                <a:off x="112904" y="580784"/>
                <a:ext cx="4450466" cy="6017274"/>
              </a:xfrm>
              <a:prstGeom prst="rect">
                <a:avLst/>
              </a:prstGeom>
            </p:spPr>
          </p:pic>
        </p:grpSp>
        <p:sp>
          <p:nvSpPr>
            <p:cNvPr id="14" name="TextBox 13"/>
            <p:cNvSpPr txBox="1"/>
            <p:nvPr/>
          </p:nvSpPr>
          <p:spPr>
            <a:xfrm>
              <a:off x="3669241" y="1139598"/>
              <a:ext cx="837089" cy="430887"/>
            </a:xfrm>
            <a:prstGeom prst="rect">
              <a:avLst/>
            </a:prstGeom>
            <a:noFill/>
          </p:spPr>
          <p:txBody>
            <a:bodyPr wrap="none" rtlCol="0">
              <a:spAutoFit/>
            </a:bodyPr>
            <a:lstStyle/>
            <a:p>
              <a:pPr algn="ctr"/>
              <a:r>
                <a:rPr lang="ru-RU" sz="1100" dirty="0" smtClean="0">
                  <a:latin typeface="Comic Sans MS" panose="030F0702030302020204" pitchFamily="66" charset="0"/>
                </a:rPr>
                <a:t>№ </a:t>
              </a:r>
            </a:p>
            <a:p>
              <a:pPr algn="ctr"/>
              <a:r>
                <a:rPr lang="ru-RU" sz="1100" dirty="0" smtClean="0">
                  <a:latin typeface="Comic Sans MS" panose="030F0702030302020204" pitchFamily="66" charset="0"/>
                </a:rPr>
                <a:t>страницы</a:t>
              </a:r>
              <a:endParaRPr lang="en-US" sz="1100" dirty="0">
                <a:latin typeface="Comic Sans MS" panose="030F0702030302020204" pitchFamily="66" charset="0"/>
              </a:endParaRPr>
            </a:p>
          </p:txBody>
        </p:sp>
        <p:sp>
          <p:nvSpPr>
            <p:cNvPr id="15" name="TextBox 14"/>
            <p:cNvSpPr txBox="1"/>
            <p:nvPr/>
          </p:nvSpPr>
          <p:spPr>
            <a:xfrm>
              <a:off x="1826476" y="1201156"/>
              <a:ext cx="627095" cy="307777"/>
            </a:xfrm>
            <a:prstGeom prst="rect">
              <a:avLst/>
            </a:prstGeom>
            <a:noFill/>
          </p:spPr>
          <p:txBody>
            <a:bodyPr wrap="none" rtlCol="0">
              <a:spAutoFit/>
            </a:bodyPr>
            <a:lstStyle/>
            <a:p>
              <a:r>
                <a:rPr lang="ru-RU" sz="1400" dirty="0" smtClean="0">
                  <a:latin typeface="Comic Sans MS" panose="030F0702030302020204" pitchFamily="66" charset="0"/>
                </a:rPr>
                <a:t>Тема</a:t>
              </a:r>
              <a:endParaRPr lang="en-US" sz="1400" dirty="0">
                <a:latin typeface="Comic Sans MS" panose="030F0702030302020204" pitchFamily="66" charset="0"/>
              </a:endParaRPr>
            </a:p>
          </p:txBody>
        </p:sp>
        <p:sp>
          <p:nvSpPr>
            <p:cNvPr id="16" name="TextBox 15"/>
            <p:cNvSpPr txBox="1"/>
            <p:nvPr/>
          </p:nvSpPr>
          <p:spPr>
            <a:xfrm>
              <a:off x="130443" y="1201155"/>
              <a:ext cx="590226" cy="307777"/>
            </a:xfrm>
            <a:prstGeom prst="rect">
              <a:avLst/>
            </a:prstGeom>
            <a:noFill/>
          </p:spPr>
          <p:txBody>
            <a:bodyPr wrap="none" rtlCol="0">
              <a:spAutoFit/>
            </a:bodyPr>
            <a:lstStyle/>
            <a:p>
              <a:r>
                <a:rPr lang="ru-RU" sz="1400" dirty="0" smtClean="0">
                  <a:latin typeface="Comic Sans MS" panose="030F0702030302020204" pitchFamily="66" charset="0"/>
                </a:rPr>
                <a:t>Дата</a:t>
              </a:r>
              <a:endParaRPr lang="en-US" sz="1400" dirty="0">
                <a:latin typeface="Comic Sans MS" panose="030F0702030302020204" pitchFamily="66" charset="0"/>
              </a:endParaRPr>
            </a:p>
          </p:txBody>
        </p:sp>
        <p:sp>
          <p:nvSpPr>
            <p:cNvPr id="17" name="TextBox 16"/>
            <p:cNvSpPr txBox="1"/>
            <p:nvPr/>
          </p:nvSpPr>
          <p:spPr>
            <a:xfrm>
              <a:off x="8157092" y="1139598"/>
              <a:ext cx="837089" cy="430887"/>
            </a:xfrm>
            <a:prstGeom prst="rect">
              <a:avLst/>
            </a:prstGeom>
            <a:noFill/>
          </p:spPr>
          <p:txBody>
            <a:bodyPr wrap="none" rtlCol="0">
              <a:spAutoFit/>
            </a:bodyPr>
            <a:lstStyle/>
            <a:p>
              <a:pPr algn="ctr"/>
              <a:r>
                <a:rPr lang="ru-RU" sz="1100" dirty="0" smtClean="0">
                  <a:latin typeface="Comic Sans MS" panose="030F0702030302020204" pitchFamily="66" charset="0"/>
                </a:rPr>
                <a:t>№ </a:t>
              </a:r>
            </a:p>
            <a:p>
              <a:pPr algn="ctr"/>
              <a:r>
                <a:rPr lang="ru-RU" sz="1100" dirty="0" smtClean="0">
                  <a:latin typeface="Comic Sans MS" panose="030F0702030302020204" pitchFamily="66" charset="0"/>
                </a:rPr>
                <a:t>страницы</a:t>
              </a:r>
              <a:endParaRPr lang="en-US" sz="1100" dirty="0">
                <a:latin typeface="Comic Sans MS" panose="030F0702030302020204" pitchFamily="66" charset="0"/>
              </a:endParaRPr>
            </a:p>
          </p:txBody>
        </p:sp>
        <p:sp>
          <p:nvSpPr>
            <p:cNvPr id="18" name="TextBox 17"/>
            <p:cNvSpPr txBox="1"/>
            <p:nvPr/>
          </p:nvSpPr>
          <p:spPr>
            <a:xfrm>
              <a:off x="6405563" y="1201156"/>
              <a:ext cx="627095" cy="307777"/>
            </a:xfrm>
            <a:prstGeom prst="rect">
              <a:avLst/>
            </a:prstGeom>
            <a:noFill/>
          </p:spPr>
          <p:txBody>
            <a:bodyPr wrap="none" rtlCol="0">
              <a:spAutoFit/>
            </a:bodyPr>
            <a:lstStyle/>
            <a:p>
              <a:r>
                <a:rPr lang="ru-RU" sz="1400" dirty="0" smtClean="0">
                  <a:latin typeface="Comic Sans MS" panose="030F0702030302020204" pitchFamily="66" charset="0"/>
                </a:rPr>
                <a:t>Тема</a:t>
              </a:r>
              <a:endParaRPr lang="en-US" sz="1400" dirty="0">
                <a:latin typeface="Comic Sans MS" panose="030F0702030302020204" pitchFamily="66" charset="0"/>
              </a:endParaRPr>
            </a:p>
          </p:txBody>
        </p:sp>
        <p:sp>
          <p:nvSpPr>
            <p:cNvPr id="19" name="TextBox 18"/>
            <p:cNvSpPr txBox="1"/>
            <p:nvPr/>
          </p:nvSpPr>
          <p:spPr>
            <a:xfrm>
              <a:off x="4634612" y="1201155"/>
              <a:ext cx="590226" cy="307777"/>
            </a:xfrm>
            <a:prstGeom prst="rect">
              <a:avLst/>
            </a:prstGeom>
            <a:noFill/>
          </p:spPr>
          <p:txBody>
            <a:bodyPr wrap="none" rtlCol="0">
              <a:spAutoFit/>
            </a:bodyPr>
            <a:lstStyle/>
            <a:p>
              <a:r>
                <a:rPr lang="ru-RU" sz="1400" dirty="0" smtClean="0">
                  <a:latin typeface="Comic Sans MS" panose="030F0702030302020204" pitchFamily="66" charset="0"/>
                </a:rPr>
                <a:t>Дата</a:t>
              </a:r>
              <a:endParaRPr lang="en-US" sz="1400" dirty="0">
                <a:latin typeface="Comic Sans MS" panose="030F0702030302020204" pitchFamily="66" charset="0"/>
              </a:endParaRPr>
            </a:p>
          </p:txBody>
        </p:sp>
        <p:sp>
          <p:nvSpPr>
            <p:cNvPr id="2" name="TextBox 1"/>
            <p:cNvSpPr txBox="1"/>
            <p:nvPr/>
          </p:nvSpPr>
          <p:spPr>
            <a:xfrm>
              <a:off x="756238" y="1558423"/>
              <a:ext cx="2941229" cy="584775"/>
            </a:xfrm>
            <a:prstGeom prst="rect">
              <a:avLst/>
            </a:prstGeom>
            <a:noFill/>
          </p:spPr>
          <p:txBody>
            <a:bodyPr wrap="square" rtlCol="0">
              <a:spAutoFit/>
            </a:bodyPr>
            <a:lstStyle/>
            <a:p>
              <a:r>
                <a:rPr lang="ru-RU" sz="1600" dirty="0" smtClean="0"/>
                <a:t>Рукописные книги Древней Руси</a:t>
              </a:r>
              <a:endParaRPr lang="ru-RU" sz="1600" dirty="0"/>
            </a:p>
          </p:txBody>
        </p:sp>
        <p:sp>
          <p:nvSpPr>
            <p:cNvPr id="20" name="TextBox 19"/>
            <p:cNvSpPr txBox="1"/>
            <p:nvPr/>
          </p:nvSpPr>
          <p:spPr>
            <a:xfrm>
              <a:off x="775515" y="2175653"/>
              <a:ext cx="3240084" cy="338554"/>
            </a:xfrm>
            <a:prstGeom prst="rect">
              <a:avLst/>
            </a:prstGeom>
            <a:noFill/>
          </p:spPr>
          <p:txBody>
            <a:bodyPr wrap="square" rtlCol="0">
              <a:spAutoFit/>
            </a:bodyPr>
            <a:lstStyle/>
            <a:p>
              <a:r>
                <a:rPr lang="ru-RU" sz="1600" dirty="0" smtClean="0"/>
                <a:t>Книги из далёкого прошлого</a:t>
              </a:r>
              <a:endParaRPr lang="ru-RU" sz="1600" dirty="0"/>
            </a:p>
          </p:txBody>
        </p:sp>
        <p:sp>
          <p:nvSpPr>
            <p:cNvPr id="4" name="TextBox 3"/>
            <p:cNvSpPr txBox="1"/>
            <p:nvPr/>
          </p:nvSpPr>
          <p:spPr>
            <a:xfrm>
              <a:off x="825508" y="2682536"/>
              <a:ext cx="2486002" cy="338554"/>
            </a:xfrm>
            <a:prstGeom prst="rect">
              <a:avLst/>
            </a:prstGeom>
            <a:noFill/>
          </p:spPr>
          <p:txBody>
            <a:bodyPr wrap="none" rtlCol="0">
              <a:spAutoFit/>
            </a:bodyPr>
            <a:lstStyle/>
            <a:p>
              <a:r>
                <a:rPr lang="ru-RU" sz="1600" dirty="0" smtClean="0"/>
                <a:t>Художники-иллюстраторы</a:t>
              </a:r>
              <a:endParaRPr lang="ru-RU" sz="1600" dirty="0"/>
            </a:p>
          </p:txBody>
        </p:sp>
        <p:sp>
          <p:nvSpPr>
            <p:cNvPr id="6" name="TextBox 5"/>
            <p:cNvSpPr txBox="1"/>
            <p:nvPr/>
          </p:nvSpPr>
          <p:spPr>
            <a:xfrm>
              <a:off x="799495" y="3065225"/>
              <a:ext cx="2304542" cy="584775"/>
            </a:xfrm>
            <a:prstGeom prst="rect">
              <a:avLst/>
            </a:prstGeom>
            <a:noFill/>
          </p:spPr>
          <p:txBody>
            <a:bodyPr wrap="none" rtlCol="0">
              <a:spAutoFit/>
            </a:bodyPr>
            <a:lstStyle/>
            <a:p>
              <a:r>
                <a:rPr lang="ru-RU" sz="1600" dirty="0" smtClean="0"/>
                <a:t>Народные пословицы и </a:t>
              </a:r>
            </a:p>
            <a:p>
              <a:r>
                <a:rPr lang="ru-RU" sz="1600" dirty="0" smtClean="0"/>
                <a:t>Поговорки об осени</a:t>
              </a:r>
              <a:endParaRPr lang="ru-RU" sz="1600" dirty="0"/>
            </a:p>
          </p:txBody>
        </p:sp>
        <p:sp>
          <p:nvSpPr>
            <p:cNvPr id="9" name="TextBox 8"/>
            <p:cNvSpPr txBox="1"/>
            <p:nvPr/>
          </p:nvSpPr>
          <p:spPr>
            <a:xfrm>
              <a:off x="820827" y="3698189"/>
              <a:ext cx="2229008" cy="338554"/>
            </a:xfrm>
            <a:prstGeom prst="rect">
              <a:avLst/>
            </a:prstGeom>
            <a:noFill/>
          </p:spPr>
          <p:txBody>
            <a:bodyPr wrap="none" rtlCol="0">
              <a:spAutoFit/>
            </a:bodyPr>
            <a:lstStyle/>
            <a:p>
              <a:r>
                <a:rPr lang="ru-RU" sz="1600" dirty="0" smtClean="0"/>
                <a:t>Сказки разных народов</a:t>
              </a:r>
              <a:endParaRPr lang="ru-RU" sz="1600" dirty="0"/>
            </a:p>
          </p:txBody>
        </p:sp>
        <p:sp>
          <p:nvSpPr>
            <p:cNvPr id="21" name="TextBox 20"/>
            <p:cNvSpPr txBox="1"/>
            <p:nvPr/>
          </p:nvSpPr>
          <p:spPr>
            <a:xfrm>
              <a:off x="371319" y="4175243"/>
              <a:ext cx="2109523" cy="338554"/>
            </a:xfrm>
            <a:prstGeom prst="rect">
              <a:avLst/>
            </a:prstGeom>
            <a:noFill/>
          </p:spPr>
          <p:txBody>
            <a:bodyPr wrap="square" rtlCol="0">
              <a:spAutoFit/>
            </a:bodyPr>
            <a:lstStyle/>
            <a:p>
              <a:pPr algn="ctr"/>
              <a:r>
                <a:rPr lang="ru-RU" sz="1600" dirty="0" smtClean="0"/>
                <a:t>Виды сказок</a:t>
              </a:r>
              <a:endParaRPr lang="ru-RU" sz="1600" dirty="0"/>
            </a:p>
          </p:txBody>
        </p:sp>
        <p:sp>
          <p:nvSpPr>
            <p:cNvPr id="22" name="TextBox 21"/>
            <p:cNvSpPr txBox="1"/>
            <p:nvPr/>
          </p:nvSpPr>
          <p:spPr>
            <a:xfrm>
              <a:off x="791711" y="4517186"/>
              <a:ext cx="3256903" cy="584775"/>
            </a:xfrm>
            <a:prstGeom prst="rect">
              <a:avLst/>
            </a:prstGeom>
            <a:noFill/>
          </p:spPr>
          <p:txBody>
            <a:bodyPr wrap="square" rtlCol="0">
              <a:spAutoFit/>
            </a:bodyPr>
            <a:lstStyle/>
            <a:p>
              <a:r>
                <a:rPr lang="ru-RU" sz="1600" dirty="0" smtClean="0"/>
                <a:t>Странички из энциклопедии.</a:t>
              </a:r>
            </a:p>
            <a:p>
              <a:r>
                <a:rPr lang="ru-RU" sz="1600" dirty="0" smtClean="0"/>
                <a:t>Народные промыслы</a:t>
              </a:r>
              <a:endParaRPr lang="ru-RU" sz="1600" dirty="0"/>
            </a:p>
          </p:txBody>
        </p:sp>
        <p:sp>
          <p:nvSpPr>
            <p:cNvPr id="23" name="TextBox 22"/>
            <p:cNvSpPr txBox="1"/>
            <p:nvPr/>
          </p:nvSpPr>
          <p:spPr>
            <a:xfrm>
              <a:off x="787057" y="5056638"/>
              <a:ext cx="2377639" cy="584775"/>
            </a:xfrm>
            <a:prstGeom prst="rect">
              <a:avLst/>
            </a:prstGeom>
            <a:noFill/>
          </p:spPr>
          <p:txBody>
            <a:bodyPr wrap="none" rtlCol="0">
              <a:spAutoFit/>
            </a:bodyPr>
            <a:lstStyle/>
            <a:p>
              <a:r>
                <a:rPr lang="ru-RU" sz="1600" dirty="0" smtClean="0"/>
                <a:t>Виды устного народного </a:t>
              </a:r>
            </a:p>
            <a:p>
              <a:r>
                <a:rPr lang="ru-RU" sz="1600" dirty="0" smtClean="0"/>
                <a:t>творчества</a:t>
              </a:r>
              <a:endParaRPr lang="ru-RU" sz="1600" dirty="0"/>
            </a:p>
          </p:txBody>
        </p:sp>
        <p:sp>
          <p:nvSpPr>
            <p:cNvPr id="24" name="TextBox 23"/>
            <p:cNvSpPr txBox="1"/>
            <p:nvPr/>
          </p:nvSpPr>
          <p:spPr>
            <a:xfrm>
              <a:off x="800780" y="5532839"/>
              <a:ext cx="2821798" cy="584775"/>
            </a:xfrm>
            <a:prstGeom prst="rect">
              <a:avLst/>
            </a:prstGeom>
            <a:noFill/>
          </p:spPr>
          <p:txBody>
            <a:bodyPr wrap="none" rtlCol="0">
              <a:spAutoFit/>
            </a:bodyPr>
            <a:lstStyle/>
            <a:p>
              <a:r>
                <a:rPr lang="ru-RU" sz="1600" dirty="0" smtClean="0"/>
                <a:t>Э. Успенский Крокодил Гена и </a:t>
              </a:r>
            </a:p>
            <a:p>
              <a:r>
                <a:rPr lang="ru-RU" sz="1600" dirty="0" smtClean="0"/>
                <a:t>его друзья</a:t>
              </a:r>
              <a:endParaRPr lang="ru-RU" sz="1600" dirty="0"/>
            </a:p>
          </p:txBody>
        </p:sp>
        <p:sp>
          <p:nvSpPr>
            <p:cNvPr id="26" name="TextBox 25"/>
            <p:cNvSpPr txBox="1"/>
            <p:nvPr/>
          </p:nvSpPr>
          <p:spPr>
            <a:xfrm>
              <a:off x="5231646" y="1632042"/>
              <a:ext cx="2847511" cy="338554"/>
            </a:xfrm>
            <a:prstGeom prst="rect">
              <a:avLst/>
            </a:prstGeom>
            <a:noFill/>
          </p:spPr>
          <p:txBody>
            <a:bodyPr wrap="none" rtlCol="0">
              <a:spAutoFit/>
            </a:bodyPr>
            <a:lstStyle/>
            <a:p>
              <a:r>
                <a:rPr lang="ru-RU" sz="1600" dirty="0" smtClean="0"/>
                <a:t>План пересказа произведения</a:t>
              </a:r>
              <a:endParaRPr lang="ru-RU" sz="1600" dirty="0"/>
            </a:p>
          </p:txBody>
        </p:sp>
        <p:sp>
          <p:nvSpPr>
            <p:cNvPr id="27" name="TextBox 26"/>
            <p:cNvSpPr txBox="1"/>
            <p:nvPr/>
          </p:nvSpPr>
          <p:spPr>
            <a:xfrm>
              <a:off x="5224838" y="2053550"/>
              <a:ext cx="2913170" cy="584775"/>
            </a:xfrm>
            <a:prstGeom prst="rect">
              <a:avLst/>
            </a:prstGeom>
            <a:noFill/>
          </p:spPr>
          <p:txBody>
            <a:bodyPr wrap="none" rtlCol="0">
              <a:spAutoFit/>
            </a:bodyPr>
            <a:lstStyle/>
            <a:p>
              <a:r>
                <a:rPr lang="ru-RU" sz="1600" dirty="0" smtClean="0"/>
                <a:t>Маленькие и большие секреты</a:t>
              </a:r>
            </a:p>
            <a:p>
              <a:r>
                <a:rPr lang="ru-RU" sz="1600" dirty="0" smtClean="0"/>
                <a:t> страны </a:t>
              </a:r>
              <a:r>
                <a:rPr lang="ru-RU" sz="1600" dirty="0" err="1" smtClean="0"/>
                <a:t>Литературии</a:t>
              </a:r>
              <a:endParaRPr lang="ru-RU" sz="1600" dirty="0"/>
            </a:p>
          </p:txBody>
        </p:sp>
        <p:sp>
          <p:nvSpPr>
            <p:cNvPr id="28" name="TextBox 27"/>
            <p:cNvSpPr txBox="1"/>
            <p:nvPr/>
          </p:nvSpPr>
          <p:spPr>
            <a:xfrm>
              <a:off x="5238758" y="2651758"/>
              <a:ext cx="1676293" cy="369332"/>
            </a:xfrm>
            <a:prstGeom prst="rect">
              <a:avLst/>
            </a:prstGeom>
            <a:noFill/>
          </p:spPr>
          <p:txBody>
            <a:bodyPr wrap="none" rtlCol="0">
              <a:spAutoFit/>
            </a:bodyPr>
            <a:lstStyle/>
            <a:p>
              <a:r>
                <a:rPr lang="ru-RU" dirty="0" smtClean="0"/>
                <a:t>Загадки о зиме</a:t>
              </a:r>
              <a:endParaRPr lang="ru-RU" dirty="0"/>
            </a:p>
          </p:txBody>
        </p:sp>
        <p:sp>
          <p:nvSpPr>
            <p:cNvPr id="31" name="TextBox 30"/>
            <p:cNvSpPr txBox="1"/>
            <p:nvPr/>
          </p:nvSpPr>
          <p:spPr>
            <a:xfrm>
              <a:off x="5224838" y="3172946"/>
              <a:ext cx="2377126" cy="369332"/>
            </a:xfrm>
            <a:prstGeom prst="rect">
              <a:avLst/>
            </a:prstGeom>
            <a:noFill/>
          </p:spPr>
          <p:txBody>
            <a:bodyPr wrap="none" rtlCol="0">
              <a:spAutoFit/>
            </a:bodyPr>
            <a:lstStyle/>
            <a:p>
              <a:r>
                <a:rPr lang="ru-RU" dirty="0" smtClean="0"/>
                <a:t>Стихотворения о зиме</a:t>
              </a:r>
              <a:endParaRPr lang="ru-RU" dirty="0"/>
            </a:p>
          </p:txBody>
        </p:sp>
        <p:sp>
          <p:nvSpPr>
            <p:cNvPr id="32" name="TextBox 31"/>
            <p:cNvSpPr txBox="1"/>
            <p:nvPr/>
          </p:nvSpPr>
          <p:spPr>
            <a:xfrm>
              <a:off x="5175309" y="3560514"/>
              <a:ext cx="2226315" cy="584775"/>
            </a:xfrm>
            <a:prstGeom prst="rect">
              <a:avLst/>
            </a:prstGeom>
            <a:noFill/>
          </p:spPr>
          <p:txBody>
            <a:bodyPr wrap="none" rtlCol="0">
              <a:spAutoFit/>
            </a:bodyPr>
            <a:lstStyle/>
            <a:p>
              <a:r>
                <a:rPr lang="ru-RU" sz="1600" dirty="0" smtClean="0"/>
                <a:t>Выразительное чтение </a:t>
              </a:r>
            </a:p>
            <a:p>
              <a:r>
                <a:rPr lang="ru-RU" sz="1600" dirty="0" smtClean="0"/>
                <a:t>стихотворений</a:t>
              </a:r>
              <a:endParaRPr lang="ru-RU" sz="1600" dirty="0"/>
            </a:p>
          </p:txBody>
        </p:sp>
      </p:grpSp>
    </p:spTree>
    <p:extLst>
      <p:ext uri="{BB962C8B-B14F-4D97-AF65-F5344CB8AC3E}">
        <p14:creationId xmlns:p14="http://schemas.microsoft.com/office/powerpoint/2010/main" val="17365225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613187" y="161364"/>
            <a:ext cx="8450132" cy="1192307"/>
          </a:xfrm>
          <a:prstGeom prst="roundRect">
            <a:avLst/>
          </a:prstGeom>
          <a:solidFill>
            <a:srgbClr val="B889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fontScale="90000"/>
          </a:bodyPr>
          <a:lstStyle/>
          <a:p>
            <a:r>
              <a:rPr lang="ru-RU" sz="2700" dirty="0" smtClean="0"/>
              <a:t>Раздел 5. Мы-друзья</a:t>
            </a:r>
            <a:br>
              <a:rPr lang="ru-RU" sz="2700" dirty="0" smtClean="0"/>
            </a:br>
            <a:r>
              <a:rPr lang="ru-RU" sz="2700" dirty="0" smtClean="0"/>
              <a:t>Тема 9: «Э. Успенский. Крокодил Гена и его друзья»</a:t>
            </a:r>
            <a:r>
              <a:rPr lang="en-US" dirty="0" smtClean="0"/>
              <a:t/>
            </a:r>
            <a:br>
              <a:rPr lang="en-US" dirty="0" smtClean="0"/>
            </a:br>
            <a:endParaRPr lang="ru-RU" dirty="0"/>
          </a:p>
        </p:txBody>
      </p:sp>
      <p:sp>
        <p:nvSpPr>
          <p:cNvPr id="3" name="Содержимое 2"/>
          <p:cNvSpPr>
            <a:spLocks noGrp="1"/>
          </p:cNvSpPr>
          <p:nvPr>
            <p:ph idx="1"/>
          </p:nvPr>
        </p:nvSpPr>
        <p:spPr>
          <a:xfrm>
            <a:off x="659522" y="1825625"/>
            <a:ext cx="8543925" cy="5032375"/>
          </a:xfrm>
        </p:spPr>
        <p:txBody>
          <a:bodyPr>
            <a:noAutofit/>
          </a:bodyPr>
          <a:lstStyle/>
          <a:p>
            <a:pPr>
              <a:buNone/>
            </a:pPr>
            <a:r>
              <a:rPr lang="ru-RU" sz="1800" b="1" dirty="0" smtClean="0"/>
              <a:t>Введение:</a:t>
            </a:r>
            <a:r>
              <a:rPr lang="ru-RU" sz="1800" dirty="0" smtClean="0"/>
              <a:t> мы сегодня с вами будем детективами, вам нужно определить, кто герои произведения, которое мы будем сегодня изучать. </a:t>
            </a:r>
          </a:p>
          <a:p>
            <a:pPr>
              <a:buNone/>
            </a:pPr>
            <a:r>
              <a:rPr lang="ru-RU" sz="1800" dirty="0" smtClean="0"/>
              <a:t>У каждой из команд будут предметы по которым вы должны определить персонажа. Картинки выдаются по очереди, сначала самая сложная потом легче.  Чья команда первой назовёт героя, та и будет победителем.</a:t>
            </a:r>
          </a:p>
          <a:p>
            <a:pPr>
              <a:buNone/>
            </a:pPr>
            <a:r>
              <a:rPr lang="ru-RU" sz="1800" dirty="0" smtClean="0"/>
              <a:t>У первой команды картинки: тропический лес, телефонная будка, ящик с апельсинами.</a:t>
            </a:r>
          </a:p>
          <a:p>
            <a:r>
              <a:rPr lang="ru-RU" sz="1800" dirty="0" smtClean="0"/>
              <a:t>У второй команды: зелёный цвет, письмо с ошибками, картинка зоопарка.</a:t>
            </a:r>
          </a:p>
          <a:p>
            <a:r>
              <a:rPr lang="ru-RU" sz="1800" dirty="0" smtClean="0"/>
              <a:t>У третьей команды: шляпа, рогатка, крыса.</a:t>
            </a:r>
          </a:p>
          <a:p>
            <a:pPr>
              <a:buNone/>
            </a:pPr>
            <a:r>
              <a:rPr lang="ru-RU" sz="1800" dirty="0" smtClean="0"/>
              <a:t>Итак, кто может назвать наших главных героев: </a:t>
            </a:r>
            <a:r>
              <a:rPr lang="ru-RU" sz="1800" dirty="0" err="1" smtClean="0"/>
              <a:t>Чебурашка</a:t>
            </a:r>
            <a:r>
              <a:rPr lang="ru-RU" sz="1800" dirty="0" smtClean="0"/>
              <a:t>, Крокодил Гена, Шапокляк.</a:t>
            </a:r>
          </a:p>
          <a:p>
            <a:pPr>
              <a:buNone/>
            </a:pPr>
            <a:r>
              <a:rPr lang="ru-RU" sz="1800" dirty="0" smtClean="0"/>
              <a:t>А произведение в котором были все эти герои? (Крокодил Гена и его друзья)</a:t>
            </a:r>
          </a:p>
          <a:p>
            <a:pPr>
              <a:buNone/>
            </a:pPr>
            <a:r>
              <a:rPr lang="ru-RU" sz="1800" dirty="0" smtClean="0"/>
              <a:t>Всё верно, мы сегодня будем читать это произведение и как настоящие детективы, вам нужно сдать своему начальнику отчёт о проделанной работе. Сделаем мы его в виде многоуровневой книжки, куда поместим найденных персонажей и тех, которые встречаются в произведении.</a:t>
            </a:r>
          </a:p>
          <a:p>
            <a:pPr>
              <a:buNone/>
            </a:pPr>
            <a:endParaRPr lang="ru-RU" sz="1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63109" y="678142"/>
            <a:ext cx="8543925" cy="4709646"/>
          </a:xfrm>
        </p:spPr>
        <p:txBody>
          <a:bodyPr>
            <a:normAutofit fontScale="85000" lnSpcReduction="20000"/>
          </a:bodyPr>
          <a:lstStyle/>
          <a:p>
            <a:pPr>
              <a:buNone/>
            </a:pPr>
            <a:r>
              <a:rPr lang="ru-RU" b="1" dirty="0" smtClean="0"/>
              <a:t>Инструкция по сворачиванию и  заполнению шаблона:</a:t>
            </a:r>
          </a:p>
          <a:p>
            <a:pPr marL="514350" indent="-514350">
              <a:buAutoNum type="arabicPeriod"/>
            </a:pPr>
            <a:r>
              <a:rPr lang="ru-RU" dirty="0" smtClean="0"/>
              <a:t>Вырезать шаблон, сложить его и скрепить </a:t>
            </a:r>
            <a:r>
              <a:rPr lang="ru-RU" dirty="0" err="1" smtClean="0"/>
              <a:t>степлером</a:t>
            </a:r>
            <a:r>
              <a:rPr lang="ru-RU" dirty="0" smtClean="0"/>
              <a:t>.</a:t>
            </a:r>
          </a:p>
          <a:p>
            <a:pPr marL="514350" indent="-514350">
              <a:buAutoNum type="arabicPeriod"/>
            </a:pPr>
            <a:r>
              <a:rPr lang="ru-RU" dirty="0" smtClean="0"/>
              <a:t>На </a:t>
            </a:r>
            <a:r>
              <a:rPr lang="ru-RU" dirty="0" err="1" smtClean="0"/>
              <a:t>флэпах</a:t>
            </a:r>
            <a:r>
              <a:rPr lang="ru-RU" dirty="0" smtClean="0"/>
              <a:t> приклеить картинки с изображением героев произведения, можно нарисовать и написать характеристику, каждого героя.</a:t>
            </a:r>
          </a:p>
          <a:p>
            <a:pPr>
              <a:buNone/>
            </a:pPr>
            <a:r>
              <a:rPr lang="ru-RU" b="1" dirty="0" smtClean="0"/>
              <a:t>Задания к элементу:</a:t>
            </a:r>
          </a:p>
          <a:p>
            <a:pPr>
              <a:buNone/>
            </a:pPr>
            <a:r>
              <a:rPr lang="ru-RU" dirty="0" smtClean="0"/>
              <a:t>Один ребёнок загадывает персонажа ,другие ребята должны по описанию угадать о ком идёт речь, кто отгадал будет загадывать (можно загадывать не только персонажей на </a:t>
            </a:r>
            <a:r>
              <a:rPr lang="ru-RU" dirty="0" err="1" smtClean="0"/>
              <a:t>флэпах</a:t>
            </a:r>
            <a:r>
              <a:rPr lang="ru-RU" dirty="0" smtClean="0"/>
              <a:t>, но и тех, которые еще встречаются в произведении)</a:t>
            </a:r>
          </a:p>
          <a:p>
            <a:pPr>
              <a:buNone/>
            </a:pPr>
            <a:r>
              <a:rPr lang="ru-RU" b="1" dirty="0" smtClean="0"/>
              <a:t>Домашнее  задание</a:t>
            </a:r>
            <a:r>
              <a:rPr lang="ru-RU" dirty="0" smtClean="0"/>
              <a:t>: раскрасить шаблоны</a:t>
            </a:r>
            <a:r>
              <a:rPr lang="ru-RU" b="1" dirty="0" smtClean="0"/>
              <a:t>, </a:t>
            </a:r>
            <a:r>
              <a:rPr lang="ru-RU" dirty="0" smtClean="0"/>
              <a:t>пустой флэп можно дать тем детям, которые хотят поместить в свою книжку, еще одного героя. Можно всем, чтобы они нарисовали еще одного героя.</a:t>
            </a:r>
          </a:p>
          <a:p>
            <a:endParaRPr lang="ru-R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школа\ИТ  в начальной школе\фото шаблонов по литературному чтению для ИТ\изображение_viber_2020-04-13_16-04-45.jpg"/>
          <p:cNvPicPr>
            <a:picLocks noChangeAspect="1" noChangeArrowheads="1"/>
          </p:cNvPicPr>
          <p:nvPr/>
        </p:nvPicPr>
        <p:blipFill>
          <a:blip r:embed="rId2"/>
          <a:srcRect t="27500" b="18239"/>
          <a:stretch>
            <a:fillRect/>
          </a:stretch>
        </p:blipFill>
        <p:spPr bwMode="auto">
          <a:xfrm>
            <a:off x="384727" y="337930"/>
            <a:ext cx="4545486" cy="5347253"/>
          </a:xfrm>
          <a:prstGeom prst="rect">
            <a:avLst/>
          </a:prstGeom>
          <a:noFill/>
        </p:spPr>
      </p:pic>
      <p:pic>
        <p:nvPicPr>
          <p:cNvPr id="4099" name="Picture 3" descr="D:\школа\ИТ  в начальной школе\фото шаблонов по литературному чтению для ИТ\изображение_viber_2020-04-13_16-07-28.jpg"/>
          <p:cNvPicPr>
            <a:picLocks noChangeAspect="1" noChangeArrowheads="1"/>
          </p:cNvPicPr>
          <p:nvPr/>
        </p:nvPicPr>
        <p:blipFill>
          <a:blip r:embed="rId3"/>
          <a:srcRect l="6121" t="41196" r="15830"/>
          <a:stretch>
            <a:fillRect/>
          </a:stretch>
        </p:blipFill>
        <p:spPr bwMode="auto">
          <a:xfrm>
            <a:off x="5764696" y="342180"/>
            <a:ext cx="3220278" cy="5260177"/>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121855" y="644655"/>
            <a:ext cx="7888908" cy="5601491"/>
            <a:chOff x="121855" y="644655"/>
            <a:chExt cx="7888908" cy="5601491"/>
          </a:xfrm>
        </p:grpSpPr>
        <p:pic>
          <p:nvPicPr>
            <p:cNvPr id="5" name="Рисунок 4"/>
            <p:cNvPicPr>
              <a:picLocks noChangeAspect="1"/>
            </p:cNvPicPr>
            <p:nvPr/>
          </p:nvPicPr>
          <p:blipFill>
            <a:blip r:embed="rId2"/>
            <a:stretch>
              <a:fillRect/>
            </a:stretch>
          </p:blipFill>
          <p:spPr>
            <a:xfrm rot="16200000">
              <a:off x="1304581" y="-460035"/>
              <a:ext cx="5523455" cy="7888908"/>
            </a:xfrm>
            <a:prstGeom prst="rect">
              <a:avLst/>
            </a:prstGeom>
          </p:spPr>
        </p:pic>
        <p:pic>
          <p:nvPicPr>
            <p:cNvPr id="8" name="Рисунок 7" descr="крокодил Гена.png"/>
            <p:cNvPicPr>
              <a:picLocks noChangeAspect="1"/>
            </p:cNvPicPr>
            <p:nvPr/>
          </p:nvPicPr>
          <p:blipFill>
            <a:blip r:embed="rId3"/>
            <a:stretch>
              <a:fillRect/>
            </a:stretch>
          </p:blipFill>
          <p:spPr>
            <a:xfrm>
              <a:off x="7538078" y="3527704"/>
              <a:ext cx="402303" cy="2528851"/>
            </a:xfrm>
            <a:prstGeom prst="rect">
              <a:avLst/>
            </a:prstGeom>
          </p:spPr>
        </p:pic>
        <p:pic>
          <p:nvPicPr>
            <p:cNvPr id="9" name="Рисунок 8" descr="Галя.png"/>
            <p:cNvPicPr>
              <a:picLocks noChangeAspect="1"/>
            </p:cNvPicPr>
            <p:nvPr/>
          </p:nvPicPr>
          <p:blipFill>
            <a:blip r:embed="rId4"/>
            <a:stretch>
              <a:fillRect/>
            </a:stretch>
          </p:blipFill>
          <p:spPr>
            <a:xfrm>
              <a:off x="3891235" y="3527705"/>
              <a:ext cx="402303" cy="2593396"/>
            </a:xfrm>
            <a:prstGeom prst="rect">
              <a:avLst/>
            </a:prstGeom>
          </p:spPr>
        </p:pic>
        <p:pic>
          <p:nvPicPr>
            <p:cNvPr id="10" name="Рисунок 9" descr="чебурашка.png"/>
            <p:cNvPicPr>
              <a:picLocks noChangeAspect="1"/>
            </p:cNvPicPr>
            <p:nvPr/>
          </p:nvPicPr>
          <p:blipFill>
            <a:blip r:embed="rId5"/>
            <a:stretch>
              <a:fillRect/>
            </a:stretch>
          </p:blipFill>
          <p:spPr>
            <a:xfrm>
              <a:off x="7516563" y="644655"/>
              <a:ext cx="402303" cy="2862338"/>
            </a:xfrm>
            <a:prstGeom prst="rect">
              <a:avLst/>
            </a:prstGeom>
          </p:spPr>
        </p:pic>
        <p:pic>
          <p:nvPicPr>
            <p:cNvPr id="11" name="Рисунок 10" descr="Шапокляк.png"/>
            <p:cNvPicPr>
              <a:picLocks noChangeAspect="1"/>
            </p:cNvPicPr>
            <p:nvPr/>
          </p:nvPicPr>
          <p:blipFill>
            <a:blip r:embed="rId6"/>
            <a:stretch>
              <a:fillRect/>
            </a:stretch>
          </p:blipFill>
          <p:spPr>
            <a:xfrm>
              <a:off x="4450634" y="795262"/>
              <a:ext cx="402303" cy="2808550"/>
            </a:xfrm>
            <a:prstGeom prst="rect">
              <a:avLst/>
            </a:prstGeom>
          </p:spPr>
        </p:pic>
      </p:grpSp>
      <p:cxnSp>
        <p:nvCxnSpPr>
          <p:cNvPr id="15" name="Прямая соединительная линия 14"/>
          <p:cNvCxnSpPr/>
          <p:nvPr/>
        </p:nvCxnSpPr>
        <p:spPr>
          <a:xfrm rot="16200000" flipH="1">
            <a:off x="5319656" y="2081604"/>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1" name="Прямая соединительная линия 20"/>
          <p:cNvCxnSpPr/>
          <p:nvPr/>
        </p:nvCxnSpPr>
        <p:spPr>
          <a:xfrm rot="16200000" flipH="1">
            <a:off x="5740998" y="2115671"/>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2" name="Прямая соединительная линия 21"/>
          <p:cNvCxnSpPr/>
          <p:nvPr/>
        </p:nvCxnSpPr>
        <p:spPr>
          <a:xfrm rot="16200000" flipH="1">
            <a:off x="5353722" y="4880386"/>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3" name="Прямая соединительная линия 22"/>
          <p:cNvCxnSpPr/>
          <p:nvPr/>
        </p:nvCxnSpPr>
        <p:spPr>
          <a:xfrm rot="16200000" flipH="1">
            <a:off x="5773270" y="4848113"/>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p:nvPr/>
        </p:nvCxnSpPr>
        <p:spPr>
          <a:xfrm rot="16200000" flipH="1">
            <a:off x="2309307" y="4815839"/>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5" name="Прямая соединительная линия 24"/>
          <p:cNvCxnSpPr/>
          <p:nvPr/>
        </p:nvCxnSpPr>
        <p:spPr>
          <a:xfrm rot="16200000" flipH="1">
            <a:off x="1749911" y="4837355"/>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6" name="Прямая соединительная линия 25"/>
          <p:cNvCxnSpPr/>
          <p:nvPr/>
        </p:nvCxnSpPr>
        <p:spPr>
          <a:xfrm rot="16200000" flipH="1">
            <a:off x="1212027" y="4848112"/>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7" name="Прямая соединительная линия 26"/>
          <p:cNvCxnSpPr/>
          <p:nvPr/>
        </p:nvCxnSpPr>
        <p:spPr>
          <a:xfrm rot="16200000" flipH="1">
            <a:off x="4934174" y="4815840"/>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8" name="Овал 27"/>
          <p:cNvSpPr/>
          <p:nvPr/>
        </p:nvSpPr>
        <p:spPr>
          <a:xfrm>
            <a:off x="4993342" y="1452282"/>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4457253" y="4057426"/>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a:off x="629323" y="4102250"/>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9" name="Группа 38"/>
          <p:cNvGrpSpPr/>
          <p:nvPr/>
        </p:nvGrpSpPr>
        <p:grpSpPr>
          <a:xfrm>
            <a:off x="2520875" y="745865"/>
            <a:ext cx="1731982" cy="2764714"/>
            <a:chOff x="2520875" y="745865"/>
            <a:chExt cx="1731982" cy="2764714"/>
          </a:xfrm>
        </p:grpSpPr>
        <p:cxnSp>
          <p:nvCxnSpPr>
            <p:cNvPr id="33" name="Прямая соединительная линия 32"/>
            <p:cNvCxnSpPr/>
            <p:nvPr/>
          </p:nvCxnSpPr>
          <p:spPr>
            <a:xfrm rot="16200000" flipH="1">
              <a:off x="2892015" y="2085192"/>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4" name="Прямая соединительная линия 33"/>
            <p:cNvCxnSpPr/>
            <p:nvPr/>
          </p:nvCxnSpPr>
          <p:spPr>
            <a:xfrm rot="16200000" flipH="1">
              <a:off x="2289585" y="2117463"/>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5" name="Прямая соединительная линия 34"/>
            <p:cNvCxnSpPr/>
            <p:nvPr/>
          </p:nvCxnSpPr>
          <p:spPr>
            <a:xfrm rot="16200000" flipH="1">
              <a:off x="1740945" y="2106706"/>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6" name="Прямая соединительная линия 35"/>
            <p:cNvCxnSpPr/>
            <p:nvPr/>
          </p:nvCxnSpPr>
          <p:spPr>
            <a:xfrm rot="16200000" flipH="1">
              <a:off x="1181548" y="2149736"/>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grpSp>
      <p:sp>
        <p:nvSpPr>
          <p:cNvPr id="37" name="Овал 36"/>
          <p:cNvSpPr/>
          <p:nvPr/>
        </p:nvSpPr>
        <p:spPr>
          <a:xfrm>
            <a:off x="745865" y="1411044"/>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rot="16200000">
            <a:off x="264375" y="423445"/>
            <a:ext cx="2780017" cy="2530059"/>
          </a:xfrm>
          <a:prstGeom prst="rect">
            <a:avLst/>
          </a:prstGeom>
        </p:spPr>
      </p:pic>
      <p:pic>
        <p:nvPicPr>
          <p:cNvPr id="6" name="Рисунок 5" descr="Рисунок1.png"/>
          <p:cNvPicPr>
            <a:picLocks noChangeAspect="1"/>
          </p:cNvPicPr>
          <p:nvPr/>
        </p:nvPicPr>
        <p:blipFill>
          <a:blip r:embed="rId3"/>
          <a:stretch>
            <a:fillRect/>
          </a:stretch>
        </p:blipFill>
        <p:spPr>
          <a:xfrm rot="16200000">
            <a:off x="321221" y="1280992"/>
            <a:ext cx="3032985" cy="922827"/>
          </a:xfrm>
          <a:prstGeom prst="rect">
            <a:avLst/>
          </a:prstGeom>
        </p:spPr>
      </p:pic>
      <p:grpSp>
        <p:nvGrpSpPr>
          <p:cNvPr id="27" name="Группа 26"/>
          <p:cNvGrpSpPr/>
          <p:nvPr/>
        </p:nvGrpSpPr>
        <p:grpSpPr>
          <a:xfrm>
            <a:off x="3119718" y="193637"/>
            <a:ext cx="5518672" cy="1411045"/>
            <a:chOff x="3119718" y="193637"/>
            <a:chExt cx="5518672" cy="1411045"/>
          </a:xfrm>
        </p:grpSpPr>
        <p:grpSp>
          <p:nvGrpSpPr>
            <p:cNvPr id="15" name="Группа 14"/>
            <p:cNvGrpSpPr/>
            <p:nvPr/>
          </p:nvGrpSpPr>
          <p:grpSpPr>
            <a:xfrm>
              <a:off x="4625788" y="193638"/>
              <a:ext cx="1344706" cy="1387736"/>
              <a:chOff x="4647303" y="204396"/>
              <a:chExt cx="1344706" cy="1387736"/>
            </a:xfrm>
          </p:grpSpPr>
          <p:sp>
            <p:nvSpPr>
              <p:cNvPr id="11" name="Овал 10"/>
              <p:cNvSpPr/>
              <p:nvPr/>
            </p:nvSpPr>
            <p:spPr>
              <a:xfrm>
                <a:off x="4670612" y="236666"/>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8" name="Picture 4" descr="https://doma-u-semena.ru/images/raskraski/3/153/raskraska-cheburashka12.jpg"/>
              <p:cNvPicPr>
                <a:picLocks noChangeAspect="1" noChangeArrowheads="1"/>
              </p:cNvPicPr>
              <p:nvPr/>
            </p:nvPicPr>
            <p:blipFill>
              <a:blip r:embed="rId4" cstate="print">
                <a:clrChange>
                  <a:clrFrom>
                    <a:srgbClr val="FFFFFF"/>
                  </a:clrFrom>
                  <a:clrTo>
                    <a:srgbClr val="FFFFFF">
                      <a:alpha val="0"/>
                    </a:srgbClr>
                  </a:clrTo>
                </a:clrChange>
              </a:blip>
              <a:srcRect l="5221" t="11948" r="8199" b="21039"/>
              <a:stretch>
                <a:fillRect/>
              </a:stretch>
            </p:blipFill>
            <p:spPr bwMode="auto">
              <a:xfrm>
                <a:off x="4647303" y="204396"/>
                <a:ext cx="1344706" cy="1387736"/>
              </a:xfrm>
              <a:prstGeom prst="rect">
                <a:avLst/>
              </a:prstGeom>
              <a:noFill/>
            </p:spPr>
          </p:pic>
        </p:grpSp>
        <p:grpSp>
          <p:nvGrpSpPr>
            <p:cNvPr id="22" name="Группа 21"/>
            <p:cNvGrpSpPr/>
            <p:nvPr/>
          </p:nvGrpSpPr>
          <p:grpSpPr>
            <a:xfrm>
              <a:off x="3119718" y="290456"/>
              <a:ext cx="1409252" cy="1314226"/>
              <a:chOff x="6228678" y="2108498"/>
              <a:chExt cx="1409252" cy="1314226"/>
            </a:xfrm>
          </p:grpSpPr>
          <p:sp>
            <p:nvSpPr>
              <p:cNvPr id="21" name="Овал 20"/>
              <p:cNvSpPr/>
              <p:nvPr/>
            </p:nvSpPr>
            <p:spPr>
              <a:xfrm>
                <a:off x="6338048" y="2108498"/>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6" name="Picture 12" descr="http://raskras-etot-mir.ru/wp-content/uploads/2018/02/raskraska-krokodila-geny-i-cheburashki.jpg"/>
              <p:cNvPicPr>
                <a:picLocks noChangeAspect="1" noChangeArrowheads="1"/>
              </p:cNvPicPr>
              <p:nvPr/>
            </p:nvPicPr>
            <p:blipFill>
              <a:blip r:embed="rId5">
                <a:clrChange>
                  <a:clrFrom>
                    <a:srgbClr val="FFFFFF"/>
                  </a:clrFrom>
                  <a:clrTo>
                    <a:srgbClr val="FFFFFF">
                      <a:alpha val="0"/>
                    </a:srgbClr>
                  </a:clrTo>
                </a:clrChange>
              </a:blip>
              <a:srcRect l="38257" t="25177" r="43496" b="54283"/>
              <a:stretch>
                <a:fillRect/>
              </a:stretch>
            </p:blipFill>
            <p:spPr bwMode="auto">
              <a:xfrm>
                <a:off x="6228678" y="2140833"/>
                <a:ext cx="1409252" cy="1064946"/>
              </a:xfrm>
              <a:prstGeom prst="rect">
                <a:avLst/>
              </a:prstGeom>
              <a:noFill/>
            </p:spPr>
          </p:pic>
        </p:grpSp>
        <p:grpSp>
          <p:nvGrpSpPr>
            <p:cNvPr id="24" name="Группа 23"/>
            <p:cNvGrpSpPr/>
            <p:nvPr/>
          </p:nvGrpSpPr>
          <p:grpSpPr>
            <a:xfrm>
              <a:off x="7338509" y="193637"/>
              <a:ext cx="1299881" cy="1314226"/>
              <a:chOff x="7338509" y="193637"/>
              <a:chExt cx="1299881" cy="1314226"/>
            </a:xfrm>
          </p:grpSpPr>
          <p:sp>
            <p:nvSpPr>
              <p:cNvPr id="13" name="Овал 12"/>
              <p:cNvSpPr/>
              <p:nvPr/>
            </p:nvSpPr>
            <p:spPr>
              <a:xfrm>
                <a:off x="7338509" y="193637"/>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8" name="Picture 14" descr="http://raskras-etot-mir.ru/wp-content/uploads/2018/02/raskraska-krokodila-geny-i-cheburashki.jpg"/>
              <p:cNvPicPr>
                <a:picLocks noChangeAspect="1" noChangeArrowheads="1"/>
              </p:cNvPicPr>
              <p:nvPr/>
            </p:nvPicPr>
            <p:blipFill>
              <a:blip r:embed="rId5">
                <a:clrChange>
                  <a:clrFrom>
                    <a:srgbClr val="FFFFFF"/>
                  </a:clrFrom>
                  <a:clrTo>
                    <a:srgbClr val="FFFFFF">
                      <a:alpha val="0"/>
                    </a:srgbClr>
                  </a:clrTo>
                </a:clrChange>
              </a:blip>
              <a:srcRect l="68504" t="52876" r="18463" b="29638"/>
              <a:stretch>
                <a:fillRect/>
              </a:stretch>
            </p:blipFill>
            <p:spPr bwMode="auto">
              <a:xfrm>
                <a:off x="7476565" y="336936"/>
                <a:ext cx="1118795" cy="1007769"/>
              </a:xfrm>
              <a:prstGeom prst="rect">
                <a:avLst/>
              </a:prstGeom>
              <a:noFill/>
            </p:spPr>
          </p:pic>
        </p:grpSp>
        <p:grpSp>
          <p:nvGrpSpPr>
            <p:cNvPr id="26" name="Группа 25"/>
            <p:cNvGrpSpPr/>
            <p:nvPr/>
          </p:nvGrpSpPr>
          <p:grpSpPr>
            <a:xfrm>
              <a:off x="6015318" y="204395"/>
              <a:ext cx="1299881" cy="1314226"/>
              <a:chOff x="6015318" y="204395"/>
              <a:chExt cx="1299881" cy="1314226"/>
            </a:xfrm>
          </p:grpSpPr>
          <p:sp>
            <p:nvSpPr>
              <p:cNvPr id="12" name="Овал 11"/>
              <p:cNvSpPr/>
              <p:nvPr/>
            </p:nvSpPr>
            <p:spPr>
              <a:xfrm>
                <a:off x="6015318" y="204395"/>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0" name="Picture 16" descr="https://avatars.mds.yandex.net/get-pdb/1809151/26d37e4e-6f6a-429d-b951-aa21c9478888/s1200?webp=false"/>
              <p:cNvPicPr>
                <a:picLocks noChangeAspect="1" noChangeArrowheads="1"/>
              </p:cNvPicPr>
              <p:nvPr/>
            </p:nvPicPr>
            <p:blipFill>
              <a:blip r:embed="rId6">
                <a:clrChange>
                  <a:clrFrom>
                    <a:srgbClr val="FFFFFF"/>
                  </a:clrFrom>
                  <a:clrTo>
                    <a:srgbClr val="FFFFFF">
                      <a:alpha val="0"/>
                    </a:srgbClr>
                  </a:clrTo>
                </a:clrChange>
              </a:blip>
              <a:srcRect l="7559" r="43360" b="65409"/>
              <a:stretch>
                <a:fillRect/>
              </a:stretch>
            </p:blipFill>
            <p:spPr bwMode="auto">
              <a:xfrm>
                <a:off x="6121104" y="373202"/>
                <a:ext cx="957430" cy="928474"/>
              </a:xfrm>
              <a:prstGeom prst="rect">
                <a:avLst/>
              </a:prstGeom>
              <a:noFill/>
            </p:spPr>
          </p:pic>
        </p:grpSp>
      </p:grpSp>
      <p:grpSp>
        <p:nvGrpSpPr>
          <p:cNvPr id="42" name="Группа 41"/>
          <p:cNvGrpSpPr/>
          <p:nvPr/>
        </p:nvGrpSpPr>
        <p:grpSpPr>
          <a:xfrm>
            <a:off x="408791" y="3424518"/>
            <a:ext cx="5346552" cy="2764715"/>
            <a:chOff x="408791" y="3424518"/>
            <a:chExt cx="5346552" cy="2764715"/>
          </a:xfrm>
        </p:grpSpPr>
        <p:sp>
          <p:nvSpPr>
            <p:cNvPr id="33" name="Прямоугольник 32"/>
            <p:cNvSpPr/>
            <p:nvPr/>
          </p:nvSpPr>
          <p:spPr>
            <a:xfrm>
              <a:off x="408791" y="3442447"/>
              <a:ext cx="5346552" cy="27324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6" name="Группа 35"/>
            <p:cNvGrpSpPr/>
            <p:nvPr/>
          </p:nvGrpSpPr>
          <p:grpSpPr>
            <a:xfrm>
              <a:off x="3359971" y="3424518"/>
              <a:ext cx="1710468" cy="2764715"/>
              <a:chOff x="2520875" y="745864"/>
              <a:chExt cx="1710468" cy="2764715"/>
            </a:xfrm>
          </p:grpSpPr>
          <p:cxnSp>
            <p:nvCxnSpPr>
              <p:cNvPr id="37" name="Прямая соединительная линия 36"/>
              <p:cNvCxnSpPr/>
              <p:nvPr/>
            </p:nvCxnSpPr>
            <p:spPr>
              <a:xfrm rot="16200000" flipH="1">
                <a:off x="2881258" y="2095949"/>
                <a:ext cx="270017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8" name="Прямая соединительная линия 37"/>
              <p:cNvCxnSpPr/>
              <p:nvPr/>
            </p:nvCxnSpPr>
            <p:spPr>
              <a:xfrm rot="16200000" flipH="1">
                <a:off x="2289585" y="2117463"/>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9" name="Прямая соединительная линия 38"/>
              <p:cNvCxnSpPr/>
              <p:nvPr/>
            </p:nvCxnSpPr>
            <p:spPr>
              <a:xfrm rot="16200000" flipH="1">
                <a:off x="1740945" y="2106706"/>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0" name="Прямая соединительная линия 39"/>
              <p:cNvCxnSpPr/>
              <p:nvPr/>
            </p:nvCxnSpPr>
            <p:spPr>
              <a:xfrm rot="16200000" flipH="1">
                <a:off x="1181548" y="2149736"/>
                <a:ext cx="2700170" cy="21515"/>
              </a:xfrm>
              <a:prstGeom prst="line">
                <a:avLst/>
              </a:prstGeom>
              <a:ln>
                <a:prstDash val="dash"/>
              </a:ln>
            </p:spPr>
            <p:style>
              <a:lnRef idx="1">
                <a:schemeClr val="dk1"/>
              </a:lnRef>
              <a:fillRef idx="0">
                <a:schemeClr val="dk1"/>
              </a:fillRef>
              <a:effectRef idx="0">
                <a:schemeClr val="dk1"/>
              </a:effectRef>
              <a:fontRef idx="minor">
                <a:schemeClr val="tx1"/>
              </a:fontRef>
            </p:style>
          </p:cxnSp>
        </p:grpSp>
        <p:sp>
          <p:nvSpPr>
            <p:cNvPr id="41" name="Овал 40"/>
            <p:cNvSpPr/>
            <p:nvPr/>
          </p:nvSpPr>
          <p:spPr>
            <a:xfrm>
              <a:off x="1271196" y="4098663"/>
              <a:ext cx="1299881" cy="13142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613187" y="170329"/>
            <a:ext cx="5975872" cy="1021977"/>
          </a:xfrm>
          <a:prstGeom prst="roundRect">
            <a:avLst/>
          </a:prstGeom>
          <a:solidFill>
            <a:srgbClr val="B889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638008" y="1502896"/>
            <a:ext cx="8543925" cy="4351338"/>
          </a:xfrm>
        </p:spPr>
        <p:txBody>
          <a:bodyPr>
            <a:normAutofit fontScale="92500" lnSpcReduction="20000"/>
          </a:bodyPr>
          <a:lstStyle/>
          <a:p>
            <a:pPr>
              <a:buNone/>
            </a:pPr>
            <a:r>
              <a:rPr lang="ru-RU" sz="2000" b="1" dirty="0" smtClean="0"/>
              <a:t>Введение: </a:t>
            </a:r>
            <a:r>
              <a:rPr lang="ru-RU" sz="2000" dirty="0" smtClean="0"/>
              <a:t>Учитель зачитывает три отрывка из басен и ребятам предлагается определить, что это? Где они может эти отрывки уже слышали? Поводим к теме басни и говорим о том, что сегодня мы познакомимся с баснями И.А. Крылова и после знакомства сделаем себе помощника в ИТ, учитель показывает пример в своей тетради. </a:t>
            </a:r>
          </a:p>
          <a:p>
            <a:pPr>
              <a:buNone/>
            </a:pPr>
            <a:r>
              <a:rPr lang="ru-RU" sz="2000" b="1" dirty="0" smtClean="0"/>
              <a:t>Интерактивный элемент:</a:t>
            </a:r>
          </a:p>
          <a:p>
            <a:pPr marL="342900" indent="-342900">
              <a:buAutoNum type="arabicPeriod"/>
            </a:pPr>
            <a:r>
              <a:rPr lang="ru-RU" sz="2000" dirty="0" smtClean="0"/>
              <a:t>Вырезать шаблон книжки 4 двери, приклеить его в тетрадь.</a:t>
            </a:r>
          </a:p>
          <a:p>
            <a:pPr marL="342900" indent="-342900">
              <a:buAutoNum type="arabicPeriod"/>
            </a:pPr>
            <a:r>
              <a:rPr lang="ru-RU" sz="2000" dirty="0" smtClean="0"/>
              <a:t>Внутрь распределить и приклеить названия басен, под соответствующей картинкой. </a:t>
            </a:r>
          </a:p>
          <a:p>
            <a:pPr marL="342900" indent="-342900">
              <a:buAutoNum type="arabicPeriod"/>
            </a:pPr>
            <a:r>
              <a:rPr lang="ru-RU" sz="2000" dirty="0" smtClean="0"/>
              <a:t>Внутри написать мораль каждой басни. </a:t>
            </a:r>
          </a:p>
          <a:p>
            <a:pPr marL="342900" indent="-342900">
              <a:buNone/>
            </a:pPr>
            <a:r>
              <a:rPr lang="ru-RU" sz="2000" b="1" dirty="0" smtClean="0"/>
              <a:t>Задание к элементу:</a:t>
            </a:r>
            <a:r>
              <a:rPr lang="ru-RU" sz="2000" dirty="0" smtClean="0"/>
              <a:t> 1)Запиши героев каждой из басен</a:t>
            </a:r>
          </a:p>
          <a:p>
            <a:pPr marL="342900" indent="-342900">
              <a:buNone/>
            </a:pPr>
            <a:r>
              <a:rPr lang="ru-RU" sz="2000" dirty="0" smtClean="0"/>
              <a:t> 2)Ученик подбрасывает монетку. На какую сторону </a:t>
            </a:r>
            <a:r>
              <a:rPr lang="ru-RU" sz="2000" dirty="0" err="1" smtClean="0"/>
              <a:t>флэпа</a:t>
            </a:r>
            <a:r>
              <a:rPr lang="ru-RU" sz="2000" dirty="0" smtClean="0"/>
              <a:t> та упадет, ту басню и мораль он и должен назвать </a:t>
            </a:r>
          </a:p>
          <a:p>
            <a:pPr marL="342900" indent="-342900">
              <a:buNone/>
            </a:pPr>
            <a:r>
              <a:rPr lang="ru-RU" sz="2000" b="1" dirty="0" smtClean="0"/>
              <a:t>Домашнее задание: </a:t>
            </a:r>
            <a:r>
              <a:rPr lang="ru-RU" sz="2000" dirty="0" smtClean="0"/>
              <a:t>раскрасить картинки с баснями, прочитай и принеси на урок еще одну басню И.А. Крылова.</a:t>
            </a:r>
          </a:p>
          <a:p>
            <a:endParaRPr lang="ru-RU" dirty="0"/>
          </a:p>
        </p:txBody>
      </p:sp>
      <p:sp>
        <p:nvSpPr>
          <p:cNvPr id="5" name="Заголовок 4"/>
          <p:cNvSpPr>
            <a:spLocks noGrp="1"/>
          </p:cNvSpPr>
          <p:nvPr>
            <p:ph type="title"/>
          </p:nvPr>
        </p:nvSpPr>
        <p:spPr>
          <a:xfrm>
            <a:off x="688695" y="167510"/>
            <a:ext cx="7145150" cy="1107984"/>
          </a:xfrm>
        </p:spPr>
        <p:txBody>
          <a:bodyPr>
            <a:normAutofit/>
          </a:bodyPr>
          <a:lstStyle/>
          <a:p>
            <a:r>
              <a:rPr lang="ru-RU" sz="2400" dirty="0" smtClean="0"/>
              <a:t>Раздел 5. «Мы-друзья»</a:t>
            </a:r>
            <a:br>
              <a:rPr lang="ru-RU" sz="2400" dirty="0" smtClean="0"/>
            </a:br>
            <a:r>
              <a:rPr lang="ru-RU" sz="2400" dirty="0" smtClean="0"/>
              <a:t>Тема 10: «Басня»</a:t>
            </a:r>
            <a:endParaRPr lang="ru-RU"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школа\ИТ  в начальной школе\фото шаблонов по литературному чтению для ИТ\20200330_231826.jpg"/>
          <p:cNvPicPr>
            <a:picLocks noChangeAspect="1" noChangeArrowheads="1"/>
          </p:cNvPicPr>
          <p:nvPr/>
        </p:nvPicPr>
        <p:blipFill>
          <a:blip r:embed="rId2" cstate="print"/>
          <a:srcRect/>
          <a:stretch>
            <a:fillRect/>
          </a:stretch>
        </p:blipFill>
        <p:spPr bwMode="auto">
          <a:xfrm>
            <a:off x="666720" y="714356"/>
            <a:ext cx="3595678" cy="4945024"/>
          </a:xfrm>
          <a:prstGeom prst="rect">
            <a:avLst/>
          </a:prstGeom>
          <a:noFill/>
        </p:spPr>
      </p:pic>
      <p:pic>
        <p:nvPicPr>
          <p:cNvPr id="1027" name="Picture 3" descr="D:\школа\ИТ  в начальной школе\фото шаблонов по литературному чтению для ИТ\20200330_232721.jpg"/>
          <p:cNvPicPr>
            <a:picLocks noChangeAspect="1" noChangeArrowheads="1"/>
          </p:cNvPicPr>
          <p:nvPr/>
        </p:nvPicPr>
        <p:blipFill>
          <a:blip r:embed="rId3" cstate="print"/>
          <a:srcRect/>
          <a:stretch>
            <a:fillRect/>
          </a:stretch>
        </p:blipFill>
        <p:spPr bwMode="auto">
          <a:xfrm>
            <a:off x="4738686" y="714356"/>
            <a:ext cx="4949486" cy="464347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па 22"/>
          <p:cNvGrpSpPr/>
          <p:nvPr/>
        </p:nvGrpSpPr>
        <p:grpSpPr>
          <a:xfrm>
            <a:off x="139849" y="153081"/>
            <a:ext cx="5047071" cy="5888250"/>
            <a:chOff x="710731" y="239341"/>
            <a:chExt cx="5047071" cy="5888250"/>
          </a:xfrm>
        </p:grpSpPr>
        <p:pic>
          <p:nvPicPr>
            <p:cNvPr id="16" name="Рисунок 15" descr="Рисунок1.png"/>
            <p:cNvPicPr>
              <a:picLocks noChangeAspect="1"/>
            </p:cNvPicPr>
            <p:nvPr/>
          </p:nvPicPr>
          <p:blipFill>
            <a:blip r:embed="rId2"/>
            <a:stretch>
              <a:fillRect/>
            </a:stretch>
          </p:blipFill>
          <p:spPr>
            <a:xfrm>
              <a:off x="710731" y="239341"/>
              <a:ext cx="5047071" cy="5888250"/>
            </a:xfrm>
            <a:prstGeom prst="rect">
              <a:avLst/>
            </a:prstGeom>
          </p:spPr>
        </p:pic>
        <p:pic>
          <p:nvPicPr>
            <p:cNvPr id="1026" name="Picture 2" descr="https://raskraska1.com/assets/images/resources/835/detskie-raskraski-vorona-i-lisica1.jpg"/>
            <p:cNvPicPr>
              <a:picLocks noChangeAspect="1" noChangeArrowheads="1"/>
            </p:cNvPicPr>
            <p:nvPr/>
          </p:nvPicPr>
          <p:blipFill>
            <a:blip r:embed="rId3" cstate="print"/>
            <a:srcRect l="1713" t="1202" r="2363" b="2874"/>
            <a:stretch>
              <a:fillRect/>
            </a:stretch>
          </p:blipFill>
          <p:spPr bwMode="auto">
            <a:xfrm>
              <a:off x="3378200" y="372533"/>
              <a:ext cx="1718733" cy="2116667"/>
            </a:xfrm>
            <a:prstGeom prst="rect">
              <a:avLst/>
            </a:prstGeom>
            <a:noFill/>
          </p:spPr>
        </p:pic>
        <p:pic>
          <p:nvPicPr>
            <p:cNvPr id="1028" name="Picture 4" descr="http://raskraskid.ru/wp-content/uploads/raskraska-strekoza-i-muravej-675x900.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98576" y="404989"/>
              <a:ext cx="1715558" cy="2287411"/>
            </a:xfrm>
            <a:prstGeom prst="rect">
              <a:avLst/>
            </a:prstGeom>
            <a:noFill/>
          </p:spPr>
        </p:pic>
        <p:pic>
          <p:nvPicPr>
            <p:cNvPr id="1030" name="Picture 6" descr="https://avatars.mds.yandex.net/get-pdb/1008348/c5fff35a-3e92-4759-bb2c-08e849df74c9/s1200"/>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423709" y="3662919"/>
              <a:ext cx="1698625" cy="2416148"/>
            </a:xfrm>
            <a:prstGeom prst="rect">
              <a:avLst/>
            </a:prstGeom>
            <a:noFill/>
          </p:spPr>
        </p:pic>
        <p:pic>
          <p:nvPicPr>
            <p:cNvPr id="1032" name="Picture 8" descr="https://fsd.multiurok.ru/html/2017/03/07/s_58be5e36720fc/581397_10.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41027" y="3801532"/>
              <a:ext cx="1959429" cy="2040468"/>
            </a:xfrm>
            <a:prstGeom prst="rect">
              <a:avLst/>
            </a:prstGeom>
            <a:noFill/>
          </p:spPr>
        </p:pic>
      </p:grpSp>
      <p:grpSp>
        <p:nvGrpSpPr>
          <p:cNvPr id="61" name="Группа 60"/>
          <p:cNvGrpSpPr/>
          <p:nvPr/>
        </p:nvGrpSpPr>
        <p:grpSpPr>
          <a:xfrm>
            <a:off x="5139266" y="186268"/>
            <a:ext cx="3818467" cy="4267199"/>
            <a:chOff x="5020733" y="186265"/>
            <a:chExt cx="4783667" cy="4470401"/>
          </a:xfrm>
        </p:grpSpPr>
        <p:grpSp>
          <p:nvGrpSpPr>
            <p:cNvPr id="39" name="Группа 38"/>
            <p:cNvGrpSpPr/>
            <p:nvPr/>
          </p:nvGrpSpPr>
          <p:grpSpPr>
            <a:xfrm>
              <a:off x="5020733" y="186265"/>
              <a:ext cx="2396067" cy="2235201"/>
              <a:chOff x="5020733" y="186265"/>
              <a:chExt cx="2396067" cy="2235201"/>
            </a:xfrm>
          </p:grpSpPr>
          <p:sp>
            <p:nvSpPr>
              <p:cNvPr id="27" name="Прямоугольник 26"/>
              <p:cNvSpPr/>
              <p:nvPr/>
            </p:nvSpPr>
            <p:spPr>
              <a:xfrm>
                <a:off x="5020735" y="186265"/>
                <a:ext cx="2387600" cy="22352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33" name="Прямая соединительная линия 32"/>
              <p:cNvCxnSpPr/>
              <p:nvPr/>
            </p:nvCxnSpPr>
            <p:spPr>
              <a:xfrm>
                <a:off x="5029200" y="973666"/>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5020733" y="1286933"/>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5063067" y="1625600"/>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5080000" y="1998133"/>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62173" y="236663"/>
                <a:ext cx="1930401" cy="354676"/>
              </a:xfrm>
              <a:prstGeom prst="rect">
                <a:avLst/>
              </a:prstGeom>
              <a:noFill/>
            </p:spPr>
            <p:txBody>
              <a:bodyPr wrap="square" rtlCol="0">
                <a:spAutoFit/>
              </a:bodyPr>
              <a:lstStyle/>
              <a:p>
                <a:pPr algn="ctr"/>
                <a:r>
                  <a:rPr lang="ru-RU" sz="1600" dirty="0" smtClean="0"/>
                  <a:t>Мораль басни:</a:t>
                </a:r>
              </a:p>
            </p:txBody>
          </p:sp>
        </p:grpSp>
        <p:grpSp>
          <p:nvGrpSpPr>
            <p:cNvPr id="40" name="Группа 39"/>
            <p:cNvGrpSpPr/>
            <p:nvPr/>
          </p:nvGrpSpPr>
          <p:grpSpPr>
            <a:xfrm>
              <a:off x="5020733" y="2412998"/>
              <a:ext cx="2396067" cy="2235201"/>
              <a:chOff x="5020733" y="186265"/>
              <a:chExt cx="2396067" cy="2235201"/>
            </a:xfrm>
          </p:grpSpPr>
          <p:sp>
            <p:nvSpPr>
              <p:cNvPr id="41" name="Прямоугольник 40"/>
              <p:cNvSpPr/>
              <p:nvPr/>
            </p:nvSpPr>
            <p:spPr>
              <a:xfrm>
                <a:off x="5020735" y="186265"/>
                <a:ext cx="2387600" cy="22352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2" name="Прямая соединительная линия 41"/>
              <p:cNvCxnSpPr/>
              <p:nvPr/>
            </p:nvCxnSpPr>
            <p:spPr>
              <a:xfrm>
                <a:off x="5029200" y="973666"/>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5020733" y="1286933"/>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5063067" y="1625600"/>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5080000" y="1998133"/>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98533" y="245533"/>
                <a:ext cx="1930401" cy="354676"/>
              </a:xfrm>
              <a:prstGeom prst="rect">
                <a:avLst/>
              </a:prstGeom>
              <a:noFill/>
            </p:spPr>
            <p:txBody>
              <a:bodyPr wrap="square" rtlCol="0">
                <a:spAutoFit/>
              </a:bodyPr>
              <a:lstStyle/>
              <a:p>
                <a:pPr algn="ctr"/>
                <a:r>
                  <a:rPr lang="ru-RU" sz="1600" dirty="0" smtClean="0"/>
                  <a:t>Мораль басни:</a:t>
                </a:r>
              </a:p>
            </p:txBody>
          </p:sp>
        </p:grpSp>
        <p:grpSp>
          <p:nvGrpSpPr>
            <p:cNvPr id="47" name="Группа 46"/>
            <p:cNvGrpSpPr/>
            <p:nvPr/>
          </p:nvGrpSpPr>
          <p:grpSpPr>
            <a:xfrm>
              <a:off x="7408333" y="186265"/>
              <a:ext cx="2396067" cy="2235201"/>
              <a:chOff x="5020733" y="186265"/>
              <a:chExt cx="2396067" cy="2235201"/>
            </a:xfrm>
          </p:grpSpPr>
          <p:sp>
            <p:nvSpPr>
              <p:cNvPr id="48" name="Прямоугольник 47"/>
              <p:cNvSpPr/>
              <p:nvPr/>
            </p:nvSpPr>
            <p:spPr>
              <a:xfrm>
                <a:off x="5020735" y="186265"/>
                <a:ext cx="2387600" cy="22352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9" name="Прямая соединительная линия 48"/>
              <p:cNvCxnSpPr/>
              <p:nvPr/>
            </p:nvCxnSpPr>
            <p:spPr>
              <a:xfrm>
                <a:off x="5029200" y="973666"/>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5020733" y="1286933"/>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5063067" y="1625600"/>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5080000" y="1998133"/>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262173" y="227794"/>
                <a:ext cx="1930401" cy="354676"/>
              </a:xfrm>
              <a:prstGeom prst="rect">
                <a:avLst/>
              </a:prstGeom>
              <a:noFill/>
            </p:spPr>
            <p:txBody>
              <a:bodyPr wrap="square" rtlCol="0">
                <a:spAutoFit/>
              </a:bodyPr>
              <a:lstStyle/>
              <a:p>
                <a:pPr algn="ctr"/>
                <a:r>
                  <a:rPr lang="ru-RU" sz="1600" dirty="0" smtClean="0"/>
                  <a:t>Мораль басни:</a:t>
                </a:r>
              </a:p>
            </p:txBody>
          </p:sp>
        </p:grpSp>
        <p:grpSp>
          <p:nvGrpSpPr>
            <p:cNvPr id="54" name="Группа 53"/>
            <p:cNvGrpSpPr/>
            <p:nvPr/>
          </p:nvGrpSpPr>
          <p:grpSpPr>
            <a:xfrm>
              <a:off x="7408333" y="2421465"/>
              <a:ext cx="2396067" cy="2235201"/>
              <a:chOff x="5020733" y="186265"/>
              <a:chExt cx="2396067" cy="2235201"/>
            </a:xfrm>
          </p:grpSpPr>
          <p:sp>
            <p:nvSpPr>
              <p:cNvPr id="55" name="Прямоугольник 54"/>
              <p:cNvSpPr/>
              <p:nvPr/>
            </p:nvSpPr>
            <p:spPr>
              <a:xfrm>
                <a:off x="5020735" y="186265"/>
                <a:ext cx="2387600" cy="22352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56" name="Прямая соединительная линия 55"/>
              <p:cNvCxnSpPr/>
              <p:nvPr/>
            </p:nvCxnSpPr>
            <p:spPr>
              <a:xfrm>
                <a:off x="5029200" y="973666"/>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5020733" y="1286933"/>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5063067" y="1625600"/>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5080000" y="1998133"/>
                <a:ext cx="23368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198533" y="245533"/>
                <a:ext cx="1930401" cy="354676"/>
              </a:xfrm>
              <a:prstGeom prst="rect">
                <a:avLst/>
              </a:prstGeom>
              <a:noFill/>
            </p:spPr>
            <p:txBody>
              <a:bodyPr wrap="square" rtlCol="0">
                <a:spAutoFit/>
              </a:bodyPr>
              <a:lstStyle/>
              <a:p>
                <a:pPr algn="ctr"/>
                <a:r>
                  <a:rPr lang="ru-RU" sz="1600" dirty="0" smtClean="0"/>
                  <a:t>Мораль басни:</a:t>
                </a:r>
              </a:p>
            </p:txBody>
          </p:sp>
        </p:grpSp>
      </p:grpSp>
      <p:pic>
        <p:nvPicPr>
          <p:cNvPr id="67" name="Рисунок 66" descr="названия басен.png"/>
          <p:cNvPicPr>
            <a:picLocks noChangeAspect="1"/>
          </p:cNvPicPr>
          <p:nvPr/>
        </p:nvPicPr>
        <p:blipFill>
          <a:blip r:embed="rId7"/>
          <a:stretch>
            <a:fillRect/>
          </a:stretch>
        </p:blipFill>
        <p:spPr>
          <a:xfrm>
            <a:off x="5134624" y="4454220"/>
            <a:ext cx="1918109" cy="181036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47172" y="1571625"/>
            <a:ext cx="8543925" cy="4351338"/>
          </a:xfrm>
        </p:spPr>
        <p:txBody>
          <a:bodyPr>
            <a:normAutofit lnSpcReduction="10000"/>
          </a:bodyPr>
          <a:lstStyle/>
          <a:p>
            <a:pPr>
              <a:buNone/>
            </a:pPr>
            <a:r>
              <a:rPr lang="ru-RU" sz="2000" b="1" dirty="0" smtClean="0"/>
              <a:t>Введение:</a:t>
            </a:r>
            <a:r>
              <a:rPr lang="ru-RU" sz="2000" dirty="0" smtClean="0"/>
              <a:t> У кого из вас есть младшие сестрёнки или братишки? А двоюродные? Любят ли они, когда им рассказывают сказки или рассказы? Представьте, что вам сегодня, когда вы придёте домой, нужно пересказать любимую сказку вашей сестрёнке или брату. Что вы будете делать? Давайте, составим план пересказа, которым вы можете воспользоваться и сделаем его в виде книжки-гармошки.</a:t>
            </a:r>
          </a:p>
          <a:p>
            <a:pPr>
              <a:buNone/>
            </a:pPr>
            <a:r>
              <a:rPr lang="ru-RU" sz="2000" b="1" dirty="0" smtClean="0"/>
              <a:t>Интерактивный элемент: </a:t>
            </a:r>
          </a:p>
          <a:p>
            <a:pPr marL="514350" indent="-514350">
              <a:buNone/>
            </a:pPr>
            <a:r>
              <a:rPr lang="ru-RU" sz="2000" dirty="0" smtClean="0"/>
              <a:t>1. Вырежьте шаблон книжки-гармошки, сложите по линиям сгиба и приклейте её в тетрадь.</a:t>
            </a:r>
          </a:p>
          <a:p>
            <a:pPr marL="514350" indent="-514350">
              <a:buNone/>
            </a:pPr>
            <a:r>
              <a:rPr lang="ru-RU" sz="2000" dirty="0" smtClean="0"/>
              <a:t>2. Обведите название на первом </a:t>
            </a:r>
            <a:r>
              <a:rPr lang="ru-RU" sz="2000" dirty="0" err="1" smtClean="0"/>
              <a:t>флэпе</a:t>
            </a:r>
            <a:r>
              <a:rPr lang="ru-RU" sz="2000" dirty="0" smtClean="0"/>
              <a:t>.</a:t>
            </a:r>
          </a:p>
          <a:p>
            <a:pPr marL="514350" indent="-514350">
              <a:buNone/>
            </a:pPr>
            <a:r>
              <a:rPr lang="ru-RU" sz="2000" b="1" dirty="0" smtClean="0"/>
              <a:t>Задание к элементу:</a:t>
            </a:r>
            <a:r>
              <a:rPr lang="ru-RU" sz="2000" dirty="0" smtClean="0"/>
              <a:t> попробуй пересказать рассказ данный учителем пользуясь планом.</a:t>
            </a:r>
          </a:p>
          <a:p>
            <a:pPr marL="514350" indent="-514350">
              <a:buNone/>
            </a:pPr>
            <a:r>
              <a:rPr lang="ru-RU" sz="2000" b="1" dirty="0" smtClean="0"/>
              <a:t>Домашнее задание: </a:t>
            </a:r>
            <a:r>
              <a:rPr lang="ru-RU" sz="2000" dirty="0" smtClean="0"/>
              <a:t>раскрась каждый флэп разным цветом, подготовь дома пересказ любого рассказа, который тебе нравится по плану.</a:t>
            </a:r>
          </a:p>
          <a:p>
            <a:pPr>
              <a:buNone/>
            </a:pPr>
            <a:endParaRPr lang="ru-RU" sz="2000" dirty="0" smtClean="0"/>
          </a:p>
          <a:p>
            <a:pPr>
              <a:buNone/>
            </a:pPr>
            <a:endParaRPr lang="ru-RU" sz="2000" dirty="0"/>
          </a:p>
        </p:txBody>
      </p:sp>
      <p:sp>
        <p:nvSpPr>
          <p:cNvPr id="5" name="Скругленный прямоугольник 4"/>
          <p:cNvSpPr/>
          <p:nvPr/>
        </p:nvSpPr>
        <p:spPr>
          <a:xfrm>
            <a:off x="613187" y="170329"/>
            <a:ext cx="7123354" cy="1222785"/>
          </a:xfrm>
          <a:prstGeom prst="roundRect">
            <a:avLst/>
          </a:prstGeom>
          <a:solidFill>
            <a:srgbClr val="B889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title"/>
          </p:nvPr>
        </p:nvSpPr>
        <p:spPr>
          <a:xfrm>
            <a:off x="690003" y="502024"/>
            <a:ext cx="6840350" cy="614925"/>
          </a:xfrm>
        </p:spPr>
        <p:txBody>
          <a:bodyPr>
            <a:noAutofit/>
          </a:bodyPr>
          <a:lstStyle/>
          <a:p>
            <a:r>
              <a:rPr lang="ru-RU" sz="2400" dirty="0" smtClean="0"/>
              <a:t>Раздел 5. «Мы - друзья»</a:t>
            </a:r>
            <a:br>
              <a:rPr lang="ru-RU" sz="2400" dirty="0" smtClean="0"/>
            </a:br>
            <a:r>
              <a:rPr lang="ru-RU" sz="2400" dirty="0" smtClean="0"/>
              <a:t>Тема 11: «План пересказа произведения»</a:t>
            </a:r>
            <a:endParaRPr lang="ru-RU"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школа\ИТ  в начальной школе\фото шаблонов по литературному чтению для ИТ\20200330_233650.jpg"/>
          <p:cNvPicPr>
            <a:picLocks noChangeAspect="1" noChangeArrowheads="1"/>
          </p:cNvPicPr>
          <p:nvPr/>
        </p:nvPicPr>
        <p:blipFill>
          <a:blip r:embed="rId2" cstate="print"/>
          <a:srcRect r="13338" b="24957"/>
          <a:stretch>
            <a:fillRect/>
          </a:stretch>
        </p:blipFill>
        <p:spPr bwMode="auto">
          <a:xfrm>
            <a:off x="380968" y="1785926"/>
            <a:ext cx="4857784" cy="2000264"/>
          </a:xfrm>
          <a:prstGeom prst="rect">
            <a:avLst/>
          </a:prstGeom>
          <a:noFill/>
        </p:spPr>
      </p:pic>
      <p:pic>
        <p:nvPicPr>
          <p:cNvPr id="1027" name="Picture 3" descr="D:\школа\ИТ  в начальной школе\фото шаблонов по литературному чтению для ИТ\20200330_233816.jpg"/>
          <p:cNvPicPr>
            <a:picLocks noChangeAspect="1" noChangeArrowheads="1"/>
          </p:cNvPicPr>
          <p:nvPr/>
        </p:nvPicPr>
        <p:blipFill>
          <a:blip r:embed="rId3" cstate="print"/>
          <a:srcRect t="4670"/>
          <a:stretch>
            <a:fillRect/>
          </a:stretch>
        </p:blipFill>
        <p:spPr bwMode="auto">
          <a:xfrm>
            <a:off x="6096008" y="428604"/>
            <a:ext cx="2753409" cy="614840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3333497"/>
              </p:ext>
            </p:extLst>
          </p:nvPr>
        </p:nvGraphicFramePr>
        <p:xfrm>
          <a:off x="274320" y="378822"/>
          <a:ext cx="9339943" cy="6113412"/>
        </p:xfrm>
        <a:graphic>
          <a:graphicData uri="http://schemas.openxmlformats.org/drawingml/2006/table">
            <a:tbl>
              <a:tblPr firstRow="1" bandRow="1">
                <a:tableStyleId>{5940675A-B579-460E-94D1-54222C63F5DA}</a:tableStyleId>
              </a:tblPr>
              <a:tblGrid>
                <a:gridCol w="724220">
                  <a:extLst>
                    <a:ext uri="{9D8B030D-6E8A-4147-A177-3AD203B41FA5}">
                      <a16:colId xmlns="" xmlns:a16="http://schemas.microsoft.com/office/drawing/2014/main" val="2776078320"/>
                    </a:ext>
                  </a:extLst>
                </a:gridCol>
                <a:gridCol w="3333911">
                  <a:extLst>
                    <a:ext uri="{9D8B030D-6E8A-4147-A177-3AD203B41FA5}">
                      <a16:colId xmlns="" xmlns:a16="http://schemas.microsoft.com/office/drawing/2014/main" val="1613224914"/>
                    </a:ext>
                  </a:extLst>
                </a:gridCol>
                <a:gridCol w="2946826">
                  <a:extLst>
                    <a:ext uri="{9D8B030D-6E8A-4147-A177-3AD203B41FA5}">
                      <a16:colId xmlns="" xmlns:a16="http://schemas.microsoft.com/office/drawing/2014/main" val="4174410562"/>
                    </a:ext>
                  </a:extLst>
                </a:gridCol>
                <a:gridCol w="2334986">
                  <a:extLst>
                    <a:ext uri="{9D8B030D-6E8A-4147-A177-3AD203B41FA5}">
                      <a16:colId xmlns="" xmlns:a16="http://schemas.microsoft.com/office/drawing/2014/main" val="2341354108"/>
                    </a:ext>
                  </a:extLst>
                </a:gridCol>
              </a:tblGrid>
              <a:tr h="404948">
                <a:tc>
                  <a:txBody>
                    <a:bodyPr/>
                    <a:lstStyle/>
                    <a:p>
                      <a:r>
                        <a:rPr lang="ru-RU" dirty="0" smtClean="0"/>
                        <a:t>№</a:t>
                      </a:r>
                      <a:endParaRPr lang="en-US" dirty="0"/>
                    </a:p>
                  </a:txBody>
                  <a:tcPr/>
                </a:tc>
                <a:tc>
                  <a:txBody>
                    <a:bodyPr/>
                    <a:lstStyle/>
                    <a:p>
                      <a:pPr algn="ctr"/>
                      <a:r>
                        <a:rPr lang="ru-RU" dirty="0" smtClean="0"/>
                        <a:t>Тема</a:t>
                      </a:r>
                      <a:endParaRPr lang="en-US" dirty="0"/>
                    </a:p>
                  </a:txBody>
                  <a:tcPr/>
                </a:tc>
                <a:tc>
                  <a:txBody>
                    <a:bodyPr/>
                    <a:lstStyle/>
                    <a:p>
                      <a:r>
                        <a:rPr lang="ru-RU" dirty="0" smtClean="0"/>
                        <a:t>Интерактивный</a:t>
                      </a:r>
                      <a:r>
                        <a:rPr lang="ru-RU" baseline="0" dirty="0" smtClean="0"/>
                        <a:t> элемент</a:t>
                      </a:r>
                      <a:endParaRPr lang="en-US" dirty="0"/>
                    </a:p>
                  </a:txBody>
                  <a:tcPr/>
                </a:tc>
                <a:tc>
                  <a:txBody>
                    <a:bodyPr/>
                    <a:lstStyle/>
                    <a:p>
                      <a:r>
                        <a:rPr lang="ru-RU" dirty="0" smtClean="0"/>
                        <a:t>Примечания</a:t>
                      </a:r>
                      <a:endParaRPr lang="en-US" dirty="0"/>
                    </a:p>
                  </a:txBody>
                  <a:tcPr/>
                </a:tc>
                <a:extLst>
                  <a:ext uri="{0D108BD9-81ED-4DB2-BD59-A6C34878D82A}">
                    <a16:rowId xmlns="" xmlns:a16="http://schemas.microsoft.com/office/drawing/2014/main" val="2600542858"/>
                  </a:ext>
                </a:extLst>
              </a:tr>
              <a:tr h="404948">
                <a:tc gridSpan="4">
                  <a:txBody>
                    <a:bodyPr/>
                    <a:lstStyle/>
                    <a:p>
                      <a:r>
                        <a:rPr lang="ru-RU" dirty="0" smtClean="0"/>
                        <a:t>Раздел 1. Чудеса случаются</a:t>
                      </a:r>
                      <a:endParaRPr lang="en-US" dirty="0"/>
                    </a:p>
                  </a:txBody>
                  <a:tcPr>
                    <a:solidFill>
                      <a:schemeClr val="accent4">
                        <a:lumMod val="40000"/>
                        <a:lumOff val="60000"/>
                      </a:schemeClr>
                    </a:solidFill>
                  </a:tcPr>
                </a:tc>
                <a:tc hMerge="1">
                  <a:txBody>
                    <a:bodyPr/>
                    <a:lstStyle/>
                    <a:p>
                      <a:pPr algn="ctr"/>
                      <a:endParaRPr lang="en-US" dirty="0"/>
                    </a:p>
                  </a:txBody>
                  <a:tcPr/>
                </a:tc>
                <a:tc hMerge="1">
                  <a:txBody>
                    <a:bodyPr/>
                    <a:lstStyle/>
                    <a:p>
                      <a:endParaRPr lang="en-US" dirty="0"/>
                    </a:p>
                  </a:txBody>
                  <a:tcPr/>
                </a:tc>
                <a:tc hMerge="1">
                  <a:txBody>
                    <a:bodyPr/>
                    <a:lstStyle/>
                    <a:p>
                      <a:endParaRPr lang="en-US" dirty="0"/>
                    </a:p>
                  </a:txBody>
                  <a:tcPr/>
                </a:tc>
              </a:tr>
              <a:tr h="404948">
                <a:tc>
                  <a:txBody>
                    <a:bodyPr/>
                    <a:lstStyle/>
                    <a:p>
                      <a:r>
                        <a:rPr lang="ru-RU" dirty="0" smtClean="0"/>
                        <a:t>1.</a:t>
                      </a:r>
                      <a:endParaRPr lang="en-US" dirty="0"/>
                    </a:p>
                  </a:txBody>
                  <a:tcPr/>
                </a:tc>
                <a:tc>
                  <a:txBody>
                    <a:bodyPr/>
                    <a:lstStyle/>
                    <a:p>
                      <a:r>
                        <a:rPr lang="ru-RU" dirty="0" smtClean="0"/>
                        <a:t>Рукописные книги Древней Руси. Стихи и пословицы о книге.</a:t>
                      </a:r>
                      <a:endParaRPr lang="en-US" dirty="0"/>
                    </a:p>
                  </a:txBody>
                  <a:tcPr/>
                </a:tc>
                <a:tc>
                  <a:txBody>
                    <a:bodyPr/>
                    <a:lstStyle/>
                    <a:p>
                      <a:r>
                        <a:rPr lang="ru-RU" dirty="0" smtClean="0">
                          <a:hlinkClick r:id="rId2" action="ppaction://hlinksldjump"/>
                        </a:rPr>
                        <a:t>Мини-лэпбук</a:t>
                      </a:r>
                      <a:endParaRPr lang="en-US" dirty="0"/>
                    </a:p>
                  </a:txBody>
                  <a:tcPr/>
                </a:tc>
                <a:tc>
                  <a:txBody>
                    <a:bodyPr/>
                    <a:lstStyle/>
                    <a:p>
                      <a:r>
                        <a:rPr lang="ru-RU" dirty="0" smtClean="0"/>
                        <a:t>Учебник, стр.  6-7, 11-13</a:t>
                      </a:r>
                      <a:endParaRPr lang="en-US" dirty="0"/>
                    </a:p>
                  </a:txBody>
                  <a:tcPr/>
                </a:tc>
                <a:extLst>
                  <a:ext uri="{0D108BD9-81ED-4DB2-BD59-A6C34878D82A}">
                    <a16:rowId xmlns="" xmlns:a16="http://schemas.microsoft.com/office/drawing/2014/main" val="3561761017"/>
                  </a:ext>
                </a:extLst>
              </a:tr>
              <a:tr h="404948">
                <a:tc>
                  <a:txBody>
                    <a:bodyPr/>
                    <a:lstStyle/>
                    <a:p>
                      <a:r>
                        <a:rPr lang="ru-RU" dirty="0" smtClean="0"/>
                        <a:t>2.</a:t>
                      </a:r>
                      <a:endParaRPr lang="en-US" dirty="0"/>
                    </a:p>
                  </a:txBody>
                  <a:tcPr/>
                </a:tc>
                <a:tc>
                  <a:txBody>
                    <a:bodyPr/>
                    <a:lstStyle/>
                    <a:p>
                      <a:r>
                        <a:rPr lang="ru-RU" dirty="0" smtClean="0"/>
                        <a:t>Книги из далекого прошлого</a:t>
                      </a:r>
                      <a:endParaRPr lang="en-US" dirty="0"/>
                    </a:p>
                  </a:txBody>
                  <a:tcPr/>
                </a:tc>
                <a:tc>
                  <a:txBody>
                    <a:bodyPr/>
                    <a:lstStyle/>
                    <a:p>
                      <a:r>
                        <a:rPr lang="ru-RU" dirty="0" smtClean="0">
                          <a:hlinkClick r:id="rId3" action="ppaction://hlinksldjump"/>
                        </a:rPr>
                        <a:t>Флэпбук</a:t>
                      </a:r>
                      <a:endParaRPr lang="en-US" dirty="0"/>
                    </a:p>
                  </a:txBody>
                  <a:tcPr/>
                </a:tc>
                <a:tc>
                  <a:txBody>
                    <a:bodyPr/>
                    <a:lstStyle/>
                    <a:p>
                      <a:r>
                        <a:rPr lang="ru-RU" dirty="0" smtClean="0"/>
                        <a:t>Учебник, стр. 8-9</a:t>
                      </a:r>
                      <a:endParaRPr lang="en-US" dirty="0"/>
                    </a:p>
                  </a:txBody>
                  <a:tcPr/>
                </a:tc>
                <a:extLst>
                  <a:ext uri="{0D108BD9-81ED-4DB2-BD59-A6C34878D82A}">
                    <a16:rowId xmlns="" xmlns:a16="http://schemas.microsoft.com/office/drawing/2014/main" val="1272703358"/>
                  </a:ext>
                </a:extLst>
              </a:tr>
              <a:tr h="404948">
                <a:tc>
                  <a:txBody>
                    <a:bodyPr/>
                    <a:lstStyle/>
                    <a:p>
                      <a:r>
                        <a:rPr lang="ru-RU" dirty="0" smtClean="0"/>
                        <a:t>3.</a:t>
                      </a:r>
                      <a:endParaRPr lang="en-US" dirty="0"/>
                    </a:p>
                  </a:txBody>
                  <a:tcPr/>
                </a:tc>
                <a:tc>
                  <a:txBody>
                    <a:bodyPr/>
                    <a:lstStyle/>
                    <a:p>
                      <a:r>
                        <a:rPr lang="ru-RU" dirty="0" smtClean="0"/>
                        <a:t>Художники-иллюстраторы</a:t>
                      </a:r>
                      <a:endParaRPr lang="en-US" dirty="0"/>
                    </a:p>
                  </a:txBody>
                  <a:tcPr/>
                </a:tc>
                <a:tc>
                  <a:txBody>
                    <a:bodyPr/>
                    <a:lstStyle/>
                    <a:p>
                      <a:r>
                        <a:rPr lang="ru-RU" dirty="0" smtClean="0">
                          <a:hlinkClick r:id="rId4" action="ppaction://hlinksldjump"/>
                        </a:rPr>
                        <a:t>Многоуровневая книжка</a:t>
                      </a:r>
                      <a:endParaRPr lang="en-US" dirty="0"/>
                    </a:p>
                  </a:txBody>
                  <a:tcPr/>
                </a:tc>
                <a:tc>
                  <a:txBody>
                    <a:bodyPr/>
                    <a:lstStyle/>
                    <a:p>
                      <a:r>
                        <a:rPr lang="ru-RU" dirty="0" smtClean="0"/>
                        <a:t>Учебник, стр.17-19</a:t>
                      </a:r>
                      <a:endParaRPr lang="en-US" dirty="0"/>
                    </a:p>
                  </a:txBody>
                  <a:tcPr/>
                </a:tc>
                <a:extLst>
                  <a:ext uri="{0D108BD9-81ED-4DB2-BD59-A6C34878D82A}">
                    <a16:rowId xmlns="" xmlns:a16="http://schemas.microsoft.com/office/drawing/2014/main" val="3054316588"/>
                  </a:ext>
                </a:extLst>
              </a:tr>
              <a:tr h="404948">
                <a:tc gridSpan="4">
                  <a:txBody>
                    <a:bodyPr/>
                    <a:lstStyle/>
                    <a:p>
                      <a:r>
                        <a:rPr lang="ru-RU" dirty="0" smtClean="0"/>
                        <a:t>Раздел 2.</a:t>
                      </a:r>
                      <a:r>
                        <a:rPr lang="ru-RU" baseline="0" dirty="0" smtClean="0"/>
                        <a:t> Весна, весна!</a:t>
                      </a:r>
                      <a:endParaRPr lang="en-US" dirty="0"/>
                    </a:p>
                  </a:txBody>
                  <a:tcPr>
                    <a:solidFill>
                      <a:schemeClr val="accent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04948">
                <a:tc>
                  <a:txBody>
                    <a:bodyPr/>
                    <a:lstStyle/>
                    <a:p>
                      <a:r>
                        <a:rPr lang="ru-RU" dirty="0" smtClean="0"/>
                        <a:t>4.</a:t>
                      </a:r>
                      <a:endParaRPr lang="en-US" dirty="0"/>
                    </a:p>
                  </a:txBody>
                  <a:tcPr/>
                </a:tc>
                <a:tc>
                  <a:txBody>
                    <a:bodyPr/>
                    <a:lstStyle/>
                    <a:p>
                      <a:r>
                        <a:rPr lang="ru-RU" dirty="0" smtClean="0"/>
                        <a:t>Народные пословицы</a:t>
                      </a:r>
                      <a:r>
                        <a:rPr lang="ru-RU" baseline="0" dirty="0" smtClean="0"/>
                        <a:t> и поговорки об осени. Загадки</a:t>
                      </a:r>
                      <a:endParaRPr lang="en-US" dirty="0"/>
                    </a:p>
                  </a:txBody>
                  <a:tcPr/>
                </a:tc>
                <a:tc>
                  <a:txBody>
                    <a:bodyPr/>
                    <a:lstStyle/>
                    <a:p>
                      <a:r>
                        <a:rPr lang="ru-RU" sz="1800" dirty="0" smtClean="0">
                          <a:solidFill>
                            <a:srgbClr val="141414"/>
                          </a:solidFill>
                          <a:hlinkClick r:id="rId5" action="ppaction://hlinksldjump"/>
                        </a:rPr>
                        <a:t>Т-образная книжка</a:t>
                      </a:r>
                      <a:r>
                        <a:rPr lang="ru-RU" sz="1800" dirty="0" smtClean="0">
                          <a:solidFill>
                            <a:srgbClr val="141414"/>
                          </a:solidFill>
                        </a:rPr>
                        <a:t>, </a:t>
                      </a:r>
                      <a:r>
                        <a:rPr lang="ru-RU" sz="1800" dirty="0" smtClean="0">
                          <a:solidFill>
                            <a:srgbClr val="141414"/>
                          </a:solidFill>
                          <a:hlinkClick r:id="rId6" action="ppaction://hlinksldjump"/>
                        </a:rPr>
                        <a:t>фигурный</a:t>
                      </a:r>
                      <a:r>
                        <a:rPr lang="ru-RU" sz="1800" baseline="0" dirty="0" smtClean="0">
                          <a:solidFill>
                            <a:srgbClr val="141414"/>
                          </a:solidFill>
                          <a:hlinkClick r:id="rId6" action="ppaction://hlinksldjump"/>
                        </a:rPr>
                        <a:t> </a:t>
                      </a:r>
                      <a:r>
                        <a:rPr lang="ru-RU" sz="1800" dirty="0" smtClean="0">
                          <a:solidFill>
                            <a:srgbClr val="141414"/>
                          </a:solidFill>
                          <a:hlinkClick r:id="rId6" action="ppaction://hlinksldjump"/>
                        </a:rPr>
                        <a:t>кармашек с карточками</a:t>
                      </a:r>
                      <a:endParaRPr lang="en-US" dirty="0"/>
                    </a:p>
                  </a:txBody>
                  <a:tcPr/>
                </a:tc>
                <a:tc>
                  <a:txBody>
                    <a:bodyPr/>
                    <a:lstStyle/>
                    <a:p>
                      <a:r>
                        <a:rPr lang="ru-RU" dirty="0" smtClean="0"/>
                        <a:t>Учебник стр. 32-33</a:t>
                      </a:r>
                      <a:endParaRPr lang="en-US" dirty="0"/>
                    </a:p>
                  </a:txBody>
                  <a:tcPr/>
                </a:tc>
                <a:extLst>
                  <a:ext uri="{0D108BD9-81ED-4DB2-BD59-A6C34878D82A}">
                    <a16:rowId xmlns="" xmlns:a16="http://schemas.microsoft.com/office/drawing/2014/main" val="1561562533"/>
                  </a:ext>
                </a:extLst>
              </a:tr>
              <a:tr h="404948">
                <a:tc gridSpan="4">
                  <a:txBody>
                    <a:bodyPr/>
                    <a:lstStyle/>
                    <a:p>
                      <a:pPr algn="l"/>
                      <a:r>
                        <a:rPr lang="ru-RU" dirty="0" smtClean="0"/>
                        <a:t>Раздел</a:t>
                      </a:r>
                      <a:r>
                        <a:rPr lang="ru-RU" baseline="0" dirty="0" smtClean="0"/>
                        <a:t> 3. </a:t>
                      </a:r>
                      <a:r>
                        <a:rPr lang="ru-RU" dirty="0" smtClean="0"/>
                        <a:t>Мои самые близкие и дорогие</a:t>
                      </a:r>
                      <a:endParaRPr lang="ru-RU"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996584719"/>
                  </a:ext>
                </a:extLst>
              </a:tr>
              <a:tr h="404948">
                <a:tc>
                  <a:txBody>
                    <a:bodyPr/>
                    <a:lstStyle/>
                    <a:p>
                      <a:r>
                        <a:rPr lang="ru-RU" dirty="0" smtClean="0"/>
                        <a:t>5.</a:t>
                      </a:r>
                      <a:endParaRPr lang="en-US" dirty="0"/>
                    </a:p>
                  </a:txBody>
                  <a:tcPr/>
                </a:tc>
                <a:tc>
                  <a:txBody>
                    <a:bodyPr/>
                    <a:lstStyle/>
                    <a:p>
                      <a:r>
                        <a:rPr lang="ru-RU" dirty="0" smtClean="0"/>
                        <a:t>Сказки разных народов</a:t>
                      </a:r>
                      <a:endParaRPr lang="en-US" dirty="0"/>
                    </a:p>
                  </a:txBody>
                  <a:tcPr/>
                </a:tc>
                <a:tc>
                  <a:txBody>
                    <a:bodyPr/>
                    <a:lstStyle/>
                    <a:p>
                      <a:r>
                        <a:rPr lang="ru-RU" dirty="0" smtClean="0">
                          <a:hlinkClick r:id="rId7" action="ppaction://hlinksldjump"/>
                        </a:rPr>
                        <a:t>Книжка-раскладушка</a:t>
                      </a:r>
                      <a:endParaRPr lang="en-US" dirty="0"/>
                    </a:p>
                  </a:txBody>
                  <a:tcPr/>
                </a:tc>
                <a:tc>
                  <a:txBody>
                    <a:bodyPr/>
                    <a:lstStyle/>
                    <a:p>
                      <a:endParaRPr lang="en-US" dirty="0"/>
                    </a:p>
                  </a:txBody>
                  <a:tcPr/>
                </a:tc>
              </a:tr>
              <a:tr h="404948">
                <a:tc>
                  <a:txBody>
                    <a:bodyPr/>
                    <a:lstStyle/>
                    <a:p>
                      <a:r>
                        <a:rPr lang="ru-RU" dirty="0" smtClean="0"/>
                        <a:t>6.</a:t>
                      </a:r>
                      <a:endParaRPr lang="en-US" dirty="0"/>
                    </a:p>
                  </a:txBody>
                  <a:tcPr/>
                </a:tc>
                <a:tc>
                  <a:txBody>
                    <a:bodyPr/>
                    <a:lstStyle/>
                    <a:p>
                      <a:r>
                        <a:rPr lang="ru-RU" dirty="0" smtClean="0"/>
                        <a:t>Виды сказок</a:t>
                      </a:r>
                      <a:endParaRPr lang="en-US" dirty="0"/>
                    </a:p>
                  </a:txBody>
                  <a:tcPr/>
                </a:tc>
                <a:tc>
                  <a:txBody>
                    <a:bodyPr/>
                    <a:lstStyle/>
                    <a:p>
                      <a:r>
                        <a:rPr lang="ru-RU" dirty="0" smtClean="0">
                          <a:hlinkClick r:id="rId8" action="ppaction://hlinksldjump"/>
                        </a:rPr>
                        <a:t>Пирамидка</a:t>
                      </a:r>
                      <a:endParaRPr lang="en-US" dirty="0"/>
                    </a:p>
                  </a:txBody>
                  <a:tcPr/>
                </a:tc>
                <a:tc>
                  <a:txBody>
                    <a:bodyPr/>
                    <a:lstStyle/>
                    <a:p>
                      <a:endParaRPr lang="en-US" dirty="0"/>
                    </a:p>
                  </a:txBody>
                  <a:tcPr/>
                </a:tc>
                <a:extLst>
                  <a:ext uri="{0D108BD9-81ED-4DB2-BD59-A6C34878D82A}">
                    <a16:rowId xmlns="" xmlns:a16="http://schemas.microsoft.com/office/drawing/2014/main" val="1858082261"/>
                  </a:ext>
                </a:extLst>
              </a:tr>
              <a:tr h="404948">
                <a:tc gridSpan="4">
                  <a:txBody>
                    <a:bodyPr/>
                    <a:lstStyle/>
                    <a:p>
                      <a:pPr algn="l"/>
                      <a:r>
                        <a:rPr lang="ru-RU" dirty="0" smtClean="0"/>
                        <a:t>Раздел</a:t>
                      </a:r>
                      <a:r>
                        <a:rPr lang="ru-RU" baseline="0" dirty="0" smtClean="0"/>
                        <a:t> 4. </a:t>
                      </a:r>
                      <a:r>
                        <a:rPr lang="ru-RU" dirty="0" smtClean="0"/>
                        <a:t>Любите всё  живое</a:t>
                      </a:r>
                    </a:p>
                  </a:txBody>
                  <a:tcPr>
                    <a:solidFill>
                      <a:srgbClr val="FF00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934614630"/>
                  </a:ext>
                </a:extLst>
              </a:tr>
              <a:tr h="404948">
                <a:tc>
                  <a:txBody>
                    <a:bodyPr/>
                    <a:lstStyle/>
                    <a:p>
                      <a:r>
                        <a:rPr lang="ru-RU" dirty="0" smtClean="0"/>
                        <a:t>7.</a:t>
                      </a:r>
                      <a:endParaRPr lang="en-US" dirty="0"/>
                    </a:p>
                  </a:txBody>
                  <a:tcPr/>
                </a:tc>
                <a:tc>
                  <a:txBody>
                    <a:bodyPr/>
                    <a:lstStyle/>
                    <a:p>
                      <a:r>
                        <a:rPr lang="ru-RU" dirty="0" smtClean="0"/>
                        <a:t>Страничка</a:t>
                      </a:r>
                      <a:r>
                        <a:rPr lang="ru-RU" baseline="0" dirty="0" smtClean="0"/>
                        <a:t> из энциклопедии. Народные промыслы</a:t>
                      </a:r>
                      <a:endParaRPr lang="en-US" dirty="0"/>
                    </a:p>
                  </a:txBody>
                  <a:tcPr/>
                </a:tc>
                <a:tc>
                  <a:txBody>
                    <a:bodyPr/>
                    <a:lstStyle/>
                    <a:p>
                      <a:r>
                        <a:rPr lang="ru-RU" dirty="0" smtClean="0">
                          <a:hlinkClick r:id="rId9" action="ppaction://hlinksldjump"/>
                        </a:rPr>
                        <a:t>Книжка со створками</a:t>
                      </a:r>
                      <a:endParaRPr lang="en-US" dirty="0"/>
                    </a:p>
                  </a:txBody>
                  <a:tcPr/>
                </a:tc>
                <a:tc>
                  <a:txBody>
                    <a:bodyPr/>
                    <a:lstStyle/>
                    <a:p>
                      <a:endParaRPr lang="en-US" dirty="0"/>
                    </a:p>
                  </a:txBody>
                  <a:tcPr/>
                </a:tc>
                <a:extLst>
                  <a:ext uri="{0D108BD9-81ED-4DB2-BD59-A6C34878D82A}">
                    <a16:rowId xmlns="" xmlns:a16="http://schemas.microsoft.com/office/drawing/2014/main" val="1559399036"/>
                  </a:ext>
                </a:extLst>
              </a:tr>
            </a:tbl>
          </a:graphicData>
        </a:graphic>
      </p:graphicFrame>
      <p:sp>
        <p:nvSpPr>
          <p:cNvPr id="3" name="TextBox 2"/>
          <p:cNvSpPr txBox="1"/>
          <p:nvPr/>
        </p:nvSpPr>
        <p:spPr>
          <a:xfrm>
            <a:off x="2939143" y="-42762"/>
            <a:ext cx="4875590" cy="369332"/>
          </a:xfrm>
          <a:prstGeom prst="rect">
            <a:avLst/>
          </a:prstGeom>
          <a:noFill/>
        </p:spPr>
        <p:txBody>
          <a:bodyPr wrap="square" rtlCol="0">
            <a:spAutoFit/>
          </a:bodyPr>
          <a:lstStyle/>
          <a:p>
            <a:r>
              <a:rPr lang="ru-RU" dirty="0" smtClean="0"/>
              <a:t>Планирование и содержание 1 части учебника</a:t>
            </a:r>
            <a:endParaRPr lang="en-US" dirty="0"/>
          </a:p>
        </p:txBody>
      </p:sp>
    </p:spTree>
    <p:extLst>
      <p:ext uri="{BB962C8B-B14F-4D97-AF65-F5344CB8AC3E}">
        <p14:creationId xmlns:p14="http://schemas.microsoft.com/office/powerpoint/2010/main" val="1182113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p:nvPr/>
        </p:nvGrpSpPr>
        <p:grpSpPr>
          <a:xfrm>
            <a:off x="516466" y="730607"/>
            <a:ext cx="9026086" cy="2974602"/>
            <a:chOff x="516466" y="730607"/>
            <a:chExt cx="9026086" cy="2974602"/>
          </a:xfrm>
        </p:grpSpPr>
        <p:grpSp>
          <p:nvGrpSpPr>
            <p:cNvPr id="15" name="Группа 14"/>
            <p:cNvGrpSpPr/>
            <p:nvPr/>
          </p:nvGrpSpPr>
          <p:grpSpPr>
            <a:xfrm>
              <a:off x="516466" y="742591"/>
              <a:ext cx="7624236" cy="2950634"/>
              <a:chOff x="626533" y="730249"/>
              <a:chExt cx="7624236" cy="2950634"/>
            </a:xfrm>
          </p:grpSpPr>
          <p:grpSp>
            <p:nvGrpSpPr>
              <p:cNvPr id="13" name="Группа 12"/>
              <p:cNvGrpSpPr/>
              <p:nvPr/>
            </p:nvGrpSpPr>
            <p:grpSpPr>
              <a:xfrm>
                <a:off x="1261534" y="730249"/>
                <a:ext cx="6989235" cy="2950634"/>
                <a:chOff x="745067" y="747183"/>
                <a:chExt cx="6989235" cy="2950634"/>
              </a:xfrm>
            </p:grpSpPr>
            <p:sp>
              <p:nvSpPr>
                <p:cNvPr id="5" name="Скругленный прямоугольник 4"/>
                <p:cNvSpPr/>
                <p:nvPr/>
              </p:nvSpPr>
              <p:spPr>
                <a:xfrm rot="16200000">
                  <a:off x="5575301" y="1538815"/>
                  <a:ext cx="2950634" cy="13673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1.Внимательно прочитай произведение</a:t>
                  </a:r>
                  <a:endParaRPr lang="ru-RU" dirty="0">
                    <a:solidFill>
                      <a:schemeClr val="tx1"/>
                    </a:solidFill>
                  </a:endParaRPr>
                </a:p>
              </p:txBody>
            </p:sp>
            <p:sp>
              <p:nvSpPr>
                <p:cNvPr id="6" name="Скругленный прямоугольник 5"/>
                <p:cNvSpPr/>
                <p:nvPr/>
              </p:nvSpPr>
              <p:spPr>
                <a:xfrm rot="16200000">
                  <a:off x="4191001" y="1521882"/>
                  <a:ext cx="2925233" cy="140123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2. Запомни события и их последовательность</a:t>
                  </a:r>
                  <a:endParaRPr lang="ru-RU" dirty="0">
                    <a:solidFill>
                      <a:schemeClr val="tx1"/>
                    </a:solidFill>
                  </a:endParaRPr>
                </a:p>
              </p:txBody>
            </p:sp>
            <p:sp>
              <p:nvSpPr>
                <p:cNvPr id="7" name="Скругленный прямоугольник 6"/>
                <p:cNvSpPr/>
                <p:nvPr/>
              </p:nvSpPr>
              <p:spPr>
                <a:xfrm rot="16200000">
                  <a:off x="2804583" y="1536700"/>
                  <a:ext cx="2908300"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3.Подумай, как изображены герои</a:t>
                  </a:r>
                  <a:r>
                    <a:rPr lang="ru-RU" dirty="0" smtClean="0"/>
                    <a:t>. </a:t>
                  </a:r>
                  <a:endParaRPr lang="ru-RU" dirty="0"/>
                </a:p>
              </p:txBody>
            </p:sp>
            <p:sp>
              <p:nvSpPr>
                <p:cNvPr id="8" name="Скругленный прямоугольник 7"/>
                <p:cNvSpPr/>
                <p:nvPr/>
              </p:nvSpPr>
              <p:spPr>
                <a:xfrm rot="16200000">
                  <a:off x="1399118" y="1532467"/>
                  <a:ext cx="2933702" cy="13800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4. Попробуй понять смысл произведения и определи его главную мысль </a:t>
                  </a:r>
                  <a:endParaRPr lang="ru-RU" dirty="0">
                    <a:solidFill>
                      <a:schemeClr val="tx1"/>
                    </a:solidFill>
                  </a:endParaRPr>
                </a:p>
              </p:txBody>
            </p:sp>
            <p:sp>
              <p:nvSpPr>
                <p:cNvPr id="9" name="Скругленный прямоугольник 8"/>
                <p:cNvSpPr/>
                <p:nvPr/>
              </p:nvSpPr>
              <p:spPr>
                <a:xfrm rot="16200000">
                  <a:off x="-12700" y="1509183"/>
                  <a:ext cx="2942167" cy="14266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5. Пойми отношение </a:t>
                  </a:r>
                  <a:r>
                    <a:rPr lang="ru-RU" dirty="0" smtClean="0">
                      <a:solidFill>
                        <a:schemeClr val="tx1"/>
                      </a:solidFill>
                    </a:rPr>
                    <a:t>5.Пойми отношение автора к героями определи своё отношение к ним</a:t>
                  </a:r>
                  <a:endParaRPr lang="ru-RU" dirty="0">
                    <a:solidFill>
                      <a:schemeClr val="tx1"/>
                    </a:solidFill>
                  </a:endParaRPr>
                </a:p>
              </p:txBody>
            </p:sp>
          </p:grpSp>
          <p:sp>
            <p:nvSpPr>
              <p:cNvPr id="14" name="Скругленный прямоугольник 13"/>
              <p:cNvSpPr/>
              <p:nvPr/>
            </p:nvSpPr>
            <p:spPr>
              <a:xfrm>
                <a:off x="626533" y="745065"/>
                <a:ext cx="618067" cy="292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7" name="Рисунок 16" descr="пересказ.png"/>
            <p:cNvPicPr>
              <a:picLocks noChangeAspect="1"/>
            </p:cNvPicPr>
            <p:nvPr/>
          </p:nvPicPr>
          <p:blipFill>
            <a:blip r:embed="rId2"/>
            <a:stretch>
              <a:fillRect/>
            </a:stretch>
          </p:blipFill>
          <p:spPr>
            <a:xfrm>
              <a:off x="8152779" y="730607"/>
              <a:ext cx="1389773" cy="2974602"/>
            </a:xfrm>
            <a:prstGeom prst="rect">
              <a:avLst/>
            </a:prstGeom>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631116" y="215153"/>
            <a:ext cx="8808719" cy="1007632"/>
          </a:xfrm>
          <a:prstGeom prst="roundRect">
            <a:avLst/>
          </a:prstGeom>
          <a:solidFill>
            <a:srgbClr val="B889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681038" y="365127"/>
            <a:ext cx="9039432" cy="1325563"/>
          </a:xfrm>
        </p:spPr>
        <p:txBody>
          <a:bodyPr>
            <a:normAutofit/>
          </a:bodyPr>
          <a:lstStyle/>
          <a:p>
            <a:r>
              <a:rPr lang="ru-RU" sz="2200" dirty="0" smtClean="0"/>
              <a:t>Раздел 5: Мы-друзья</a:t>
            </a:r>
            <a:br>
              <a:rPr lang="ru-RU" sz="2200" dirty="0" smtClean="0"/>
            </a:br>
            <a:r>
              <a:rPr lang="ru-RU" sz="2200" dirty="0" smtClean="0"/>
              <a:t>Тема 12: «Маленькие и большие секреты страны </a:t>
            </a:r>
            <a:r>
              <a:rPr lang="ru-RU" sz="2200" dirty="0" err="1" smtClean="0"/>
              <a:t>Литературии</a:t>
            </a:r>
            <a:r>
              <a:rPr lang="ru-RU" sz="2200" dirty="0" smtClean="0"/>
              <a:t>».</a:t>
            </a:r>
            <a:r>
              <a:rPr lang="en-US" dirty="0" smtClean="0"/>
              <a:t/>
            </a:r>
            <a:br>
              <a:rPr lang="en-US" dirty="0" smtClean="0"/>
            </a:br>
            <a:endParaRPr lang="ru-RU" dirty="0"/>
          </a:p>
        </p:txBody>
      </p:sp>
      <p:sp>
        <p:nvSpPr>
          <p:cNvPr id="3" name="Содержимое 2"/>
          <p:cNvSpPr>
            <a:spLocks noGrp="1"/>
          </p:cNvSpPr>
          <p:nvPr>
            <p:ph idx="1"/>
          </p:nvPr>
        </p:nvSpPr>
        <p:spPr>
          <a:xfrm>
            <a:off x="627249" y="1244710"/>
            <a:ext cx="8543925" cy="5026997"/>
          </a:xfrm>
        </p:spPr>
        <p:txBody>
          <a:bodyPr>
            <a:normAutofit fontScale="92500" lnSpcReduction="10000"/>
          </a:bodyPr>
          <a:lstStyle/>
          <a:p>
            <a:pPr>
              <a:buNone/>
            </a:pPr>
            <a:r>
              <a:rPr lang="ru-RU" sz="2400" b="1" dirty="0" smtClean="0"/>
              <a:t>Введение.</a:t>
            </a:r>
            <a:r>
              <a:rPr lang="ru-RU" sz="2400" dirty="0" smtClean="0"/>
              <a:t> Ребята, когда вы готовитесь к контрольным работам по литературному чтению, то сложно ли вам вспомнить произведения, которые мы с вами прочитали? Для того, чтобы такого не случалось, мы с вами сделаем в ИТ подсказку. </a:t>
            </a:r>
          </a:p>
          <a:p>
            <a:pPr>
              <a:buNone/>
            </a:pPr>
            <a:r>
              <a:rPr lang="ru-RU" sz="2400" b="1" dirty="0" smtClean="0"/>
              <a:t>Интерактивный элемент:</a:t>
            </a:r>
          </a:p>
          <a:p>
            <a:pPr marL="514350" indent="-514350">
              <a:buAutoNum type="arabicParenR"/>
            </a:pPr>
            <a:r>
              <a:rPr lang="ru-RU" sz="2400" dirty="0" smtClean="0"/>
              <a:t>Вырезать шаблон </a:t>
            </a:r>
            <a:r>
              <a:rPr lang="ru-RU" sz="2400" dirty="0" err="1" smtClean="0"/>
              <a:t>трифолд</a:t>
            </a:r>
            <a:r>
              <a:rPr lang="ru-RU" sz="2400" dirty="0" smtClean="0"/>
              <a:t>. </a:t>
            </a:r>
          </a:p>
          <a:p>
            <a:pPr marL="514350" indent="-514350">
              <a:buAutoNum type="arabicParenR"/>
            </a:pPr>
            <a:r>
              <a:rPr lang="ru-RU" sz="2400" dirty="0" smtClean="0"/>
              <a:t> Приклеить его в тетрадь, сложить </a:t>
            </a:r>
          </a:p>
          <a:p>
            <a:pPr marL="514350" indent="-514350">
              <a:buAutoNum type="arabicParenR"/>
            </a:pPr>
            <a:r>
              <a:rPr lang="ru-RU" sz="2400" dirty="0" smtClean="0"/>
              <a:t>Запиши названия произведения, автора, главную мысль </a:t>
            </a:r>
          </a:p>
          <a:p>
            <a:pPr marL="514350" indent="-514350">
              <a:buNone/>
            </a:pPr>
            <a:r>
              <a:rPr lang="ru-RU" sz="2400" b="1" dirty="0" smtClean="0"/>
              <a:t>Задания к элементу: </a:t>
            </a:r>
            <a:r>
              <a:rPr lang="ru-RU" sz="2400" dirty="0" smtClean="0"/>
              <a:t>ученики закрывают листочком второй столбик и пробуют назвать героев каждого произведения. После чего, закрывают третий столбик и называют главную мысль каждого произведения по очереди и т.д.</a:t>
            </a:r>
          </a:p>
          <a:p>
            <a:pPr marL="514350" indent="-514350">
              <a:buNone/>
            </a:pPr>
            <a:r>
              <a:rPr lang="ru-RU" sz="2400" b="1" dirty="0" smtClean="0"/>
              <a:t>Домашнее задание: </a:t>
            </a:r>
            <a:r>
              <a:rPr lang="ru-RU" sz="2400" dirty="0" smtClean="0"/>
              <a:t>оформи </a:t>
            </a:r>
            <a:r>
              <a:rPr lang="ru-RU" sz="2400" dirty="0" err="1" smtClean="0"/>
              <a:t>трифолд</a:t>
            </a:r>
            <a:r>
              <a:rPr lang="ru-RU" sz="2400" dirty="0" smtClean="0"/>
              <a:t>, приклей картинки персонажей или нарисуй сам.</a:t>
            </a:r>
          </a:p>
          <a:p>
            <a:pPr marL="514350" indent="-514350">
              <a:buNone/>
            </a:pPr>
            <a:endParaRPr lang="ru-RU"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школа\ИТ  в начальной школе\фото шаблонов по литературному чтению для ИТ\viber image 2020-04-05 , 21.36.30.jpg"/>
          <p:cNvPicPr>
            <a:picLocks noChangeAspect="1" noChangeArrowheads="1"/>
          </p:cNvPicPr>
          <p:nvPr/>
        </p:nvPicPr>
        <p:blipFill>
          <a:blip r:embed="rId2"/>
          <a:srcRect/>
          <a:stretch>
            <a:fillRect/>
          </a:stretch>
        </p:blipFill>
        <p:spPr bwMode="auto">
          <a:xfrm>
            <a:off x="516903" y="303804"/>
            <a:ext cx="3303191" cy="5156200"/>
          </a:xfrm>
          <a:prstGeom prst="rect">
            <a:avLst/>
          </a:prstGeom>
          <a:noFill/>
        </p:spPr>
      </p:pic>
      <p:pic>
        <p:nvPicPr>
          <p:cNvPr id="54275" name="Picture 3" descr="D:\школа\ИТ  в начальной школе\фото шаблонов по литературному чтению для ИТ\viber image 2020-04-05 , 20.47.11.jpg"/>
          <p:cNvPicPr>
            <a:picLocks noChangeAspect="1" noChangeArrowheads="1"/>
          </p:cNvPicPr>
          <p:nvPr/>
        </p:nvPicPr>
        <p:blipFill>
          <a:blip r:embed="rId3"/>
          <a:srcRect/>
          <a:stretch>
            <a:fillRect/>
          </a:stretch>
        </p:blipFill>
        <p:spPr bwMode="auto">
          <a:xfrm>
            <a:off x="4434572" y="749050"/>
            <a:ext cx="4793975" cy="440565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s://fs.znanio.ru/8c0997/71/4e/60ec286471103a8fd6fede428f111da054.jpg"/>
          <p:cNvPicPr>
            <a:picLocks noChangeAspect="1" noChangeArrowheads="1"/>
          </p:cNvPicPr>
          <p:nvPr/>
        </p:nvPicPr>
        <p:blipFill>
          <a:blip r:embed="rId2"/>
          <a:srcRect/>
          <a:stretch>
            <a:fillRect/>
          </a:stretch>
        </p:blipFill>
        <p:spPr bwMode="auto">
          <a:xfrm>
            <a:off x="7480715" y="238538"/>
            <a:ext cx="1795092" cy="2305533"/>
          </a:xfrm>
          <a:prstGeom prst="rect">
            <a:avLst/>
          </a:prstGeom>
          <a:noFill/>
        </p:spPr>
      </p:pic>
      <p:pic>
        <p:nvPicPr>
          <p:cNvPr id="50182" name="Picture 6" descr="https://ruread.net/bookimages/23730/n_70.png"/>
          <p:cNvPicPr>
            <a:picLocks noChangeAspect="1" noChangeArrowheads="1"/>
          </p:cNvPicPr>
          <p:nvPr/>
        </p:nvPicPr>
        <p:blipFill>
          <a:blip r:embed="rId3"/>
          <a:srcRect/>
          <a:stretch>
            <a:fillRect/>
          </a:stretch>
        </p:blipFill>
        <p:spPr bwMode="auto">
          <a:xfrm>
            <a:off x="7440958" y="2703443"/>
            <a:ext cx="2268540" cy="1364905"/>
          </a:xfrm>
          <a:prstGeom prst="rect">
            <a:avLst/>
          </a:prstGeom>
          <a:noFill/>
        </p:spPr>
      </p:pic>
      <p:pic>
        <p:nvPicPr>
          <p:cNvPr id="50184" name="Picture 8" descr="https://yandex.ru/images/_crpd/8aGueE362/7d90d9wFKHet/5xDK1VPlfgvuj4Po9lhbwkSplc26e6zgYOajYrI6pXVle7AtbRIo-yAr2lV91_RMHOFLX4y2fW0k6LHZFAxTqdKhq6AHBX8ObFvnLUZc6lbBPOCoi6p5FTSiRpKmG3TgcJyxXa02Hc3wq-okg"/>
          <p:cNvPicPr>
            <a:picLocks noChangeAspect="1" noChangeArrowheads="1"/>
          </p:cNvPicPr>
          <p:nvPr/>
        </p:nvPicPr>
        <p:blipFill>
          <a:blip r:embed="rId4"/>
          <a:srcRect l="4914" r="8530"/>
          <a:stretch>
            <a:fillRect/>
          </a:stretch>
        </p:blipFill>
        <p:spPr bwMode="auto">
          <a:xfrm>
            <a:off x="7468390" y="4343400"/>
            <a:ext cx="2063236" cy="2025236"/>
          </a:xfrm>
          <a:prstGeom prst="rect">
            <a:avLst/>
          </a:prstGeom>
          <a:noFill/>
        </p:spPr>
      </p:pic>
      <p:grpSp>
        <p:nvGrpSpPr>
          <p:cNvPr id="6" name="Группа 5"/>
          <p:cNvGrpSpPr/>
          <p:nvPr/>
        </p:nvGrpSpPr>
        <p:grpSpPr>
          <a:xfrm>
            <a:off x="453116" y="298645"/>
            <a:ext cx="6592158" cy="6111120"/>
            <a:chOff x="480010" y="298645"/>
            <a:chExt cx="6592158" cy="6111120"/>
          </a:xfrm>
        </p:grpSpPr>
        <p:pic>
          <p:nvPicPr>
            <p:cNvPr id="7" name="Рисунок 6"/>
            <p:cNvPicPr>
              <a:picLocks noChangeAspect="1"/>
            </p:cNvPicPr>
            <p:nvPr/>
          </p:nvPicPr>
          <p:blipFill>
            <a:blip r:embed="rId5"/>
            <a:stretch>
              <a:fillRect/>
            </a:stretch>
          </p:blipFill>
          <p:spPr>
            <a:xfrm>
              <a:off x="480010" y="298645"/>
              <a:ext cx="6553469" cy="6111120"/>
            </a:xfrm>
            <a:prstGeom prst="rect">
              <a:avLst/>
            </a:prstGeom>
          </p:spPr>
        </p:pic>
        <p:pic>
          <p:nvPicPr>
            <p:cNvPr id="8" name="Рисунок 7" descr="подписи.png"/>
            <p:cNvPicPr>
              <a:picLocks noChangeAspect="1"/>
            </p:cNvPicPr>
            <p:nvPr/>
          </p:nvPicPr>
          <p:blipFill>
            <a:blip r:embed="rId6"/>
            <a:stretch>
              <a:fillRect/>
            </a:stretch>
          </p:blipFill>
          <p:spPr>
            <a:xfrm>
              <a:off x="592655" y="372608"/>
              <a:ext cx="6479513" cy="859465"/>
            </a:xfrm>
            <a:prstGeom prst="rect">
              <a:avLst/>
            </a:prstGeom>
          </p:spPr>
        </p:pic>
        <p:cxnSp>
          <p:nvCxnSpPr>
            <p:cNvPr id="9" name="Прямая соединительная линия 8"/>
            <p:cNvCxnSpPr/>
            <p:nvPr/>
          </p:nvCxnSpPr>
          <p:spPr>
            <a:xfrm>
              <a:off x="502024" y="1622612"/>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0" name="Прямая соединительная линия 9"/>
            <p:cNvCxnSpPr/>
            <p:nvPr/>
          </p:nvCxnSpPr>
          <p:spPr>
            <a:xfrm>
              <a:off x="528918" y="1999130"/>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 name="Прямая соединительная линия 10"/>
            <p:cNvCxnSpPr/>
            <p:nvPr/>
          </p:nvCxnSpPr>
          <p:spPr>
            <a:xfrm>
              <a:off x="519953" y="2357718"/>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519954" y="2698377"/>
              <a:ext cx="6480000" cy="896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 name="Прямая соединительная линия 12"/>
            <p:cNvCxnSpPr/>
            <p:nvPr/>
          </p:nvCxnSpPr>
          <p:spPr>
            <a:xfrm>
              <a:off x="537882" y="3083859"/>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p:cNvCxnSpPr/>
            <p:nvPr/>
          </p:nvCxnSpPr>
          <p:spPr>
            <a:xfrm>
              <a:off x="510989" y="3496236"/>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 name="Прямая соединительная линия 14"/>
            <p:cNvCxnSpPr/>
            <p:nvPr/>
          </p:nvCxnSpPr>
          <p:spPr>
            <a:xfrm>
              <a:off x="484095" y="3908613"/>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6" name="Прямая соединительная линия 15"/>
            <p:cNvCxnSpPr/>
            <p:nvPr/>
          </p:nvCxnSpPr>
          <p:spPr>
            <a:xfrm>
              <a:off x="546847" y="4294095"/>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7" name="Прямая соединительная линия 16"/>
            <p:cNvCxnSpPr/>
            <p:nvPr/>
          </p:nvCxnSpPr>
          <p:spPr>
            <a:xfrm>
              <a:off x="546847" y="4715435"/>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8" name="Прямая соединительная линия 17"/>
            <p:cNvCxnSpPr/>
            <p:nvPr/>
          </p:nvCxnSpPr>
          <p:spPr>
            <a:xfrm>
              <a:off x="510989" y="5082989"/>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9" name="Прямая соединительная линия 18"/>
            <p:cNvCxnSpPr/>
            <p:nvPr/>
          </p:nvCxnSpPr>
          <p:spPr>
            <a:xfrm>
              <a:off x="510989" y="5468471"/>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p:nvPr/>
          </p:nvCxnSpPr>
          <p:spPr>
            <a:xfrm>
              <a:off x="546847" y="5836024"/>
              <a:ext cx="6480000" cy="0"/>
            </a:xfrm>
            <a:prstGeom prst="line">
              <a:avLst/>
            </a:prstGeom>
            <a:ln>
              <a:prstDash val="dash"/>
            </a:ln>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623944" y="225911"/>
            <a:ext cx="5712310" cy="1011218"/>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681038" y="365127"/>
            <a:ext cx="9039432" cy="1325563"/>
          </a:xfrm>
        </p:spPr>
        <p:txBody>
          <a:bodyPr>
            <a:normAutofit fontScale="90000"/>
          </a:bodyPr>
          <a:lstStyle/>
          <a:p>
            <a:r>
              <a:rPr lang="ru-RU" sz="2700" dirty="0" smtClean="0"/>
              <a:t>Раздел 6: </a:t>
            </a:r>
            <a:r>
              <a:rPr lang="ru-RU" sz="2400" dirty="0" smtClean="0"/>
              <a:t>Здравствуй, матушка-зима!</a:t>
            </a:r>
            <a:r>
              <a:rPr lang="en-US" sz="2400" dirty="0" smtClean="0"/>
              <a:t/>
            </a:r>
            <a:br>
              <a:rPr lang="en-US" sz="2400" dirty="0" smtClean="0"/>
            </a:br>
            <a:r>
              <a:rPr lang="ru-RU" sz="2700" dirty="0" smtClean="0"/>
              <a:t>Тема 13: «Зимние загадки»</a:t>
            </a:r>
            <a:r>
              <a:rPr lang="en-US" dirty="0" smtClean="0"/>
              <a:t/>
            </a:r>
            <a:br>
              <a:rPr lang="en-US" dirty="0" smtClean="0"/>
            </a:br>
            <a:endParaRPr lang="ru-RU" dirty="0"/>
          </a:p>
        </p:txBody>
      </p:sp>
      <p:sp>
        <p:nvSpPr>
          <p:cNvPr id="3" name="Содержимое 2"/>
          <p:cNvSpPr>
            <a:spLocks noGrp="1"/>
          </p:cNvSpPr>
          <p:nvPr>
            <p:ph idx="1"/>
          </p:nvPr>
        </p:nvSpPr>
        <p:spPr>
          <a:xfrm>
            <a:off x="487400" y="1473797"/>
            <a:ext cx="8543925" cy="5002306"/>
          </a:xfrm>
        </p:spPr>
        <p:txBody>
          <a:bodyPr>
            <a:normAutofit fontScale="70000" lnSpcReduction="20000"/>
          </a:bodyPr>
          <a:lstStyle/>
          <a:p>
            <a:pPr>
              <a:buNone/>
            </a:pPr>
            <a:r>
              <a:rPr lang="ru-RU" b="1" dirty="0" smtClean="0"/>
              <a:t>Введение. </a:t>
            </a:r>
            <a:r>
              <a:rPr lang="ru-RU" dirty="0" smtClean="0"/>
              <a:t>Ребята, а вы любите загадки? А много ли загадок, вы знаете про зиму? Давайте посоревнуемся, кто знает больше всех загадок про это время года. В результате соревнования, выясняется, что не так и много ребята знают таких загадок. Могут назвать 1-2.</a:t>
            </a:r>
          </a:p>
          <a:p>
            <a:pPr>
              <a:buNone/>
            </a:pPr>
            <a:r>
              <a:rPr lang="ru-RU" dirty="0" smtClean="0"/>
              <a:t> А для того, чтобы вам было легче и вы всегда могли назвать такие загадки, мы с вами сделаем шаблон в ИТ в виде снежинки. Где размещены загадки посвященные зиме. </a:t>
            </a:r>
          </a:p>
          <a:p>
            <a:pPr>
              <a:buNone/>
            </a:pPr>
            <a:r>
              <a:rPr lang="ru-RU" b="1" dirty="0" smtClean="0"/>
              <a:t>Инструкция по сворачиванию и заполнению:</a:t>
            </a:r>
          </a:p>
          <a:p>
            <a:pPr marL="514350" indent="-514350">
              <a:buAutoNum type="arabicParenR"/>
            </a:pPr>
            <a:r>
              <a:rPr lang="ru-RU" dirty="0" smtClean="0"/>
              <a:t>Вырезать шаблон книжки с лепестками</a:t>
            </a:r>
          </a:p>
          <a:p>
            <a:pPr marL="514350" indent="-514350">
              <a:buAutoNum type="arabicParenR"/>
            </a:pPr>
            <a:r>
              <a:rPr lang="ru-RU" dirty="0" smtClean="0"/>
              <a:t> Приклеить его в тетрадь</a:t>
            </a:r>
          </a:p>
          <a:p>
            <a:pPr marL="514350" indent="-514350">
              <a:buAutoNum type="arabicParenR"/>
            </a:pPr>
            <a:r>
              <a:rPr lang="ru-RU" dirty="0" smtClean="0"/>
              <a:t>На внутренних сторонах лепестков напиши названия отгадки</a:t>
            </a:r>
          </a:p>
          <a:p>
            <a:pPr marL="514350" indent="-514350">
              <a:buNone/>
            </a:pPr>
            <a:r>
              <a:rPr lang="ru-RU" b="1" dirty="0" smtClean="0"/>
              <a:t>Задания к элементу: </a:t>
            </a:r>
            <a:r>
              <a:rPr lang="ru-RU" dirty="0" smtClean="0"/>
              <a:t>поставь фишку на серединку снежинки, подкидывай кубик, на какой флэп попадет кубик, ту загадку и надо отгадать. Если попала на пустой флэп, то приведи пример своей загадки.</a:t>
            </a:r>
          </a:p>
          <a:p>
            <a:pPr marL="514350" indent="-514350">
              <a:buNone/>
            </a:pPr>
            <a:endParaRPr lang="ru-RU" dirty="0" smtClean="0"/>
          </a:p>
          <a:p>
            <a:pPr marL="514350" indent="-514350">
              <a:buNone/>
            </a:pPr>
            <a:r>
              <a:rPr lang="ru-RU" b="1" dirty="0" smtClean="0"/>
              <a:t>Домашнее задание: </a:t>
            </a:r>
            <a:r>
              <a:rPr lang="ru-RU" dirty="0" smtClean="0"/>
              <a:t>раскрась снежинку, дополни отгадки рисунками. Где свободный флэп, приведи свой пример загадки и отгадки к нему.</a:t>
            </a:r>
          </a:p>
          <a:p>
            <a:pPr marL="514350" indent="-514350">
              <a:buNone/>
            </a:pPr>
            <a:endParaRPr lang="ru-RU"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школа\ИТ  в начальной школе\фото шаблонов по литературному чтению для ИТ\изображение_viber_2020-04-13_16-01-42.jpg"/>
          <p:cNvPicPr>
            <a:picLocks noChangeAspect="1" noChangeArrowheads="1"/>
          </p:cNvPicPr>
          <p:nvPr/>
        </p:nvPicPr>
        <p:blipFill>
          <a:blip r:embed="rId2"/>
          <a:srcRect b="14189"/>
          <a:stretch>
            <a:fillRect/>
          </a:stretch>
        </p:blipFill>
        <p:spPr bwMode="auto">
          <a:xfrm>
            <a:off x="701675" y="1142275"/>
            <a:ext cx="3438525" cy="4234058"/>
          </a:xfrm>
          <a:prstGeom prst="rect">
            <a:avLst/>
          </a:prstGeom>
          <a:noFill/>
        </p:spPr>
      </p:pic>
      <p:pic>
        <p:nvPicPr>
          <p:cNvPr id="1027" name="Picture 3" descr="D:\школа\ИТ  в начальной школе\фото шаблонов по литературному чтению для ИТ\изображение_viber_2020-04-13_16-05-03.jpg"/>
          <p:cNvPicPr>
            <a:picLocks noChangeAspect="1" noChangeArrowheads="1"/>
          </p:cNvPicPr>
          <p:nvPr/>
        </p:nvPicPr>
        <p:blipFill>
          <a:blip r:embed="rId3"/>
          <a:srcRect/>
          <a:stretch>
            <a:fillRect/>
          </a:stretch>
        </p:blipFill>
        <p:spPr bwMode="auto">
          <a:xfrm>
            <a:off x="4940830" y="1134532"/>
            <a:ext cx="3562049" cy="4267201"/>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Группа 77"/>
          <p:cNvGrpSpPr/>
          <p:nvPr/>
        </p:nvGrpSpPr>
        <p:grpSpPr>
          <a:xfrm>
            <a:off x="589862" y="525699"/>
            <a:ext cx="4306607" cy="4622255"/>
            <a:chOff x="589862" y="525699"/>
            <a:chExt cx="4306607" cy="4622255"/>
          </a:xfrm>
        </p:grpSpPr>
        <p:grpSp>
          <p:nvGrpSpPr>
            <p:cNvPr id="74" name="Группа 73"/>
            <p:cNvGrpSpPr/>
            <p:nvPr/>
          </p:nvGrpSpPr>
          <p:grpSpPr>
            <a:xfrm>
              <a:off x="589862" y="525699"/>
              <a:ext cx="4306607" cy="4622255"/>
              <a:chOff x="589862" y="525699"/>
              <a:chExt cx="4306607" cy="4622255"/>
            </a:xfrm>
          </p:grpSpPr>
          <p:grpSp>
            <p:nvGrpSpPr>
              <p:cNvPr id="62" name="Группа 61"/>
              <p:cNvGrpSpPr/>
              <p:nvPr/>
            </p:nvGrpSpPr>
            <p:grpSpPr>
              <a:xfrm>
                <a:off x="589862" y="525699"/>
                <a:ext cx="4306607" cy="4622255"/>
                <a:chOff x="4383649" y="597705"/>
                <a:chExt cx="4306607" cy="4598887"/>
              </a:xfrm>
            </p:grpSpPr>
            <p:sp>
              <p:nvSpPr>
                <p:cNvPr id="5" name="Шестиугольник 4"/>
                <p:cNvSpPr/>
                <p:nvPr/>
              </p:nvSpPr>
              <p:spPr>
                <a:xfrm>
                  <a:off x="5637008" y="2086982"/>
                  <a:ext cx="1828799" cy="1613647"/>
                </a:xfrm>
                <a:prstGeom prst="hexagon">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0" name="Группа 29"/>
                <p:cNvGrpSpPr/>
                <p:nvPr/>
              </p:nvGrpSpPr>
              <p:grpSpPr>
                <a:xfrm>
                  <a:off x="5701555" y="597705"/>
                  <a:ext cx="1609188" cy="1481839"/>
                  <a:chOff x="5701555" y="597705"/>
                  <a:chExt cx="1609188" cy="1481839"/>
                </a:xfrm>
              </p:grpSpPr>
              <p:cxnSp>
                <p:nvCxnSpPr>
                  <p:cNvPr id="7" name="Прямая соединительная линия 6"/>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8" name="Прямая соединительная линия 7"/>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flipV="1">
                    <a:off x="5703348" y="598766"/>
                    <a:ext cx="815054" cy="693948"/>
                  </a:xfrm>
                  <a:prstGeom prst="line">
                    <a:avLst/>
                  </a:prstGeom>
                  <a:ln w="15875"/>
                </p:spPr>
                <p:style>
                  <a:lnRef idx="1">
                    <a:schemeClr val="dk1"/>
                  </a:lnRef>
                  <a:fillRef idx="0">
                    <a:schemeClr val="dk1"/>
                  </a:fillRef>
                  <a:effectRef idx="0">
                    <a:schemeClr val="dk1"/>
                  </a:effectRef>
                  <a:fontRef idx="minor">
                    <a:schemeClr val="tx1"/>
                  </a:fontRef>
                </p:style>
              </p:cxnSp>
              <p:cxnSp>
                <p:nvCxnSpPr>
                  <p:cNvPr id="15" name="Прямая соединительная линия 14"/>
                  <p:cNvCxnSpPr/>
                  <p:nvPr/>
                </p:nvCxnSpPr>
                <p:spPr>
                  <a:xfrm rot="16200000" flipV="1">
                    <a:off x="5796300" y="1321923"/>
                    <a:ext cx="1479725" cy="35517"/>
                  </a:xfrm>
                  <a:prstGeom prst="line">
                    <a:avLst/>
                  </a:prstGeom>
                  <a:ln w="0">
                    <a:prstDash val="sysDash"/>
                  </a:ln>
                </p:spPr>
                <p:style>
                  <a:lnRef idx="1">
                    <a:schemeClr val="dk1"/>
                  </a:lnRef>
                  <a:fillRef idx="0">
                    <a:schemeClr val="dk1"/>
                  </a:fillRef>
                  <a:effectRef idx="0">
                    <a:schemeClr val="dk1"/>
                  </a:effectRef>
                  <a:fontRef idx="minor">
                    <a:schemeClr val="tx1"/>
                  </a:fontRef>
                </p:style>
              </p:cxnSp>
              <p:cxnSp>
                <p:nvCxnSpPr>
                  <p:cNvPr id="21" name="Прямая соединительная линия 20"/>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32" name="Группа 31"/>
                <p:cNvGrpSpPr/>
                <p:nvPr/>
              </p:nvGrpSpPr>
              <p:grpSpPr>
                <a:xfrm rot="3635690">
                  <a:off x="7118551" y="1395825"/>
                  <a:ext cx="1609188" cy="1495313"/>
                  <a:chOff x="5701555" y="591671"/>
                  <a:chExt cx="1609188" cy="1495313"/>
                </a:xfrm>
              </p:grpSpPr>
              <p:cxnSp>
                <p:nvCxnSpPr>
                  <p:cNvPr id="33" name="Прямая соединительная линия 32"/>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34" name="Прямая соединительная линия 33"/>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35" name="Прямая соединительная линия 34"/>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36" name="Прямая соединительная линия 35"/>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7" name="Прямая соединительная линия 36"/>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38" name="Группа 37"/>
                <p:cNvGrpSpPr/>
                <p:nvPr/>
              </p:nvGrpSpPr>
              <p:grpSpPr>
                <a:xfrm rot="17874952">
                  <a:off x="4326712" y="1483373"/>
                  <a:ext cx="1609188" cy="1495313"/>
                  <a:chOff x="5701555" y="591671"/>
                  <a:chExt cx="1609188" cy="1495313"/>
                </a:xfrm>
              </p:grpSpPr>
              <p:cxnSp>
                <p:nvCxnSpPr>
                  <p:cNvPr id="39" name="Прямая соединительная линия 38"/>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40" name="Прямая соединительная линия 39"/>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41" name="Прямая соединительная линия 40"/>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42" name="Прямая соединительная линия 41"/>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3" name="Прямая соединительная линия 42"/>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44" name="Группа 43"/>
                <p:cNvGrpSpPr/>
                <p:nvPr/>
              </p:nvGrpSpPr>
              <p:grpSpPr>
                <a:xfrm rot="10800000">
                  <a:off x="5766407" y="3701279"/>
                  <a:ext cx="1609188" cy="1495313"/>
                  <a:chOff x="5701555" y="591671"/>
                  <a:chExt cx="1609188" cy="1495313"/>
                </a:xfrm>
              </p:grpSpPr>
              <p:cxnSp>
                <p:nvCxnSpPr>
                  <p:cNvPr id="45" name="Прямая соединительная линия 44"/>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46" name="Прямая соединительная линия 45"/>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47" name="Прямая соединительная линия 46"/>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48" name="Прямая соединительная линия 47"/>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9" name="Прямая соединительная линия 48"/>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50" name="Группа 49"/>
                <p:cNvGrpSpPr/>
                <p:nvPr/>
              </p:nvGrpSpPr>
              <p:grpSpPr>
                <a:xfrm rot="14707418">
                  <a:off x="4365622" y="2903610"/>
                  <a:ext cx="1609188" cy="1495313"/>
                  <a:chOff x="5701555" y="591671"/>
                  <a:chExt cx="1609188" cy="1495313"/>
                </a:xfrm>
              </p:grpSpPr>
              <p:cxnSp>
                <p:nvCxnSpPr>
                  <p:cNvPr id="51" name="Прямая соединительная линия 50"/>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52" name="Прямая соединительная линия 51"/>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53" name="Прямая соединительная линия 52"/>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54" name="Прямая соединительная линия 53"/>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5" name="Прямая соединительная линия 54"/>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56" name="Группа 55"/>
                <p:cNvGrpSpPr/>
                <p:nvPr/>
              </p:nvGrpSpPr>
              <p:grpSpPr>
                <a:xfrm rot="7161894">
                  <a:off x="7138006" y="2864700"/>
                  <a:ext cx="1609188" cy="1495313"/>
                  <a:chOff x="5701555" y="591671"/>
                  <a:chExt cx="1609188" cy="1495313"/>
                </a:xfrm>
              </p:grpSpPr>
              <p:cxnSp>
                <p:nvCxnSpPr>
                  <p:cNvPr id="57" name="Прямая соединительная линия 56"/>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58" name="Прямая соединительная линия 57"/>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59" name="Прямая соединительная линия 58"/>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60" name="Прямая соединительная линия 59"/>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1" name="Прямая соединительная линия 60"/>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sp>
            <p:nvSpPr>
              <p:cNvPr id="63" name="TextBox 62"/>
              <p:cNvSpPr txBox="1"/>
              <p:nvPr/>
            </p:nvSpPr>
            <p:spPr>
              <a:xfrm>
                <a:off x="1945532" y="943584"/>
                <a:ext cx="1566153" cy="584775"/>
              </a:xfrm>
              <a:prstGeom prst="rect">
                <a:avLst/>
              </a:prstGeom>
              <a:noFill/>
            </p:spPr>
            <p:txBody>
              <a:bodyPr wrap="square" rtlCol="0">
                <a:spAutoFit/>
              </a:bodyPr>
              <a:lstStyle/>
              <a:p>
                <a:pPr algn="ctr"/>
                <a:r>
                  <a:rPr lang="ru-RU" sz="1600" dirty="0" smtClean="0">
                    <a:latin typeface="+mj-lt"/>
                  </a:rPr>
                  <a:t>Без рук, а окна рисует</a:t>
                </a:r>
              </a:p>
            </p:txBody>
          </p:sp>
          <p:sp>
            <p:nvSpPr>
              <p:cNvPr id="67" name="TextBox 66"/>
              <p:cNvSpPr txBox="1"/>
              <p:nvPr/>
            </p:nvSpPr>
            <p:spPr>
              <a:xfrm rot="17534115">
                <a:off x="778307" y="1652098"/>
                <a:ext cx="1364348" cy="1077218"/>
              </a:xfrm>
              <a:prstGeom prst="rect">
                <a:avLst/>
              </a:prstGeom>
              <a:noFill/>
            </p:spPr>
            <p:txBody>
              <a:bodyPr wrap="square" rtlCol="0">
                <a:spAutoFit/>
              </a:bodyPr>
              <a:lstStyle/>
              <a:p>
                <a:pPr algn="ctr"/>
                <a:r>
                  <a:rPr lang="ru-RU" sz="1600" dirty="0" smtClean="0">
                    <a:latin typeface="+mj-lt"/>
                  </a:rPr>
                  <a:t>Скатерть бела</a:t>
                </a:r>
              </a:p>
              <a:p>
                <a:pPr algn="ctr"/>
                <a:r>
                  <a:rPr lang="ru-RU" sz="1600" dirty="0" smtClean="0">
                    <a:latin typeface="+mj-lt"/>
                  </a:rPr>
                  <a:t>Весь мир одела</a:t>
                </a:r>
              </a:p>
            </p:txBody>
          </p:sp>
          <p:sp>
            <p:nvSpPr>
              <p:cNvPr id="71" name="TextBox 70"/>
              <p:cNvSpPr txBox="1"/>
              <p:nvPr/>
            </p:nvSpPr>
            <p:spPr>
              <a:xfrm rot="14249004">
                <a:off x="745065" y="3007954"/>
                <a:ext cx="1456267" cy="1077218"/>
              </a:xfrm>
              <a:prstGeom prst="rect">
                <a:avLst/>
              </a:prstGeom>
              <a:noFill/>
            </p:spPr>
            <p:txBody>
              <a:bodyPr wrap="square" rtlCol="0">
                <a:spAutoFit/>
              </a:bodyPr>
              <a:lstStyle/>
              <a:p>
                <a:pPr algn="ctr"/>
                <a:r>
                  <a:rPr lang="ru-RU" sz="1600" dirty="0" smtClean="0">
                    <a:latin typeface="+mj-lt"/>
                  </a:rPr>
                  <a:t>Бегут по дорожке, доски да ножки</a:t>
                </a:r>
              </a:p>
            </p:txBody>
          </p:sp>
          <p:sp>
            <p:nvSpPr>
              <p:cNvPr id="72" name="TextBox 71"/>
              <p:cNvSpPr txBox="1"/>
              <p:nvPr/>
            </p:nvSpPr>
            <p:spPr>
              <a:xfrm rot="10800000">
                <a:off x="2192865" y="3682998"/>
                <a:ext cx="1126068" cy="1319949"/>
              </a:xfrm>
              <a:prstGeom prst="rect">
                <a:avLst/>
              </a:prstGeom>
              <a:noFill/>
            </p:spPr>
            <p:txBody>
              <a:bodyPr wrap="square" rtlCol="0">
                <a:spAutoFit/>
              </a:bodyPr>
              <a:lstStyle/>
              <a:p>
                <a:pPr algn="ctr"/>
                <a:r>
                  <a:rPr lang="ru-RU" sz="1600" dirty="0" smtClean="0">
                    <a:latin typeface="+mj-lt"/>
                  </a:rPr>
                  <a:t>Десять братьев </a:t>
                </a:r>
              </a:p>
              <a:p>
                <a:pPr algn="ctr"/>
                <a:r>
                  <a:rPr lang="ru-RU" sz="1600" dirty="0" smtClean="0">
                    <a:latin typeface="+mj-lt"/>
                  </a:rPr>
                  <a:t>В двух избушках живут</a:t>
                </a:r>
              </a:p>
            </p:txBody>
          </p:sp>
          <p:sp>
            <p:nvSpPr>
              <p:cNvPr id="73" name="TextBox 72"/>
              <p:cNvSpPr txBox="1"/>
              <p:nvPr/>
            </p:nvSpPr>
            <p:spPr>
              <a:xfrm rot="7425254">
                <a:off x="3191932" y="3064075"/>
                <a:ext cx="1769533" cy="954107"/>
              </a:xfrm>
              <a:prstGeom prst="rect">
                <a:avLst/>
              </a:prstGeom>
              <a:noFill/>
            </p:spPr>
            <p:txBody>
              <a:bodyPr wrap="square" rtlCol="0">
                <a:spAutoFit/>
              </a:bodyPr>
              <a:lstStyle/>
              <a:p>
                <a:pPr algn="ctr"/>
                <a:r>
                  <a:rPr lang="ru-RU" sz="1400" dirty="0" smtClean="0">
                    <a:latin typeface="+mj-lt"/>
                  </a:rPr>
                  <a:t>Деткам всем</a:t>
                </a:r>
              </a:p>
              <a:p>
                <a:pPr algn="ctr"/>
                <a:r>
                  <a:rPr lang="ru-RU" sz="1400" dirty="0" smtClean="0">
                    <a:latin typeface="+mj-lt"/>
                  </a:rPr>
                  <a:t>Под Новый год</a:t>
                </a:r>
              </a:p>
              <a:p>
                <a:pPr algn="ctr"/>
                <a:r>
                  <a:rPr lang="ru-RU" sz="1400" dirty="0" smtClean="0">
                    <a:latin typeface="+mj-lt"/>
                  </a:rPr>
                  <a:t>Он подарки принесёт</a:t>
                </a:r>
              </a:p>
            </p:txBody>
          </p:sp>
        </p:grpSp>
        <p:pic>
          <p:nvPicPr>
            <p:cNvPr id="76" name="Рисунок 75" descr="надпись зимние загадки.png"/>
            <p:cNvPicPr>
              <a:picLocks noChangeAspect="1"/>
            </p:cNvPicPr>
            <p:nvPr/>
          </p:nvPicPr>
          <p:blipFill>
            <a:blip r:embed="rId2"/>
            <a:stretch>
              <a:fillRect/>
            </a:stretch>
          </p:blipFill>
          <p:spPr>
            <a:xfrm>
              <a:off x="2147877" y="2452652"/>
              <a:ext cx="1292245" cy="682696"/>
            </a:xfrm>
            <a:prstGeom prst="rect">
              <a:avLst/>
            </a:prstGeom>
          </p:spPr>
        </p:pic>
      </p:grpSp>
      <p:grpSp>
        <p:nvGrpSpPr>
          <p:cNvPr id="85" name="Группа 84"/>
          <p:cNvGrpSpPr/>
          <p:nvPr/>
        </p:nvGrpSpPr>
        <p:grpSpPr>
          <a:xfrm>
            <a:off x="5043329" y="534166"/>
            <a:ext cx="4306607" cy="4622255"/>
            <a:chOff x="589862" y="525699"/>
            <a:chExt cx="4306607" cy="4622255"/>
          </a:xfrm>
        </p:grpSpPr>
        <p:grpSp>
          <p:nvGrpSpPr>
            <p:cNvPr id="86" name="Группа 73"/>
            <p:cNvGrpSpPr/>
            <p:nvPr/>
          </p:nvGrpSpPr>
          <p:grpSpPr>
            <a:xfrm>
              <a:off x="589864" y="525699"/>
              <a:ext cx="4306607" cy="4622253"/>
              <a:chOff x="589864" y="525699"/>
              <a:chExt cx="4306607" cy="4622253"/>
            </a:xfrm>
          </p:grpSpPr>
          <p:grpSp>
            <p:nvGrpSpPr>
              <p:cNvPr id="88" name="Группа 61"/>
              <p:cNvGrpSpPr/>
              <p:nvPr/>
            </p:nvGrpSpPr>
            <p:grpSpPr>
              <a:xfrm>
                <a:off x="589864" y="525699"/>
                <a:ext cx="4306607" cy="4622253"/>
                <a:chOff x="4383651" y="597705"/>
                <a:chExt cx="4306607" cy="4598887"/>
              </a:xfrm>
            </p:grpSpPr>
            <p:sp>
              <p:nvSpPr>
                <p:cNvPr id="94" name="Шестиугольник 4"/>
                <p:cNvSpPr/>
                <p:nvPr/>
              </p:nvSpPr>
              <p:spPr>
                <a:xfrm>
                  <a:off x="5637008" y="2086982"/>
                  <a:ext cx="1828799" cy="1613647"/>
                </a:xfrm>
                <a:prstGeom prst="hexagon">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5" name="Группа 29"/>
                <p:cNvGrpSpPr/>
                <p:nvPr/>
              </p:nvGrpSpPr>
              <p:grpSpPr>
                <a:xfrm>
                  <a:off x="5701555" y="597705"/>
                  <a:ext cx="1609188" cy="1481839"/>
                  <a:chOff x="5701555" y="597705"/>
                  <a:chExt cx="1609188" cy="1481839"/>
                </a:xfrm>
              </p:grpSpPr>
              <p:cxnSp>
                <p:nvCxnSpPr>
                  <p:cNvPr id="126" name="Прямая соединительная линия 125"/>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127" name="Прямая соединительная линия 126"/>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128" name="Прямая соединительная линия 11"/>
                  <p:cNvCxnSpPr/>
                  <p:nvPr/>
                </p:nvCxnSpPr>
                <p:spPr>
                  <a:xfrm flipV="1">
                    <a:off x="5703348" y="598766"/>
                    <a:ext cx="815054" cy="693948"/>
                  </a:xfrm>
                  <a:prstGeom prst="line">
                    <a:avLst/>
                  </a:prstGeom>
                  <a:ln w="15875"/>
                </p:spPr>
                <p:style>
                  <a:lnRef idx="1">
                    <a:schemeClr val="dk1"/>
                  </a:lnRef>
                  <a:fillRef idx="0">
                    <a:schemeClr val="dk1"/>
                  </a:fillRef>
                  <a:effectRef idx="0">
                    <a:schemeClr val="dk1"/>
                  </a:effectRef>
                  <a:fontRef idx="minor">
                    <a:schemeClr val="tx1"/>
                  </a:fontRef>
                </p:style>
              </p:cxnSp>
              <p:cxnSp>
                <p:nvCxnSpPr>
                  <p:cNvPr id="129" name="Прямая соединительная линия 14"/>
                  <p:cNvCxnSpPr/>
                  <p:nvPr/>
                </p:nvCxnSpPr>
                <p:spPr>
                  <a:xfrm rot="16200000" flipV="1">
                    <a:off x="5796300" y="1321923"/>
                    <a:ext cx="1479725" cy="35517"/>
                  </a:xfrm>
                  <a:prstGeom prst="line">
                    <a:avLst/>
                  </a:prstGeom>
                  <a:ln w="0">
                    <a:prstDash val="sysDash"/>
                  </a:ln>
                </p:spPr>
                <p:style>
                  <a:lnRef idx="1">
                    <a:schemeClr val="dk1"/>
                  </a:lnRef>
                  <a:fillRef idx="0">
                    <a:schemeClr val="dk1"/>
                  </a:fillRef>
                  <a:effectRef idx="0">
                    <a:schemeClr val="dk1"/>
                  </a:effectRef>
                  <a:fontRef idx="minor">
                    <a:schemeClr val="tx1"/>
                  </a:fontRef>
                </p:style>
              </p:cxnSp>
              <p:cxnSp>
                <p:nvCxnSpPr>
                  <p:cNvPr id="130" name="Прямая соединительная линия 129"/>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96" name="Группа 31"/>
                <p:cNvGrpSpPr/>
                <p:nvPr/>
              </p:nvGrpSpPr>
              <p:grpSpPr>
                <a:xfrm rot="3635690">
                  <a:off x="7118551" y="1395825"/>
                  <a:ext cx="1609188" cy="1495313"/>
                  <a:chOff x="5701555" y="591671"/>
                  <a:chExt cx="1609188" cy="1495313"/>
                </a:xfrm>
              </p:grpSpPr>
              <p:cxnSp>
                <p:nvCxnSpPr>
                  <p:cNvPr id="121" name="Прямая соединительная линия 120"/>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122" name="Прямая соединительная линия 121"/>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123" name="Прямая соединительная линия 122"/>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124" name="Прямая соединительная линия 123"/>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25" name="Прямая соединительная линия 124"/>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97" name="Группа 37"/>
                <p:cNvGrpSpPr/>
                <p:nvPr/>
              </p:nvGrpSpPr>
              <p:grpSpPr>
                <a:xfrm rot="17874952">
                  <a:off x="4326714" y="1483373"/>
                  <a:ext cx="1609188" cy="1495313"/>
                  <a:chOff x="5701555" y="591671"/>
                  <a:chExt cx="1609188" cy="1495313"/>
                </a:xfrm>
              </p:grpSpPr>
              <p:cxnSp>
                <p:nvCxnSpPr>
                  <p:cNvPr id="116" name="Прямая соединительная линия 115"/>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117" name="Прямая соединительная линия 116"/>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118" name="Прямая соединительная линия 117"/>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119" name="Прямая соединительная линия 118"/>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20" name="Прямая соединительная линия 119"/>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98" name="Группа 43"/>
                <p:cNvGrpSpPr/>
                <p:nvPr/>
              </p:nvGrpSpPr>
              <p:grpSpPr>
                <a:xfrm rot="10800000">
                  <a:off x="5766407" y="3701279"/>
                  <a:ext cx="1609188" cy="1495313"/>
                  <a:chOff x="5701555" y="591671"/>
                  <a:chExt cx="1609188" cy="1495313"/>
                </a:xfrm>
              </p:grpSpPr>
              <p:cxnSp>
                <p:nvCxnSpPr>
                  <p:cNvPr id="111" name="Прямая соединительная линия 110"/>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112" name="Прямая соединительная линия 111"/>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113" name="Прямая соединительная линия 112"/>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114" name="Прямая соединительная линия 113"/>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5" name="Прямая соединительная линия 114"/>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99" name="Группа 49"/>
                <p:cNvGrpSpPr/>
                <p:nvPr/>
              </p:nvGrpSpPr>
              <p:grpSpPr>
                <a:xfrm rot="14707418">
                  <a:off x="4365622" y="2903610"/>
                  <a:ext cx="1609188" cy="1495313"/>
                  <a:chOff x="5701555" y="591671"/>
                  <a:chExt cx="1609188" cy="1495313"/>
                </a:xfrm>
              </p:grpSpPr>
              <p:cxnSp>
                <p:nvCxnSpPr>
                  <p:cNvPr id="106" name="Прямая соединительная линия 105"/>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107" name="Прямая соединительная линия 106"/>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108" name="Прямая соединительная линия 107"/>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109" name="Прямая соединительная линия 108"/>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0" name="Прямая соединительная линия 109"/>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nvGrpSpPr>
                <p:cNvPr id="100" name="Группа 55"/>
                <p:cNvGrpSpPr/>
                <p:nvPr/>
              </p:nvGrpSpPr>
              <p:grpSpPr>
                <a:xfrm rot="7161894">
                  <a:off x="7138008" y="2864698"/>
                  <a:ext cx="1609188" cy="1495313"/>
                  <a:chOff x="5701555" y="591671"/>
                  <a:chExt cx="1609188" cy="1495313"/>
                </a:xfrm>
              </p:grpSpPr>
              <p:cxnSp>
                <p:nvCxnSpPr>
                  <p:cNvPr id="101" name="Прямая соединительная линия 100"/>
                  <p:cNvCxnSpPr/>
                  <p:nvPr/>
                </p:nvCxnSpPr>
                <p:spPr>
                  <a:xfrm rot="16200000" flipV="1">
                    <a:off x="5605130" y="1376586"/>
                    <a:ext cx="798426" cy="605575"/>
                  </a:xfrm>
                  <a:prstGeom prst="line">
                    <a:avLst/>
                  </a:prstGeom>
                  <a:ln w="15875"/>
                </p:spPr>
                <p:style>
                  <a:lnRef idx="1">
                    <a:schemeClr val="dk1"/>
                  </a:lnRef>
                  <a:fillRef idx="0">
                    <a:schemeClr val="dk1"/>
                  </a:fillRef>
                  <a:effectRef idx="0">
                    <a:schemeClr val="dk1"/>
                  </a:effectRef>
                  <a:fontRef idx="minor">
                    <a:schemeClr val="tx1"/>
                  </a:fontRef>
                </p:style>
              </p:cxnSp>
              <p:cxnSp>
                <p:nvCxnSpPr>
                  <p:cNvPr id="102" name="Прямая соединительная линия 101"/>
                  <p:cNvCxnSpPr/>
                  <p:nvPr/>
                </p:nvCxnSpPr>
                <p:spPr>
                  <a:xfrm rot="5400000" flipH="1" flipV="1">
                    <a:off x="6614905" y="1373829"/>
                    <a:ext cx="869796" cy="521880"/>
                  </a:xfrm>
                  <a:prstGeom prst="line">
                    <a:avLst/>
                  </a:prstGeom>
                  <a:ln w="15875"/>
                </p:spPr>
                <p:style>
                  <a:lnRef idx="1">
                    <a:schemeClr val="dk1"/>
                  </a:lnRef>
                  <a:fillRef idx="0">
                    <a:schemeClr val="dk1"/>
                  </a:fillRef>
                  <a:effectRef idx="0">
                    <a:schemeClr val="dk1"/>
                  </a:effectRef>
                  <a:fontRef idx="minor">
                    <a:schemeClr val="tx1"/>
                  </a:fontRef>
                </p:style>
              </p:cxnSp>
              <p:cxnSp>
                <p:nvCxnSpPr>
                  <p:cNvPr id="103" name="Прямая соединительная линия 102"/>
                  <p:cNvCxnSpPr/>
                  <p:nvPr/>
                </p:nvCxnSpPr>
                <p:spPr>
                  <a:xfrm flipV="1">
                    <a:off x="5703348" y="606626"/>
                    <a:ext cx="795583" cy="686087"/>
                  </a:xfrm>
                  <a:prstGeom prst="line">
                    <a:avLst/>
                  </a:prstGeom>
                  <a:ln w="15875"/>
                </p:spPr>
                <p:style>
                  <a:lnRef idx="1">
                    <a:schemeClr val="dk1"/>
                  </a:lnRef>
                  <a:fillRef idx="0">
                    <a:schemeClr val="dk1"/>
                  </a:fillRef>
                  <a:effectRef idx="0">
                    <a:schemeClr val="dk1"/>
                  </a:effectRef>
                  <a:fontRef idx="minor">
                    <a:schemeClr val="tx1"/>
                  </a:fontRef>
                </p:style>
              </p:cxnSp>
              <p:cxnSp>
                <p:nvCxnSpPr>
                  <p:cNvPr id="104" name="Прямая соединительная линия 103"/>
                  <p:cNvCxnSpPr/>
                  <p:nvPr/>
                </p:nvCxnSpPr>
                <p:spPr>
                  <a:xfrm rot="16200000" flipV="1">
                    <a:off x="5777906" y="1323191"/>
                    <a:ext cx="1495313" cy="322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05" name="Прямая соединительная линия 104"/>
                  <p:cNvCxnSpPr/>
                  <p:nvPr/>
                </p:nvCxnSpPr>
                <p:spPr>
                  <a:xfrm rot="10800000">
                    <a:off x="6516774" y="597705"/>
                    <a:ext cx="787671" cy="596394"/>
                  </a:xfrm>
                  <a:prstGeom prst="line">
                    <a:avLst/>
                  </a:prstGeom>
                  <a:ln w="15875"/>
                </p:spPr>
                <p:style>
                  <a:lnRef idx="1">
                    <a:schemeClr val="dk1"/>
                  </a:lnRef>
                  <a:fillRef idx="0">
                    <a:schemeClr val="dk1"/>
                  </a:fillRef>
                  <a:effectRef idx="0">
                    <a:schemeClr val="dk1"/>
                  </a:effectRef>
                  <a:fontRef idx="minor">
                    <a:schemeClr val="tx1"/>
                  </a:fontRef>
                </p:style>
              </p:cxnSp>
            </p:grpSp>
          </p:grpSp>
          <p:sp>
            <p:nvSpPr>
              <p:cNvPr id="89" name="TextBox 88"/>
              <p:cNvSpPr txBox="1"/>
              <p:nvPr/>
            </p:nvSpPr>
            <p:spPr>
              <a:xfrm>
                <a:off x="1945532" y="943584"/>
                <a:ext cx="1566153" cy="584775"/>
              </a:xfrm>
              <a:prstGeom prst="rect">
                <a:avLst/>
              </a:prstGeom>
              <a:noFill/>
            </p:spPr>
            <p:txBody>
              <a:bodyPr wrap="square" rtlCol="0">
                <a:spAutoFit/>
              </a:bodyPr>
              <a:lstStyle/>
              <a:p>
                <a:pPr algn="ctr"/>
                <a:r>
                  <a:rPr lang="ru-RU" sz="1600" dirty="0" smtClean="0">
                    <a:latin typeface="+mj-lt"/>
                  </a:rPr>
                  <a:t>Без рук, а окна рисует</a:t>
                </a:r>
              </a:p>
            </p:txBody>
          </p:sp>
          <p:sp>
            <p:nvSpPr>
              <p:cNvPr id="90" name="TextBox 89"/>
              <p:cNvSpPr txBox="1"/>
              <p:nvPr/>
            </p:nvSpPr>
            <p:spPr>
              <a:xfrm rot="17534115">
                <a:off x="778307" y="1652098"/>
                <a:ext cx="1364348" cy="1077218"/>
              </a:xfrm>
              <a:prstGeom prst="rect">
                <a:avLst/>
              </a:prstGeom>
              <a:noFill/>
            </p:spPr>
            <p:txBody>
              <a:bodyPr wrap="square" rtlCol="0">
                <a:spAutoFit/>
              </a:bodyPr>
              <a:lstStyle/>
              <a:p>
                <a:pPr algn="ctr"/>
                <a:r>
                  <a:rPr lang="ru-RU" sz="1600" dirty="0" smtClean="0">
                    <a:latin typeface="+mj-lt"/>
                  </a:rPr>
                  <a:t>Скатерть бела</a:t>
                </a:r>
              </a:p>
              <a:p>
                <a:pPr algn="ctr"/>
                <a:r>
                  <a:rPr lang="ru-RU" sz="1600" dirty="0" smtClean="0">
                    <a:latin typeface="+mj-lt"/>
                  </a:rPr>
                  <a:t>Весь мир одела</a:t>
                </a:r>
              </a:p>
            </p:txBody>
          </p:sp>
          <p:sp>
            <p:nvSpPr>
              <p:cNvPr id="91" name="TextBox 90"/>
              <p:cNvSpPr txBox="1"/>
              <p:nvPr/>
            </p:nvSpPr>
            <p:spPr>
              <a:xfrm rot="14249004">
                <a:off x="745065" y="3007954"/>
                <a:ext cx="1456267" cy="1077218"/>
              </a:xfrm>
              <a:prstGeom prst="rect">
                <a:avLst/>
              </a:prstGeom>
              <a:noFill/>
            </p:spPr>
            <p:txBody>
              <a:bodyPr wrap="square" rtlCol="0">
                <a:spAutoFit/>
              </a:bodyPr>
              <a:lstStyle/>
              <a:p>
                <a:pPr algn="ctr"/>
                <a:r>
                  <a:rPr lang="ru-RU" sz="1600" dirty="0" smtClean="0">
                    <a:latin typeface="+mj-lt"/>
                  </a:rPr>
                  <a:t>Бегут по дорожке, доски да ножки</a:t>
                </a:r>
              </a:p>
            </p:txBody>
          </p:sp>
          <p:sp>
            <p:nvSpPr>
              <p:cNvPr id="92" name="TextBox 91"/>
              <p:cNvSpPr txBox="1"/>
              <p:nvPr/>
            </p:nvSpPr>
            <p:spPr>
              <a:xfrm rot="10800000">
                <a:off x="2192865" y="3682998"/>
                <a:ext cx="1126068" cy="1319949"/>
              </a:xfrm>
              <a:prstGeom prst="rect">
                <a:avLst/>
              </a:prstGeom>
              <a:noFill/>
            </p:spPr>
            <p:txBody>
              <a:bodyPr wrap="square" rtlCol="0">
                <a:spAutoFit/>
              </a:bodyPr>
              <a:lstStyle/>
              <a:p>
                <a:pPr algn="ctr"/>
                <a:r>
                  <a:rPr lang="ru-RU" sz="1600" dirty="0" smtClean="0">
                    <a:latin typeface="+mj-lt"/>
                  </a:rPr>
                  <a:t>Десять братьев </a:t>
                </a:r>
              </a:p>
              <a:p>
                <a:pPr algn="ctr"/>
                <a:r>
                  <a:rPr lang="ru-RU" sz="1600" dirty="0" smtClean="0">
                    <a:latin typeface="+mj-lt"/>
                  </a:rPr>
                  <a:t>В двух избушках живут</a:t>
                </a:r>
              </a:p>
            </p:txBody>
          </p:sp>
          <p:sp>
            <p:nvSpPr>
              <p:cNvPr id="93" name="TextBox 92"/>
              <p:cNvSpPr txBox="1"/>
              <p:nvPr/>
            </p:nvSpPr>
            <p:spPr>
              <a:xfrm rot="7425254">
                <a:off x="3191932" y="3064075"/>
                <a:ext cx="1769533" cy="954107"/>
              </a:xfrm>
              <a:prstGeom prst="rect">
                <a:avLst/>
              </a:prstGeom>
              <a:noFill/>
            </p:spPr>
            <p:txBody>
              <a:bodyPr wrap="square" rtlCol="0">
                <a:spAutoFit/>
              </a:bodyPr>
              <a:lstStyle/>
              <a:p>
                <a:pPr algn="ctr"/>
                <a:r>
                  <a:rPr lang="ru-RU" sz="1400" dirty="0" smtClean="0">
                    <a:latin typeface="+mj-lt"/>
                  </a:rPr>
                  <a:t>Деткам всем</a:t>
                </a:r>
              </a:p>
              <a:p>
                <a:pPr algn="ctr"/>
                <a:r>
                  <a:rPr lang="ru-RU" sz="1400" dirty="0" smtClean="0">
                    <a:latin typeface="+mj-lt"/>
                  </a:rPr>
                  <a:t>Под Новый год</a:t>
                </a:r>
              </a:p>
              <a:p>
                <a:pPr algn="ctr"/>
                <a:r>
                  <a:rPr lang="ru-RU" sz="1400" dirty="0" smtClean="0">
                    <a:latin typeface="+mj-lt"/>
                  </a:rPr>
                  <a:t>Он подарки принесёт</a:t>
                </a:r>
              </a:p>
            </p:txBody>
          </p:sp>
        </p:grpSp>
        <p:pic>
          <p:nvPicPr>
            <p:cNvPr id="87" name="Рисунок 86" descr="надпись зимние загадки.png"/>
            <p:cNvPicPr>
              <a:picLocks noChangeAspect="1"/>
            </p:cNvPicPr>
            <p:nvPr/>
          </p:nvPicPr>
          <p:blipFill>
            <a:blip r:embed="rId2"/>
            <a:stretch>
              <a:fillRect/>
            </a:stretch>
          </p:blipFill>
          <p:spPr>
            <a:xfrm>
              <a:off x="2147877" y="2452652"/>
              <a:ext cx="1292245" cy="682696"/>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623944" y="225911"/>
            <a:ext cx="5712310" cy="1011218"/>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681038" y="365127"/>
            <a:ext cx="9039432" cy="1325563"/>
          </a:xfrm>
        </p:spPr>
        <p:txBody>
          <a:bodyPr>
            <a:normAutofit fontScale="90000"/>
          </a:bodyPr>
          <a:lstStyle/>
          <a:p>
            <a:r>
              <a:rPr lang="ru-RU" sz="2700" dirty="0" smtClean="0"/>
              <a:t>Раздел 6: Здравствуй, матушка-зима!</a:t>
            </a:r>
            <a:r>
              <a:rPr lang="en-US" sz="2700" dirty="0" smtClean="0"/>
              <a:t/>
            </a:r>
            <a:br>
              <a:rPr lang="en-US" sz="2700" dirty="0" smtClean="0"/>
            </a:br>
            <a:r>
              <a:rPr lang="ru-RU" sz="2700" dirty="0" smtClean="0"/>
              <a:t>Тема 14: «Стихотворения о зиме»</a:t>
            </a:r>
            <a:r>
              <a:rPr lang="en-US" dirty="0" smtClean="0"/>
              <a:t/>
            </a:r>
            <a:br>
              <a:rPr lang="en-US" dirty="0" smtClean="0"/>
            </a:br>
            <a:endParaRPr lang="ru-RU" dirty="0"/>
          </a:p>
        </p:txBody>
      </p:sp>
      <p:sp>
        <p:nvSpPr>
          <p:cNvPr id="3" name="Содержимое 2"/>
          <p:cNvSpPr>
            <a:spLocks noGrp="1"/>
          </p:cNvSpPr>
          <p:nvPr>
            <p:ph idx="1"/>
          </p:nvPr>
        </p:nvSpPr>
        <p:spPr>
          <a:xfrm>
            <a:off x="681038" y="1484555"/>
            <a:ext cx="8543925" cy="5002306"/>
          </a:xfrm>
        </p:spPr>
        <p:txBody>
          <a:bodyPr>
            <a:normAutofit fontScale="77500" lnSpcReduction="20000"/>
          </a:bodyPr>
          <a:lstStyle/>
          <a:p>
            <a:pPr>
              <a:buNone/>
            </a:pPr>
            <a:r>
              <a:rPr lang="ru-RU" b="1" dirty="0" smtClean="0"/>
              <a:t>Введение: </a:t>
            </a:r>
            <a:r>
              <a:rPr lang="ru-RU" dirty="0" smtClean="0"/>
              <a:t>Аня и Ваня (персонажи из учебника) поспорили.  Аня  говорит, что стихотворение «Берёза» написал А.С. Пушкин, а Ваня, что С. Есенин. Кто из них  прав? (выясняем, что был прав Ваня)</a:t>
            </a:r>
          </a:p>
          <a:p>
            <a:pPr>
              <a:buNone/>
            </a:pPr>
            <a:r>
              <a:rPr lang="ru-RU" dirty="0" smtClean="0"/>
              <a:t>Для того, чтобы таких споров не возникало и у вас, мы с вами стихотворения, которые изучили в разделе поместим в нашу ИТ, в виде книжек на полке.</a:t>
            </a:r>
          </a:p>
          <a:p>
            <a:pPr>
              <a:buNone/>
            </a:pPr>
            <a:r>
              <a:rPr lang="ru-RU" b="1" dirty="0" smtClean="0"/>
              <a:t>Интерактивный элемент:</a:t>
            </a:r>
          </a:p>
          <a:p>
            <a:pPr marL="514350" indent="-514350">
              <a:buAutoNum type="arabicParenR"/>
            </a:pPr>
            <a:r>
              <a:rPr lang="ru-RU" dirty="0" smtClean="0"/>
              <a:t>Вырезать шаблон фигурной книжки, сложить его по линии сгиба</a:t>
            </a:r>
          </a:p>
          <a:p>
            <a:pPr marL="514350" indent="-514350">
              <a:buAutoNum type="arabicParenR"/>
            </a:pPr>
            <a:r>
              <a:rPr lang="ru-RU" dirty="0" smtClean="0"/>
              <a:t> Приклеить шаблон в тетрадь</a:t>
            </a:r>
          </a:p>
          <a:p>
            <a:pPr marL="514350" indent="-514350">
              <a:buAutoNum type="arabicParenR"/>
            </a:pPr>
            <a:r>
              <a:rPr lang="ru-RU" dirty="0" smtClean="0"/>
              <a:t>Внутри, поместить первые строчки стихотворений</a:t>
            </a:r>
          </a:p>
          <a:p>
            <a:pPr marL="514350" indent="-514350">
              <a:buNone/>
            </a:pPr>
            <a:r>
              <a:rPr lang="ru-RU" b="1" dirty="0" smtClean="0"/>
              <a:t>Задания к элементу: </a:t>
            </a:r>
            <a:r>
              <a:rPr lang="ru-RU" dirty="0" smtClean="0"/>
              <a:t>один ученик называет стихотворение, другой вспоминает как оно начинается. Или один ученик называет автора, другой должен вспомнить название стихотворения.</a:t>
            </a:r>
          </a:p>
          <a:p>
            <a:pPr marL="514350" indent="-514350">
              <a:buNone/>
            </a:pPr>
            <a:r>
              <a:rPr lang="ru-RU" b="1" dirty="0" smtClean="0"/>
              <a:t>Домашнее задание: </a:t>
            </a:r>
            <a:r>
              <a:rPr lang="ru-RU" dirty="0" smtClean="0"/>
              <a:t>раскрась книжки и обведи название произведений и их автора. Можно поместить небольшие иллюстрации к каждой книжке.</a:t>
            </a:r>
          </a:p>
          <a:p>
            <a:pPr marL="514350" indent="-514350">
              <a:buNone/>
            </a:pPr>
            <a:endParaRPr lang="ru-RU"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школа\ИТ  в начальной школе\фото шаблонов по литературному чтению для ИТ\изображение_viber_2020-04-13_17-46-58.jpg"/>
          <p:cNvPicPr>
            <a:picLocks noChangeAspect="1" noChangeArrowheads="1"/>
          </p:cNvPicPr>
          <p:nvPr/>
        </p:nvPicPr>
        <p:blipFill>
          <a:blip r:embed="rId2"/>
          <a:srcRect l="10373" t="15278" r="12060" b="11833"/>
          <a:stretch>
            <a:fillRect/>
          </a:stretch>
        </p:blipFill>
        <p:spPr bwMode="auto">
          <a:xfrm rot="16200000">
            <a:off x="1670848" y="-1310228"/>
            <a:ext cx="2878666" cy="5864612"/>
          </a:xfrm>
          <a:prstGeom prst="rect">
            <a:avLst/>
          </a:prstGeom>
          <a:noFill/>
        </p:spPr>
      </p:pic>
      <p:pic>
        <p:nvPicPr>
          <p:cNvPr id="2050" name="Picture 2" descr="D:\школа\ИТ  в начальной школе\фото шаблонов по литературному чтению для ИТ\изображение_viber_2020-04-13_16-06-59.jpg"/>
          <p:cNvPicPr>
            <a:picLocks noChangeAspect="1" noChangeArrowheads="1"/>
          </p:cNvPicPr>
          <p:nvPr/>
        </p:nvPicPr>
        <p:blipFill>
          <a:blip r:embed="rId3"/>
          <a:srcRect/>
          <a:stretch>
            <a:fillRect/>
          </a:stretch>
        </p:blipFill>
        <p:spPr bwMode="auto">
          <a:xfrm>
            <a:off x="3781436" y="2727553"/>
            <a:ext cx="5672987" cy="3514196"/>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498438" y="215154"/>
            <a:ext cx="1997335" cy="4417361"/>
            <a:chOff x="498438" y="150608"/>
            <a:chExt cx="1997335" cy="4417361"/>
          </a:xfrm>
        </p:grpSpPr>
        <p:pic>
          <p:nvPicPr>
            <p:cNvPr id="1026"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5" name="Прямоугольник 4"/>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796068" y="2936838"/>
              <a:ext cx="1688950" cy="1077218"/>
            </a:xfrm>
            <a:prstGeom prst="rect">
              <a:avLst/>
            </a:prstGeom>
            <a:noFill/>
          </p:spPr>
          <p:txBody>
            <a:bodyPr wrap="square" rtlCol="0">
              <a:spAutoFit/>
            </a:bodyPr>
            <a:lstStyle/>
            <a:p>
              <a:pPr algn="ctr"/>
              <a:r>
                <a:rPr lang="ru-RU" sz="1600" dirty="0" smtClean="0">
                  <a:latin typeface="a_PlakatCmplSh" pitchFamily="34" charset="-52"/>
                </a:rPr>
                <a:t>А. С. Пушкин</a:t>
              </a:r>
            </a:p>
            <a:p>
              <a:pPr algn="ctr"/>
              <a:r>
                <a:rPr lang="ru-RU" sz="1600" dirty="0" smtClean="0">
                  <a:latin typeface="a_PlakatCmplSh" pitchFamily="34" charset="-52"/>
                </a:rPr>
                <a:t>«Вот север,</a:t>
              </a:r>
            </a:p>
            <a:p>
              <a:pPr algn="ctr"/>
              <a:r>
                <a:rPr lang="ru-RU" sz="1600" dirty="0" smtClean="0">
                  <a:latin typeface="a_PlakatCmplSh" pitchFamily="34" charset="-52"/>
                </a:rPr>
                <a:t>тучи нагоняя»</a:t>
              </a:r>
            </a:p>
          </p:txBody>
        </p:sp>
      </p:grpSp>
      <p:grpSp>
        <p:nvGrpSpPr>
          <p:cNvPr id="8" name="Группа 7"/>
          <p:cNvGrpSpPr/>
          <p:nvPr/>
        </p:nvGrpSpPr>
        <p:grpSpPr>
          <a:xfrm>
            <a:off x="2705548" y="249220"/>
            <a:ext cx="1997335" cy="4417361"/>
            <a:chOff x="498438" y="150608"/>
            <a:chExt cx="1997335" cy="4417361"/>
          </a:xfrm>
        </p:grpSpPr>
        <p:pic>
          <p:nvPicPr>
            <p:cNvPr id="9"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10" name="Прямоугольник 9"/>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796068" y="2936838"/>
              <a:ext cx="1688950" cy="830997"/>
            </a:xfrm>
            <a:prstGeom prst="rect">
              <a:avLst/>
            </a:prstGeom>
            <a:noFill/>
          </p:spPr>
          <p:txBody>
            <a:bodyPr wrap="square" rtlCol="0">
              <a:spAutoFit/>
            </a:bodyPr>
            <a:lstStyle/>
            <a:p>
              <a:pPr algn="ctr"/>
              <a:r>
                <a:rPr lang="ru-RU" sz="1600" dirty="0" smtClean="0">
                  <a:latin typeface="a_PlakatCmplSh" pitchFamily="34" charset="-52"/>
                </a:rPr>
                <a:t>Ф. Тютчев</a:t>
              </a:r>
            </a:p>
            <a:p>
              <a:pPr algn="ctr"/>
              <a:r>
                <a:rPr lang="ru-RU" sz="1600" dirty="0" smtClean="0">
                  <a:latin typeface="a_PlakatCmplSh" pitchFamily="34" charset="-52"/>
                </a:rPr>
                <a:t>«</a:t>
              </a:r>
              <a:r>
                <a:rPr lang="ru-RU" sz="1600" dirty="0" err="1" smtClean="0">
                  <a:latin typeface="a_PlakatCmplSh" pitchFamily="34" charset="-52"/>
                </a:rPr>
                <a:t>ЧародейкоюЗимою</a:t>
              </a:r>
              <a:r>
                <a:rPr lang="ru-RU" sz="1600" dirty="0" smtClean="0">
                  <a:latin typeface="a_PlakatCmplSh" pitchFamily="34" charset="-52"/>
                </a:rPr>
                <a:t>»</a:t>
              </a:r>
            </a:p>
          </p:txBody>
        </p:sp>
      </p:grpSp>
      <p:grpSp>
        <p:nvGrpSpPr>
          <p:cNvPr id="12" name="Группа 11"/>
          <p:cNvGrpSpPr/>
          <p:nvPr/>
        </p:nvGrpSpPr>
        <p:grpSpPr>
          <a:xfrm>
            <a:off x="4878593" y="216947"/>
            <a:ext cx="1997335" cy="4417361"/>
            <a:chOff x="498438" y="150608"/>
            <a:chExt cx="1997335" cy="4417361"/>
          </a:xfrm>
        </p:grpSpPr>
        <p:pic>
          <p:nvPicPr>
            <p:cNvPr id="13"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14" name="Прямоугольник 13"/>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796068" y="2936838"/>
              <a:ext cx="1688950" cy="830997"/>
            </a:xfrm>
            <a:prstGeom prst="rect">
              <a:avLst/>
            </a:prstGeom>
            <a:noFill/>
          </p:spPr>
          <p:txBody>
            <a:bodyPr wrap="square" rtlCol="0">
              <a:spAutoFit/>
            </a:bodyPr>
            <a:lstStyle/>
            <a:p>
              <a:pPr algn="ctr"/>
              <a:r>
                <a:rPr lang="ru-RU" sz="1600" dirty="0" smtClean="0">
                  <a:latin typeface="a_PlakatCmplSh" pitchFamily="34" charset="-52"/>
                </a:rPr>
                <a:t>С. Есенин</a:t>
              </a:r>
            </a:p>
            <a:p>
              <a:pPr algn="ctr"/>
              <a:r>
                <a:rPr lang="ru-RU" sz="1600" dirty="0" smtClean="0">
                  <a:latin typeface="a_PlakatCmplSh" pitchFamily="34" charset="-52"/>
                </a:rPr>
                <a:t>«Поет зима-</a:t>
              </a:r>
            </a:p>
            <a:p>
              <a:pPr algn="ctr"/>
              <a:r>
                <a:rPr lang="ru-RU" sz="1600" dirty="0" smtClean="0">
                  <a:latin typeface="a_PlakatCmplSh" pitchFamily="34" charset="-52"/>
                </a:rPr>
                <a:t>аукает»</a:t>
              </a:r>
            </a:p>
          </p:txBody>
        </p:sp>
      </p:grpSp>
      <p:grpSp>
        <p:nvGrpSpPr>
          <p:cNvPr id="16" name="Группа 15"/>
          <p:cNvGrpSpPr/>
          <p:nvPr/>
        </p:nvGrpSpPr>
        <p:grpSpPr>
          <a:xfrm>
            <a:off x="7157422" y="215153"/>
            <a:ext cx="1997335" cy="4417361"/>
            <a:chOff x="498438" y="150608"/>
            <a:chExt cx="1997335" cy="4417361"/>
          </a:xfrm>
        </p:grpSpPr>
        <p:pic>
          <p:nvPicPr>
            <p:cNvPr id="17"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18" name="Прямоугольник 17"/>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796068" y="2936838"/>
              <a:ext cx="1688950" cy="584775"/>
            </a:xfrm>
            <a:prstGeom prst="rect">
              <a:avLst/>
            </a:prstGeom>
            <a:noFill/>
          </p:spPr>
          <p:txBody>
            <a:bodyPr wrap="square" rtlCol="0">
              <a:spAutoFit/>
            </a:bodyPr>
            <a:lstStyle/>
            <a:p>
              <a:pPr algn="ctr"/>
              <a:r>
                <a:rPr lang="ru-RU" sz="1600" dirty="0" smtClean="0">
                  <a:latin typeface="a_PlakatCmplSh" pitchFamily="34" charset="-52"/>
                </a:rPr>
                <a:t>С. Есенин</a:t>
              </a:r>
            </a:p>
            <a:p>
              <a:pPr algn="ctr"/>
              <a:r>
                <a:rPr lang="ru-RU" sz="1600" dirty="0" smtClean="0">
                  <a:latin typeface="a_PlakatCmplSh" pitchFamily="34" charset="-52"/>
                </a:rPr>
                <a:t>«Берёза»</a:t>
              </a:r>
            </a:p>
          </p:txBody>
        </p:sp>
      </p:grpSp>
      <p:grpSp>
        <p:nvGrpSpPr>
          <p:cNvPr id="20" name="Группа 19"/>
          <p:cNvGrpSpPr/>
          <p:nvPr/>
        </p:nvGrpSpPr>
        <p:grpSpPr>
          <a:xfrm rot="5400000">
            <a:off x="1703294" y="3485479"/>
            <a:ext cx="1997335" cy="4417361"/>
            <a:chOff x="498438" y="150608"/>
            <a:chExt cx="1997335" cy="4417361"/>
          </a:xfrm>
        </p:grpSpPr>
        <p:pic>
          <p:nvPicPr>
            <p:cNvPr id="21"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22" name="Прямоугольник 21"/>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796068" y="3059949"/>
              <a:ext cx="1688950" cy="830997"/>
            </a:xfrm>
            <a:prstGeom prst="rect">
              <a:avLst/>
            </a:prstGeom>
            <a:noFill/>
          </p:spPr>
          <p:txBody>
            <a:bodyPr wrap="square" rtlCol="0">
              <a:spAutoFit/>
            </a:bodyPr>
            <a:lstStyle/>
            <a:p>
              <a:pPr algn="ctr"/>
              <a:r>
                <a:rPr lang="ru-RU" sz="1600" dirty="0" smtClean="0">
                  <a:latin typeface="a_PlakatCmplSh" pitchFamily="34" charset="-52"/>
                </a:rPr>
                <a:t>Саша Чёрный</a:t>
              </a:r>
            </a:p>
            <a:p>
              <a:pPr algn="ctr"/>
              <a:r>
                <a:rPr lang="ru-RU" sz="1600" dirty="0" smtClean="0">
                  <a:latin typeface="a_PlakatCmplSh" pitchFamily="34" charset="-52"/>
                </a:rPr>
                <a:t>«</a:t>
              </a:r>
              <a:r>
                <a:rPr lang="ru-RU" sz="1600" dirty="0" err="1" smtClean="0">
                  <a:latin typeface="a_PlakatCmplSh" pitchFamily="34" charset="-52"/>
                </a:rPr>
                <a:t>Рождестве-нскоея</a:t>
              </a:r>
              <a:r>
                <a:rPr lang="ru-RU" sz="1600" dirty="0" smtClean="0">
                  <a:latin typeface="a_PlakatCmplSh" pitchFamily="34" charset="-52"/>
                </a:rPr>
                <a:t>»</a:t>
              </a:r>
            </a:p>
          </p:txBody>
        </p:sp>
      </p:grpSp>
      <p:grpSp>
        <p:nvGrpSpPr>
          <p:cNvPr id="24" name="Группа 23"/>
          <p:cNvGrpSpPr/>
          <p:nvPr/>
        </p:nvGrpSpPr>
        <p:grpSpPr>
          <a:xfrm rot="5400000">
            <a:off x="6361355" y="3496237"/>
            <a:ext cx="1997335" cy="4417361"/>
            <a:chOff x="498438" y="150608"/>
            <a:chExt cx="1997335" cy="4417361"/>
          </a:xfrm>
        </p:grpSpPr>
        <p:pic>
          <p:nvPicPr>
            <p:cNvPr id="25"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26" name="Прямоугольник 25"/>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796067" y="3183060"/>
              <a:ext cx="1688950" cy="584775"/>
            </a:xfrm>
            <a:prstGeom prst="rect">
              <a:avLst/>
            </a:prstGeom>
            <a:noFill/>
          </p:spPr>
          <p:txBody>
            <a:bodyPr wrap="square" rtlCol="0">
              <a:spAutoFit/>
            </a:bodyPr>
            <a:lstStyle/>
            <a:p>
              <a:pPr algn="ctr"/>
              <a:r>
                <a:rPr lang="ru-RU" sz="1600" dirty="0" smtClean="0">
                  <a:latin typeface="a_PlakatCmplSh" pitchFamily="34" charset="-52"/>
                </a:rPr>
                <a:t>С. Маршак</a:t>
              </a:r>
            </a:p>
            <a:p>
              <a:pPr algn="ctr"/>
              <a:r>
                <a:rPr lang="ru-RU" sz="1600" dirty="0" smtClean="0">
                  <a:latin typeface="a_PlakatCmplSh" pitchFamily="34" charset="-52"/>
                </a:rPr>
                <a:t>«Декабрь»</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439871156"/>
              </p:ext>
            </p:extLst>
          </p:nvPr>
        </p:nvGraphicFramePr>
        <p:xfrm>
          <a:off x="152589" y="346448"/>
          <a:ext cx="9614263" cy="5417818"/>
        </p:xfrm>
        <a:graphic>
          <a:graphicData uri="http://schemas.openxmlformats.org/drawingml/2006/table">
            <a:tbl>
              <a:tblPr firstRow="1" bandRow="1">
                <a:tableStyleId>{5940675A-B579-460E-94D1-54222C63F5DA}</a:tableStyleId>
              </a:tblPr>
              <a:tblGrid>
                <a:gridCol w="745491">
                  <a:extLst>
                    <a:ext uri="{9D8B030D-6E8A-4147-A177-3AD203B41FA5}">
                      <a16:colId xmlns="" xmlns:a16="http://schemas.microsoft.com/office/drawing/2014/main" val="2776078320"/>
                    </a:ext>
                  </a:extLst>
                </a:gridCol>
                <a:gridCol w="3431830">
                  <a:extLst>
                    <a:ext uri="{9D8B030D-6E8A-4147-A177-3AD203B41FA5}">
                      <a16:colId xmlns="" xmlns:a16="http://schemas.microsoft.com/office/drawing/2014/main" val="1613224914"/>
                    </a:ext>
                  </a:extLst>
                </a:gridCol>
                <a:gridCol w="3033376">
                  <a:extLst>
                    <a:ext uri="{9D8B030D-6E8A-4147-A177-3AD203B41FA5}">
                      <a16:colId xmlns="" xmlns:a16="http://schemas.microsoft.com/office/drawing/2014/main" val="4174410562"/>
                    </a:ext>
                  </a:extLst>
                </a:gridCol>
                <a:gridCol w="2403566">
                  <a:extLst>
                    <a:ext uri="{9D8B030D-6E8A-4147-A177-3AD203B41FA5}">
                      <a16:colId xmlns="" xmlns:a16="http://schemas.microsoft.com/office/drawing/2014/main" val="2341354108"/>
                    </a:ext>
                  </a:extLst>
                </a:gridCol>
              </a:tblGrid>
              <a:tr h="408214">
                <a:tc>
                  <a:txBody>
                    <a:bodyPr/>
                    <a:lstStyle/>
                    <a:p>
                      <a:r>
                        <a:rPr lang="ru-RU" dirty="0" smtClean="0"/>
                        <a:t>№</a:t>
                      </a:r>
                      <a:endParaRPr lang="en-US" dirty="0"/>
                    </a:p>
                  </a:txBody>
                  <a:tcPr/>
                </a:tc>
                <a:tc>
                  <a:txBody>
                    <a:bodyPr/>
                    <a:lstStyle/>
                    <a:p>
                      <a:pPr algn="ctr"/>
                      <a:r>
                        <a:rPr lang="ru-RU" dirty="0" smtClean="0"/>
                        <a:t>Тема</a:t>
                      </a:r>
                      <a:endParaRPr lang="en-US" dirty="0"/>
                    </a:p>
                  </a:txBody>
                  <a:tcPr/>
                </a:tc>
                <a:tc>
                  <a:txBody>
                    <a:bodyPr/>
                    <a:lstStyle/>
                    <a:p>
                      <a:pPr algn="ctr"/>
                      <a:r>
                        <a:rPr lang="ru-RU" dirty="0" smtClean="0"/>
                        <a:t>Интерактивный</a:t>
                      </a:r>
                      <a:r>
                        <a:rPr lang="ru-RU" baseline="0" dirty="0" smtClean="0"/>
                        <a:t> элемент</a:t>
                      </a:r>
                      <a:endParaRPr lang="en-US" dirty="0"/>
                    </a:p>
                  </a:txBody>
                  <a:tcPr/>
                </a:tc>
                <a:tc>
                  <a:txBody>
                    <a:bodyPr/>
                    <a:lstStyle/>
                    <a:p>
                      <a:pPr algn="ctr"/>
                      <a:r>
                        <a:rPr lang="ru-RU" dirty="0" smtClean="0"/>
                        <a:t>Примечания</a:t>
                      </a:r>
                      <a:endParaRPr lang="en-US" dirty="0"/>
                    </a:p>
                  </a:txBody>
                  <a:tcPr/>
                </a:tc>
                <a:extLst>
                  <a:ext uri="{0D108BD9-81ED-4DB2-BD59-A6C34878D82A}">
                    <a16:rowId xmlns="" xmlns:a16="http://schemas.microsoft.com/office/drawing/2014/main" val="2600542858"/>
                  </a:ext>
                </a:extLst>
              </a:tr>
              <a:tr h="408214">
                <a:tc>
                  <a:txBody>
                    <a:bodyPr/>
                    <a:lstStyle/>
                    <a:p>
                      <a:r>
                        <a:rPr lang="ru-RU" dirty="0" smtClean="0"/>
                        <a:t>8</a:t>
                      </a:r>
                      <a:endParaRPr lang="en-US" dirty="0"/>
                    </a:p>
                  </a:txBody>
                  <a:tcPr/>
                </a:tc>
                <a:tc>
                  <a:txBody>
                    <a:bodyPr/>
                    <a:lstStyle/>
                    <a:p>
                      <a:r>
                        <a:rPr lang="ru-RU" dirty="0" smtClean="0"/>
                        <a:t>Виды устного народного творчества</a:t>
                      </a:r>
                      <a:endParaRPr lang="en-US" dirty="0"/>
                    </a:p>
                  </a:txBody>
                  <a:tcPr/>
                </a:tc>
                <a:tc>
                  <a:txBody>
                    <a:bodyPr/>
                    <a:lstStyle/>
                    <a:p>
                      <a:r>
                        <a:rPr lang="ru-RU" dirty="0" smtClean="0">
                          <a:hlinkClick r:id="rId2" action="ppaction://hlinksldjump"/>
                        </a:rPr>
                        <a:t>Мэчбук</a:t>
                      </a:r>
                      <a:endParaRPr lang="en-US" dirty="0"/>
                    </a:p>
                  </a:txBody>
                  <a:tcPr/>
                </a:tc>
                <a:tc>
                  <a:txBody>
                    <a:bodyPr/>
                    <a:lstStyle/>
                    <a:p>
                      <a:endParaRPr lang="en-US" dirty="0"/>
                    </a:p>
                  </a:txBody>
                  <a:tcPr/>
                </a:tc>
                <a:extLst>
                  <a:ext uri="{0D108BD9-81ED-4DB2-BD59-A6C34878D82A}">
                    <a16:rowId xmlns="" xmlns:a16="http://schemas.microsoft.com/office/drawing/2014/main" val="3561761017"/>
                  </a:ext>
                </a:extLst>
              </a:tr>
              <a:tr h="408214">
                <a:tc gridSpan="4">
                  <a:txBody>
                    <a:bodyPr/>
                    <a:lstStyle/>
                    <a:p>
                      <a:pPr algn="l"/>
                      <a:r>
                        <a:rPr lang="ru-RU" dirty="0" smtClean="0"/>
                        <a:t>Раздел</a:t>
                      </a:r>
                      <a:r>
                        <a:rPr lang="ru-RU" baseline="0" dirty="0" smtClean="0"/>
                        <a:t> 5. </a:t>
                      </a:r>
                      <a:r>
                        <a:rPr lang="ru-RU" dirty="0" smtClean="0"/>
                        <a:t>Мы-друзья</a:t>
                      </a:r>
                    </a:p>
                  </a:txBody>
                  <a:tcPr>
                    <a:solidFill>
                      <a:srgbClr val="B889DB"/>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272703358"/>
                  </a:ext>
                </a:extLst>
              </a:tr>
              <a:tr h="408214">
                <a:tc>
                  <a:txBody>
                    <a:bodyPr/>
                    <a:lstStyle/>
                    <a:p>
                      <a:r>
                        <a:rPr lang="ru-RU" dirty="0" smtClean="0"/>
                        <a:t>9</a:t>
                      </a:r>
                      <a:endParaRPr lang="en-US" dirty="0"/>
                    </a:p>
                  </a:txBody>
                  <a:tcPr/>
                </a:tc>
                <a:tc>
                  <a:txBody>
                    <a:bodyPr/>
                    <a:lstStyle/>
                    <a:p>
                      <a:r>
                        <a:rPr lang="ru-RU" dirty="0" smtClean="0"/>
                        <a:t>Э. Успенский. Крокодил Гена и его друзья</a:t>
                      </a:r>
                      <a:endParaRPr lang="en-US" dirty="0"/>
                    </a:p>
                  </a:txBody>
                  <a:tcPr/>
                </a:tc>
                <a:tc>
                  <a:txBody>
                    <a:bodyPr/>
                    <a:lstStyle/>
                    <a:p>
                      <a:r>
                        <a:rPr lang="ru-RU" dirty="0" smtClean="0">
                          <a:hlinkClick r:id="rId3" action="ppaction://hlinksldjump"/>
                        </a:rPr>
                        <a:t>Многоуровневая книжка</a:t>
                      </a:r>
                      <a:endParaRPr lang="en-US" dirty="0"/>
                    </a:p>
                  </a:txBody>
                  <a:tcPr/>
                </a:tc>
                <a:tc>
                  <a:txBody>
                    <a:bodyPr/>
                    <a:lstStyle/>
                    <a:p>
                      <a:r>
                        <a:rPr lang="ru-RU" dirty="0" smtClean="0"/>
                        <a:t>Учебник, стр. 126-127</a:t>
                      </a:r>
                      <a:endParaRPr lang="en-US" dirty="0"/>
                    </a:p>
                  </a:txBody>
                  <a:tcPr/>
                </a:tc>
                <a:extLst>
                  <a:ext uri="{0D108BD9-81ED-4DB2-BD59-A6C34878D82A}">
                    <a16:rowId xmlns="" xmlns:a16="http://schemas.microsoft.com/office/drawing/2014/main" val="3054316588"/>
                  </a:ext>
                </a:extLst>
              </a:tr>
              <a:tr h="408214">
                <a:tc>
                  <a:txBody>
                    <a:bodyPr/>
                    <a:lstStyle/>
                    <a:p>
                      <a:r>
                        <a:rPr lang="ru-RU" dirty="0" smtClean="0"/>
                        <a:t>10</a:t>
                      </a:r>
                      <a:endParaRPr lang="en-US" dirty="0"/>
                    </a:p>
                  </a:txBody>
                  <a:tcPr/>
                </a:tc>
                <a:tc>
                  <a:txBody>
                    <a:bodyPr/>
                    <a:lstStyle/>
                    <a:p>
                      <a:r>
                        <a:rPr lang="ru-RU" dirty="0" smtClean="0"/>
                        <a:t>Басни</a:t>
                      </a:r>
                      <a:endParaRPr lang="en-US" dirty="0"/>
                    </a:p>
                  </a:txBody>
                  <a:tcPr/>
                </a:tc>
                <a:tc>
                  <a:txBody>
                    <a:bodyPr/>
                    <a:lstStyle/>
                    <a:p>
                      <a:r>
                        <a:rPr lang="ru-RU" dirty="0" smtClean="0">
                          <a:hlinkClick r:id="rId4" action="ppaction://hlinksldjump"/>
                        </a:rPr>
                        <a:t>Книжка 4 двери</a:t>
                      </a:r>
                      <a:endParaRPr lang="en-US" dirty="0"/>
                    </a:p>
                  </a:txBody>
                  <a:tcPr/>
                </a:tc>
                <a:tc>
                  <a:txBody>
                    <a:bodyPr/>
                    <a:lstStyle/>
                    <a:p>
                      <a:r>
                        <a:rPr lang="ru-RU" dirty="0" err="1" smtClean="0"/>
                        <a:t>Учебнк</a:t>
                      </a:r>
                      <a:r>
                        <a:rPr lang="ru-RU" dirty="0" smtClean="0"/>
                        <a:t>, стр. 132-133</a:t>
                      </a:r>
                      <a:endParaRPr lang="en-US" dirty="0"/>
                    </a:p>
                  </a:txBody>
                  <a:tcPr/>
                </a:tc>
                <a:extLst>
                  <a:ext uri="{0D108BD9-81ED-4DB2-BD59-A6C34878D82A}">
                    <a16:rowId xmlns="" xmlns:a16="http://schemas.microsoft.com/office/drawing/2014/main" val="1561562533"/>
                  </a:ext>
                </a:extLst>
              </a:tr>
              <a:tr h="408214">
                <a:tc>
                  <a:txBody>
                    <a:bodyPr/>
                    <a:lstStyle/>
                    <a:p>
                      <a:r>
                        <a:rPr lang="ru-RU" dirty="0" smtClean="0"/>
                        <a:t>11</a:t>
                      </a:r>
                      <a:endParaRPr lang="en-US" dirty="0"/>
                    </a:p>
                  </a:txBody>
                  <a:tcPr/>
                </a:tc>
                <a:tc>
                  <a:txBody>
                    <a:bodyPr/>
                    <a:lstStyle/>
                    <a:p>
                      <a:r>
                        <a:rPr lang="ru-RU" dirty="0" smtClean="0"/>
                        <a:t>План пересказа произведения</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hlinkClick r:id="rId5" action="ppaction://hlinksldjump"/>
                        </a:rPr>
                        <a:t>Книжка-гармошка</a:t>
                      </a:r>
                      <a:endParaRPr lang="en-US" dirty="0" smtClean="0"/>
                    </a:p>
                  </a:txBody>
                  <a:tcPr/>
                </a:tc>
                <a:tc>
                  <a:txBody>
                    <a:bodyPr/>
                    <a:lstStyle/>
                    <a:p>
                      <a:endParaRPr lang="en-US" dirty="0"/>
                    </a:p>
                  </a:txBody>
                  <a:tcPr/>
                </a:tc>
              </a:tr>
              <a:tr h="408214">
                <a:tc>
                  <a:txBody>
                    <a:bodyPr/>
                    <a:lstStyle/>
                    <a:p>
                      <a:r>
                        <a:rPr lang="ru-RU" dirty="0" smtClean="0"/>
                        <a:t>12</a:t>
                      </a:r>
                      <a:endParaRPr lang="en-US" dirty="0"/>
                    </a:p>
                  </a:txBody>
                  <a:tcPr/>
                </a:tc>
                <a:tc>
                  <a:txBody>
                    <a:bodyPr/>
                    <a:lstStyle/>
                    <a:p>
                      <a:r>
                        <a:rPr lang="ru-RU" dirty="0" smtClean="0"/>
                        <a:t>Маленькие и большие секреты</a:t>
                      </a:r>
                    </a:p>
                    <a:p>
                      <a:r>
                        <a:rPr lang="ru-RU" dirty="0" smtClean="0"/>
                        <a:t>страны </a:t>
                      </a:r>
                      <a:r>
                        <a:rPr lang="ru-RU" dirty="0" err="1" smtClean="0"/>
                        <a:t>Литературии</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hlinkClick r:id="rId6" action="ppaction://hlinksldjump"/>
                        </a:rPr>
                        <a:t>Трифолд</a:t>
                      </a:r>
                      <a:endParaRPr lang="en-US" dirty="0" smtClean="0"/>
                    </a:p>
                  </a:txBody>
                  <a:tcPr/>
                </a:tc>
                <a:tc>
                  <a:txBody>
                    <a:bodyPr/>
                    <a:lstStyle/>
                    <a:p>
                      <a:endParaRPr lang="en-US" dirty="0"/>
                    </a:p>
                  </a:txBody>
                  <a:tcPr/>
                </a:tc>
              </a:tr>
              <a:tr h="408214">
                <a:tc gridSpan="4">
                  <a:txBody>
                    <a:bodyPr/>
                    <a:lstStyle/>
                    <a:p>
                      <a:r>
                        <a:rPr lang="ru-RU" dirty="0" smtClean="0"/>
                        <a:t>Раздел</a:t>
                      </a:r>
                      <a:r>
                        <a:rPr lang="ru-RU" baseline="0" dirty="0" smtClean="0"/>
                        <a:t> 6. Здравствуй, матушка-зима!</a:t>
                      </a:r>
                      <a:endParaRPr lang="en-US" dirty="0"/>
                    </a:p>
                  </a:txBody>
                  <a:tcPr>
                    <a:solidFill>
                      <a:srgbClr val="0070C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996584719"/>
                  </a:ext>
                </a:extLst>
              </a:tr>
              <a:tr h="408214">
                <a:tc>
                  <a:txBody>
                    <a:bodyPr/>
                    <a:lstStyle/>
                    <a:p>
                      <a:r>
                        <a:rPr lang="ru-RU" dirty="0" smtClean="0"/>
                        <a:t>13</a:t>
                      </a:r>
                      <a:endParaRPr lang="en-US" dirty="0"/>
                    </a:p>
                  </a:txBody>
                  <a:tcPr/>
                </a:tc>
                <a:tc>
                  <a:txBody>
                    <a:bodyPr/>
                    <a:lstStyle/>
                    <a:p>
                      <a:r>
                        <a:rPr lang="ru-RU" dirty="0" smtClean="0"/>
                        <a:t>Загадки о зиме</a:t>
                      </a:r>
                      <a:endParaRPr lang="en-US" dirty="0"/>
                    </a:p>
                  </a:txBody>
                  <a:tcPr/>
                </a:tc>
                <a:tc>
                  <a:txBody>
                    <a:bodyPr/>
                    <a:lstStyle/>
                    <a:p>
                      <a:r>
                        <a:rPr lang="ru-RU" dirty="0" smtClean="0">
                          <a:hlinkClick r:id="rId7" action="ppaction://hlinksldjump"/>
                        </a:rPr>
                        <a:t>Книжка с</a:t>
                      </a:r>
                      <a:r>
                        <a:rPr lang="ru-RU" baseline="0" dirty="0" smtClean="0">
                          <a:hlinkClick r:id="rId7" action="ppaction://hlinksldjump"/>
                        </a:rPr>
                        <a:t> лепестками</a:t>
                      </a:r>
                      <a:endParaRPr lang="en-US" dirty="0"/>
                    </a:p>
                  </a:txBody>
                  <a:tcPr/>
                </a:tc>
                <a:tc>
                  <a:txBody>
                    <a:bodyPr/>
                    <a:lstStyle/>
                    <a:p>
                      <a:r>
                        <a:rPr lang="ru-RU" dirty="0" smtClean="0"/>
                        <a:t>Учебник, стр. 150</a:t>
                      </a:r>
                      <a:endParaRPr lang="en-US" dirty="0"/>
                    </a:p>
                  </a:txBody>
                  <a:tcPr/>
                </a:tc>
                <a:extLst>
                  <a:ext uri="{0D108BD9-81ED-4DB2-BD59-A6C34878D82A}">
                    <a16:rowId xmlns="" xmlns:a16="http://schemas.microsoft.com/office/drawing/2014/main" val="1934614630"/>
                  </a:ext>
                </a:extLst>
              </a:tr>
              <a:tr h="408214">
                <a:tc>
                  <a:txBody>
                    <a:bodyPr/>
                    <a:lstStyle/>
                    <a:p>
                      <a:r>
                        <a:rPr lang="ru-RU" dirty="0" smtClean="0"/>
                        <a:t>14</a:t>
                      </a:r>
                      <a:endParaRPr lang="en-US" dirty="0"/>
                    </a:p>
                  </a:txBody>
                  <a:tcPr/>
                </a:tc>
                <a:tc>
                  <a:txBody>
                    <a:bodyPr/>
                    <a:lstStyle/>
                    <a:p>
                      <a:r>
                        <a:rPr lang="ru-RU" dirty="0" smtClean="0"/>
                        <a:t>Стихотворения</a:t>
                      </a:r>
                      <a:r>
                        <a:rPr lang="ru-RU" baseline="0" dirty="0" smtClean="0"/>
                        <a:t> о зиме</a:t>
                      </a:r>
                      <a:endParaRPr lang="en-US" dirty="0"/>
                    </a:p>
                  </a:txBody>
                  <a:tcPr/>
                </a:tc>
                <a:tc>
                  <a:txBody>
                    <a:bodyPr/>
                    <a:lstStyle/>
                    <a:p>
                      <a:r>
                        <a:rPr lang="ru-RU" dirty="0" smtClean="0">
                          <a:hlinkClick r:id="rId8" action="ppaction://hlinksldjump"/>
                        </a:rPr>
                        <a:t>Фигурная книжка</a:t>
                      </a:r>
                      <a:endParaRPr lang="en-US" dirty="0"/>
                    </a:p>
                  </a:txBody>
                  <a:tcPr/>
                </a:tc>
                <a:tc>
                  <a:txBody>
                    <a:bodyPr/>
                    <a:lstStyle/>
                    <a:p>
                      <a:r>
                        <a:rPr lang="ru-RU" dirty="0" smtClean="0"/>
                        <a:t>Учебник, стр. 140-149</a:t>
                      </a:r>
                      <a:endParaRPr lang="en-US" dirty="0"/>
                    </a:p>
                  </a:txBody>
                  <a:tcPr/>
                </a:tc>
                <a:extLst>
                  <a:ext uri="{0D108BD9-81ED-4DB2-BD59-A6C34878D82A}">
                    <a16:rowId xmlns="" xmlns:a16="http://schemas.microsoft.com/office/drawing/2014/main" val="1541825609"/>
                  </a:ext>
                </a:extLst>
              </a:tr>
              <a:tr h="408214">
                <a:tc>
                  <a:txBody>
                    <a:bodyPr/>
                    <a:lstStyle/>
                    <a:p>
                      <a:r>
                        <a:rPr lang="ru-RU" dirty="0" smtClean="0"/>
                        <a:t>15</a:t>
                      </a:r>
                      <a:endParaRPr lang="en-US" dirty="0"/>
                    </a:p>
                  </a:txBody>
                  <a:tcPr/>
                </a:tc>
                <a:tc>
                  <a:txBody>
                    <a:bodyPr/>
                    <a:lstStyle/>
                    <a:p>
                      <a:r>
                        <a:rPr lang="ru-RU" dirty="0" smtClean="0"/>
                        <a:t>Выразительное чтение стихотворений</a:t>
                      </a:r>
                      <a:endParaRPr lang="en-US" dirty="0"/>
                    </a:p>
                  </a:txBody>
                  <a:tcPr/>
                </a:tc>
                <a:tc>
                  <a:txBody>
                    <a:bodyPr/>
                    <a:lstStyle/>
                    <a:p>
                      <a:r>
                        <a:rPr lang="ru-RU" dirty="0" smtClean="0">
                          <a:hlinkClick r:id="rId9" action="ppaction://hlinksldjump"/>
                        </a:rPr>
                        <a:t>Книжка с ярлычками</a:t>
                      </a:r>
                      <a:endParaRPr lang="en-US" dirty="0"/>
                    </a:p>
                  </a:txBody>
                  <a:tcPr/>
                </a:tc>
                <a:tc>
                  <a:txBody>
                    <a:bodyPr/>
                    <a:lstStyle/>
                    <a:p>
                      <a:r>
                        <a:rPr lang="ru-RU" dirty="0" smtClean="0"/>
                        <a:t>Учебник, стр.</a:t>
                      </a:r>
                      <a:r>
                        <a:rPr lang="ru-RU" baseline="0" dirty="0" smtClean="0"/>
                        <a:t> 138</a:t>
                      </a:r>
                      <a:endParaRPr lang="en-US" dirty="0"/>
                    </a:p>
                  </a:txBody>
                  <a:tcPr/>
                </a:tc>
              </a:tr>
            </a:tbl>
          </a:graphicData>
        </a:graphic>
      </p:graphicFrame>
      <p:sp>
        <p:nvSpPr>
          <p:cNvPr id="3" name="TextBox 2"/>
          <p:cNvSpPr txBox="1"/>
          <p:nvPr/>
        </p:nvSpPr>
        <p:spPr>
          <a:xfrm>
            <a:off x="2939143" y="-42762"/>
            <a:ext cx="3069751" cy="369332"/>
          </a:xfrm>
          <a:prstGeom prst="rect">
            <a:avLst/>
          </a:prstGeom>
          <a:noFill/>
        </p:spPr>
        <p:txBody>
          <a:bodyPr wrap="none" rtlCol="0">
            <a:spAutoFit/>
          </a:bodyPr>
          <a:lstStyle/>
          <a:p>
            <a:r>
              <a:rPr lang="ru-RU" dirty="0" smtClean="0"/>
              <a:t>Планирование и содержание</a:t>
            </a:r>
            <a:endParaRPr lang="en-US" dirty="0"/>
          </a:p>
        </p:txBody>
      </p:sp>
    </p:spTree>
    <p:extLst>
      <p:ext uri="{BB962C8B-B14F-4D97-AF65-F5344CB8AC3E}">
        <p14:creationId xmlns:p14="http://schemas.microsoft.com/office/powerpoint/2010/main" val="3223731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498438" y="150608"/>
            <a:ext cx="1997335" cy="4417361"/>
            <a:chOff x="498438" y="150608"/>
            <a:chExt cx="1997335" cy="4417361"/>
          </a:xfrm>
        </p:grpSpPr>
        <p:pic>
          <p:nvPicPr>
            <p:cNvPr id="5"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6" name="Прямоугольник 5"/>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796068" y="2936838"/>
              <a:ext cx="1688950" cy="584775"/>
            </a:xfrm>
            <a:prstGeom prst="rect">
              <a:avLst/>
            </a:prstGeom>
            <a:noFill/>
          </p:spPr>
          <p:txBody>
            <a:bodyPr wrap="square" rtlCol="0">
              <a:spAutoFit/>
            </a:bodyPr>
            <a:lstStyle/>
            <a:p>
              <a:pPr algn="ctr"/>
              <a:r>
                <a:rPr lang="ru-RU" sz="1600" dirty="0" smtClean="0">
                  <a:latin typeface="a_PlakatCmplSh" pitchFamily="34" charset="-52"/>
                </a:rPr>
                <a:t>К. Бальмонт</a:t>
              </a:r>
            </a:p>
            <a:p>
              <a:pPr algn="ctr"/>
              <a:r>
                <a:rPr lang="ru-RU" sz="1600" dirty="0" smtClean="0">
                  <a:latin typeface="a_PlakatCmplSh" pitchFamily="34" charset="-52"/>
                </a:rPr>
                <a:t>«К зиме»</a:t>
              </a:r>
            </a:p>
          </p:txBody>
        </p:sp>
      </p:grpSp>
      <p:grpSp>
        <p:nvGrpSpPr>
          <p:cNvPr id="8" name="Группа 7"/>
          <p:cNvGrpSpPr/>
          <p:nvPr/>
        </p:nvGrpSpPr>
        <p:grpSpPr>
          <a:xfrm>
            <a:off x="2511910" y="141644"/>
            <a:ext cx="1997335" cy="4417361"/>
            <a:chOff x="498438" y="150608"/>
            <a:chExt cx="1997335" cy="4417361"/>
          </a:xfrm>
        </p:grpSpPr>
        <p:pic>
          <p:nvPicPr>
            <p:cNvPr id="9"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10" name="Прямоугольник 9"/>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796068" y="2936838"/>
              <a:ext cx="1688950" cy="830997"/>
            </a:xfrm>
            <a:prstGeom prst="rect">
              <a:avLst/>
            </a:prstGeom>
            <a:noFill/>
          </p:spPr>
          <p:txBody>
            <a:bodyPr wrap="square" rtlCol="0">
              <a:spAutoFit/>
            </a:bodyPr>
            <a:lstStyle/>
            <a:p>
              <a:pPr algn="ctr"/>
              <a:r>
                <a:rPr lang="ru-RU" sz="1600" dirty="0" smtClean="0">
                  <a:latin typeface="a_PlakatCmplSh" pitchFamily="34" charset="-52"/>
                </a:rPr>
                <a:t>А. </a:t>
              </a:r>
              <a:r>
                <a:rPr lang="ru-RU" sz="1600" dirty="0" err="1" smtClean="0">
                  <a:latin typeface="a_PlakatCmplSh" pitchFamily="34" charset="-52"/>
                </a:rPr>
                <a:t>Барто</a:t>
              </a:r>
              <a:endParaRPr lang="ru-RU" sz="1600" dirty="0" smtClean="0">
                <a:latin typeface="a_PlakatCmplSh" pitchFamily="34" charset="-52"/>
              </a:endParaRPr>
            </a:p>
            <a:p>
              <a:pPr algn="ctr"/>
              <a:r>
                <a:rPr lang="ru-RU" sz="1600" dirty="0" smtClean="0">
                  <a:latin typeface="a_PlakatCmplSh" pitchFamily="34" charset="-52"/>
                </a:rPr>
                <a:t>«Дело было в январе»</a:t>
              </a:r>
            </a:p>
          </p:txBody>
        </p:sp>
      </p:grpSp>
      <p:grpSp>
        <p:nvGrpSpPr>
          <p:cNvPr id="12" name="Группа 11"/>
          <p:cNvGrpSpPr/>
          <p:nvPr/>
        </p:nvGrpSpPr>
        <p:grpSpPr>
          <a:xfrm>
            <a:off x="4652683" y="130885"/>
            <a:ext cx="1997335" cy="4417361"/>
            <a:chOff x="498438" y="150608"/>
            <a:chExt cx="1997335" cy="4417361"/>
          </a:xfrm>
        </p:grpSpPr>
        <p:pic>
          <p:nvPicPr>
            <p:cNvPr id="13" name="Picture 2" descr="https://baby24you.ru/img_rask/raskraska_kniga/raskraska-kniga25.jpg"/>
            <p:cNvPicPr>
              <a:picLocks noChangeAspect="1" noChangeArrowheads="1"/>
            </p:cNvPicPr>
            <p:nvPr/>
          </p:nvPicPr>
          <p:blipFill>
            <a:blip r:embed="rId2" cstate="print"/>
            <a:srcRect l="3802" t="4435" r="4395" b="4435"/>
            <a:stretch>
              <a:fillRect/>
            </a:stretch>
          </p:blipFill>
          <p:spPr bwMode="auto">
            <a:xfrm>
              <a:off x="498438" y="2196352"/>
              <a:ext cx="1997335" cy="2371617"/>
            </a:xfrm>
            <a:prstGeom prst="rect">
              <a:avLst/>
            </a:prstGeom>
            <a:noFill/>
          </p:spPr>
        </p:pic>
        <p:sp>
          <p:nvSpPr>
            <p:cNvPr id="14" name="Прямоугольник 13"/>
            <p:cNvSpPr/>
            <p:nvPr/>
          </p:nvSpPr>
          <p:spPr>
            <a:xfrm>
              <a:off x="591671" y="150608"/>
              <a:ext cx="1850315" cy="206206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796068" y="2936838"/>
              <a:ext cx="1688950" cy="830997"/>
            </a:xfrm>
            <a:prstGeom prst="rect">
              <a:avLst/>
            </a:prstGeom>
            <a:noFill/>
          </p:spPr>
          <p:txBody>
            <a:bodyPr wrap="square" rtlCol="0">
              <a:spAutoFit/>
            </a:bodyPr>
            <a:lstStyle/>
            <a:p>
              <a:pPr algn="ctr"/>
              <a:r>
                <a:rPr lang="ru-RU" sz="1600" dirty="0" smtClean="0">
                  <a:latin typeface="a_PlakatCmplSh" pitchFamily="34" charset="-52"/>
                </a:rPr>
                <a:t>С. Дрожжин</a:t>
              </a:r>
            </a:p>
            <a:p>
              <a:pPr algn="ctr"/>
              <a:r>
                <a:rPr lang="ru-RU" sz="1600" dirty="0" smtClean="0">
                  <a:latin typeface="a_PlakatCmplSh" pitchFamily="34" charset="-52"/>
                </a:rPr>
                <a:t>«Улицей гуляет»</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643666" y="311972"/>
            <a:ext cx="7123355" cy="957430"/>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681038" y="365127"/>
            <a:ext cx="9039432" cy="1325563"/>
          </a:xfrm>
        </p:spPr>
        <p:txBody>
          <a:bodyPr>
            <a:normAutofit fontScale="90000"/>
          </a:bodyPr>
          <a:lstStyle/>
          <a:p>
            <a:r>
              <a:rPr lang="ru-RU" sz="2700" dirty="0" smtClean="0"/>
              <a:t>Раздел 6: «Здравствуй, матушка-зима!»</a:t>
            </a:r>
            <a:br>
              <a:rPr lang="ru-RU" sz="2700" dirty="0" smtClean="0"/>
            </a:br>
            <a:r>
              <a:rPr lang="ru-RU" sz="2700" dirty="0" smtClean="0"/>
              <a:t>Тема 15: «Выразительное чтение стихотворений».</a:t>
            </a:r>
            <a:r>
              <a:rPr lang="en-US" dirty="0" smtClean="0"/>
              <a:t/>
            </a:r>
            <a:br>
              <a:rPr lang="en-US" dirty="0" smtClean="0"/>
            </a:br>
            <a:endParaRPr lang="ru-RU" dirty="0"/>
          </a:p>
        </p:txBody>
      </p:sp>
      <p:sp>
        <p:nvSpPr>
          <p:cNvPr id="3" name="Содержимое 2"/>
          <p:cNvSpPr>
            <a:spLocks noGrp="1"/>
          </p:cNvSpPr>
          <p:nvPr>
            <p:ph idx="1"/>
          </p:nvPr>
        </p:nvSpPr>
        <p:spPr>
          <a:xfrm>
            <a:off x="627249" y="1244710"/>
            <a:ext cx="8543925" cy="5026997"/>
          </a:xfrm>
        </p:spPr>
        <p:txBody>
          <a:bodyPr>
            <a:normAutofit fontScale="92500" lnSpcReduction="10000"/>
          </a:bodyPr>
          <a:lstStyle/>
          <a:p>
            <a:pPr>
              <a:buNone/>
            </a:pPr>
            <a:r>
              <a:rPr lang="ru-RU" sz="2400" b="1" dirty="0" smtClean="0"/>
              <a:t>Введение. </a:t>
            </a:r>
            <a:r>
              <a:rPr lang="ru-RU" sz="2400" dirty="0" smtClean="0"/>
              <a:t>Учитель читает два варианта одного и того же стихотворения. Один без интонаций, без нужных пауз, другое по всем правилам. Какой вариант прочтения вам нравится больше? А какой вы считаете правильным? Сегодня мы научимся выразительно и правильно читать стихотворения, для этого воспользуемся памяткой, которую сами и сделаем.</a:t>
            </a:r>
          </a:p>
          <a:p>
            <a:pPr>
              <a:buNone/>
            </a:pPr>
            <a:r>
              <a:rPr lang="ru-RU" sz="2400" b="1" dirty="0" smtClean="0"/>
              <a:t>Инструкция по сворачиванию и заполнению:</a:t>
            </a:r>
          </a:p>
          <a:p>
            <a:pPr marL="514350" indent="-514350">
              <a:buAutoNum type="arabicParenR"/>
            </a:pPr>
            <a:r>
              <a:rPr lang="ru-RU" sz="2400" dirty="0" smtClean="0"/>
              <a:t>Вырезать шаблон книжки с лепестками, правильно его распределить.</a:t>
            </a:r>
          </a:p>
          <a:p>
            <a:pPr marL="514350" indent="-514350">
              <a:buAutoNum type="arabicParenR"/>
            </a:pPr>
            <a:r>
              <a:rPr lang="ru-RU" sz="2400" dirty="0" smtClean="0"/>
              <a:t> Приклеить его в тетрадь.</a:t>
            </a:r>
          </a:p>
          <a:p>
            <a:pPr marL="514350" indent="-514350">
              <a:buNone/>
            </a:pPr>
            <a:r>
              <a:rPr lang="ru-RU" sz="2400" b="1" dirty="0" smtClean="0"/>
              <a:t>Задания к элементу: </a:t>
            </a:r>
            <a:r>
              <a:rPr lang="ru-RU" sz="2400" dirty="0" smtClean="0"/>
              <a:t>найди в стихотворении пункты памятки, выдели их простым карандашом. Попробуй прочитать стихотворение пользуясь памяткой.</a:t>
            </a:r>
          </a:p>
          <a:p>
            <a:pPr marL="514350" indent="-514350">
              <a:buNone/>
            </a:pPr>
            <a:r>
              <a:rPr lang="ru-RU" sz="2400" b="1" dirty="0" smtClean="0"/>
              <a:t>Домашнее задание: </a:t>
            </a:r>
            <a:r>
              <a:rPr lang="ru-RU" sz="2400" dirty="0" smtClean="0"/>
              <a:t>подготовить выразительное чтение стихотворения о зиме пользуясь памяткой, оформить обложку, раскрасить её.</a:t>
            </a:r>
          </a:p>
          <a:p>
            <a:pPr marL="514350" indent="-514350">
              <a:buNone/>
            </a:pPr>
            <a:endParaRPr lang="ru-R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школа\ИТ  в начальной школе\фото шаблонов по литературному чтению для ИТ\изображение_viber_2020-04-13_16-06-23.jpg"/>
          <p:cNvPicPr>
            <a:picLocks noChangeAspect="1" noChangeArrowheads="1"/>
          </p:cNvPicPr>
          <p:nvPr/>
        </p:nvPicPr>
        <p:blipFill>
          <a:blip r:embed="rId2"/>
          <a:srcRect/>
          <a:stretch>
            <a:fillRect/>
          </a:stretch>
        </p:blipFill>
        <p:spPr bwMode="auto">
          <a:xfrm>
            <a:off x="4877330" y="304800"/>
            <a:ext cx="4557647" cy="2976563"/>
          </a:xfrm>
          <a:prstGeom prst="rect">
            <a:avLst/>
          </a:prstGeom>
          <a:noFill/>
        </p:spPr>
      </p:pic>
      <p:pic>
        <p:nvPicPr>
          <p:cNvPr id="3075" name="Picture 3" descr="D:\школа\ИТ  в начальной школе\фото шаблонов по литературному чтению для ИТ\изображение_viber_2020-04-13_16-02-34.jpg"/>
          <p:cNvPicPr>
            <a:picLocks noChangeAspect="1" noChangeArrowheads="1"/>
          </p:cNvPicPr>
          <p:nvPr/>
        </p:nvPicPr>
        <p:blipFill>
          <a:blip r:embed="rId3"/>
          <a:srcRect/>
          <a:stretch>
            <a:fillRect/>
          </a:stretch>
        </p:blipFill>
        <p:spPr bwMode="auto">
          <a:xfrm>
            <a:off x="422275" y="3141133"/>
            <a:ext cx="4835816" cy="3440113"/>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215153" y="660357"/>
            <a:ext cx="3084843" cy="2402032"/>
          </a:xfrm>
          <a:prstGeom prst="rect">
            <a:avLst/>
          </a:prstGeom>
        </p:spPr>
      </p:pic>
      <p:sp>
        <p:nvSpPr>
          <p:cNvPr id="10" name="TextBox 9"/>
          <p:cNvSpPr txBox="1"/>
          <p:nvPr/>
        </p:nvSpPr>
        <p:spPr>
          <a:xfrm>
            <a:off x="508427" y="854208"/>
            <a:ext cx="2599765" cy="1200329"/>
          </a:xfrm>
          <a:prstGeom prst="rect">
            <a:avLst/>
          </a:prstGeom>
          <a:noFill/>
        </p:spPr>
        <p:txBody>
          <a:bodyPr wrap="square" rtlCol="0">
            <a:spAutoFit/>
          </a:bodyPr>
          <a:lstStyle/>
          <a:p>
            <a:pPr algn="ctr"/>
            <a:r>
              <a:rPr lang="ru-RU" dirty="0" smtClean="0">
                <a:latin typeface="a_PlakatCmplSh" pitchFamily="34" charset="-52"/>
              </a:rPr>
              <a:t>Памятка выразительного чтения</a:t>
            </a:r>
          </a:p>
          <a:p>
            <a:pPr algn="ctr"/>
            <a:r>
              <a:rPr lang="ru-RU" dirty="0" smtClean="0">
                <a:latin typeface="a_PlakatCmplSh" pitchFamily="34" charset="-52"/>
              </a:rPr>
              <a:t>стихотворений</a:t>
            </a:r>
          </a:p>
        </p:txBody>
      </p:sp>
      <p:grpSp>
        <p:nvGrpSpPr>
          <p:cNvPr id="16" name="Группа 15"/>
          <p:cNvGrpSpPr/>
          <p:nvPr/>
        </p:nvGrpSpPr>
        <p:grpSpPr>
          <a:xfrm>
            <a:off x="3764192" y="312854"/>
            <a:ext cx="3084843" cy="2749534"/>
            <a:chOff x="3764192" y="312854"/>
            <a:chExt cx="3084843" cy="2749534"/>
          </a:xfrm>
        </p:grpSpPr>
        <p:pic>
          <p:nvPicPr>
            <p:cNvPr id="7" name="Рисунок 6"/>
            <p:cNvPicPr>
              <a:picLocks noChangeAspect="1"/>
            </p:cNvPicPr>
            <p:nvPr/>
          </p:nvPicPr>
          <p:blipFill>
            <a:blip r:embed="rId3"/>
            <a:stretch>
              <a:fillRect/>
            </a:stretch>
          </p:blipFill>
          <p:spPr>
            <a:xfrm>
              <a:off x="3764192" y="312854"/>
              <a:ext cx="3084843" cy="2749534"/>
            </a:xfrm>
            <a:prstGeom prst="rect">
              <a:avLst/>
            </a:prstGeom>
          </p:spPr>
        </p:pic>
        <p:sp>
          <p:nvSpPr>
            <p:cNvPr id="11" name="TextBox 10"/>
            <p:cNvSpPr txBox="1"/>
            <p:nvPr/>
          </p:nvSpPr>
          <p:spPr>
            <a:xfrm>
              <a:off x="4007224" y="457200"/>
              <a:ext cx="322524" cy="369332"/>
            </a:xfrm>
            <a:prstGeom prst="rect">
              <a:avLst/>
            </a:prstGeom>
            <a:noFill/>
          </p:spPr>
          <p:txBody>
            <a:bodyPr wrap="none" rtlCol="0">
              <a:spAutoFit/>
            </a:bodyPr>
            <a:lstStyle/>
            <a:p>
              <a:pPr algn="ctr"/>
              <a:r>
                <a:rPr lang="ru-RU" dirty="0" smtClean="0">
                  <a:latin typeface="a_PlakatCmplSh" pitchFamily="34" charset="-52"/>
                </a:rPr>
                <a:t>1</a:t>
              </a:r>
            </a:p>
          </p:txBody>
        </p:sp>
        <p:sp>
          <p:nvSpPr>
            <p:cNvPr id="12" name="TextBox 11"/>
            <p:cNvSpPr txBox="1"/>
            <p:nvPr/>
          </p:nvSpPr>
          <p:spPr>
            <a:xfrm>
              <a:off x="3935508" y="1004047"/>
              <a:ext cx="2788022" cy="923330"/>
            </a:xfrm>
            <a:prstGeom prst="rect">
              <a:avLst/>
            </a:prstGeom>
            <a:noFill/>
          </p:spPr>
          <p:txBody>
            <a:bodyPr wrap="square" rtlCol="0">
              <a:spAutoFit/>
            </a:bodyPr>
            <a:lstStyle/>
            <a:p>
              <a:pPr algn="ctr"/>
              <a:r>
                <a:rPr lang="ru-RU" dirty="0" smtClean="0"/>
                <a:t>Не забудь сообщить автора произведения и его название.</a:t>
              </a:r>
            </a:p>
          </p:txBody>
        </p:sp>
      </p:grpSp>
      <p:grpSp>
        <p:nvGrpSpPr>
          <p:cNvPr id="22" name="Группа 21"/>
          <p:cNvGrpSpPr/>
          <p:nvPr/>
        </p:nvGrpSpPr>
        <p:grpSpPr>
          <a:xfrm>
            <a:off x="109554" y="3405678"/>
            <a:ext cx="3234283" cy="2749534"/>
            <a:chOff x="109554" y="3405678"/>
            <a:chExt cx="3234283" cy="2749534"/>
          </a:xfrm>
        </p:grpSpPr>
        <p:grpSp>
          <p:nvGrpSpPr>
            <p:cNvPr id="21" name="Группа 20"/>
            <p:cNvGrpSpPr/>
            <p:nvPr/>
          </p:nvGrpSpPr>
          <p:grpSpPr>
            <a:xfrm>
              <a:off x="109554" y="3405678"/>
              <a:ext cx="3158002" cy="2749534"/>
              <a:chOff x="109554" y="3405678"/>
              <a:chExt cx="3158002" cy="2749534"/>
            </a:xfrm>
          </p:grpSpPr>
          <p:pic>
            <p:nvPicPr>
              <p:cNvPr id="5" name="Рисунок 4"/>
              <p:cNvPicPr>
                <a:picLocks noChangeAspect="1"/>
              </p:cNvPicPr>
              <p:nvPr/>
            </p:nvPicPr>
            <p:blipFill>
              <a:blip r:embed="rId4"/>
              <a:stretch>
                <a:fillRect/>
              </a:stretch>
            </p:blipFill>
            <p:spPr>
              <a:xfrm>
                <a:off x="109554" y="3405678"/>
                <a:ext cx="3158002" cy="2749534"/>
              </a:xfrm>
              <a:prstGeom prst="rect">
                <a:avLst/>
              </a:prstGeom>
            </p:spPr>
          </p:pic>
          <p:sp>
            <p:nvSpPr>
              <p:cNvPr id="18" name="TextBox 17"/>
              <p:cNvSpPr txBox="1"/>
              <p:nvPr/>
            </p:nvSpPr>
            <p:spPr>
              <a:xfrm>
                <a:off x="1156448" y="3478306"/>
                <a:ext cx="322524" cy="369332"/>
              </a:xfrm>
              <a:prstGeom prst="rect">
                <a:avLst/>
              </a:prstGeom>
              <a:noFill/>
            </p:spPr>
            <p:txBody>
              <a:bodyPr wrap="none" rtlCol="0">
                <a:spAutoFit/>
              </a:bodyPr>
              <a:lstStyle/>
              <a:p>
                <a:pPr algn="ctr"/>
                <a:r>
                  <a:rPr lang="ru-RU" dirty="0" smtClean="0">
                    <a:latin typeface="a_PlakatCmplSh" pitchFamily="34" charset="-52"/>
                  </a:rPr>
                  <a:t>2</a:t>
                </a:r>
              </a:p>
            </p:txBody>
          </p:sp>
        </p:grpSp>
        <p:sp>
          <p:nvSpPr>
            <p:cNvPr id="13" name="TextBox 12"/>
            <p:cNvSpPr txBox="1"/>
            <p:nvPr/>
          </p:nvSpPr>
          <p:spPr>
            <a:xfrm>
              <a:off x="161366" y="4141697"/>
              <a:ext cx="3182471" cy="1200329"/>
            </a:xfrm>
            <a:prstGeom prst="rect">
              <a:avLst/>
            </a:prstGeom>
            <a:noFill/>
          </p:spPr>
          <p:txBody>
            <a:bodyPr wrap="square" rtlCol="0">
              <a:spAutoFit/>
            </a:bodyPr>
            <a:lstStyle/>
            <a:p>
              <a:pPr algn="ctr"/>
              <a:r>
                <a:rPr lang="ru-RU" dirty="0" smtClean="0"/>
                <a:t>Постарайся понять настроение стихотворения.</a:t>
              </a:r>
            </a:p>
            <a:p>
              <a:pPr algn="ctr"/>
              <a:r>
                <a:rPr lang="ru-RU" dirty="0" smtClean="0"/>
                <a:t>Подумай, грустное оно или весёлое.</a:t>
              </a:r>
            </a:p>
          </p:txBody>
        </p:sp>
      </p:grpSp>
      <p:grpSp>
        <p:nvGrpSpPr>
          <p:cNvPr id="23" name="Группа 22"/>
          <p:cNvGrpSpPr/>
          <p:nvPr/>
        </p:nvGrpSpPr>
        <p:grpSpPr>
          <a:xfrm>
            <a:off x="3307977" y="3424265"/>
            <a:ext cx="3092823" cy="2749534"/>
            <a:chOff x="3307977" y="3424265"/>
            <a:chExt cx="3092823" cy="2749534"/>
          </a:xfrm>
        </p:grpSpPr>
        <p:pic>
          <p:nvPicPr>
            <p:cNvPr id="8" name="Рисунок 7"/>
            <p:cNvPicPr>
              <a:picLocks noChangeAspect="1"/>
            </p:cNvPicPr>
            <p:nvPr/>
          </p:nvPicPr>
          <p:blipFill>
            <a:blip r:embed="rId5"/>
            <a:stretch>
              <a:fillRect/>
            </a:stretch>
          </p:blipFill>
          <p:spPr>
            <a:xfrm>
              <a:off x="3307977" y="3424265"/>
              <a:ext cx="3084843" cy="2749534"/>
            </a:xfrm>
            <a:prstGeom prst="rect">
              <a:avLst/>
            </a:prstGeom>
          </p:spPr>
        </p:pic>
        <p:sp>
          <p:nvSpPr>
            <p:cNvPr id="14" name="TextBox 13"/>
            <p:cNvSpPr txBox="1"/>
            <p:nvPr/>
          </p:nvSpPr>
          <p:spPr>
            <a:xfrm>
              <a:off x="3352801" y="4141693"/>
              <a:ext cx="3047999" cy="1200329"/>
            </a:xfrm>
            <a:prstGeom prst="rect">
              <a:avLst/>
            </a:prstGeom>
            <a:noFill/>
          </p:spPr>
          <p:txBody>
            <a:bodyPr wrap="square" rtlCol="0">
              <a:spAutoFit/>
            </a:bodyPr>
            <a:lstStyle/>
            <a:p>
              <a:pPr algn="ctr"/>
              <a:r>
                <a:rPr lang="ru-RU" dirty="0" smtClean="0"/>
                <a:t>Определи, где и какие паузы нужно сделать. </a:t>
              </a:r>
            </a:p>
            <a:p>
              <a:pPr algn="ctr"/>
              <a:r>
                <a:rPr lang="ru-RU" dirty="0" smtClean="0"/>
                <a:t>Обрати внимание на знаки препинания.</a:t>
              </a:r>
            </a:p>
          </p:txBody>
        </p:sp>
        <p:sp>
          <p:nvSpPr>
            <p:cNvPr id="19" name="TextBox 18"/>
            <p:cNvSpPr txBox="1"/>
            <p:nvPr/>
          </p:nvSpPr>
          <p:spPr>
            <a:xfrm>
              <a:off x="5065059" y="3505200"/>
              <a:ext cx="322524" cy="369332"/>
            </a:xfrm>
            <a:prstGeom prst="rect">
              <a:avLst/>
            </a:prstGeom>
            <a:noFill/>
          </p:spPr>
          <p:txBody>
            <a:bodyPr wrap="none" rtlCol="0">
              <a:spAutoFit/>
            </a:bodyPr>
            <a:lstStyle/>
            <a:p>
              <a:pPr algn="ctr"/>
              <a:r>
                <a:rPr lang="ru-RU" dirty="0" smtClean="0">
                  <a:latin typeface="a_PlakatCmplSh" pitchFamily="34" charset="-52"/>
                </a:rPr>
                <a:t>3</a:t>
              </a:r>
            </a:p>
          </p:txBody>
        </p:sp>
      </p:grpSp>
      <p:grpSp>
        <p:nvGrpSpPr>
          <p:cNvPr id="24" name="Группа 23"/>
          <p:cNvGrpSpPr/>
          <p:nvPr/>
        </p:nvGrpSpPr>
        <p:grpSpPr>
          <a:xfrm>
            <a:off x="6607982" y="3397385"/>
            <a:ext cx="3084843" cy="2743438"/>
            <a:chOff x="6607982" y="3397385"/>
            <a:chExt cx="3084843" cy="2743438"/>
          </a:xfrm>
        </p:grpSpPr>
        <p:pic>
          <p:nvPicPr>
            <p:cNvPr id="9" name="Рисунок 8"/>
            <p:cNvPicPr>
              <a:picLocks noChangeAspect="1"/>
            </p:cNvPicPr>
            <p:nvPr/>
          </p:nvPicPr>
          <p:blipFill>
            <a:blip r:embed="rId6"/>
            <a:stretch>
              <a:fillRect/>
            </a:stretch>
          </p:blipFill>
          <p:spPr>
            <a:xfrm>
              <a:off x="6607982" y="3397385"/>
              <a:ext cx="3084843" cy="2743438"/>
            </a:xfrm>
            <a:prstGeom prst="rect">
              <a:avLst/>
            </a:prstGeom>
          </p:spPr>
        </p:pic>
        <p:sp>
          <p:nvSpPr>
            <p:cNvPr id="15" name="TextBox 14"/>
            <p:cNvSpPr txBox="1"/>
            <p:nvPr/>
          </p:nvSpPr>
          <p:spPr>
            <a:xfrm>
              <a:off x="6633883" y="4087906"/>
              <a:ext cx="3021105" cy="1754326"/>
            </a:xfrm>
            <a:prstGeom prst="rect">
              <a:avLst/>
            </a:prstGeom>
            <a:noFill/>
          </p:spPr>
          <p:txBody>
            <a:bodyPr wrap="square" rtlCol="0">
              <a:spAutoFit/>
            </a:bodyPr>
            <a:lstStyle/>
            <a:p>
              <a:pPr algn="ctr"/>
              <a:r>
                <a:rPr lang="ru-RU" dirty="0" smtClean="0"/>
                <a:t>При чтении стихотворения следует найти слова или словосочетания, которые надо выделить голосом, верно поставить ударение в словах.</a:t>
              </a:r>
            </a:p>
          </p:txBody>
        </p:sp>
        <p:sp>
          <p:nvSpPr>
            <p:cNvPr id="20" name="TextBox 19"/>
            <p:cNvSpPr txBox="1"/>
            <p:nvPr/>
          </p:nvSpPr>
          <p:spPr>
            <a:xfrm>
              <a:off x="9135035" y="3487271"/>
              <a:ext cx="322524" cy="369332"/>
            </a:xfrm>
            <a:prstGeom prst="rect">
              <a:avLst/>
            </a:prstGeom>
            <a:noFill/>
          </p:spPr>
          <p:txBody>
            <a:bodyPr wrap="none" rtlCol="0">
              <a:spAutoFit/>
            </a:bodyPr>
            <a:lstStyle/>
            <a:p>
              <a:pPr algn="ctr"/>
              <a:r>
                <a:rPr lang="ru-RU" dirty="0" smtClean="0">
                  <a:latin typeface="a_PlakatCmplSh" pitchFamily="34" charset="-52"/>
                </a:rPr>
                <a:t>4</a:t>
              </a:r>
            </a:p>
          </p:txBody>
        </p:sp>
      </p:grpSp>
      <p:pic>
        <p:nvPicPr>
          <p:cNvPr id="1026" name="Picture 2" descr="http://coloring4fun.com/wp-content/uploads/2013/03/school_cl_21.jpg"/>
          <p:cNvPicPr>
            <a:picLocks noChangeAspect="1" noChangeArrowheads="1"/>
          </p:cNvPicPr>
          <p:nvPr/>
        </p:nvPicPr>
        <p:blipFill>
          <a:blip r:embed="rId7" cstate="print">
            <a:clrChange>
              <a:clrFrom>
                <a:srgbClr val="FFFFFF"/>
              </a:clrFrom>
              <a:clrTo>
                <a:srgbClr val="FFFFFF">
                  <a:alpha val="0"/>
                </a:srgbClr>
              </a:clrTo>
            </a:clrChange>
          </a:blip>
          <a:srcRect l="8465" t="11739" r="9373" b="16391"/>
          <a:stretch>
            <a:fillRect/>
          </a:stretch>
        </p:blipFill>
        <p:spPr bwMode="auto">
          <a:xfrm>
            <a:off x="2218407" y="2005534"/>
            <a:ext cx="947415" cy="1071922"/>
          </a:xfrm>
          <a:prstGeom prst="rect">
            <a:avLst/>
          </a:prstGeom>
          <a:noFill/>
        </p:spPr>
      </p:pic>
    </p:spTree>
    <p:extLst>
      <p:ext uri="{BB962C8B-B14F-4D97-AF65-F5344CB8AC3E}">
        <p14:creationId xmlns:p14="http://schemas.microsoft.com/office/powerpoint/2010/main" val="4136822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699246" y="152400"/>
            <a:ext cx="8368554" cy="146124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Autofit/>
          </a:bodyPr>
          <a:lstStyle/>
          <a:p>
            <a:r>
              <a:rPr lang="ru-RU" sz="2400" dirty="0" smtClean="0"/>
              <a:t>Раздел 1. Любите книгу</a:t>
            </a:r>
            <a:br>
              <a:rPr lang="ru-RU" sz="2400" dirty="0" smtClean="0"/>
            </a:br>
            <a:r>
              <a:rPr lang="ru-RU" sz="2400" dirty="0" smtClean="0"/>
              <a:t>Тема 1: Рукописные книги Древней Руси. Стихи и пословицы о книге.</a:t>
            </a:r>
            <a:r>
              <a:rPr lang="en-US" sz="2800" dirty="0" smtClean="0"/>
              <a:t/>
            </a:r>
            <a:br>
              <a:rPr lang="en-US" sz="2800" dirty="0" smtClean="0"/>
            </a:br>
            <a:endParaRPr lang="ru-RU" sz="2800" dirty="0"/>
          </a:p>
        </p:txBody>
      </p:sp>
      <p:sp>
        <p:nvSpPr>
          <p:cNvPr id="3" name="Содержимое 2"/>
          <p:cNvSpPr>
            <a:spLocks noGrp="1"/>
          </p:cNvSpPr>
          <p:nvPr>
            <p:ph idx="1"/>
          </p:nvPr>
        </p:nvSpPr>
        <p:spPr/>
        <p:txBody>
          <a:bodyPr>
            <a:normAutofit fontScale="85000" lnSpcReduction="20000"/>
          </a:bodyPr>
          <a:lstStyle/>
          <a:p>
            <a:pPr marL="514350" indent="-514350">
              <a:buNone/>
            </a:pPr>
            <a:r>
              <a:rPr lang="ru-RU" sz="2400" b="1" dirty="0" smtClean="0"/>
              <a:t>Введение:</a:t>
            </a:r>
            <a:r>
              <a:rPr lang="ru-RU" sz="2400" dirty="0" smtClean="0"/>
              <a:t> Ребята, вчера вечером, когда я читала книгу, то мне захотелось узнать.  Как книги выглядели раньше? Кто их создавал? А вы знаете ответ на этот вопрос?  Всё, что мы сегодня узнаем на уроке о книге, давайте поместим в новый шаблон. Учитель показывает пример из своей тетради. Так вам легко будет найти нужную информацию, когда она вам понадобится. </a:t>
            </a:r>
          </a:p>
          <a:p>
            <a:pPr marL="514350" indent="-514350">
              <a:buNone/>
            </a:pPr>
            <a:r>
              <a:rPr lang="ru-RU" sz="2400" b="1" dirty="0" smtClean="0"/>
              <a:t>Интерактивный элемент:</a:t>
            </a:r>
          </a:p>
          <a:p>
            <a:pPr marL="514350" indent="-514350">
              <a:buNone/>
            </a:pPr>
            <a:r>
              <a:rPr lang="ru-RU" sz="2400" dirty="0" smtClean="0"/>
              <a:t>1. Вырезать шаблон </a:t>
            </a:r>
            <a:r>
              <a:rPr lang="ru-RU" sz="2400" dirty="0" err="1" smtClean="0"/>
              <a:t>мини-лэпбука</a:t>
            </a:r>
            <a:r>
              <a:rPr lang="ru-RU" sz="2400" dirty="0" smtClean="0"/>
              <a:t>. </a:t>
            </a:r>
          </a:p>
          <a:p>
            <a:pPr marL="514350" indent="-514350">
              <a:buNone/>
            </a:pPr>
            <a:r>
              <a:rPr lang="ru-RU" sz="2400" dirty="0" smtClean="0"/>
              <a:t>2. Приклеить его в тетрадь.</a:t>
            </a:r>
          </a:p>
          <a:p>
            <a:pPr>
              <a:buNone/>
            </a:pPr>
            <a:r>
              <a:rPr lang="ru-RU" sz="2400" dirty="0" smtClean="0"/>
              <a:t>3.  Пусть ученики допишут пословицу о книге из учебника или приведут свой пример. </a:t>
            </a:r>
          </a:p>
          <a:p>
            <a:pPr>
              <a:buNone/>
            </a:pPr>
            <a:r>
              <a:rPr lang="ru-RU" sz="2400" dirty="0" smtClean="0"/>
              <a:t>4. Оформите обложку </a:t>
            </a:r>
            <a:r>
              <a:rPr lang="ru-RU" sz="2400" dirty="0" err="1" smtClean="0"/>
              <a:t>мини-лэпбука</a:t>
            </a:r>
            <a:endParaRPr lang="ru-RU" sz="2400" dirty="0" smtClean="0"/>
          </a:p>
          <a:p>
            <a:pPr>
              <a:buNone/>
            </a:pPr>
            <a:r>
              <a:rPr lang="ru-RU" sz="2400" b="1" dirty="0" smtClean="0"/>
              <a:t>Задание к элементу: </a:t>
            </a:r>
            <a:r>
              <a:rPr lang="ru-RU" sz="2400" dirty="0" smtClean="0"/>
              <a:t>перескажи ребятам, пользуясь подсказками в </a:t>
            </a:r>
            <a:r>
              <a:rPr lang="ru-RU" sz="2400" dirty="0" err="1" smtClean="0"/>
              <a:t>мини-лэпбуке</a:t>
            </a:r>
            <a:r>
              <a:rPr lang="ru-RU" sz="2400" dirty="0" smtClean="0"/>
              <a:t>, что ты узнал о книге.</a:t>
            </a:r>
          </a:p>
          <a:p>
            <a:pPr>
              <a:buNone/>
            </a:pPr>
            <a:r>
              <a:rPr lang="ru-RU" sz="2400" b="1" dirty="0" smtClean="0"/>
              <a:t>Домашнее задание: </a:t>
            </a:r>
            <a:r>
              <a:rPr lang="ru-RU" sz="2400" dirty="0" smtClean="0"/>
              <a:t>оформить обложку </a:t>
            </a:r>
            <a:r>
              <a:rPr lang="ru-RU" sz="2400" dirty="0" err="1" smtClean="0"/>
              <a:t>мини-лэпбука</a:t>
            </a:r>
            <a:r>
              <a:rPr lang="ru-RU" sz="2400" dirty="0" smtClean="0"/>
              <a:t>.</a:t>
            </a:r>
            <a:endParaRPr lang="ru-RU"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школа\ИТ  в начальной школе\фото шаблонов по литературному чтению для ИТ\viber image 2020-04-05 , 19.58.49.jpg"/>
          <p:cNvPicPr>
            <a:picLocks noChangeAspect="1" noChangeArrowheads="1"/>
          </p:cNvPicPr>
          <p:nvPr/>
        </p:nvPicPr>
        <p:blipFill>
          <a:blip r:embed="rId2"/>
          <a:srcRect/>
          <a:stretch>
            <a:fillRect/>
          </a:stretch>
        </p:blipFill>
        <p:spPr bwMode="auto">
          <a:xfrm>
            <a:off x="439601" y="198782"/>
            <a:ext cx="4305184" cy="3763617"/>
          </a:xfrm>
          <a:prstGeom prst="rect">
            <a:avLst/>
          </a:prstGeom>
          <a:noFill/>
        </p:spPr>
      </p:pic>
      <p:pic>
        <p:nvPicPr>
          <p:cNvPr id="53251" name="Picture 3" descr="D:\школа\ИТ  в начальной школе\фото шаблонов по литературному чтению для ИТ\viber image 2020-04-05 , 20.16.09.jpg"/>
          <p:cNvPicPr>
            <a:picLocks noChangeAspect="1" noChangeArrowheads="1"/>
          </p:cNvPicPr>
          <p:nvPr/>
        </p:nvPicPr>
        <p:blipFill>
          <a:blip r:embed="rId3"/>
          <a:srcRect/>
          <a:stretch>
            <a:fillRect/>
          </a:stretch>
        </p:blipFill>
        <p:spPr bwMode="auto">
          <a:xfrm>
            <a:off x="5168348" y="2222469"/>
            <a:ext cx="3985591" cy="423941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rot="16200000">
            <a:off x="1819318" y="-836148"/>
            <a:ext cx="6194073" cy="8407113"/>
          </a:xfrm>
          <a:prstGeom prst="rect">
            <a:avLst/>
          </a:prstGeom>
        </p:spPr>
      </p:pic>
      <p:pic>
        <p:nvPicPr>
          <p:cNvPr id="47106" name="Picture 2"/>
          <p:cNvPicPr>
            <a:picLocks noChangeAspect="1" noChangeArrowheads="1"/>
          </p:cNvPicPr>
          <p:nvPr/>
        </p:nvPicPr>
        <p:blipFill>
          <a:blip r:embed="rId3"/>
          <a:srcRect t="5568"/>
          <a:stretch>
            <a:fillRect/>
          </a:stretch>
        </p:blipFill>
        <p:spPr bwMode="auto">
          <a:xfrm>
            <a:off x="3031435" y="1361660"/>
            <a:ext cx="3812138" cy="1727337"/>
          </a:xfrm>
          <a:prstGeom prst="rect">
            <a:avLst/>
          </a:prstGeom>
          <a:noFill/>
          <a:ln w="9525">
            <a:solidFill>
              <a:srgbClr val="008000"/>
            </a:solidFill>
            <a:miter lim="800000"/>
            <a:headEnd/>
            <a:tailEnd/>
          </a:ln>
          <a:effectLst/>
        </p:spPr>
      </p:pic>
      <p:sp>
        <p:nvSpPr>
          <p:cNvPr id="6" name="Прямоугольник 5"/>
          <p:cNvSpPr/>
          <p:nvPr/>
        </p:nvSpPr>
        <p:spPr>
          <a:xfrm>
            <a:off x="2871764" y="407504"/>
            <a:ext cx="4055810" cy="769441"/>
          </a:xfrm>
          <a:prstGeom prst="rect">
            <a:avLst/>
          </a:prstGeom>
          <a:noFill/>
        </p:spPr>
        <p:txBody>
          <a:bodyPr wrap="square" lIns="91440" tIns="45720" rIns="91440" bIns="45720">
            <a:spAutoFit/>
          </a:bodyPr>
          <a:lstStyle/>
          <a:p>
            <a:pPr algn="ctr"/>
            <a:r>
              <a:rPr lang="ru-RU"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Любите книгу</a:t>
            </a:r>
            <a:endParaRPr lang="ru-RU"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TextBox 6"/>
          <p:cNvSpPr txBox="1"/>
          <p:nvPr/>
        </p:nvSpPr>
        <p:spPr>
          <a:xfrm>
            <a:off x="5893904" y="3110947"/>
            <a:ext cx="936474" cy="369332"/>
          </a:xfrm>
          <a:prstGeom prst="rect">
            <a:avLst/>
          </a:prstGeom>
          <a:noFill/>
        </p:spPr>
        <p:txBody>
          <a:bodyPr wrap="none" rtlCol="0">
            <a:spAutoFit/>
          </a:bodyPr>
          <a:lstStyle/>
          <a:p>
            <a:pPr algn="ctr"/>
            <a:r>
              <a:rPr lang="ru-RU" dirty="0" smtClean="0">
                <a:latin typeface="Arial Narrow" pitchFamily="34" charset="0"/>
                <a:cs typeface="Aharoni" pitchFamily="2" charset="-79"/>
              </a:rPr>
              <a:t>В. Боков</a:t>
            </a:r>
          </a:p>
        </p:txBody>
      </p:sp>
      <p:sp>
        <p:nvSpPr>
          <p:cNvPr id="8" name="Скругленный прямоугольник 7"/>
          <p:cNvSpPr/>
          <p:nvPr/>
        </p:nvSpPr>
        <p:spPr>
          <a:xfrm>
            <a:off x="3180522" y="3657601"/>
            <a:ext cx="3478696" cy="705678"/>
          </a:xfrm>
          <a:prstGeom prst="roundRect">
            <a:avLst/>
          </a:prstGeom>
          <a:solidFill>
            <a:schemeClr val="accent2">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dirty="0" smtClean="0">
                <a:solidFill>
                  <a:schemeClr val="tx1"/>
                </a:solidFill>
              </a:rPr>
              <a:t>Ум без книги – что птица без крыльев.</a:t>
            </a:r>
            <a:endParaRPr lang="ru-RU" dirty="0">
              <a:solidFill>
                <a:schemeClr val="tx1"/>
              </a:solidFill>
            </a:endParaRPr>
          </a:p>
        </p:txBody>
      </p:sp>
      <p:sp>
        <p:nvSpPr>
          <p:cNvPr id="9" name="Скругленный прямоугольник 8"/>
          <p:cNvSpPr/>
          <p:nvPr/>
        </p:nvSpPr>
        <p:spPr>
          <a:xfrm>
            <a:off x="3223592" y="4664767"/>
            <a:ext cx="3478696" cy="705678"/>
          </a:xfrm>
          <a:prstGeom prst="roundRect">
            <a:avLst/>
          </a:prstGeom>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dirty="0" smtClean="0">
                <a:solidFill>
                  <a:schemeClr val="tx1"/>
                </a:solidFill>
              </a:rPr>
              <a:t>Возьми книгу в руки, не будет скуки.</a:t>
            </a:r>
            <a:endParaRPr lang="ru-RU" dirty="0">
              <a:solidFill>
                <a:schemeClr val="tx1"/>
              </a:solidFill>
            </a:endParaRPr>
          </a:p>
        </p:txBody>
      </p:sp>
      <p:sp>
        <p:nvSpPr>
          <p:cNvPr id="10" name="Скругленный прямоугольник 9"/>
          <p:cNvSpPr/>
          <p:nvPr/>
        </p:nvSpPr>
        <p:spPr>
          <a:xfrm>
            <a:off x="3207026" y="5572541"/>
            <a:ext cx="3478696" cy="705678"/>
          </a:xfrm>
          <a:prstGeom prst="roundRect">
            <a:avLst/>
          </a:prstGeom>
          <a:solidFill>
            <a:schemeClr val="accent6">
              <a:lumMod val="40000"/>
              <a:lumOff val="60000"/>
            </a:schemeClr>
          </a:solidFill>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solidFill>
                <a:schemeClr val="tx1"/>
              </a:solidFill>
            </a:endParaRPr>
          </a:p>
        </p:txBody>
      </p:sp>
      <p:cxnSp>
        <p:nvCxnSpPr>
          <p:cNvPr id="12" name="Прямая соединительная линия 11"/>
          <p:cNvCxnSpPr>
            <a:stCxn id="10" idx="1"/>
            <a:endCxn id="10" idx="3"/>
          </p:cNvCxnSpPr>
          <p:nvPr/>
        </p:nvCxnSpPr>
        <p:spPr>
          <a:xfrm rot="10800000" flipH="1">
            <a:off x="3207026" y="5925380"/>
            <a:ext cx="3478696" cy="15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7076661" y="437322"/>
            <a:ext cx="1977887" cy="1610138"/>
          </a:xfrm>
          <a:prstGeom prst="ellipse">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i="1" dirty="0" smtClean="0"/>
              <a:t>Первые книги на Руси были</a:t>
            </a:r>
          </a:p>
          <a:p>
            <a:pPr algn="ctr"/>
            <a:r>
              <a:rPr lang="ru-RU" sz="1600" i="1" dirty="0" smtClean="0"/>
              <a:t>рукописными</a:t>
            </a:r>
            <a:endParaRPr lang="ru-RU" sz="1600" i="1" dirty="0"/>
          </a:p>
        </p:txBody>
      </p:sp>
      <p:sp>
        <p:nvSpPr>
          <p:cNvPr id="15" name="Скругленный прямоугольник 14"/>
          <p:cNvSpPr/>
          <p:nvPr/>
        </p:nvSpPr>
        <p:spPr>
          <a:xfrm>
            <a:off x="7116418" y="2295939"/>
            <a:ext cx="1828800" cy="2027584"/>
          </a:xfrm>
          <a:prstGeom prst="roundRect">
            <a:avLst/>
          </a:prstGeom>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600" i="1" dirty="0" smtClean="0"/>
              <a:t>Переплёт для неё делался из досок и обтягивался</a:t>
            </a:r>
          </a:p>
          <a:p>
            <a:pPr algn="ctr"/>
            <a:r>
              <a:rPr lang="ru-RU" sz="1600" i="1" dirty="0" smtClean="0"/>
              <a:t>кожей или тканью</a:t>
            </a:r>
          </a:p>
          <a:p>
            <a:pPr algn="ctr"/>
            <a:endParaRPr lang="ru-RU" dirty="0"/>
          </a:p>
        </p:txBody>
      </p:sp>
      <p:sp>
        <p:nvSpPr>
          <p:cNvPr id="17" name="Овал 16"/>
          <p:cNvSpPr/>
          <p:nvPr/>
        </p:nvSpPr>
        <p:spPr>
          <a:xfrm>
            <a:off x="7116417" y="4515678"/>
            <a:ext cx="1898374" cy="1775792"/>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1400" i="1" dirty="0" smtClean="0"/>
              <a:t>Чаще всего книги писали и переписывали учёные-монахи.</a:t>
            </a:r>
          </a:p>
          <a:p>
            <a:pPr algn="ctr"/>
            <a:r>
              <a:rPr lang="ru-RU" sz="1400" i="1" dirty="0" smtClean="0"/>
              <a:t>На это у них уходили годы.</a:t>
            </a:r>
            <a:endParaRPr lang="ru-RU" sz="1400" i="1" dirty="0"/>
          </a:p>
        </p:txBody>
      </p:sp>
      <p:sp>
        <p:nvSpPr>
          <p:cNvPr id="19" name="Овал 18"/>
          <p:cNvSpPr/>
          <p:nvPr/>
        </p:nvSpPr>
        <p:spPr>
          <a:xfrm>
            <a:off x="778566" y="470453"/>
            <a:ext cx="1977887" cy="1610138"/>
          </a:xfrm>
          <a:prstGeom prst="ellipse">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i="1" dirty="0" smtClean="0"/>
              <a:t>Самым известным монахом был</a:t>
            </a:r>
          </a:p>
          <a:p>
            <a:pPr algn="ctr"/>
            <a:r>
              <a:rPr lang="ru-RU" sz="1600" i="1" dirty="0" smtClean="0"/>
              <a:t>Нестор-летописец.</a:t>
            </a:r>
            <a:endParaRPr lang="ru-RU" sz="1600" i="1" dirty="0"/>
          </a:p>
        </p:txBody>
      </p:sp>
      <p:sp>
        <p:nvSpPr>
          <p:cNvPr id="20" name="Скругленный прямоугольник 19"/>
          <p:cNvSpPr/>
          <p:nvPr/>
        </p:nvSpPr>
        <p:spPr>
          <a:xfrm>
            <a:off x="778564" y="2179983"/>
            <a:ext cx="1964635" cy="2560982"/>
          </a:xfrm>
          <a:prstGeom prst="roundRect">
            <a:avLst/>
          </a:prstGeom>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600" i="1" dirty="0" smtClean="0"/>
              <a:t>Он перевёл на русский язык многие труды.</a:t>
            </a:r>
          </a:p>
          <a:p>
            <a:pPr algn="ctr"/>
            <a:r>
              <a:rPr lang="ru-RU" sz="1600" i="1" dirty="0" smtClean="0"/>
              <a:t>Создал первую летопись, которая называлась «Повесть временных лет»</a:t>
            </a:r>
          </a:p>
          <a:p>
            <a:pPr algn="ctr"/>
            <a:endParaRPr lang="ru-RU" dirty="0"/>
          </a:p>
        </p:txBody>
      </p:sp>
      <p:pic>
        <p:nvPicPr>
          <p:cNvPr id="47108" name="Picture 4" descr="https://www.pravoslavnaya-biblioteka.ru/images/easyblog_articles/1853/b2ap3_large_27624.jpg"/>
          <p:cNvPicPr>
            <a:picLocks noChangeAspect="1" noChangeArrowheads="1"/>
          </p:cNvPicPr>
          <p:nvPr/>
        </p:nvPicPr>
        <p:blipFill>
          <a:blip r:embed="rId4" cstate="print"/>
          <a:srcRect l="23157" r="3501" b="51835"/>
          <a:stretch>
            <a:fillRect/>
          </a:stretch>
        </p:blipFill>
        <p:spPr bwMode="auto">
          <a:xfrm>
            <a:off x="874643" y="4843072"/>
            <a:ext cx="1749287" cy="1527910"/>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dirty="0" smtClean="0">
            <a:latin typeface="a_PlakatCmplSh" pitchFamily="34" charset="-5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E7A85887BC00AB4B902C95D0D0122006" ma:contentTypeVersion="49" ma:contentTypeDescription="Создание документа." ma:contentTypeScope="" ma:versionID="e1beba7d97727391086f3c76e5681afa">
  <xsd:schema xmlns:xsd="http://www.w3.org/2001/XMLSchema" xmlns:xs="http://www.w3.org/2001/XMLSchema" xmlns:p="http://schemas.microsoft.com/office/2006/metadata/properties" xmlns:ns2="4a252ca3-5a62-4c1c-90a6-29f4710e47f8" targetNamespace="http://schemas.microsoft.com/office/2006/metadata/properties" ma:root="true" ma:fieldsID="644226da6f114a0b9638dd6372d57a13" ns2:_="">
    <xsd:import namespace="4a252ca3-5a62-4c1c-90a6-29f4710e47f8"/>
    <xsd:element name="properties">
      <xsd:complexType>
        <xsd:sequence>
          <xsd:element name="documentManagement">
            <xsd:complexType>
              <xsd:all>
                <xsd:element ref="ns2: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252ca3-5a62-4c1c-90a6-29f4710e47f8"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10"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674CBBA4-2FEC-49BE-8D8C-4D949998DF60}"/>
</file>

<file path=customXml/itemProps2.xml><?xml version="1.0" encoding="utf-8"?>
<ds:datastoreItem xmlns:ds="http://schemas.openxmlformats.org/officeDocument/2006/customXml" ds:itemID="{417BCBEA-73E2-41D3-99D2-88490F8B85F2}"/>
</file>

<file path=customXml/itemProps3.xml><?xml version="1.0" encoding="utf-8"?>
<ds:datastoreItem xmlns:ds="http://schemas.openxmlformats.org/officeDocument/2006/customXml" ds:itemID="{FE68AA72-87D6-46EF-8B52-F097A0724131}"/>
</file>

<file path=customXml/itemProps4.xml><?xml version="1.0" encoding="utf-8"?>
<ds:datastoreItem xmlns:ds="http://schemas.openxmlformats.org/officeDocument/2006/customXml" ds:itemID="{81A3D568-817D-4779-94E8-60AC5B5D3FBF}"/>
</file>

<file path=docProps/app.xml><?xml version="1.0" encoding="utf-8"?>
<Properties xmlns="http://schemas.openxmlformats.org/officeDocument/2006/extended-properties" xmlns:vt="http://schemas.openxmlformats.org/officeDocument/2006/docPropsVTypes">
  <Template>Office Theme</Template>
  <TotalTime>2754</TotalTime>
  <Words>3838</Words>
  <Application>Microsoft Office PowerPoint</Application>
  <PresentationFormat>Лист A4 (210x297 мм)</PresentationFormat>
  <Paragraphs>534</Paragraphs>
  <Slides>63</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63</vt:i4>
      </vt:variant>
    </vt:vector>
  </HeadingPairs>
  <TitlesOfParts>
    <vt:vector size="74" baseType="lpstr">
      <vt:lpstr>a_PlakatCmplSh</vt:lpstr>
      <vt:lpstr>Aharoni</vt:lpstr>
      <vt:lpstr>Arial</vt:lpstr>
      <vt:lpstr>Arial Black</vt:lpstr>
      <vt:lpstr>Arial Narrow</vt:lpstr>
      <vt:lpstr>Calibri</vt:lpstr>
      <vt:lpstr>Calibri Light</vt:lpstr>
      <vt:lpstr>Century Schoolbook</vt:lpstr>
      <vt:lpstr>Comic Sans MS</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Раздел 1. Любите книгу Тема 1: Рукописные книги Древней Руси. Стихи и пословицы о книге.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Раздел 2. Краски осени Тема 4: Народные пословицы и поговорки об осени. Загадки. </vt:lpstr>
      <vt:lpstr>Презентация PowerPoint</vt:lpstr>
      <vt:lpstr>Презентация PowerPoint</vt:lpstr>
      <vt:lpstr>Презентация PowerPoint</vt:lpstr>
      <vt:lpstr>Презентация PowerPoint</vt:lpstr>
      <vt:lpstr>Раздел 3. Мир народной сказки Тема 5. Сказки разных народов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Раздел 4. Весёлый хоровод Тема 8: «Виды устного народного творчества» </vt:lpstr>
      <vt:lpstr>Презентация PowerPoint</vt:lpstr>
      <vt:lpstr>Презентация PowerPoint</vt:lpstr>
      <vt:lpstr>Презентация PowerPoint</vt:lpstr>
      <vt:lpstr>Раздел 5. Мы-друзья Тема 9: «Э. Успенский. Крокодил Гена и его друзья» </vt:lpstr>
      <vt:lpstr>Презентация PowerPoint</vt:lpstr>
      <vt:lpstr>Презентация PowerPoint</vt:lpstr>
      <vt:lpstr>Презентация PowerPoint</vt:lpstr>
      <vt:lpstr>Презентация PowerPoint</vt:lpstr>
      <vt:lpstr>Раздел 5. «Мы-друзья» Тема 10: «Басня»</vt:lpstr>
      <vt:lpstr>Презентация PowerPoint</vt:lpstr>
      <vt:lpstr>Презентация PowerPoint</vt:lpstr>
      <vt:lpstr>Раздел 5. «Мы - друзья» Тема 11: «План пересказа произведения»</vt:lpstr>
      <vt:lpstr>Презентация PowerPoint</vt:lpstr>
      <vt:lpstr>Презентация PowerPoint</vt:lpstr>
      <vt:lpstr>Раздел 5: Мы-друзья Тема 12: «Маленькие и большие секреты страны Литературии». </vt:lpstr>
      <vt:lpstr>Презентация PowerPoint</vt:lpstr>
      <vt:lpstr>Презентация PowerPoint</vt:lpstr>
      <vt:lpstr>Раздел 6: Здравствуй, матушка-зима! Тема 13: «Зимние загадки» </vt:lpstr>
      <vt:lpstr>Презентация PowerPoint</vt:lpstr>
      <vt:lpstr>Презентация PowerPoint</vt:lpstr>
      <vt:lpstr>Раздел 6: Здравствуй, матушка-зима! Тема 14: «Стихотворения о зиме» </vt:lpstr>
      <vt:lpstr>Презентация PowerPoint</vt:lpstr>
      <vt:lpstr>Презентация PowerPoint</vt:lpstr>
      <vt:lpstr>Презентация PowerPoint</vt:lpstr>
      <vt:lpstr>Раздел 6: «Здравствуй, матушка-зима!» Тема 15: «Выразительное чтение стихотворений». </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Anastasia Rykova</dc:creator>
  <cp:lastModifiedBy>Пользователь</cp:lastModifiedBy>
  <cp:revision>244</cp:revision>
  <cp:lastPrinted>2021-10-31T20:06:21Z</cp:lastPrinted>
  <dcterms:created xsi:type="dcterms:W3CDTF">2019-07-29T10:41:57Z</dcterms:created>
  <dcterms:modified xsi:type="dcterms:W3CDTF">2021-10-31T20:37:45Z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0x010100E7A85887BC00AB4B902C95D0D0122006</vt:lpwstr>
  </property>
</Properties>
</file>