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75" r:id="rId5"/>
    <p:sldId id="270" r:id="rId6"/>
    <p:sldId id="272" r:id="rId7"/>
    <p:sldId id="277" r:id="rId8"/>
    <p:sldId id="271" r:id="rId9"/>
    <p:sldId id="278" r:id="rId10"/>
    <p:sldId id="279" r:id="rId11"/>
    <p:sldId id="280" r:id="rId12"/>
    <p:sldId id="281" r:id="rId13"/>
    <p:sldId id="282" r:id="rId14"/>
    <p:sldId id="284" r:id="rId15"/>
    <p:sldId id="285" r:id="rId16"/>
    <p:sldId id="286" r:id="rId17"/>
    <p:sldId id="287" r:id="rId18"/>
    <p:sldId id="288" r:id="rId19"/>
    <p:sldId id="289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86455" autoAdjust="0"/>
  </p:normalViewPr>
  <p:slideViewPr>
    <p:cSldViewPr>
      <p:cViewPr varScale="1">
        <p:scale>
          <a:sx n="95" d="100"/>
          <a:sy n="95" d="100"/>
        </p:scale>
        <p:origin x="15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A751-ED0D-4363-960D-EA0401451D1B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A751-ED0D-4363-960D-EA0401451D1B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A751-ED0D-4363-960D-EA0401451D1B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A751-ED0D-4363-960D-EA0401451D1B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A751-ED0D-4363-960D-EA0401451D1B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A751-ED0D-4363-960D-EA0401451D1B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A751-ED0D-4363-960D-EA0401451D1B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A751-ED0D-4363-960D-EA0401451D1B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A751-ED0D-4363-960D-EA0401451D1B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A751-ED0D-4363-960D-EA0401451D1B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A751-ED0D-4363-960D-EA0401451D1B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88BA751-ED0D-4363-960D-EA0401451D1B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>
            <a:off x="539552" y="980728"/>
            <a:ext cx="7848872" cy="3312367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Основы законодательства РФ и Костромской области: меры социальной поддержки семей участников СВО </a:t>
            </a:r>
          </a:p>
          <a:p>
            <a:endParaRPr lang="ru-RU" sz="28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332656"/>
            <a:ext cx="761804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Государственное казенное учреждение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 «Костромской областной Центр социальной помощи семье и детям»</a:t>
            </a:r>
            <a:br>
              <a:rPr lang="ru-RU" sz="1800" b="1" dirty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3203848" y="4437112"/>
            <a:ext cx="5352190" cy="2232248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r"/>
            <a:r>
              <a:rPr lang="ru-RU" sz="1800" b="1" dirty="0">
                <a:solidFill>
                  <a:schemeClr val="tx1"/>
                </a:solidFill>
              </a:rPr>
              <a:t>Заведующая отделением сопровождения лиц, выполняющих (выполнявших) задачи в ходе СВО, и их семей ГКУ «</a:t>
            </a:r>
            <a:r>
              <a:rPr lang="ru-RU" sz="1800" b="1" dirty="0" err="1">
                <a:solidFill>
                  <a:schemeClr val="tx1"/>
                </a:solidFill>
              </a:rPr>
              <a:t>КОЦСПСиД</a:t>
            </a:r>
            <a:r>
              <a:rPr lang="ru-RU" sz="1800" b="1" dirty="0">
                <a:solidFill>
                  <a:schemeClr val="tx1"/>
                </a:solidFill>
              </a:rPr>
              <a:t>»   </a:t>
            </a:r>
          </a:p>
          <a:p>
            <a:pPr algn="r"/>
            <a:r>
              <a:rPr lang="ru-RU" sz="1800" b="1" dirty="0">
                <a:solidFill>
                  <a:schemeClr val="tx1"/>
                </a:solidFill>
              </a:rPr>
              <a:t>Волкова Наталья Евгеньевна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6D9FE3-68FC-1BB2-FE57-78CE44F098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95536" y="4580460"/>
            <a:ext cx="2000647" cy="19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35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737777-4209-20C7-06D5-F8F2E7EAE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41"/>
            <a:ext cx="3349738" cy="33497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AFB359-01B5-4980-4C9D-A8B14B6A4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54" y="26041"/>
            <a:ext cx="3349738" cy="33497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6879EE-CD70-828B-4C54-928EB4F634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32" y="3482221"/>
            <a:ext cx="3363898" cy="33638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1F0ADA-B001-5319-208A-EBC4387A64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94" y="3494102"/>
            <a:ext cx="3363898" cy="336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3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D64975-1024-6143-D29C-612D53474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" y="15258"/>
            <a:ext cx="3622197" cy="36221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5500ED-1630-86F9-A226-666408FB9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581"/>
            <a:ext cx="3607874" cy="36078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FEED80-DA47-52FF-1FA9-A20F491673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90" y="3637455"/>
            <a:ext cx="3194619" cy="319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4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FBFDEEC-1793-D404-149B-2FE88EB6F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7" y="2276872"/>
            <a:ext cx="7524824" cy="4104456"/>
          </a:xfrm>
        </p:spPr>
        <p:txBody>
          <a:bodyPr/>
          <a:lstStyle/>
          <a:p>
            <a:r>
              <a:rPr lang="ru-RU" dirty="0"/>
              <a:t>Предоставление бесплатных земельных участков под индивидуальное жилищное строительство;</a:t>
            </a:r>
          </a:p>
          <a:p>
            <a:r>
              <a:rPr lang="ru-RU" dirty="0"/>
              <a:t>Льготное предоставление 250 кубометров пиломатериалов для строительства жилья;</a:t>
            </a:r>
          </a:p>
          <a:p>
            <a:r>
              <a:rPr lang="ru-RU" dirty="0"/>
              <a:t>Выплата на газификацию жилого помещения;</a:t>
            </a:r>
          </a:p>
          <a:p>
            <a:r>
              <a:rPr lang="ru-RU" dirty="0"/>
              <a:t>Оказание медпомощи внеочередного порядка;</a:t>
            </a:r>
          </a:p>
          <a:p>
            <a:r>
              <a:rPr lang="ru-RU" dirty="0"/>
              <a:t>Прохождение реабилитации в областных медицинских учреждениях;</a:t>
            </a:r>
          </a:p>
          <a:p>
            <a:r>
              <a:rPr lang="ru-RU" dirty="0"/>
              <a:t>Особый порядок прохождения диспансеризации;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0A31D02-DAE5-D7B3-CF36-9B5B81F78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Губернаторская программа поддержки контрактников-участников СВО и их семей</a:t>
            </a:r>
          </a:p>
        </p:txBody>
      </p:sp>
    </p:spTree>
    <p:extLst>
      <p:ext uri="{BB962C8B-B14F-4D97-AF65-F5344CB8AC3E}">
        <p14:creationId xmlns:p14="http://schemas.microsoft.com/office/powerpoint/2010/main" val="858113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F1DDCED-A6CF-3572-8234-E92B8DB47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Льгота по транспортному налогу;</a:t>
            </a:r>
          </a:p>
          <a:p>
            <a:r>
              <a:rPr lang="ru-RU" dirty="0"/>
              <a:t>Льгота на проезд в общественном транспорте;</a:t>
            </a:r>
          </a:p>
          <a:p>
            <a:r>
              <a:rPr lang="ru-RU" dirty="0"/>
              <a:t>Освобождение от арендной платы за госимущество;</a:t>
            </a:r>
          </a:p>
          <a:p>
            <a:r>
              <a:rPr lang="ru-RU" dirty="0"/>
              <a:t>Бесплатное социальное обслуживание на дому, в стационарах и </a:t>
            </a:r>
            <a:r>
              <a:rPr lang="ru-RU" dirty="0" err="1"/>
              <a:t>соцучреждениях</a:t>
            </a:r>
            <a:r>
              <a:rPr lang="ru-RU" dirty="0"/>
              <a:t>;</a:t>
            </a:r>
          </a:p>
          <a:p>
            <a:r>
              <a:rPr lang="ru-RU" dirty="0"/>
              <a:t>Оказание бесплатной юридической помощи;</a:t>
            </a:r>
          </a:p>
          <a:p>
            <a:r>
              <a:rPr lang="ru-RU" dirty="0"/>
              <a:t>Возможность переобучения по востребованным специальностям и дальнейшее трудоустройство.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0075E60-BF3B-9EC5-BA25-28BE8B46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Губернаторская программа поддержки контрактников-участников СВО и их семей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344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48EF2CD5-2533-BAF0-11C7-351C7F6F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1" y="2708920"/>
            <a:ext cx="9093199" cy="4032448"/>
          </a:xfrm>
        </p:spPr>
        <p:txBody>
          <a:bodyPr/>
          <a:lstStyle/>
          <a:p>
            <a:r>
              <a:rPr lang="ru-RU" dirty="0"/>
              <a:t>Проведение юридических консультаций;</a:t>
            </a:r>
          </a:p>
          <a:p>
            <a:r>
              <a:rPr lang="ru-RU" dirty="0"/>
              <a:t>Оказание волонтерской социально-бытовой помощи;</a:t>
            </a:r>
          </a:p>
          <a:p>
            <a:r>
              <a:rPr lang="ru-RU" dirty="0"/>
              <a:t>Предоставление наборов продуктов питания;</a:t>
            </a:r>
          </a:p>
          <a:p>
            <a:r>
              <a:rPr lang="ru-RU" dirty="0"/>
              <a:t>Предоставление сельхоз-продукции;</a:t>
            </a:r>
          </a:p>
          <a:p>
            <a:r>
              <a:rPr lang="ru-RU" dirty="0"/>
              <a:t>Предоставление предметов одежды и обуви;</a:t>
            </a:r>
          </a:p>
          <a:p>
            <a:r>
              <a:rPr lang="ru-RU" dirty="0"/>
              <a:t>Предоставление школьных принадлежностей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EA9504-2689-1065-6022-ED4412B98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Социально-бытовая помощь</a:t>
            </a:r>
          </a:p>
        </p:txBody>
      </p:sp>
    </p:spTree>
    <p:extLst>
      <p:ext uri="{BB962C8B-B14F-4D97-AF65-F5344CB8AC3E}">
        <p14:creationId xmlns:p14="http://schemas.microsoft.com/office/powerpoint/2010/main" val="2769393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31EEA25-188B-6430-6FE3-1286E408C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492896"/>
            <a:ext cx="8229600" cy="41764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Предоставление мест в школах и детских садах;</a:t>
            </a:r>
          </a:p>
          <a:p>
            <a:r>
              <a:rPr lang="ru-RU" dirty="0"/>
              <a:t>Перевод из одной образовательной организации в другую;</a:t>
            </a:r>
          </a:p>
          <a:p>
            <a:r>
              <a:rPr lang="ru-RU" dirty="0"/>
              <a:t>Индивидуальное сопровождение педагогами-психологами детей;</a:t>
            </a:r>
          </a:p>
          <a:p>
            <a:r>
              <a:rPr lang="ru-RU" dirty="0"/>
              <a:t>Оказание экстренной психологической помощи детям;</a:t>
            </a:r>
          </a:p>
          <a:p>
            <a:r>
              <a:rPr lang="ru-RU" dirty="0"/>
              <a:t>Организация дополнительных занятий по отдельным учебным предметам;</a:t>
            </a:r>
          </a:p>
          <a:p>
            <a:r>
              <a:rPr lang="ru-RU" dirty="0"/>
              <a:t>Дополнительные льготы на питание обучающихся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54EBDA0-8825-BBA6-0D86-705294DD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1216967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9672A9B-6392-2E4F-3800-6D957A77B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564904"/>
            <a:ext cx="7814733" cy="4293096"/>
          </a:xfrm>
        </p:spPr>
        <p:txBody>
          <a:bodyPr>
            <a:normAutofit/>
          </a:bodyPr>
          <a:lstStyle/>
          <a:p>
            <a:r>
              <a:rPr lang="ru-RU" dirty="0"/>
              <a:t>Проведение внеочередных </a:t>
            </a:r>
            <a:r>
              <a:rPr lang="ru-RU" dirty="0" err="1"/>
              <a:t>профосмосмотров</a:t>
            </a:r>
            <a:r>
              <a:rPr lang="ru-RU" dirty="0"/>
              <a:t> членов семей и детей;</a:t>
            </a:r>
          </a:p>
          <a:p>
            <a:r>
              <a:rPr lang="ru-RU" dirty="0"/>
              <a:t>Организация диспансерного наблюдения,  медицинской реабилитации;</a:t>
            </a:r>
          </a:p>
          <a:p>
            <a:r>
              <a:rPr lang="ru-RU" dirty="0"/>
              <a:t>Организация стационарного лечения;</a:t>
            </a:r>
          </a:p>
          <a:p>
            <a:r>
              <a:rPr lang="ru-RU" dirty="0"/>
              <a:t>Организация доставки членов семей в медицинские организации Костромской области;</a:t>
            </a:r>
          </a:p>
          <a:p>
            <a:r>
              <a:rPr lang="ru-RU" dirty="0"/>
              <a:t>Запись к узким специалистам;	</a:t>
            </a:r>
          </a:p>
          <a:p>
            <a:r>
              <a:rPr lang="ru-RU" dirty="0"/>
              <a:t>Прикрепление к госпиталю ветеранов;</a:t>
            </a:r>
          </a:p>
          <a:p>
            <a:r>
              <a:rPr lang="ru-RU" dirty="0"/>
              <a:t>Организация лечения за пределами региона	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24DEE3A-23D9-2710-D56B-EBD3621C0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398946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DDD850D-5595-0624-6EEB-6A872BAA6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636912"/>
            <a:ext cx="7408333" cy="432048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Предоставление мест в группах продленного дня;</a:t>
            </a:r>
          </a:p>
          <a:p>
            <a:r>
              <a:rPr lang="ru-RU" dirty="0"/>
              <a:t>Вовлечение детей в досуговые объединения образовательных организаций;</a:t>
            </a:r>
          </a:p>
          <a:p>
            <a:r>
              <a:rPr lang="ru-RU" dirty="0"/>
              <a:t>Вовлечение детей в досуговые объединения культуры и спорта;</a:t>
            </a:r>
          </a:p>
          <a:p>
            <a:r>
              <a:rPr lang="ru-RU" dirty="0"/>
              <a:t>Вовлечение семей в культурно-досуговые мероприятия библиотечных учреждений	;</a:t>
            </a:r>
          </a:p>
          <a:p>
            <a:r>
              <a:rPr lang="ru-RU" dirty="0"/>
              <a:t>Предоставление билетов на культурные мероприятия;</a:t>
            </a:r>
          </a:p>
          <a:p>
            <a:r>
              <a:rPr lang="ru-RU" dirty="0"/>
              <a:t>Организация выездов в областные учреждения культуры	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AB5889C-3867-81F8-8A46-A7568AFB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досуга и занятости</a:t>
            </a:r>
          </a:p>
        </p:txBody>
      </p:sp>
    </p:spTree>
    <p:extLst>
      <p:ext uri="{BB962C8B-B14F-4D97-AF65-F5344CB8AC3E}">
        <p14:creationId xmlns:p14="http://schemas.microsoft.com/office/powerpoint/2010/main" val="75915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4EB52EAE-186B-0E63-3524-39C9E148D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44371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Организация кратковременного присмотра за детьми на базе </a:t>
            </a:r>
            <a:r>
              <a:rPr lang="ru-RU" dirty="0" err="1"/>
              <a:t>соцучреждений</a:t>
            </a:r>
            <a:r>
              <a:rPr lang="ru-RU" dirty="0"/>
              <a:t>;</a:t>
            </a:r>
          </a:p>
          <a:p>
            <a:r>
              <a:rPr lang="ru-RU" dirty="0"/>
              <a:t>Оказание отдельных видов натуральной помощи;</a:t>
            </a:r>
          </a:p>
          <a:p>
            <a:r>
              <a:rPr lang="ru-RU" dirty="0"/>
              <a:t>Предоставление соцобслуживания на дому нуждающимся в уходе;</a:t>
            </a:r>
          </a:p>
          <a:p>
            <a:r>
              <a:rPr lang="ru-RU" dirty="0"/>
              <a:t>Направление в стационарные организации соцобслуживания;</a:t>
            </a:r>
          </a:p>
          <a:p>
            <a:r>
              <a:rPr lang="ru-RU" dirty="0"/>
              <a:t>Содействие в оформлении мер социальной поддержки;</a:t>
            </a:r>
          </a:p>
          <a:p>
            <a:r>
              <a:rPr lang="ru-RU" dirty="0"/>
              <a:t>Оказание содействия в трудоустройстве, контроль за соблюдением трудовых прав	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5C91BAA-8058-53D6-F1C8-5BDEA919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1330990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>
            <a:extLst>
              <a:ext uri="{FF2B5EF4-FFF2-40B4-BE49-F238E27FC236}">
                <a16:creationId xmlns:a16="http://schemas.microsoft.com/office/drawing/2014/main" id="{D1A215D4-9D5B-99AF-029C-91890499A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675466"/>
            <a:ext cx="7814733" cy="384420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консультацией обращайтесь: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муниципальных образований (телефоны горячих линий на сайте);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сопровождения семей военнослужащих по адресу ул. Крупской, д. 21. Тел. 8(4942)53-08-53;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«Защитники Отечества», тел. 7 (4942) 51-41-77;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центры социального обслуживания населения по месту жительства.</a:t>
            </a: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8629BB-6AEA-DBF8-692B-8408E2ABF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910" y="13582"/>
            <a:ext cx="4246618" cy="276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0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1340768"/>
            <a:ext cx="7999802" cy="478571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1 ноября 2022 года на базе ГКУ «Костромской областной Центр социальной помощи семье и детям» создано отделение сопровождения лиц, выполняющих (выполнявших) задачи в ходе специальной военной операции, и их семей.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31A5E8-32D2-1F2E-B06D-E8390AD63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87" y="3429000"/>
            <a:ext cx="4217736" cy="281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41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B54DBB01-09E6-6C12-D200-B057554DA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64904"/>
            <a:ext cx="4894188" cy="4048683"/>
          </a:xfrm>
        </p:spPr>
      </p:pic>
    </p:spTree>
    <p:extLst>
      <p:ext uri="{BB962C8B-B14F-4D97-AF65-F5344CB8AC3E}">
        <p14:creationId xmlns:p14="http://schemas.microsoft.com/office/powerpoint/2010/main" val="170682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1484785"/>
            <a:ext cx="7546032" cy="3528392"/>
          </a:xfrm>
        </p:spPr>
        <p:txBody>
          <a:bodyPr>
            <a:no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Lucida Sans Unicode"/>
              </a:rPr>
              <a:t>* Региональная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</a:rPr>
              <a:t>П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рограмма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</a:rPr>
              <a:t> о дополнительных мерах реабилитации и социализации лиц, выполняющих (выполнявших) задачи в ходе специальной военной операции, и членов их семей, утвержденная постановлением администрации Костромской области от 23.08.2022 № 423-а;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</a:rPr>
              <a:t>* План мероприятий по оказанию помощи семьям граждан, призванных на военную службу по частичной мобилизации, утвержденный распоряжением губернатора Костромской области от 03.10.2022 № 562-р.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476672"/>
            <a:ext cx="7834064" cy="72008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Нормативно-правовая база</a:t>
            </a:r>
          </a:p>
        </p:txBody>
      </p:sp>
    </p:spTree>
    <p:extLst>
      <p:ext uri="{BB962C8B-B14F-4D97-AF65-F5344CB8AC3E}">
        <p14:creationId xmlns:p14="http://schemas.microsoft.com/office/powerpoint/2010/main" val="302498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D0527D3F-1E10-9808-3D00-AE05892ECE33}"/>
              </a:ext>
            </a:extLst>
          </p:cNvPr>
          <p:cNvSpPr/>
          <p:nvPr/>
        </p:nvSpPr>
        <p:spPr>
          <a:xfrm>
            <a:off x="2771800" y="271257"/>
            <a:ext cx="3096344" cy="183678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Услуги, оказываемые участникам СВО и членам их семей ГКУ «Костромской областной Центр социальной помощи семье и детям»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5CCEBE2-8269-FC91-4CFA-113B834E86B9}"/>
              </a:ext>
            </a:extLst>
          </p:cNvPr>
          <p:cNvSpPr/>
          <p:nvPr/>
        </p:nvSpPr>
        <p:spPr>
          <a:xfrm>
            <a:off x="395536" y="2924944"/>
            <a:ext cx="2160240" cy="12961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Оказание адресной помощи</a:t>
            </a:r>
          </a:p>
        </p:txBody>
      </p:sp>
      <p:sp>
        <p:nvSpPr>
          <p:cNvPr id="30" name="Блок-схема: процесс 29">
            <a:extLst>
              <a:ext uri="{FF2B5EF4-FFF2-40B4-BE49-F238E27FC236}">
                <a16:creationId xmlns:a16="http://schemas.microsoft.com/office/drawing/2014/main" id="{ABD29D7A-3338-91D5-A5AE-795292988B15}"/>
              </a:ext>
            </a:extLst>
          </p:cNvPr>
          <p:cNvSpPr/>
          <p:nvPr/>
        </p:nvSpPr>
        <p:spPr>
          <a:xfrm>
            <a:off x="3425773" y="2930805"/>
            <a:ext cx="2076429" cy="1290283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Оказание психологической поддержки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A9963FC-D116-CC0D-88D9-39D4A2AA1C43}"/>
              </a:ext>
            </a:extLst>
          </p:cNvPr>
          <p:cNvSpPr/>
          <p:nvPr/>
        </p:nvSpPr>
        <p:spPr>
          <a:xfrm>
            <a:off x="6372200" y="2924944"/>
            <a:ext cx="2076429" cy="12961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Содействие в социальной адаптации</a:t>
            </a:r>
          </a:p>
        </p:txBody>
      </p:sp>
      <p:sp>
        <p:nvSpPr>
          <p:cNvPr id="32" name="Блок-схема: процесс 31">
            <a:extLst>
              <a:ext uri="{FF2B5EF4-FFF2-40B4-BE49-F238E27FC236}">
                <a16:creationId xmlns:a16="http://schemas.microsoft.com/office/drawing/2014/main" id="{E0120B90-965C-8D66-083F-132CB771AC84}"/>
              </a:ext>
            </a:extLst>
          </p:cNvPr>
          <p:cNvSpPr/>
          <p:nvPr/>
        </p:nvSpPr>
        <p:spPr>
          <a:xfrm>
            <a:off x="1835696" y="4784784"/>
            <a:ext cx="2232248" cy="1290282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Оказание содействия в обеспечении детей участников СВО бесплатными путевками</a:t>
            </a:r>
          </a:p>
        </p:txBody>
      </p:sp>
      <p:sp>
        <p:nvSpPr>
          <p:cNvPr id="33" name="Блок-схема: процесс 32">
            <a:extLst>
              <a:ext uri="{FF2B5EF4-FFF2-40B4-BE49-F238E27FC236}">
                <a16:creationId xmlns:a16="http://schemas.microsoft.com/office/drawing/2014/main" id="{4FEE36DF-E0E1-BADD-2C6B-A7A9637C1C80}"/>
              </a:ext>
            </a:extLst>
          </p:cNvPr>
          <p:cNvSpPr/>
          <p:nvPr/>
        </p:nvSpPr>
        <p:spPr>
          <a:xfrm>
            <a:off x="5277780" y="4784784"/>
            <a:ext cx="2232248" cy="1290282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Социальное сопровождение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369F11BC-6B4A-2A01-B795-552629090507}"/>
              </a:ext>
            </a:extLst>
          </p:cNvPr>
          <p:cNvCxnSpPr>
            <a:cxnSpLocks/>
          </p:cNvCxnSpPr>
          <p:nvPr/>
        </p:nvCxnSpPr>
        <p:spPr>
          <a:xfrm flipH="1">
            <a:off x="2390056" y="2126156"/>
            <a:ext cx="381744" cy="698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7D100BA-F542-F776-1BCC-4FE792FCC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899333">
            <a:off x="5794096" y="2029079"/>
            <a:ext cx="543112" cy="909888"/>
          </a:xfrm>
          <a:prstGeom prst="rect">
            <a:avLst/>
          </a:prstGeom>
        </p:spPr>
      </p:pic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A3E1A725-FB76-4C4D-314E-043CA4ECF9D0}"/>
              </a:ext>
            </a:extLst>
          </p:cNvPr>
          <p:cNvCxnSpPr>
            <a:cxnSpLocks/>
          </p:cNvCxnSpPr>
          <p:nvPr/>
        </p:nvCxnSpPr>
        <p:spPr>
          <a:xfrm>
            <a:off x="4319972" y="2108041"/>
            <a:ext cx="0" cy="600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4F2A3A6D-7699-64C1-9AFE-BDF7AF069607}"/>
              </a:ext>
            </a:extLst>
          </p:cNvPr>
          <p:cNvCxnSpPr>
            <a:cxnSpLocks/>
          </p:cNvCxnSpPr>
          <p:nvPr/>
        </p:nvCxnSpPr>
        <p:spPr>
          <a:xfrm>
            <a:off x="3059832" y="2126155"/>
            <a:ext cx="14886" cy="245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90E0C0E-EBEB-FFC4-7CA8-971382FAE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227" y="2175286"/>
            <a:ext cx="164606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7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7358A-BCDC-2597-C231-6C553CFAF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адресной социальной поддержки и помощи участникам СВО и членам их семей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1924E0-91BA-B6A1-654D-B341D9F759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654" y="1988840"/>
            <a:ext cx="7855785" cy="4137640"/>
          </a:xfrm>
        </p:spPr>
        <p:txBody>
          <a:bodyPr>
            <a:norm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 участников специальной военной операции и членов их семей, связанная с предоставлением земельных участков, льгот по уплате транспортного налога, компенсации части расходов по оплате коммунальных услуг, газификацией объектов, обеспечением льготных условий при посещении детьми учреждений образования, спорта и культуры, бесплатных услуг организациями </a:t>
            </a: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социального обслуживания и др.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50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FD60A54-F956-E12B-FF94-885A77A24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44824"/>
            <a:ext cx="4320481" cy="4281339"/>
          </a:xfrm>
        </p:spPr>
        <p:txBody>
          <a:bodyPr>
            <a:normAutofit fontScale="92500"/>
          </a:bodyPr>
          <a:lstStyle/>
          <a:p>
            <a:r>
              <a:rPr lang="ru-RU" dirty="0"/>
              <a:t>Приоритетным направлением сопровождения семей участников СВО является оказание им психологической поддержки. Проведена специальная профессиональная подготовка психологов, социальных педагогов, специалистов по социальной работе технологиям сопровождения семей.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29B8B39-BDED-E418-9184-F4A6C6EBF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психологической помощи участникам СВО и членам их семей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251FE0-2D39-1C16-70B3-52EAFDDD7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64" y="2348880"/>
            <a:ext cx="4077072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85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613902E-2B09-00F6-B67E-D13F6A391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188642"/>
            <a:ext cx="8640960" cy="648071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Психологи Костромского областного Центра социальной помощи семье и детям выезжают в города и поселки к семьям участников СВО. Родителям, женам, детям военнослужащих, которые выполняют воинский долг на юго-западном рубеже страны, профессиональная психологическая помощь предоставляется бесплатно.</a:t>
            </a:r>
          </a:p>
          <a:p>
            <a:endParaRPr lang="ru-RU" sz="2000" dirty="0"/>
          </a:p>
          <a:p>
            <a:endParaRPr lang="ru-RU" sz="2000" dirty="0"/>
          </a:p>
          <a:p>
            <a:pPr algn="just"/>
            <a:r>
              <a:rPr lang="ru-RU" sz="2000" dirty="0"/>
              <a:t>И хотя в большинстве случаев специалисты оказывают индивидуальные консультации (ведь проблемы и переживания у всех разные), групповые занятия также востребованы и позволяют участникам раскрыться и понять, что они не одиноки.</a:t>
            </a:r>
          </a:p>
          <a:p>
            <a:endParaRPr lang="ru-RU" sz="20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EA6E47-83CF-6C4A-6127-AF0AB249A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963887"/>
            <a:ext cx="6012160" cy="27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91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315F448-6C5C-B826-B3B2-E11C8690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84784"/>
            <a:ext cx="7859216" cy="4641379"/>
          </a:xfrm>
        </p:spPr>
        <p:txBody>
          <a:bodyPr/>
          <a:lstStyle/>
          <a:p>
            <a:pPr algn="just"/>
            <a:r>
              <a:rPr lang="ru-RU" dirty="0"/>
              <a:t>Регионом реализуется программа организации двухнедельного отпуска участников СВО, в рамках которой обеспечено внеочередное оказание участникам СВО, прибывшим в отпуск медицинской, психологической, юридической и нотариальной помощи, посещение мероприятий учреждений культуры и спорта, Клубов выходного дня. </a:t>
            </a:r>
          </a:p>
          <a:p>
            <a:pPr algn="just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5CD74C4-60A3-FA38-D088-E35FB3346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социальной адаптации участников СВО и членов их семей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ED7014-334E-F26F-8EA1-5430CB78B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638" y="4221088"/>
            <a:ext cx="3802723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15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C856EC5-C2DF-25A9-53FD-316A810F6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отпуска участника СВО в Костромской области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E42B84-28A6-2BA6-C6F4-B49785B510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4221088" cy="42210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1B2CC5-64FC-90B5-A5B1-3DD7965AA0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12" y="2636912"/>
            <a:ext cx="422108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2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020B18-B379-4834-90C3-612C1516C6AF}"/>
</file>

<file path=customXml/itemProps2.xml><?xml version="1.0" encoding="utf-8"?>
<ds:datastoreItem xmlns:ds="http://schemas.openxmlformats.org/officeDocument/2006/customXml" ds:itemID="{082E61A7-F9FF-4114-8ED6-1DAC742B94F7}"/>
</file>

<file path=customXml/itemProps3.xml><?xml version="1.0" encoding="utf-8"?>
<ds:datastoreItem xmlns:ds="http://schemas.openxmlformats.org/officeDocument/2006/customXml" ds:itemID="{2B5E5DDF-9018-442C-89B9-D36952C9F127}"/>
</file>

<file path=customXml/itemProps4.xml><?xml version="1.0" encoding="utf-8"?>
<ds:datastoreItem xmlns:ds="http://schemas.openxmlformats.org/officeDocument/2006/customXml" ds:itemID="{D12BD784-8668-4CD9-A5B7-2E98797174E2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608</TotalTime>
  <Words>808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Candara</vt:lpstr>
      <vt:lpstr>Symbol</vt:lpstr>
      <vt:lpstr>Times New Roman</vt:lpstr>
      <vt:lpstr>Wingdings</vt:lpstr>
      <vt:lpstr>Волна</vt:lpstr>
      <vt:lpstr>Государственное казенное учреждение  «Костромской областной Центр социальной помощи семье и детям» </vt:lpstr>
      <vt:lpstr>Презентация PowerPoint</vt:lpstr>
      <vt:lpstr>Нормативно-правовая база</vt:lpstr>
      <vt:lpstr>Презентация PowerPoint</vt:lpstr>
      <vt:lpstr>Оказание адресной социальной поддержки и помощи участникам СВО и членам их семей </vt:lpstr>
      <vt:lpstr>Оказание психологической помощи участникам СВО и членам их семей </vt:lpstr>
      <vt:lpstr>Презентация PowerPoint</vt:lpstr>
      <vt:lpstr>Содействие в социальной адаптации участников СВО и членов их семей</vt:lpstr>
      <vt:lpstr>Организация отпуска участника СВО в Костромской области</vt:lpstr>
      <vt:lpstr>Презентация PowerPoint</vt:lpstr>
      <vt:lpstr>Презентация PowerPoint</vt:lpstr>
      <vt:lpstr>Губернаторская программа поддержки контрактников-участников СВО и их семей</vt:lpstr>
      <vt:lpstr>Губернаторская программа поддержки контрактников-участников СВО и их семей</vt:lpstr>
      <vt:lpstr>Социально-бытовая помощь</vt:lpstr>
      <vt:lpstr>Психолого-педагогическое сопровождение</vt:lpstr>
      <vt:lpstr>Медицинское сопровождение</vt:lpstr>
      <vt:lpstr>Организация досуга и занятости</vt:lpstr>
      <vt:lpstr>Социальное сопровождение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развитии альтернативных форм сопровождения замещающих семей в рамках организации клубной деятельности на базе ГКУ «Костромской областной Центр социальной помощи семье и детям»</dc:title>
  <dc:creator>User</dc:creator>
  <cp:lastModifiedBy>User</cp:lastModifiedBy>
  <cp:revision>53</cp:revision>
  <dcterms:created xsi:type="dcterms:W3CDTF">2021-12-06T06:59:51Z</dcterms:created>
  <dcterms:modified xsi:type="dcterms:W3CDTF">2024-08-05T09:10:12Z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</Properties>
</file>