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28"/>
  </p:handoutMasterIdLst>
  <p:sldIdLst>
    <p:sldId id="257" r:id="rId5"/>
    <p:sldId id="258" r:id="rId6"/>
    <p:sldId id="269" r:id="rId7"/>
    <p:sldId id="259" r:id="rId8"/>
    <p:sldId id="270" r:id="rId9"/>
    <p:sldId id="260" r:id="rId10"/>
    <p:sldId id="273" r:id="rId11"/>
    <p:sldId id="263" r:id="rId12"/>
    <p:sldId id="262" r:id="rId13"/>
    <p:sldId id="274" r:id="rId14"/>
    <p:sldId id="275" r:id="rId15"/>
    <p:sldId id="276" r:id="rId16"/>
    <p:sldId id="277" r:id="rId17"/>
    <p:sldId id="278" r:id="rId18"/>
    <p:sldId id="279" r:id="rId19"/>
    <p:sldId id="271" r:id="rId20"/>
    <p:sldId id="261" r:id="rId21"/>
    <p:sldId id="264" r:id="rId22"/>
    <p:sldId id="266" r:id="rId23"/>
    <p:sldId id="280" r:id="rId24"/>
    <p:sldId id="281" r:id="rId25"/>
    <p:sldId id="265" r:id="rId26"/>
    <p:sldId id="267"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317AAD8-7A50-4E6B-8688-043EA9EF39CA}">
          <p14:sldIdLst>
            <p14:sldId id="257"/>
            <p14:sldId id="258"/>
            <p14:sldId id="269"/>
            <p14:sldId id="259"/>
            <p14:sldId id="270"/>
            <p14:sldId id="260"/>
            <p14:sldId id="273"/>
            <p14:sldId id="263"/>
            <p14:sldId id="262"/>
            <p14:sldId id="274"/>
            <p14:sldId id="275"/>
            <p14:sldId id="276"/>
            <p14:sldId id="277"/>
            <p14:sldId id="278"/>
            <p14:sldId id="279"/>
            <p14:sldId id="271"/>
            <p14:sldId id="261"/>
            <p14:sldId id="264"/>
            <p14:sldId id="266"/>
            <p14:sldId id="280"/>
            <p14:sldId id="281"/>
            <p14:sldId id="265"/>
            <p14:sldId id="267"/>
          </p14:sldIdLst>
        </p14:section>
        <p14:section name="Раздел без заголовка" id="{608F4837-29B8-4040-8BC7-B3066E69FEC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555366188139617"/>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30987633723192587"/>
          <c:y val="0.14390764688421151"/>
          <c:w val="0.39847068763616267"/>
          <c:h val="0.67365763486503916"/>
        </c:manualLayout>
      </c:layout>
      <c:pieChart>
        <c:varyColors val="1"/>
        <c:ser>
          <c:idx val="0"/>
          <c:order val="0"/>
          <c:tx>
            <c:strRef>
              <c:f>Лист1!$B$1</c:f>
              <c:strCache>
                <c:ptCount val="1"/>
                <c:pt idx="0">
                  <c:v>Опрос №1, вопрос 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2"/>
                <c:pt idx="0">
                  <c:v>Да</c:v>
                </c:pt>
                <c:pt idx="1">
                  <c:v>Нет</c:v>
                </c:pt>
              </c:strCache>
            </c:strRef>
          </c:cat>
          <c:val>
            <c:numRef>
              <c:f>Лист1!$B$2:$B$5</c:f>
              <c:numCache>
                <c:formatCode>General</c:formatCode>
                <c:ptCount val="4"/>
                <c:pt idx="0">
                  <c:v>83.3</c:v>
                </c:pt>
                <c:pt idx="1">
                  <c:v>16.600000000000001</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Entry>
      <c:legendEntry>
        <c:idx val="2"/>
        <c:delete val="1"/>
      </c:legendEntry>
      <c:legendEntry>
        <c:idx val="3"/>
        <c:delete val="1"/>
      </c:legendEntry>
      <c:layout>
        <c:manualLayout>
          <c:xMode val="edge"/>
          <c:yMode val="edge"/>
          <c:x val="0.38835199311023633"/>
          <c:y val="0.89578765404849592"/>
          <c:w val="0.19048351377952757"/>
          <c:h val="9.01498468165694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9063290851613149"/>
          <c:y val="9.862034371833725E-2"/>
          <c:w val="0.37610369027291085"/>
          <c:h val="0.64686190536143662"/>
        </c:manualLayout>
      </c:layout>
      <c:pieChart>
        <c:varyColors val="1"/>
        <c:ser>
          <c:idx val="0"/>
          <c:order val="0"/>
          <c:tx>
            <c:strRef>
              <c:f>Лист1!$B$1</c:f>
              <c:strCache>
                <c:ptCount val="1"/>
                <c:pt idx="0">
                  <c:v>Опрос №1, вопрос 2</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Лист1!$A$2:$A$8</c:f>
              <c:strCache>
                <c:ptCount val="7"/>
                <c:pt idx="0">
                  <c:v>Подорожник</c:v>
                </c:pt>
                <c:pt idx="1">
                  <c:v>Ромашка</c:v>
                </c:pt>
                <c:pt idx="2">
                  <c:v>Мать-и-мачеха</c:v>
                </c:pt>
                <c:pt idx="3">
                  <c:v>Крапива</c:v>
                </c:pt>
                <c:pt idx="4">
                  <c:v>Мята </c:v>
                </c:pt>
                <c:pt idx="5">
                  <c:v>Алоэ</c:v>
                </c:pt>
                <c:pt idx="6">
                  <c:v>Иван-чай </c:v>
                </c:pt>
              </c:strCache>
            </c:strRef>
          </c:cat>
          <c:val>
            <c:numRef>
              <c:f>Лист1!$B$2:$B$8</c:f>
              <c:numCache>
                <c:formatCode>0%</c:formatCode>
                <c:ptCount val="7"/>
                <c:pt idx="0">
                  <c:v>0.21000000000000002</c:v>
                </c:pt>
                <c:pt idx="1">
                  <c:v>0.19</c:v>
                </c:pt>
                <c:pt idx="2">
                  <c:v>0.15000000000000002</c:v>
                </c:pt>
                <c:pt idx="3">
                  <c:v>0.23</c:v>
                </c:pt>
                <c:pt idx="4">
                  <c:v>4.0000000000000008E-2</c:v>
                </c:pt>
                <c:pt idx="5">
                  <c:v>8.0000000000000016E-2</c:v>
                </c:pt>
                <c:pt idx="6">
                  <c:v>0.1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3206316935245863"/>
          <c:w val="0.99868854677090457"/>
          <c:h val="0.2510167062912885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Опрос №2, вопрос 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Лист1!$A$2:$A$7</c:f>
              <c:strCache>
                <c:ptCount val="6"/>
                <c:pt idx="0">
                  <c:v>Подорожник</c:v>
                </c:pt>
                <c:pt idx="1">
                  <c:v>Ромашка</c:v>
                </c:pt>
                <c:pt idx="2">
                  <c:v>Мать-и-мачеха</c:v>
                </c:pt>
                <c:pt idx="3">
                  <c:v>Крапива</c:v>
                </c:pt>
                <c:pt idx="4">
                  <c:v>Мята</c:v>
                </c:pt>
                <c:pt idx="5">
                  <c:v>Алоэ</c:v>
                </c:pt>
              </c:strCache>
            </c:strRef>
          </c:cat>
          <c:val>
            <c:numRef>
              <c:f>Лист1!$B$2:$B$7</c:f>
              <c:numCache>
                <c:formatCode>0%</c:formatCode>
                <c:ptCount val="6"/>
                <c:pt idx="0">
                  <c:v>0.76000000000000012</c:v>
                </c:pt>
                <c:pt idx="1">
                  <c:v>6.0000000000000005E-2</c:v>
                </c:pt>
                <c:pt idx="4">
                  <c:v>0.12000000000000001</c:v>
                </c:pt>
                <c:pt idx="5">
                  <c:v>6.0000000000000005E-2</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3.617021642927813E-4"/>
          <c:y val="0.84659265873233946"/>
          <c:w val="0.99759443558767869"/>
          <c:h val="0.1392120653139177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pPr/>
              <a:t>12.04.2018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pPr/>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9165" y="160118"/>
            <a:ext cx="9144000" cy="2387600"/>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_8">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6051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опрос_9">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2544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опрос_10">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3611" y="1153529"/>
            <a:ext cx="1390613" cy="1191116"/>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75" y="2281641"/>
            <a:ext cx="795802" cy="1276384"/>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0881" y="5063752"/>
            <a:ext cx="1108023" cy="564209"/>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6762" y="63328"/>
            <a:ext cx="726094" cy="768309"/>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73884" y="428151"/>
            <a:ext cx="758559" cy="494340"/>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1224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679045" y="2569706"/>
            <a:ext cx="5493984" cy="699587"/>
          </a:xfrm>
          <a:prstGeom prst="rect">
            <a:avLst/>
          </a:prstGeom>
        </p:spPr>
        <p:txBody>
          <a:bodyPr/>
          <a:lstStyle>
            <a:lvl1pPr>
              <a:defRPr sz="40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2253" y="3701964"/>
            <a:ext cx="1008264" cy="603487"/>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4707" y="144010"/>
            <a:ext cx="798187" cy="524001"/>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421" y="4305451"/>
            <a:ext cx="365839" cy="291893"/>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155" y="3514890"/>
            <a:ext cx="342592" cy="374148"/>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783" y="3126050"/>
            <a:ext cx="331469" cy="777679"/>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15555" y="668011"/>
            <a:ext cx="1077995" cy="138791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23801" y="1727119"/>
            <a:ext cx="623266" cy="657619"/>
          </a:xfrm>
          <a:prstGeom prst="rect">
            <a:avLst/>
          </a:prstGeom>
        </p:spPr>
      </p:pic>
      <p:pic>
        <p:nvPicPr>
          <p:cNvPr id="24" name="Рисунок 2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2.08333E-7 -4.81481E-6 C -0.00833 0.00278 -0.01823 0.0051 -0.0237 0.01181 C -0.02904 0.01945 -0.03255 0.02963 -0.03633 0.03982 C -0.04023 0.04977 -0.0401 0.06088 -0.03997 0.07223 C -0.03958 0.08264 -0.03867 0.09468 -0.03359 0.10695 C -0.02969 0.11852 -0.02148 0.13056 -0.01185 0.14121 C -0.00352 0.15163 0.00716 0.16088 0.01823 0.16922 C 0.02917 0.17663 0.04062 0.18311 0.05104 0.18704 C 0.06276 0.19121 0.07344 0.1926 0.08372 0.19028 C 0.09271 0.18843 0.10117 0.18496 0.10755 0.17778 C 0.11328 0.17153 0.11745 0.16065 0.11888 0.15047 C 0.12201 0.14213 0.12227 0.12987 0.11901 0.11783 C 0.11628 0.10649 0.10911 0.09514 0.09857 0.08588 C 0.0875 0.07686 0.07591 0.07431 0.06719 0.07593 C 0.05951 0.07848 0.05326 0.08565 0.05013 0.0963 C 0.04818 0.10764 0.0474 0.11852 0.05052 0.12987 C 0.05378 0.14098 0.0526 0.14213 0.0694 0.16389 C 0.08424 0.18519 0.10156 0.19075 0.11224 0.19723 C 0.12214 0.20278 0.13112 0.20371 0.14219 0.20625 C 0.1543 0.20788 0.16536 0.2051 0.17279 0.20163 C 0.18099 0.19885 0.18477 0.19144 0.19102 0.17963 C 0.19648 0.1669 0.19792 0.16065 0.19935 0.14977 C 0.20104 0.13959 0.20286 0.12917 0.20508 0.11899 " pathEditMode="relative" rAng="1020000" ptsTypes="AAAAAAAAAAAAAAAAAAAAAAA">
                                      <p:cBhvr>
                                        <p:cTn id="6" dur="2000" fill="hold"/>
                                        <p:tgtEl>
                                          <p:spTgt spid="19"/>
                                        </p:tgtEl>
                                        <p:attrNameLst>
                                          <p:attrName>ppt_x</p:attrName>
                                          <p:attrName>ppt_y</p:attrName>
                                        </p:attrNameLst>
                                      </p:cBhvr>
                                      <p:rCtr x="7656" y="12176"/>
                                    </p:animMotion>
                                  </p:childTnLst>
                                </p:cTn>
                              </p:par>
                              <p:par>
                                <p:cTn id="7" presetID="44" presetClass="path" presetSubtype="0" accel="50000" decel="50000" fill="hold" nodeType="withEffect">
                                  <p:stCondLst>
                                    <p:cond delay="0"/>
                                  </p:stCondLst>
                                  <p:childTnLst>
                                    <p:animMotion origin="layout" path="M -2.08333E-6 -3.7037E-7 L 0.13047 -0.08264 C 0.15768 -0.10069 0.19831 -0.11157 0.24115 -0.11157 C 0.28985 -0.11157 0.32891 -0.10069 0.35612 -0.08264 L 0.48698 -3.7037E-7 " pathEditMode="relative" rAng="0" ptsTypes="AAAAA">
                                      <p:cBhvr>
                                        <p:cTn id="8" dur="2000" fill="hold"/>
                                        <p:tgtEl>
                                          <p:spTgt spid="18"/>
                                        </p:tgtEl>
                                        <p:attrNameLst>
                                          <p:attrName>ppt_x</p:attrName>
                                          <p:attrName>ppt_y</p:attrName>
                                        </p:attrNameLst>
                                      </p:cBhvr>
                                      <p:rCtr x="24349" y="-5579"/>
                                    </p:animMotion>
                                  </p:childTnLst>
                                </p:cTn>
                              </p:par>
                              <p:par>
                                <p:cTn id="9" presetID="35" presetClass="path" presetSubtype="0" accel="50000" decel="50000" fill="hold" nodeType="withEffect">
                                  <p:stCondLst>
                                    <p:cond delay="0"/>
                                  </p:stCondLst>
                                  <p:childTnLst>
                                    <p:animMotion origin="layout" path="M -3.125E-6 3.7037E-7 L -0.47812 -0.01412 " pathEditMode="relative" rAng="0" ptsTypes="AA">
                                      <p:cBhvr>
                                        <p:cTn id="10" dur="2000" fill="hold"/>
                                        <p:tgtEl>
                                          <p:spTgt spid="15"/>
                                        </p:tgtEl>
                                        <p:attrNameLst>
                                          <p:attrName>ppt_x</p:attrName>
                                          <p:attrName>ppt_y</p:attrName>
                                        </p:attrNameLst>
                                      </p:cBhvr>
                                      <p:rCtr x="-23906" y="-718"/>
                                    </p:animMotion>
                                  </p:childTnLst>
                                </p:cTn>
                              </p:par>
                              <p:par>
                                <p:cTn id="11" presetID="35" presetClass="path" presetSubtype="0" accel="50000" decel="50000" fill="hold" nodeType="withEffect">
                                  <p:stCondLst>
                                    <p:cond delay="0"/>
                                  </p:stCondLst>
                                  <p:childTnLst>
                                    <p:animMotion origin="layout" path="M -2.5E-6 3.7037E-6 L -0.07838 0.00463 " pathEditMode="relative" rAng="0" ptsTypes="AA">
                                      <p:cBhvr>
                                        <p:cTn id="12" dur="4500" fill="hold"/>
                                        <p:tgtEl>
                                          <p:spTgt spid="14"/>
                                        </p:tgtEl>
                                        <p:attrNameLst>
                                          <p:attrName>ppt_x</p:attrName>
                                          <p:attrName>ppt_y</p:attrName>
                                        </p:attrNameLst>
                                      </p:cBhvr>
                                      <p:rCtr x="-3919" y="231"/>
                                    </p:animMotion>
                                  </p:childTnLst>
                                </p:cTn>
                              </p:par>
                              <p:par>
                                <p:cTn id="13" presetID="35" presetClass="path" presetSubtype="0" accel="50000" decel="50000" fill="hold" nodeType="withEffect">
                                  <p:stCondLst>
                                    <p:cond delay="0"/>
                                  </p:stCondLst>
                                  <p:childTnLst>
                                    <p:animMotion origin="layout" path="M -4.16667E-7 -3.7037E-6 L 0.03242 0.20047 " pathEditMode="relative" rAng="0" ptsTypes="AA">
                                      <p:cBhvr>
                                        <p:cTn id="14" dur="2000" fill="hold"/>
                                        <p:tgtEl>
                                          <p:spTgt spid="16"/>
                                        </p:tgtEl>
                                        <p:attrNameLst>
                                          <p:attrName>ppt_x</p:attrName>
                                          <p:attrName>ppt_y</p:attrName>
                                        </p:attrNameLst>
                                      </p:cBhvr>
                                      <p:rCtr x="1615" y="10023"/>
                                    </p:animMotion>
                                  </p:childTnLst>
                                </p:cTn>
                              </p:par>
                              <p:par>
                                <p:cTn id="15" presetID="64" presetClass="path" presetSubtype="0" accel="50000" decel="50000" fill="hold" nodeType="withEffect">
                                  <p:stCondLst>
                                    <p:cond delay="0"/>
                                  </p:stCondLst>
                                  <p:childTnLst>
                                    <p:animMotion origin="layout" path="M -3.75E-6 1.48148E-6 L -0.18568 -0.18704 " pathEditMode="relative" rAng="0" ptsTypes="AA">
                                      <p:cBhvr>
                                        <p:cTn id="16" dur="2000" fill="hold"/>
                                        <p:tgtEl>
                                          <p:spTgt spid="23"/>
                                        </p:tgtEl>
                                        <p:attrNameLst>
                                          <p:attrName>ppt_x</p:attrName>
                                          <p:attrName>ppt_y</p:attrName>
                                        </p:attrNameLst>
                                      </p:cBhvr>
                                      <p:rCtr x="-9245" y="-9352"/>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0"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_1">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4710" y="3719630"/>
            <a:ext cx="749676" cy="77535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5836" y="4946754"/>
            <a:ext cx="1313458" cy="40171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911" y="1608417"/>
            <a:ext cx="1180646" cy="601189"/>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34" y="3462687"/>
            <a:ext cx="785245" cy="778357"/>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3252" y="560779"/>
            <a:ext cx="1131863" cy="969486"/>
          </a:xfrm>
          <a:prstGeom prst="rect">
            <a:avLst/>
          </a:prstGeom>
        </p:spPr>
      </p:pic>
      <p:sp>
        <p:nvSpPr>
          <p:cNvPr id="3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_2">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015" y="3758386"/>
            <a:ext cx="916723" cy="731428"/>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23"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_3">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sp>
        <p:nvSpPr>
          <p:cNvPr id="1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7"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8"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_4">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10" name="Рисунок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0333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_5">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4385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_6">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7486" y="6032241"/>
            <a:ext cx="1008264" cy="603487"/>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1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1"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922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_7">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smtClean="0"/>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35429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3612630"/>
            <a:ext cx="2806383" cy="3245370"/>
          </a:xfrm>
          <a:prstGeom prst="rect">
            <a:avLst/>
          </a:prstGeom>
        </p:spPr>
      </p:pic>
      <p:pic>
        <p:nvPicPr>
          <p:cNvPr id="3" name="Рисунок 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80310" y="2319185"/>
            <a:ext cx="3911690" cy="4538815"/>
          </a:xfrm>
          <a:prstGeom prst="rect">
            <a:avLst/>
          </a:prstGeom>
        </p:spPr>
      </p:pic>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8" r:id="rId6"/>
    <p:sldLayoutId id="2147483689" r:id="rId7"/>
    <p:sldLayoutId id="2147483690" r:id="rId8"/>
    <p:sldLayoutId id="2147483691" r:id="rId9"/>
    <p:sldLayoutId id="2147483692" r:id="rId10"/>
    <p:sldLayoutId id="2147483693" r:id="rId11"/>
    <p:sldLayoutId id="2147483694" r:id="rId12"/>
    <p:sldLayoutId id="2147483686" r:id="rId13"/>
  </p:sldLayoutIdLst>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3.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8970" y="713647"/>
            <a:ext cx="11420755" cy="5361139"/>
          </a:xfrm>
          <a:prstGeom prst="rect">
            <a:avLst/>
          </a:prstGeom>
        </p:spPr>
        <p:txBody>
          <a:bodyPr/>
          <a:lstStyle/>
          <a:p>
            <a:pPr algn="ctr"/>
            <a:r>
              <a:rPr lang="ru-RU" dirty="0" smtClean="0"/>
              <a:t>Лекарственные растения Костромской области</a:t>
            </a:r>
            <a:br>
              <a:rPr lang="ru-RU" dirty="0" smtClean="0"/>
            </a:br>
            <a:r>
              <a:rPr lang="ru-RU" dirty="0" smtClean="0"/>
              <a:t/>
            </a:r>
            <a:br>
              <a:rPr lang="ru-RU" dirty="0" smtClean="0"/>
            </a:br>
            <a:r>
              <a:rPr lang="ru-RU" dirty="0" smtClean="0"/>
              <a:t>                       </a:t>
            </a:r>
            <a:r>
              <a:rPr lang="ru-RU" sz="4400" dirty="0" smtClean="0"/>
              <a:t>презентацию подготовила</a:t>
            </a:r>
            <a:br>
              <a:rPr lang="ru-RU" sz="4400" dirty="0" smtClean="0"/>
            </a:br>
            <a:r>
              <a:rPr lang="ru-RU" sz="4400" dirty="0" smtClean="0"/>
              <a:t>                                       ученица 6 «А» класса</a:t>
            </a:r>
            <a:br>
              <a:rPr lang="ru-RU" sz="4400" dirty="0" smtClean="0"/>
            </a:br>
            <a:r>
              <a:rPr lang="ru-RU" sz="4400" dirty="0" smtClean="0"/>
              <a:t>                                                 </a:t>
            </a:r>
            <a:r>
              <a:rPr lang="ru-RU" sz="4400" dirty="0" err="1" smtClean="0"/>
              <a:t>Велиева</a:t>
            </a:r>
            <a:r>
              <a:rPr lang="ru-RU" sz="4400" dirty="0" smtClean="0"/>
              <a:t> Алина</a:t>
            </a:r>
            <a:br>
              <a:rPr lang="ru-RU" sz="4400" dirty="0" smtClean="0"/>
            </a:br>
            <a:endParaRPr lang="ru-RU" sz="4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6953" y="4804762"/>
            <a:ext cx="1107942" cy="3388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009" y="2331026"/>
            <a:ext cx="958505" cy="48807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36" y="266582"/>
            <a:ext cx="1393373" cy="119348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73" y="5759749"/>
            <a:ext cx="827313" cy="85564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0">
        <p15:prstTrans prst="drap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459103" y="744752"/>
            <a:ext cx="6463430" cy="5630995"/>
          </a:xfrm>
        </p:spPr>
        <p:txBody>
          <a:bodyPr>
            <a:normAutofit fontScale="90000"/>
          </a:bodyPr>
          <a:lstStyle/>
          <a:p>
            <a:r>
              <a:rPr lang="ru-RU" sz="2700" dirty="0" smtClean="0"/>
              <a:t/>
            </a:r>
            <a:br>
              <a:rPr lang="ru-RU" sz="2700" dirty="0" smtClean="0"/>
            </a:br>
            <a:r>
              <a:rPr lang="ru-RU" sz="4000" dirty="0" smtClean="0">
                <a:latin typeface="Segoe UI Light" panose="020B0502040204020203" pitchFamily="34" charset="0"/>
                <a:cs typeface="Segoe UI Light" panose="020B0502040204020203" pitchFamily="34" charset="0"/>
              </a:rPr>
              <a:t> </a:t>
            </a:r>
            <a:br>
              <a:rPr lang="ru-RU" sz="4000" dirty="0" smtClean="0">
                <a:latin typeface="Segoe UI Light" panose="020B0502040204020203" pitchFamily="34" charset="0"/>
                <a:cs typeface="Segoe UI Light" panose="020B0502040204020203" pitchFamily="34" charset="0"/>
              </a:rPr>
            </a:br>
            <a:r>
              <a:rPr lang="ru-RU" sz="2200" dirty="0"/>
              <a:t/>
            </a:r>
            <a:br>
              <a:rPr lang="ru-RU" sz="22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3600" dirty="0" smtClean="0"/>
              <a:t>Черноплодная рябина</a:t>
            </a:r>
            <a:br>
              <a:rPr lang="ru-RU" sz="3600" dirty="0" smtClean="0"/>
            </a:br>
            <a:r>
              <a:rPr lang="ru-RU" sz="2200" dirty="0" smtClean="0"/>
              <a:t/>
            </a:r>
            <a:br>
              <a:rPr lang="ru-RU" sz="2200" dirty="0" smtClean="0"/>
            </a:br>
            <a:r>
              <a:rPr lang="ru-RU" sz="2200" dirty="0"/>
              <a:t/>
            </a:r>
            <a:br>
              <a:rPr lang="ru-RU" sz="2200" dirty="0"/>
            </a:br>
            <a:r>
              <a:rPr lang="ru-RU" sz="2200" dirty="0"/>
              <a:t/>
            </a:r>
            <a:br>
              <a:rPr lang="ru-RU" sz="2200" dirty="0"/>
            </a:br>
            <a:r>
              <a:rPr lang="ru-RU" sz="2200" dirty="0" smtClean="0"/>
              <a:t/>
            </a:r>
            <a:br>
              <a:rPr lang="ru-RU" sz="2200" dirty="0" smtClean="0"/>
            </a:br>
            <a:r>
              <a:rPr lang="ru-RU" sz="4000" dirty="0" smtClean="0">
                <a:latin typeface="Segoe UI Light" panose="020B0502040204020203" pitchFamily="34" charset="0"/>
                <a:cs typeface="Segoe UI Light" panose="020B0502040204020203" pitchFamily="34" charset="0"/>
              </a:rPr>
              <a:t/>
            </a:r>
            <a:br>
              <a:rPr lang="ru-RU" sz="4000" dirty="0" smtClean="0">
                <a:latin typeface="Segoe UI Light" panose="020B0502040204020203" pitchFamily="34" charset="0"/>
                <a:cs typeface="Segoe UI Light" panose="020B0502040204020203" pitchFamily="34" charset="0"/>
              </a:rPr>
            </a:br>
            <a:r>
              <a:rPr lang="ru-RU" sz="4000" dirty="0" smtClean="0">
                <a:latin typeface="Segoe UI Light" panose="020B0502040204020203" pitchFamily="34" charset="0"/>
                <a:cs typeface="Segoe UI Light" panose="020B0502040204020203" pitchFamily="34" charset="0"/>
              </a:rPr>
              <a:t/>
            </a:r>
            <a:br>
              <a:rPr lang="ru-RU" sz="4000" dirty="0" smtClean="0">
                <a:latin typeface="Segoe UI Light" panose="020B0502040204020203" pitchFamily="34" charset="0"/>
                <a:cs typeface="Segoe UI Light" panose="020B0502040204020203" pitchFamily="34" charset="0"/>
              </a:rPr>
            </a:br>
            <a:r>
              <a:rPr lang="ru-RU" sz="2200" dirty="0"/>
              <a:t>1)Регулирует уровень сахара и холестерина в крови;</a:t>
            </a:r>
            <a:br>
              <a:rPr lang="ru-RU" sz="2200" dirty="0"/>
            </a:br>
            <a:r>
              <a:rPr lang="ru-RU" sz="2200" dirty="0"/>
              <a:t>2)Снижает проницаемость капилляров, укрепляет сосудистые стенки;</a:t>
            </a:r>
            <a:br>
              <a:rPr lang="ru-RU" sz="2200" dirty="0"/>
            </a:br>
            <a:r>
              <a:rPr lang="ru-RU" sz="2200" dirty="0"/>
              <a:t>3)Стимулирует иммунную систему;</a:t>
            </a:r>
            <a:br>
              <a:rPr lang="ru-RU" sz="2200" dirty="0"/>
            </a:br>
            <a:r>
              <a:rPr lang="ru-RU" sz="2200" dirty="0"/>
              <a:t>4)Оказывает мочегонное действие;</a:t>
            </a:r>
            <a:br>
              <a:rPr lang="ru-RU" sz="2200" dirty="0"/>
            </a:br>
            <a:r>
              <a:rPr lang="ru-RU" sz="2200" dirty="0"/>
              <a:t>5)Повышает уровень кислотности желудочного сока;</a:t>
            </a:r>
            <a:br>
              <a:rPr lang="ru-RU" sz="2200" dirty="0"/>
            </a:br>
            <a:r>
              <a:rPr lang="ru-RU" sz="2200" dirty="0"/>
              <a:t>6)Оказывает вяжущее действие на стенки кишечника, 7)Тормозит процессы старения глаза;</a:t>
            </a:r>
            <a:br>
              <a:rPr lang="ru-RU" sz="2200" dirty="0"/>
            </a:br>
            <a:r>
              <a:rPr lang="ru-RU" dirty="0"/>
              <a:t/>
            </a:r>
            <a:br>
              <a:rPr lang="ru-RU" dirty="0"/>
            </a:br>
            <a:endParaRPr lang="ru-RU" sz="4000" dirty="0">
              <a:latin typeface="Segoe UI Light" panose="020B0502040204020203" pitchFamily="34" charset="0"/>
              <a:cs typeface="Segoe UI Light" panose="020B0502040204020203" pitchFamily="34" charset="0"/>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4203" y="2161884"/>
            <a:ext cx="3113230" cy="2062515"/>
          </a:xfrm>
          <a:prstGeom prst="rect">
            <a:avLst/>
          </a:prstGeom>
        </p:spPr>
      </p:pic>
    </p:spTree>
    <p:extLst>
      <p:ext uri="{BB962C8B-B14F-4D97-AF65-F5344CB8AC3E}">
        <p14:creationId xmlns:p14="http://schemas.microsoft.com/office/powerpoint/2010/main" val="1662038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265901" y="0"/>
            <a:ext cx="6615051" cy="6526059"/>
          </a:xfrm>
        </p:spPr>
        <p:txBody>
          <a:bodyPr>
            <a:normAutofit fontScale="90000"/>
          </a:bodyPr>
          <a:lstStyle/>
          <a:p>
            <a:pPr algn="l"/>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2700" dirty="0" smtClean="0"/>
              <a:t/>
            </a:r>
            <a:br>
              <a:rPr lang="ru-RU" sz="2700" dirty="0" smtClean="0"/>
            </a:br>
            <a:r>
              <a:rPr lang="ru-RU" sz="2700" dirty="0"/>
              <a:t/>
            </a:r>
            <a:br>
              <a:rPr lang="ru-RU" sz="27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600" dirty="0"/>
              <a:t>Боярышник </a:t>
            </a:r>
            <a:r>
              <a:rPr lang="ru-RU" sz="3600" dirty="0" smtClean="0"/>
              <a:t>кроваво-красный</a:t>
            </a:r>
            <a:br>
              <a:rPr lang="ru-RU" sz="3600" dirty="0" smtClean="0"/>
            </a:br>
            <a:r>
              <a:rPr lang="ru-RU" sz="3600" dirty="0"/>
              <a:t/>
            </a:r>
            <a:br>
              <a:rPr lang="ru-RU" sz="36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a:t/>
            </a:r>
            <a:br>
              <a:rPr lang="ru-RU" sz="2200" dirty="0"/>
            </a:br>
            <a:r>
              <a:rPr lang="ru-RU" sz="2200" dirty="0"/>
              <a:t>Улучшая работу сердечной мышцы, препараты растения предупреждают её преждевременное переутомление. Устраняют нарушения ритма сердца. Настои и экстракты плодов и соцветий боярышника избирательно расширяют коронарные сосуды и сосуды головного мозга, что позволяет направленно использовать препараты растения для улучшения снабжения кислородом миокарда и нейронов головного мозга. Цветки и плоды понижают проницаемость стенок сосудов и капилляров, причем цветки действуют сильнее плодов. Сок цветков и плодов положительно влияет на сердце, артериальное давление, центральную нервную систему. </a:t>
            </a:r>
            <a:br>
              <a:rPr lang="ru-RU" sz="2200" dirty="0"/>
            </a:br>
            <a:r>
              <a:rPr lang="ru-RU" sz="3200" dirty="0"/>
              <a:t/>
            </a:r>
            <a:br>
              <a:rPr lang="ru-RU" sz="3200" dirty="0"/>
            </a:br>
            <a:r>
              <a:rPr lang="ru-RU" sz="2800" dirty="0"/>
              <a:t/>
            </a:r>
            <a:br>
              <a:rPr lang="ru-RU" sz="2800" dirty="0"/>
            </a:br>
            <a:r>
              <a:rPr lang="ru-RU" sz="2800" dirty="0"/>
              <a:t/>
            </a:r>
            <a:br>
              <a:rPr lang="ru-RU" sz="2800" dirty="0"/>
            </a:b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2200" dirty="0"/>
              <a:t/>
            </a:r>
            <a:br>
              <a:rPr lang="ru-RU" sz="2200" dirty="0"/>
            </a:br>
            <a:r>
              <a:rPr lang="ru-RU" sz="2200" dirty="0" smtClean="0"/>
              <a:t>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a:t/>
            </a:r>
            <a:br>
              <a:rPr lang="ru-RU" sz="2200" dirty="0"/>
            </a:br>
            <a:r>
              <a:rPr lang="ru-RU" sz="2200" dirty="0" smtClean="0"/>
              <a:t/>
            </a:r>
            <a:br>
              <a:rPr lang="ru-RU" sz="2200" dirty="0" smtClean="0"/>
            </a:br>
            <a:r>
              <a:rPr lang="ru-RU" sz="2200" dirty="0" smtClean="0"/>
              <a:t/>
            </a:r>
            <a:br>
              <a:rPr lang="ru-RU" sz="2200" dirty="0" smtClean="0"/>
            </a:br>
            <a:endParaRPr lang="ru-RU" sz="2200" dirty="0"/>
          </a:p>
        </p:txBody>
      </p:sp>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8744" y="536350"/>
            <a:ext cx="3044877" cy="2283658"/>
          </a:xfrm>
          <a:prstGeom prst="rect">
            <a:avLst/>
          </a:prstGeom>
        </p:spPr>
      </p:pic>
    </p:spTree>
    <p:extLst>
      <p:ext uri="{BB962C8B-B14F-4D97-AF65-F5344CB8AC3E}">
        <p14:creationId xmlns:p14="http://schemas.microsoft.com/office/powerpoint/2010/main" val="265134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265901" y="576197"/>
            <a:ext cx="6615051" cy="5949862"/>
          </a:xfrm>
        </p:spPr>
        <p:txBody>
          <a:bodyPr>
            <a:normAutofit/>
          </a:bodyPr>
          <a:lstStyle/>
          <a:p>
            <a:r>
              <a:rPr lang="ru-RU" sz="3200" dirty="0" smtClean="0"/>
              <a:t>Девясил </a:t>
            </a:r>
            <a:br>
              <a:rPr lang="ru-RU" sz="32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000" dirty="0" smtClean="0"/>
              <a:t>Препараты </a:t>
            </a:r>
            <a:r>
              <a:rPr lang="ru-RU" sz="2000" dirty="0"/>
              <a:t>из корневищ девясила высокого обладают </a:t>
            </a:r>
            <a:r>
              <a:rPr lang="ru-RU" sz="2000" dirty="0" smtClean="0"/>
              <a:t>отхаркивающим</a:t>
            </a:r>
            <a:r>
              <a:rPr lang="ru-RU" sz="2000" dirty="0"/>
              <a:t> и </a:t>
            </a:r>
            <a:r>
              <a:rPr lang="ru-RU" sz="2000" dirty="0" smtClean="0"/>
              <a:t>противовоспалительным</a:t>
            </a:r>
            <a:r>
              <a:rPr lang="ru-RU" sz="2000" dirty="0"/>
              <a:t> действием, улучшают </a:t>
            </a:r>
            <a:r>
              <a:rPr lang="ru-RU" sz="2000" dirty="0" smtClean="0"/>
              <a:t>аппетит, </a:t>
            </a:r>
            <a:r>
              <a:rPr lang="ru-RU" sz="2000" dirty="0"/>
              <a:t>уменьшают </a:t>
            </a:r>
            <a:r>
              <a:rPr lang="ru-RU" sz="2000" dirty="0" err="1" smtClean="0"/>
              <a:t>пересталику</a:t>
            </a:r>
            <a:r>
              <a:rPr lang="ru-RU" sz="2000" dirty="0" smtClean="0"/>
              <a:t> кишечника, </a:t>
            </a:r>
            <a:r>
              <a:rPr lang="ru-RU" sz="2000" dirty="0"/>
              <a:t>снижают </a:t>
            </a:r>
            <a:r>
              <a:rPr lang="ru-RU" sz="2000" dirty="0" smtClean="0"/>
              <a:t>секрецию желудочного сока. </a:t>
            </a:r>
            <a:r>
              <a:rPr lang="ru-RU" sz="2000" dirty="0"/>
              <a:t>Считается, что основным биологически активным веществом девясила является </a:t>
            </a:r>
            <a:r>
              <a:rPr lang="ru-RU" sz="2000" dirty="0" err="1"/>
              <a:t>алантолактон</a:t>
            </a:r>
            <a:r>
              <a:rPr lang="ru-RU" sz="2000" dirty="0"/>
              <a:t> и сопутствующие </a:t>
            </a:r>
            <a:r>
              <a:rPr lang="ru-RU" sz="2000" dirty="0" err="1" smtClean="0"/>
              <a:t>терпеноиды</a:t>
            </a:r>
            <a:r>
              <a:rPr lang="ru-RU" sz="2400" dirty="0" smtClean="0"/>
              <a:t>.</a:t>
            </a:r>
            <a:endParaRPr lang="ru-RU" sz="2200" dirty="0"/>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261" y="1474393"/>
            <a:ext cx="4288746" cy="2442575"/>
          </a:xfrm>
          <a:prstGeom prst="rect">
            <a:avLst/>
          </a:prstGeom>
        </p:spPr>
      </p:pic>
    </p:spTree>
    <p:extLst>
      <p:ext uri="{BB962C8B-B14F-4D97-AF65-F5344CB8AC3E}">
        <p14:creationId xmlns:p14="http://schemas.microsoft.com/office/powerpoint/2010/main" val="2692829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265901" y="325677"/>
            <a:ext cx="7830077" cy="6438378"/>
          </a:xfrm>
        </p:spPr>
        <p:txBody>
          <a:bodyPr>
            <a:normAutofit fontScale="90000"/>
          </a:bodyPr>
          <a:lstStyle/>
          <a:p>
            <a:r>
              <a:rPr lang="ru-RU" sz="3600" dirty="0" smtClean="0"/>
              <a:t>Кукуруза</a:t>
            </a: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200" dirty="0" smtClean="0"/>
              <a:t>В </a:t>
            </a:r>
            <a:r>
              <a:rPr lang="ru-RU" sz="2200" dirty="0"/>
              <a:t>народной медицине их используют при заболеваниях печени. В научной медицине многих стран, в том числе и в России, жидкий </a:t>
            </a:r>
            <a:r>
              <a:rPr lang="ru-RU" sz="2200" dirty="0" smtClean="0"/>
              <a:t>экстракт</a:t>
            </a:r>
            <a:r>
              <a:rPr lang="ru-RU" sz="2200" dirty="0"/>
              <a:t> и </a:t>
            </a:r>
            <a:r>
              <a:rPr lang="ru-RU" sz="2200" dirty="0" smtClean="0"/>
              <a:t>настой</a:t>
            </a:r>
            <a:r>
              <a:rPr lang="ru-RU" sz="2200" dirty="0"/>
              <a:t> кукурузных рылец применяют при </a:t>
            </a:r>
            <a:r>
              <a:rPr lang="ru-RU" sz="2200" dirty="0" smtClean="0"/>
              <a:t>холангите,</a:t>
            </a:r>
            <a:r>
              <a:rPr lang="ru-RU" sz="2200" dirty="0"/>
              <a:t> </a:t>
            </a:r>
            <a:r>
              <a:rPr lang="ru-RU" sz="2200" dirty="0" smtClean="0"/>
              <a:t>холецистите,</a:t>
            </a:r>
            <a:r>
              <a:rPr lang="ru-RU" sz="2200" dirty="0"/>
              <a:t> </a:t>
            </a:r>
            <a:r>
              <a:rPr lang="ru-RU" sz="2200" dirty="0" smtClean="0"/>
              <a:t>гепатите</a:t>
            </a:r>
            <a:r>
              <a:rPr lang="ru-RU" sz="2200" dirty="0"/>
              <a:t> и </a:t>
            </a:r>
            <a:r>
              <a:rPr lang="ru-RU" sz="2200" dirty="0" smtClean="0"/>
              <a:t>желчнокаменной</a:t>
            </a:r>
            <a:r>
              <a:rPr lang="ru-RU" sz="2200" u="sng" dirty="0" smtClean="0"/>
              <a:t> </a:t>
            </a:r>
            <a:r>
              <a:rPr lang="ru-RU" sz="2200" dirty="0" smtClean="0"/>
              <a:t>болезни, также </a:t>
            </a:r>
            <a:r>
              <a:rPr lang="ru-RU" sz="2200" dirty="0"/>
              <a:t>в случае недостаточного отделения </a:t>
            </a:r>
            <a:r>
              <a:rPr lang="ru-RU" sz="2200" dirty="0" smtClean="0"/>
              <a:t>жёлчи, </a:t>
            </a:r>
            <a:r>
              <a:rPr lang="ru-RU" sz="2200" dirty="0"/>
              <a:t>реже — как кровоостанавливающее </a:t>
            </a:r>
            <a:r>
              <a:rPr lang="ru-RU" sz="2200" dirty="0" smtClean="0"/>
              <a:t>средство. </a:t>
            </a:r>
            <a:r>
              <a:rPr lang="ru-RU" sz="2200" dirty="0"/>
              <a:t>Как мочегонное средство настой или </a:t>
            </a:r>
            <a:r>
              <a:rPr lang="ru-RU" sz="2200" dirty="0" smtClean="0"/>
              <a:t>отвар</a:t>
            </a:r>
            <a:r>
              <a:rPr lang="ru-RU" sz="2200" dirty="0"/>
              <a:t> кукурузных рылец используют при </a:t>
            </a:r>
            <a:r>
              <a:rPr lang="ru-RU" sz="2200" dirty="0" smtClean="0"/>
              <a:t>мочекаменной болезни, </a:t>
            </a:r>
            <a:r>
              <a:rPr lang="ru-RU" sz="2200" dirty="0"/>
              <a:t>воспалительных заболеваниях мочеполовых путей и </a:t>
            </a:r>
            <a:r>
              <a:rPr lang="ru-RU" sz="2200" dirty="0" smtClean="0"/>
              <a:t>простатите. </a:t>
            </a:r>
            <a:r>
              <a:rPr lang="ru-RU" sz="2200" dirty="0"/>
              <a:t/>
            </a:r>
            <a:br>
              <a:rPr lang="ru-RU" sz="2200" dirty="0"/>
            </a:br>
            <a:endParaRPr lang="ru-RU" sz="2200" dirty="0"/>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02" y="1204428"/>
            <a:ext cx="3645074" cy="2340438"/>
          </a:xfrm>
          <a:prstGeom prst="rect">
            <a:avLst/>
          </a:prstGeom>
        </p:spPr>
      </p:pic>
    </p:spTree>
    <p:extLst>
      <p:ext uri="{BB962C8B-B14F-4D97-AF65-F5344CB8AC3E}">
        <p14:creationId xmlns:p14="http://schemas.microsoft.com/office/powerpoint/2010/main" val="3696937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265901" y="325677"/>
            <a:ext cx="7830077" cy="5787024"/>
          </a:xfrm>
        </p:spPr>
        <p:txBody>
          <a:bodyPr>
            <a:normAutofit/>
          </a:bodyPr>
          <a:lstStyle/>
          <a:p>
            <a:r>
              <a:rPr lang="ru-RU" sz="2000" dirty="0" smtClean="0"/>
              <a:t/>
            </a:r>
            <a:br>
              <a:rPr lang="ru-RU" sz="2000" dirty="0" smtClean="0"/>
            </a:br>
            <a:r>
              <a:rPr lang="ru-RU" sz="3200" dirty="0" smtClean="0"/>
              <a:t>Мята</a:t>
            </a: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err="1" smtClean="0"/>
              <a:t>Мята</a:t>
            </a:r>
            <a:r>
              <a:rPr lang="ru-RU" sz="2000" dirty="0" smtClean="0"/>
              <a:t> обладает </a:t>
            </a:r>
            <a:r>
              <a:rPr lang="ru-RU" sz="2000" dirty="0"/>
              <a:t>противовоспалительными свойствами позволяющим использовать её при лечении ангины, бронхита и насморка, полезна мята и для пищеварительной системы. Так же эффективна при головной боли, свойства мяты благоприятны для нервной системы.</a:t>
            </a:r>
            <a:br>
              <a:rPr lang="ru-RU" sz="2000" dirty="0"/>
            </a:br>
            <a:endParaRPr lang="ru-RU" sz="2000" dirty="0"/>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7885" y="1166839"/>
            <a:ext cx="4076909" cy="3057683"/>
          </a:xfrm>
          <a:prstGeom prst="rect">
            <a:avLst/>
          </a:prstGeom>
        </p:spPr>
      </p:pic>
    </p:spTree>
    <p:extLst>
      <p:ext uri="{BB962C8B-B14F-4D97-AF65-F5344CB8AC3E}">
        <p14:creationId xmlns:p14="http://schemas.microsoft.com/office/powerpoint/2010/main" val="4054301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265901" y="325677"/>
            <a:ext cx="7830077" cy="5787024"/>
          </a:xfrm>
        </p:spPr>
        <p:txBody>
          <a:bodyPr>
            <a:normAutofit/>
          </a:bodyPr>
          <a:lstStyle/>
          <a:p>
            <a:r>
              <a:rPr lang="ru-RU" sz="3200" dirty="0" smtClean="0"/>
              <a:t>Ромашка</a:t>
            </a:r>
            <a:br>
              <a:rPr lang="ru-RU" sz="32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Водный </a:t>
            </a:r>
            <a:r>
              <a:rPr lang="ru-RU" sz="2000" dirty="0"/>
              <a:t>настой успокаивает боли в желудке. Настой можно использовать для полоскания горла и промывания гнойных ран, язв. </a:t>
            </a: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6901" y="1315232"/>
            <a:ext cx="4294340" cy="3220755"/>
          </a:xfrm>
          <a:prstGeom prst="rect">
            <a:avLst/>
          </a:prstGeom>
        </p:spPr>
      </p:pic>
    </p:spTree>
    <p:extLst>
      <p:ext uri="{BB962C8B-B14F-4D97-AF65-F5344CB8AC3E}">
        <p14:creationId xmlns:p14="http://schemas.microsoft.com/office/powerpoint/2010/main" val="25884939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4384110" y="2379945"/>
            <a:ext cx="3557391" cy="1017219"/>
          </a:xfrm>
        </p:spPr>
        <p:txBody>
          <a:bodyPr/>
          <a:lstStyle/>
          <a:p>
            <a:r>
              <a:rPr lang="ru-RU" sz="3200" dirty="0" smtClean="0"/>
              <a:t>Анкетирование</a:t>
            </a:r>
            <a:endParaRPr lang="ru-RU" sz="3200" dirty="0"/>
          </a:p>
        </p:txBody>
      </p:sp>
    </p:spTree>
    <p:extLst>
      <p:ext uri="{BB962C8B-B14F-4D97-AF65-F5344CB8AC3E}">
        <p14:creationId xmlns:p14="http://schemas.microsoft.com/office/powerpoint/2010/main" val="1383039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424" y="323990"/>
            <a:ext cx="895279" cy="45587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Заголовок 1"/>
          <p:cNvSpPr>
            <a:spLocks noGrp="1"/>
          </p:cNvSpPr>
          <p:nvPr>
            <p:ph type="title"/>
          </p:nvPr>
        </p:nvSpPr>
        <p:spPr>
          <a:xfrm>
            <a:off x="1954060" y="821562"/>
            <a:ext cx="7665929" cy="5704498"/>
          </a:xfrm>
        </p:spPr>
        <p:txBody>
          <a:bodyPr>
            <a:normAutofit/>
          </a:bodyPr>
          <a:lstStyle/>
          <a:p>
            <a:r>
              <a:rPr lang="ru-RU" dirty="0" smtClean="0"/>
              <a:t>Знаете ли вы лекарственные растения?</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sz="4000" dirty="0">
              <a:latin typeface="Segoe UI Light" panose="020B0502040204020203" pitchFamily="34" charset="0"/>
              <a:cs typeface="Segoe UI Light" panose="020B0502040204020203" pitchFamily="34" charset="0"/>
            </a:endParaRPr>
          </a:p>
        </p:txBody>
      </p:sp>
      <p:graphicFrame>
        <p:nvGraphicFramePr>
          <p:cNvPr id="49" name="Диаграмма 48"/>
          <p:cNvGraphicFramePr/>
          <p:nvPr>
            <p:extLst>
              <p:ext uri="{D42A27DB-BD31-4B8C-83A1-F6EECF244321}">
                <p14:modId xmlns:p14="http://schemas.microsoft.com/office/powerpoint/2010/main" val="2717852153"/>
              </p:ext>
            </p:extLst>
          </p:nvPr>
        </p:nvGraphicFramePr>
        <p:xfrm>
          <a:off x="1954059" y="1991638"/>
          <a:ext cx="7665929" cy="45344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62224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4638" y="5713738"/>
            <a:ext cx="861745" cy="78141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Заголовок 1"/>
          <p:cNvSpPr>
            <a:spLocks noGrp="1"/>
          </p:cNvSpPr>
          <p:nvPr>
            <p:ph type="title"/>
          </p:nvPr>
        </p:nvSpPr>
        <p:spPr>
          <a:xfrm>
            <a:off x="1906902" y="901874"/>
            <a:ext cx="7745607" cy="5593277"/>
          </a:xfrm>
        </p:spPr>
        <p:txBody>
          <a:bodyPr>
            <a:normAutofit/>
          </a:bodyPr>
          <a:lstStyle/>
          <a:p>
            <a:r>
              <a:rPr lang="ru-RU" sz="4000" dirty="0" smtClean="0">
                <a:latin typeface="Segoe UI Light" panose="020B0502040204020203" pitchFamily="34" charset="0"/>
                <a:cs typeface="Segoe UI Light" panose="020B0502040204020203" pitchFamily="34" charset="0"/>
              </a:rPr>
              <a:t>Какие вы знаете лекарственные растения?</a:t>
            </a:r>
            <a:br>
              <a:rPr lang="ru-RU" sz="4000" dirty="0" smtClean="0">
                <a:latin typeface="Segoe UI Light" panose="020B0502040204020203" pitchFamily="34" charset="0"/>
                <a:cs typeface="Segoe UI Light" panose="020B0502040204020203" pitchFamily="34" charset="0"/>
              </a:rPr>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sz="4000" dirty="0">
              <a:latin typeface="Segoe UI Light" panose="020B0502040204020203" pitchFamily="34" charset="0"/>
              <a:cs typeface="Segoe UI Light" panose="020B0502040204020203" pitchFamily="34" charset="0"/>
            </a:endParaRPr>
          </a:p>
        </p:txBody>
      </p:sp>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943" y="4477316"/>
            <a:ext cx="386095" cy="423459"/>
          </a:xfrm>
          <a:prstGeom prst="rect">
            <a:avLst/>
          </a:prstGeom>
        </p:spPr>
      </p:pic>
      <p:graphicFrame>
        <p:nvGraphicFramePr>
          <p:cNvPr id="5" name="Диаграмма 4"/>
          <p:cNvGraphicFramePr/>
          <p:nvPr>
            <p:extLst>
              <p:ext uri="{D42A27DB-BD31-4B8C-83A1-F6EECF244321}">
                <p14:modId xmlns:p14="http://schemas.microsoft.com/office/powerpoint/2010/main" val="1774099964"/>
              </p:ext>
            </p:extLst>
          </p:nvPr>
        </p:nvGraphicFramePr>
        <p:xfrm>
          <a:off x="1906902" y="2026288"/>
          <a:ext cx="7745606" cy="45035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9385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6011" y="5429536"/>
            <a:ext cx="1008264" cy="60348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94208" y="5144479"/>
            <a:ext cx="1798138" cy="570115"/>
          </a:xfrm>
          <a:prstGeom prst="rect">
            <a:avLst/>
          </a:prstGeom>
        </p:spPr>
      </p:pic>
      <p:sp>
        <p:nvSpPr>
          <p:cNvPr id="14" name="Заголовок 1"/>
          <p:cNvSpPr>
            <a:spLocks noGrp="1"/>
          </p:cNvSpPr>
          <p:nvPr>
            <p:ph type="title"/>
          </p:nvPr>
        </p:nvSpPr>
        <p:spPr>
          <a:xfrm>
            <a:off x="1816275" y="876822"/>
            <a:ext cx="7800668" cy="5624186"/>
          </a:xfrm>
        </p:spPr>
        <p:txBody>
          <a:bodyPr>
            <a:normAutofit/>
          </a:bodyPr>
          <a:lstStyle/>
          <a:p>
            <a:pPr algn="l"/>
            <a:r>
              <a:rPr lang="ru-RU" sz="4000" dirty="0" smtClean="0">
                <a:latin typeface="Segoe UI Light" panose="020B0502040204020203" pitchFamily="34" charset="0"/>
                <a:cs typeface="Segoe UI Light" panose="020B0502040204020203" pitchFamily="34" charset="0"/>
              </a:rPr>
              <a:t>Какими лекарственными </a:t>
            </a:r>
            <a:r>
              <a:rPr lang="ru-RU" sz="4000" u="sng" dirty="0" smtClean="0">
                <a:latin typeface="Segoe UI Light" panose="020B0502040204020203" pitchFamily="34" charset="0"/>
                <a:cs typeface="Segoe UI Light" panose="020B0502040204020203" pitchFamily="34" charset="0"/>
              </a:rPr>
              <a:t>свойствами</a:t>
            </a:r>
            <a:r>
              <a:rPr lang="ru-RU" sz="4000" dirty="0" smtClean="0">
                <a:latin typeface="Segoe UI Light" panose="020B0502040204020203" pitchFamily="34" charset="0"/>
                <a:cs typeface="Segoe UI Light" panose="020B0502040204020203" pitchFamily="34" charset="0"/>
              </a:rPr>
              <a:t> обладают ниже перечисленные растения?</a:t>
            </a:r>
            <a:br>
              <a:rPr lang="ru-RU" sz="4000" dirty="0" smtClean="0">
                <a:latin typeface="Segoe UI Light" panose="020B0502040204020203" pitchFamily="34" charset="0"/>
                <a:cs typeface="Segoe UI Light" panose="020B0502040204020203" pitchFamily="34" charset="0"/>
              </a:rPr>
            </a:br>
            <a:r>
              <a:rPr lang="ru-RU" dirty="0"/>
              <a:t/>
            </a:r>
            <a:br>
              <a:rPr lang="ru-RU" dirty="0"/>
            </a:br>
            <a:r>
              <a:rPr lang="ru-RU" dirty="0" smtClean="0"/>
              <a:t>Подорожник</a:t>
            </a:r>
            <a:br>
              <a:rPr lang="ru-RU" dirty="0" smtClean="0"/>
            </a:br>
            <a:r>
              <a:rPr lang="ru-RU" dirty="0" smtClean="0"/>
              <a:t>Ромашка</a:t>
            </a:r>
            <a:br>
              <a:rPr lang="ru-RU" dirty="0" smtClean="0"/>
            </a:br>
            <a:r>
              <a:rPr lang="ru-RU" dirty="0" smtClean="0"/>
              <a:t>Мать-и-мачеха</a:t>
            </a:r>
            <a:br>
              <a:rPr lang="ru-RU" dirty="0" smtClean="0"/>
            </a:br>
            <a:r>
              <a:rPr lang="ru-RU" dirty="0" smtClean="0"/>
              <a:t>Крапива</a:t>
            </a:r>
            <a:br>
              <a:rPr lang="ru-RU" dirty="0" smtClean="0"/>
            </a:br>
            <a:r>
              <a:rPr lang="ru-RU" dirty="0" smtClean="0"/>
              <a:t>Мята </a:t>
            </a:r>
            <a:br>
              <a:rPr lang="ru-RU" dirty="0" smtClean="0"/>
            </a:br>
            <a:r>
              <a:rPr lang="ru-RU" dirty="0" smtClean="0"/>
              <a:t>Алоэ</a:t>
            </a:r>
            <a:endParaRPr lang="ru-RU"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574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7940" y="2149968"/>
            <a:ext cx="7903922" cy="1450122"/>
          </a:xfrm>
        </p:spPr>
        <p:txBody>
          <a:bodyPr>
            <a:normAutofit fontScale="90000"/>
          </a:bodyPr>
          <a:lstStyle/>
          <a:p>
            <a:pPr algn="l"/>
            <a:r>
              <a:rPr lang="ru-RU" sz="4000" dirty="0" smtClean="0">
                <a:solidFill>
                  <a:srgbClr val="FF0000"/>
                </a:solidFill>
                <a:latin typeface="Segoe UI Light" panose="020B0502040204020203" pitchFamily="34" charset="0"/>
                <a:cs typeface="Segoe UI Light" panose="020B0502040204020203" pitchFamily="34" charset="0"/>
              </a:rPr>
              <a:t/>
            </a:r>
            <a:br>
              <a:rPr lang="ru-RU" sz="4000" dirty="0" smtClean="0">
                <a:solidFill>
                  <a:srgbClr val="FF0000"/>
                </a:solidFill>
                <a:latin typeface="Segoe UI Light" panose="020B0502040204020203" pitchFamily="34" charset="0"/>
                <a:cs typeface="Segoe UI Light" panose="020B0502040204020203" pitchFamily="34" charset="0"/>
              </a:rPr>
            </a:br>
            <a:r>
              <a:rPr lang="ru-RU" sz="4000" dirty="0" smtClean="0">
                <a:solidFill>
                  <a:srgbClr val="FF0000"/>
                </a:solidFill>
                <a:latin typeface="Segoe UI Light" panose="020B0502040204020203" pitchFamily="34" charset="0"/>
                <a:cs typeface="Segoe UI Light" panose="020B0502040204020203" pitchFamily="34" charset="0"/>
              </a:rPr>
              <a:t/>
            </a:r>
            <a:br>
              <a:rPr lang="ru-RU" sz="4000" dirty="0" smtClean="0">
                <a:solidFill>
                  <a:srgbClr val="FF0000"/>
                </a:solidFill>
                <a:latin typeface="Segoe UI Light" panose="020B0502040204020203" pitchFamily="34" charset="0"/>
                <a:cs typeface="Segoe UI Light" panose="020B0502040204020203" pitchFamily="34" charset="0"/>
              </a:rPr>
            </a:br>
            <a:r>
              <a:rPr lang="ru-RU" sz="4000" dirty="0" smtClean="0">
                <a:solidFill>
                  <a:srgbClr val="FF0000"/>
                </a:solidFill>
                <a:latin typeface="Segoe UI Light" panose="020B0502040204020203" pitchFamily="34" charset="0"/>
                <a:cs typeface="Segoe UI Light" panose="020B0502040204020203" pitchFamily="34" charset="0"/>
              </a:rPr>
              <a:t>Проблема</a:t>
            </a:r>
            <a:r>
              <a:rPr lang="ru-RU" sz="4000" dirty="0" smtClean="0">
                <a:solidFill>
                  <a:srgbClr val="FF0000"/>
                </a:solidFill>
                <a:latin typeface="Segoe UI Light" panose="020B0502040204020203" pitchFamily="34" charset="0"/>
                <a:cs typeface="Segoe UI Light" panose="020B0502040204020203" pitchFamily="34" charset="0"/>
              </a:rPr>
              <a:t>:</a:t>
            </a:r>
            <a:r>
              <a:rPr lang="ru-RU" sz="4000" dirty="0" smtClean="0">
                <a:latin typeface="Segoe UI Light" panose="020B0502040204020203" pitchFamily="34" charset="0"/>
                <a:cs typeface="Segoe UI Light" panose="020B0502040204020203" pitchFamily="34" charset="0"/>
              </a:rPr>
              <a:t/>
            </a:r>
            <a:br>
              <a:rPr lang="ru-RU" sz="4000" dirty="0" smtClean="0">
                <a:latin typeface="Segoe UI Light" panose="020B0502040204020203" pitchFamily="34" charset="0"/>
                <a:cs typeface="Segoe UI Light" panose="020B0502040204020203" pitchFamily="34" charset="0"/>
              </a:rPr>
            </a:br>
            <a:r>
              <a:rPr lang="ru-RU" sz="3600" dirty="0" smtClean="0"/>
              <a:t>Учащиеся мало знают о свойствах лекарственных растений и их применении.</a:t>
            </a:r>
            <a:br>
              <a:rPr lang="ru-RU" sz="3600" dirty="0" smtClean="0"/>
            </a:br>
            <a:r>
              <a:rPr lang="ru-RU" sz="3600" dirty="0"/>
              <a:t/>
            </a:r>
            <a:br>
              <a:rPr lang="ru-RU" sz="3600" dirty="0"/>
            </a:br>
            <a:endParaRPr lang="ru-RU" sz="3600" dirty="0">
              <a:latin typeface="Segoe UI Light" panose="020B0502040204020203" pitchFamily="34" charset="0"/>
              <a:cs typeface="Segoe UI Light" panose="020B0502040204020203"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7891" y="2875029"/>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223" y="1031437"/>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81" y="11043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8163" y="4569403"/>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185" y="2119795"/>
            <a:ext cx="932845" cy="924662"/>
          </a:xfrm>
          <a:prstGeom prst="rect">
            <a:avLst/>
          </a:prstGeom>
        </p:spPr>
      </p:pic>
    </p:spTree>
    <p:extLst>
      <p:ext uri="{BB962C8B-B14F-4D97-AF65-F5344CB8AC3E}">
        <p14:creationId xmlns:p14="http://schemas.microsoft.com/office/powerpoint/2010/main" val="277589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651" y="1031436"/>
            <a:ext cx="7639812" cy="4956005"/>
          </a:xfrm>
        </p:spPr>
        <p:txBody>
          <a:bodyPr>
            <a:normAutofit fontScale="90000"/>
          </a:bodyPr>
          <a:lstStyle/>
          <a:p>
            <a:r>
              <a:rPr lang="ru-RU" sz="2200" u="sng" dirty="0"/>
              <a:t>Свойства лекарственных растений</a:t>
            </a:r>
            <a:r>
              <a:rPr lang="ru-RU" sz="2200" dirty="0"/>
              <a:t/>
            </a:r>
            <a:br>
              <a:rPr lang="ru-RU" sz="2200" dirty="0"/>
            </a:br>
            <a:r>
              <a:rPr lang="ru-RU" sz="2200" u="sng" dirty="0"/>
              <a:t>Подорожник</a:t>
            </a:r>
            <a:r>
              <a:rPr lang="ru-RU" sz="2200" dirty="0"/>
              <a:t> – соком подорожника лечат болезни желудка, им смазывают раны и порезы. Свежие листья подорожника прикладывают к ране, листья способствуют уменьшению гнойного воспаления, на время останавливают кровь.</a:t>
            </a:r>
            <a:br>
              <a:rPr lang="ru-RU" sz="2200" dirty="0"/>
            </a:br>
            <a:r>
              <a:rPr lang="ru-RU" sz="2200" u="sng" dirty="0"/>
              <a:t>Ромашка </a:t>
            </a:r>
            <a:r>
              <a:rPr lang="ru-RU" sz="2200" dirty="0"/>
              <a:t>– водный настой успокаивает боли в желудке. Настой можно использовать для полоскания горла и промывания гнойных ран, язв. </a:t>
            </a:r>
            <a:br>
              <a:rPr lang="ru-RU" sz="2200" dirty="0"/>
            </a:br>
            <a:r>
              <a:rPr lang="ru-RU" sz="2200" u="sng" dirty="0"/>
              <a:t>Мать-и-мачеха</a:t>
            </a:r>
            <a:r>
              <a:rPr lang="ru-RU" sz="2200" dirty="0"/>
              <a:t> – ещё в глубокой древности применяли от кашля и удушья, вызванных воспалением дыхательных путей. Гиппократ широко использовал в своей практике мать-и-мачеху, как надёжное средство при бронхите. </a:t>
            </a:r>
            <a:br>
              <a:rPr lang="ru-RU" sz="2200" dirty="0"/>
            </a:br>
            <a:r>
              <a:rPr lang="ru-RU" sz="2200" u="sng" dirty="0"/>
              <a:t>Крапива </a:t>
            </a:r>
            <a:r>
              <a:rPr lang="ru-RU" sz="2200" dirty="0"/>
              <a:t>– свежие листья растения имеют кровоостанавливающее действие. Сухое сырьё применяется как противовоспалительное, противолихорадочное средство для лечения заболеваний желудочно-кишечного тракта. </a:t>
            </a:r>
            <a:br>
              <a:rPr lang="ru-RU" sz="2200" dirty="0"/>
            </a:br>
            <a:endParaRPr lang="ru-RU" dirty="0"/>
          </a:p>
        </p:txBody>
      </p:sp>
    </p:spTree>
    <p:extLst>
      <p:ext uri="{BB962C8B-B14F-4D97-AF65-F5344CB8AC3E}">
        <p14:creationId xmlns:p14="http://schemas.microsoft.com/office/powerpoint/2010/main" val="1556290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651" y="1031437"/>
            <a:ext cx="7639812" cy="4642854"/>
          </a:xfrm>
        </p:spPr>
        <p:txBody>
          <a:bodyPr>
            <a:normAutofit fontScale="90000"/>
          </a:bodyPr>
          <a:lstStyle/>
          <a:p>
            <a:r>
              <a:rPr lang="ru-RU" sz="2200" u="sng" dirty="0"/>
              <a:t>Мята </a:t>
            </a:r>
            <a:r>
              <a:rPr lang="ru-RU" sz="2200" dirty="0"/>
              <a:t>– обладает противовоспалительными свойствами позволяющим использовать её при лечении ангины, бронхита и насморка, полезна мята и для пищеварительной системы. Так же эффективна при головной боли, свойства мяты благоприятны для нервной системы.</a:t>
            </a:r>
            <a:br>
              <a:rPr lang="ru-RU" sz="2200" dirty="0"/>
            </a:br>
            <a:r>
              <a:rPr lang="ru-RU" sz="2200" u="sng" dirty="0"/>
              <a:t>Алоэ </a:t>
            </a:r>
            <a:r>
              <a:rPr lang="ru-RU" sz="2200" dirty="0"/>
              <a:t>– целебные свойства алоэ известны не менее 3 тыс. лет назад. В Древней Греции и Древнем Египте алоэ использовали как наружное средство для лечения гнойных ран и хронических язв. Сок пили при возбуждении аппетита и при заболеваниях желудочно- кишечного тракта. </a:t>
            </a:r>
            <a:br>
              <a:rPr lang="ru-RU" sz="2200" dirty="0"/>
            </a:br>
            <a:r>
              <a:rPr lang="ru-RU" sz="2200" u="sng" dirty="0"/>
              <a:t>Иван чай</a:t>
            </a:r>
            <a:r>
              <a:rPr lang="ru-RU" sz="2200" dirty="0"/>
              <a:t> – способствует укреплению иммунитета и помогает устранить головную боль. Улучшает деятельность кишечника. И ещё Иван чай богат витаминами как кальций, магний, натрий, фосфор и т.п.</a:t>
            </a:r>
            <a:br>
              <a:rPr lang="ru-RU" sz="2200" dirty="0"/>
            </a:br>
            <a:r>
              <a:rPr lang="ru-RU" sz="2200" dirty="0"/>
              <a:t> </a:t>
            </a:r>
            <a:r>
              <a:rPr lang="ru-RU" sz="2000" dirty="0"/>
              <a:t/>
            </a:r>
            <a:br>
              <a:rPr lang="ru-RU" sz="2000" dirty="0"/>
            </a:br>
            <a:endParaRPr lang="ru-RU" dirty="0"/>
          </a:p>
        </p:txBody>
      </p:sp>
    </p:spTree>
    <p:extLst>
      <p:ext uri="{BB962C8B-B14F-4D97-AF65-F5344CB8AC3E}">
        <p14:creationId xmlns:p14="http://schemas.microsoft.com/office/powerpoint/2010/main" val="18361589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8568" y="4525788"/>
            <a:ext cx="2502011" cy="42539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0579" y="1915764"/>
            <a:ext cx="386095" cy="423459"/>
          </a:xfrm>
          <a:prstGeom prst="rect">
            <a:avLst/>
          </a:prstGeom>
        </p:spPr>
      </p:pic>
      <p:sp>
        <p:nvSpPr>
          <p:cNvPr id="15" name="Заголовок 1"/>
          <p:cNvSpPr>
            <a:spLocks noGrp="1"/>
          </p:cNvSpPr>
          <p:nvPr>
            <p:ph type="title"/>
          </p:nvPr>
        </p:nvSpPr>
        <p:spPr>
          <a:xfrm>
            <a:off x="1941534" y="814192"/>
            <a:ext cx="7640877" cy="5736920"/>
          </a:xfrm>
        </p:spPr>
        <p:txBody>
          <a:bodyPr>
            <a:normAutofit/>
          </a:bodyPr>
          <a:lstStyle/>
          <a:p>
            <a:endParaRPr lang="ru-RU" sz="4000" dirty="0">
              <a:latin typeface="Segoe UI Light" panose="020B0502040204020203" pitchFamily="34" charset="0"/>
              <a:cs typeface="Segoe UI Light" panose="020B0502040204020203" pitchFamily="34" charset="0"/>
            </a:endParaRPr>
          </a:p>
        </p:txBody>
      </p:sp>
      <p:graphicFrame>
        <p:nvGraphicFramePr>
          <p:cNvPr id="5" name="Диаграмма 4"/>
          <p:cNvGraphicFramePr/>
          <p:nvPr>
            <p:extLst>
              <p:ext uri="{D42A27DB-BD31-4B8C-83A1-F6EECF244321}">
                <p14:modId xmlns:p14="http://schemas.microsoft.com/office/powerpoint/2010/main" val="2253105547"/>
              </p:ext>
            </p:extLst>
          </p:nvPr>
        </p:nvGraphicFramePr>
        <p:xfrm>
          <a:off x="2031999" y="719665"/>
          <a:ext cx="7550411" cy="536798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5839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415440" y="2229633"/>
            <a:ext cx="8617907" cy="2179529"/>
          </a:xfrm>
        </p:spPr>
        <p:txBody>
          <a:bodyPr/>
          <a:lstStyle/>
          <a:p>
            <a:pPr algn="ctr"/>
            <a:r>
              <a:rPr lang="ru-RU" sz="5000" b="1" dirty="0" smtClean="0"/>
              <a:t>Спасибо за внимание!</a:t>
            </a:r>
            <a:endParaRPr lang="ru-RU" b="1" dirty="0"/>
          </a:p>
        </p:txBody>
      </p:sp>
    </p:spTree>
    <p:extLst>
      <p:ext uri="{BB962C8B-B14F-4D97-AF65-F5344CB8AC3E}">
        <p14:creationId xmlns:p14="http://schemas.microsoft.com/office/powerpoint/2010/main" val="1269461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6" presetClass="emph" presetSubtype="0" repeatCount="indefinite" fill="hold" grpId="2" nodeType="withEffect">
                                  <p:stCondLst>
                                    <p:cond delay="0"/>
                                  </p:stCondLst>
                                  <p:iterate type="lt">
                                    <p:tmPct val="10000"/>
                                  </p:iterate>
                                  <p:childTnLst>
                                    <p:animScale>
                                      <p:cBhvr>
                                        <p:cTn id="9" dur="250" autoRev="1" fill="hold">
                                          <p:stCondLst>
                                            <p:cond delay="0"/>
                                          </p:stCondLst>
                                        </p:cTn>
                                        <p:tgtEl>
                                          <p:spTgt spid="4"/>
                                        </p:tgtEl>
                                      </p:cBhvr>
                                      <p:to x="80000" y="100000"/>
                                    </p:animScale>
                                    <p:anim by="(#ppt_w*0.10)" calcmode="lin" valueType="num">
                                      <p:cBhvr>
                                        <p:cTn id="10" dur="250" autoRev="1" fill="hold">
                                          <p:stCondLst>
                                            <p:cond delay="0"/>
                                          </p:stCondLst>
                                        </p:cTn>
                                        <p:tgtEl>
                                          <p:spTgt spid="4"/>
                                        </p:tgtEl>
                                        <p:attrNameLst>
                                          <p:attrName>ppt_x</p:attrName>
                                        </p:attrNameLst>
                                      </p:cBhvr>
                                    </p:anim>
                                    <p:anim by="(-#ppt_w*0.10)" calcmode="lin" valueType="num">
                                      <p:cBhvr>
                                        <p:cTn id="11" dur="250" autoRev="1" fill="hold">
                                          <p:stCondLst>
                                            <p:cond delay="0"/>
                                          </p:stCondLst>
                                        </p:cTn>
                                        <p:tgtEl>
                                          <p:spTgt spid="4"/>
                                        </p:tgtEl>
                                        <p:attrNameLst>
                                          <p:attrName>ppt_y</p:attrName>
                                        </p:attrNameLst>
                                      </p:cBhvr>
                                    </p:anim>
                                    <p:animRot by="-480000">
                                      <p:cBhvr>
                                        <p:cTn id="12" dur="250" autoRev="1" fill="hold">
                                          <p:stCondLst>
                                            <p:cond delay="0"/>
                                          </p:stCondLst>
                                        </p:cTn>
                                        <p:tgtEl>
                                          <p:spTgt spid="4"/>
                                        </p:tgtEl>
                                        <p:attrNameLst>
                                          <p:attrName>r</p:attrName>
                                        </p:attrNameLst>
                                      </p:cBhvr>
                                    </p:animRot>
                                  </p:childTnLst>
                                </p:cTn>
                              </p:par>
                              <p:par>
                                <p:cTn id="13" presetID="3" presetClass="emph" presetSubtype="6" repeatCount="indefinite" fill="hold" grpId="3" nodeType="withEffect">
                                  <p:stCondLst>
                                    <p:cond delay="0"/>
                                  </p:stCondLst>
                                  <p:iterate type="lt">
                                    <p:tmPct val="0"/>
                                  </p:iterate>
                                  <p:childTnLst>
                                    <p:animClr clrSpc="hsl" dir="cw">
                                      <p:cBhvr override="childStyle">
                                        <p:cTn id="14" dur="5000" fill="hold"/>
                                        <p:tgtEl>
                                          <p:spTgt spid="4"/>
                                        </p:tgtEl>
                                        <p:attrNameLst>
                                          <p:attrName>style.color</p:attrName>
                                        </p:attrNameLst>
                                      </p:cBhvr>
                                      <p:to>
                                        <a:srgbClr val="02CA0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2"/>
      <p:bldP spid="4"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9842" y="2154477"/>
            <a:ext cx="7177414" cy="2154477"/>
          </a:xfrm>
        </p:spPr>
        <p:txBody>
          <a:bodyPr/>
          <a:lstStyle/>
          <a:p>
            <a:pPr algn="l"/>
            <a:r>
              <a:rPr lang="ru-RU" dirty="0" smtClean="0">
                <a:solidFill>
                  <a:srgbClr val="FF0000"/>
                </a:solidFill>
              </a:rPr>
              <a:t>Цель:</a:t>
            </a:r>
            <a:br>
              <a:rPr lang="ru-RU" dirty="0" smtClean="0">
                <a:solidFill>
                  <a:srgbClr val="FF0000"/>
                </a:solidFill>
              </a:rPr>
            </a:br>
            <a:r>
              <a:rPr lang="ru-RU" sz="3600" dirty="0" smtClean="0"/>
              <a:t>Составить рецепты использования лекарственных растений в оздоровительных целях.</a:t>
            </a:r>
            <a:endParaRPr lang="ru-RU" sz="3600" dirty="0"/>
          </a:p>
        </p:txBody>
      </p:sp>
    </p:spTree>
    <p:extLst>
      <p:ext uri="{BB962C8B-B14F-4D97-AF65-F5344CB8AC3E}">
        <p14:creationId xmlns:p14="http://schemas.microsoft.com/office/powerpoint/2010/main" val="329021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689" y="4985937"/>
            <a:ext cx="916723" cy="731428"/>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14" name="Заголовок 1"/>
          <p:cNvSpPr>
            <a:spLocks noGrp="1"/>
          </p:cNvSpPr>
          <p:nvPr>
            <p:ph type="title"/>
          </p:nvPr>
        </p:nvSpPr>
        <p:spPr>
          <a:xfrm>
            <a:off x="1941534" y="1218209"/>
            <a:ext cx="7628351" cy="4806810"/>
          </a:xfrm>
        </p:spPr>
        <p:txBody>
          <a:bodyPr>
            <a:normAutofit fontScale="90000"/>
          </a:bodyPr>
          <a:lstStyle/>
          <a:p>
            <a:pPr algn="l"/>
            <a:r>
              <a:rPr lang="ru-RU" dirty="0" smtClean="0">
                <a:solidFill>
                  <a:srgbClr val="FF0000"/>
                </a:solidFill>
              </a:rPr>
              <a:t>Задачи:</a:t>
            </a:r>
            <a:r>
              <a:rPr lang="ru-RU" dirty="0" smtClean="0"/>
              <a:t/>
            </a:r>
            <a:br>
              <a:rPr lang="ru-RU" dirty="0" smtClean="0"/>
            </a:br>
            <a:r>
              <a:rPr lang="ru-RU" sz="3600" dirty="0" smtClean="0"/>
              <a:t>1)Найти информацию о лекарственных растениях и их применениях.</a:t>
            </a:r>
            <a:br>
              <a:rPr lang="ru-RU" sz="3600" dirty="0" smtClean="0"/>
            </a:br>
            <a:r>
              <a:rPr lang="ru-RU" sz="3600" dirty="0" smtClean="0"/>
              <a:t>2)Провести опрос среди учащихся 6 «А» класса.</a:t>
            </a:r>
            <a:br>
              <a:rPr lang="ru-RU" sz="3600" dirty="0" smtClean="0"/>
            </a:br>
            <a:r>
              <a:rPr lang="ru-RU" sz="3600" dirty="0" smtClean="0"/>
              <a:t>3)Обобщить данные</a:t>
            </a:r>
            <a:br>
              <a:rPr lang="ru-RU" sz="3600" dirty="0" smtClean="0"/>
            </a:br>
            <a:r>
              <a:rPr lang="ru-RU" sz="3600" dirty="0" smtClean="0"/>
              <a:t>4)Сделать выводы </a:t>
            </a:r>
            <a:br>
              <a:rPr lang="ru-RU" sz="3600" dirty="0" smtClean="0"/>
            </a:br>
            <a:r>
              <a:rPr lang="ru-RU" sz="3600" dirty="0" smtClean="0"/>
              <a:t>5)</a:t>
            </a:r>
            <a:r>
              <a:rPr lang="ru-RU" dirty="0" smtClean="0"/>
              <a:t> Составить рецепты использования лекарственных растений в оздоровительных целях</a:t>
            </a:r>
            <a:endParaRPr lang="ru-RU"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6330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748" y="501041"/>
            <a:ext cx="7766137" cy="6037545"/>
          </a:xfrm>
        </p:spPr>
        <p:txBody>
          <a:bodyPr>
            <a:noAutofit/>
          </a:bodyPr>
          <a:lstStyle/>
          <a:p>
            <a:r>
              <a:rPr lang="ru-RU" sz="3200" dirty="0"/>
              <a:t>На Руси, как и у других народов, целебные свойства растений известны были с глубокой древности. Языческое мировоззрение, господствовавшее в Древней Руси, придавало лечению характер сверхъестественный. Поэтому лечение с помощью небольшого набора лекарственных трав велось знахарями, ведунами, волхвами, т. е. людьми, по народным понятиям, знающими, как надо подействовать на нечистую силу. Даже простой прием растительных лекарственных средств сопровождался рядом магических процедур. </a:t>
            </a:r>
          </a:p>
        </p:txBody>
      </p:sp>
    </p:spTree>
    <p:extLst>
      <p:ext uri="{BB962C8B-B14F-4D97-AF65-F5344CB8AC3E}">
        <p14:creationId xmlns:p14="http://schemas.microsoft.com/office/powerpoint/2010/main" val="128872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087" y="162089"/>
            <a:ext cx="623266" cy="65761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638" y="1026801"/>
            <a:ext cx="798187" cy="524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6" name="Заголовок 1"/>
          <p:cNvSpPr>
            <a:spLocks noGrp="1"/>
          </p:cNvSpPr>
          <p:nvPr>
            <p:ph type="title"/>
          </p:nvPr>
        </p:nvSpPr>
        <p:spPr>
          <a:xfrm>
            <a:off x="1941534" y="819708"/>
            <a:ext cx="7653403" cy="5693826"/>
          </a:xfrm>
        </p:spPr>
        <p:txBody>
          <a:bodyPr>
            <a:normAutofit fontScale="90000"/>
          </a:bodyPr>
          <a:lstStyle/>
          <a:p>
            <a:r>
              <a:rPr lang="ru-RU" sz="3600" dirty="0"/>
              <a:t>Обычными лекарствами были полынь, крапива, хрен, ясень, можжевельник, подорожник, береза и др. </a:t>
            </a:r>
            <a:br>
              <a:rPr lang="ru-RU" sz="3600" dirty="0"/>
            </a:br>
            <a:r>
              <a:rPr lang="ru-RU" sz="3600" dirty="0"/>
              <a:t>С введением христианства характер </a:t>
            </a:r>
            <a:r>
              <a:rPr lang="ru-RU" sz="3600" dirty="0" err="1"/>
              <a:t>траволечения</a:t>
            </a:r>
            <a:r>
              <a:rPr lang="ru-RU" sz="3600" dirty="0"/>
              <a:t> несколько изменяется. Христианская религия вносит новые элементы — молитву и Пост. Медициной начинают заниматься духовные лица. Древнейшим памятником русской медицинской литературы являются статья в «Изборнике Святослава», в которой содержатся медико-гигиенические сведения. </a:t>
            </a:r>
            <a:endParaRPr lang="ru-RU" sz="3600" dirty="0">
              <a:latin typeface="Segoe UI Light" panose="020B0502040204020203" pitchFamily="34" charset="0"/>
              <a:cs typeface="Segoe UI Light" panose="020B0502040204020203" pitchFamily="34" charset="0"/>
            </a:endParaRPr>
          </a:p>
        </p:txBody>
      </p:sp>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915" y="4615103"/>
            <a:ext cx="386095" cy="423459"/>
          </a:xfrm>
          <a:prstGeom prst="rect">
            <a:avLst/>
          </a:prstGeom>
        </p:spPr>
      </p:pic>
    </p:spTree>
    <p:extLst>
      <p:ext uri="{BB962C8B-B14F-4D97-AF65-F5344CB8AC3E}">
        <p14:creationId xmlns:p14="http://schemas.microsoft.com/office/powerpoint/2010/main" val="13284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087" y="162089"/>
            <a:ext cx="623266" cy="65761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638" y="1026801"/>
            <a:ext cx="798187" cy="524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6" name="Заголовок 1"/>
          <p:cNvSpPr>
            <a:spLocks noGrp="1"/>
          </p:cNvSpPr>
          <p:nvPr>
            <p:ph type="title"/>
          </p:nvPr>
        </p:nvSpPr>
        <p:spPr>
          <a:xfrm>
            <a:off x="1852276" y="490898"/>
            <a:ext cx="7653403" cy="6037545"/>
          </a:xfrm>
        </p:spPr>
        <p:txBody>
          <a:bodyPr>
            <a:normAutofit fontScale="90000"/>
          </a:bodyPr>
          <a:lstStyle/>
          <a:p>
            <a:r>
              <a:rPr lang="ru-RU" sz="3600" dirty="0"/>
              <a:t>«Изборник» был переведен в X в. с греческого подлинника для болгарского царя </a:t>
            </a:r>
            <a:r>
              <a:rPr lang="ru-RU" sz="3600" dirty="0" err="1"/>
              <a:t>Симеона</a:t>
            </a:r>
            <a:r>
              <a:rPr lang="ru-RU" sz="3600" dirty="0"/>
              <a:t>, а в 1073 г. переписан на Руси для черниговского князя Святослава Ярославича. В этой своеобразной энциклопедии помимо других сведений дается ряд медико-гигиенических советов, описываются наиболее распространенные средства из растений. В ней упоминаются «полынное </a:t>
            </a:r>
            <a:r>
              <a:rPr lang="ru-RU" sz="3600" dirty="0" err="1"/>
              <a:t>зелие</a:t>
            </a:r>
            <a:r>
              <a:rPr lang="ru-RU" sz="3600" dirty="0"/>
              <a:t>», употребляемое при лихорадках, белена, болиголов, о котором сказано: «</a:t>
            </a:r>
            <a:r>
              <a:rPr lang="ru-RU" sz="3600" dirty="0" err="1"/>
              <a:t>никтоже</a:t>
            </a:r>
            <a:r>
              <a:rPr lang="ru-RU" sz="3600" dirty="0"/>
              <a:t> ум </a:t>
            </a:r>
            <a:r>
              <a:rPr lang="ru-RU" sz="3600" dirty="0" err="1"/>
              <a:t>имый</a:t>
            </a:r>
            <a:r>
              <a:rPr lang="ru-RU" sz="3600" dirty="0"/>
              <a:t>, не </a:t>
            </a:r>
            <a:r>
              <a:rPr lang="ru-RU" sz="3600" dirty="0" err="1"/>
              <a:t>зобле</a:t>
            </a:r>
            <a:r>
              <a:rPr lang="ru-RU" sz="3600" dirty="0"/>
              <a:t>» (не ест). </a:t>
            </a:r>
            <a:br>
              <a:rPr lang="ru-RU" sz="3600" dirty="0"/>
            </a:br>
            <a:endParaRPr lang="ru-RU" sz="3600" dirty="0">
              <a:latin typeface="Segoe UI Light" panose="020B0502040204020203" pitchFamily="34" charset="0"/>
              <a:cs typeface="Segoe UI Light" panose="020B0502040204020203" pitchFamily="34" charset="0"/>
            </a:endParaRPr>
          </a:p>
        </p:txBody>
      </p:sp>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915" y="4615103"/>
            <a:ext cx="386095" cy="423459"/>
          </a:xfrm>
          <a:prstGeom prst="rect">
            <a:avLst/>
          </a:prstGeom>
        </p:spPr>
      </p:pic>
    </p:spTree>
    <p:extLst>
      <p:ext uri="{BB962C8B-B14F-4D97-AF65-F5344CB8AC3E}">
        <p14:creationId xmlns:p14="http://schemas.microsoft.com/office/powerpoint/2010/main" val="1416075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8182" y="6166601"/>
            <a:ext cx="1086121" cy="56927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4" name="Заголовок 1"/>
          <p:cNvSpPr>
            <a:spLocks noGrp="1"/>
          </p:cNvSpPr>
          <p:nvPr>
            <p:ph type="title"/>
          </p:nvPr>
        </p:nvSpPr>
        <p:spPr>
          <a:xfrm>
            <a:off x="2059831" y="2049818"/>
            <a:ext cx="7628351" cy="1440493"/>
          </a:xfrm>
        </p:spPr>
        <p:txBody>
          <a:bodyPr>
            <a:normAutofit/>
          </a:bodyPr>
          <a:lstStyle/>
          <a:p>
            <a:r>
              <a:rPr lang="ru-RU" sz="4000" dirty="0" smtClean="0">
                <a:latin typeface="Segoe UI Light" panose="020B0502040204020203" pitchFamily="34" charset="0"/>
                <a:cs typeface="Segoe UI Light" panose="020B0502040204020203" pitchFamily="34" charset="0"/>
              </a:rPr>
              <a:t>Лекарственные растения Костромской области.</a:t>
            </a:r>
            <a:endParaRPr lang="ru-RU"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58205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0" y="2027764"/>
            <a:ext cx="606578" cy="66791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4" name="Заголовок 1"/>
          <p:cNvSpPr>
            <a:spLocks noGrp="1"/>
          </p:cNvSpPr>
          <p:nvPr>
            <p:ph type="title"/>
          </p:nvPr>
        </p:nvSpPr>
        <p:spPr>
          <a:xfrm>
            <a:off x="2592888" y="1265130"/>
            <a:ext cx="6889316" cy="5411243"/>
          </a:xfrm>
        </p:spPr>
        <p:txBody>
          <a:bodyPr>
            <a:normAutofit fontScale="90000"/>
          </a:bodyPr>
          <a:lstStyle/>
          <a:p>
            <a:r>
              <a:rPr lang="ru-RU" sz="4000" dirty="0" smtClean="0">
                <a:latin typeface="Segoe UI Light" panose="020B0502040204020203" pitchFamily="34" charset="0"/>
                <a:cs typeface="Segoe UI Light" panose="020B0502040204020203" pitchFamily="34" charset="0"/>
              </a:rPr>
              <a:t>Подорожник</a:t>
            </a:r>
            <a:br>
              <a:rPr lang="ru-RU" sz="4000" dirty="0" smtClean="0">
                <a:latin typeface="Segoe UI Light" panose="020B0502040204020203" pitchFamily="34" charset="0"/>
                <a:cs typeface="Segoe UI Light" panose="020B0502040204020203" pitchFamily="34" charset="0"/>
              </a:rPr>
            </a:br>
            <a:r>
              <a:rPr lang="ru-RU" dirty="0"/>
              <a:t/>
            </a:r>
            <a:br>
              <a:rPr lang="ru-RU" dirty="0"/>
            </a:br>
            <a:r>
              <a:rPr lang="ru-RU" dirty="0" smtClean="0"/>
              <a:t/>
            </a:r>
            <a:br>
              <a:rPr lang="ru-RU" dirty="0" smtClean="0"/>
            </a:br>
            <a:r>
              <a:rPr lang="ru-RU" sz="4000" dirty="0" smtClean="0">
                <a:latin typeface="Segoe UI Light" panose="020B0502040204020203" pitchFamily="34" charset="0"/>
                <a:cs typeface="Segoe UI Light" panose="020B0502040204020203" pitchFamily="34" charset="0"/>
              </a:rPr>
              <a:t/>
            </a:r>
            <a:br>
              <a:rPr lang="ru-RU" sz="4000" dirty="0" smtClean="0">
                <a:latin typeface="Segoe UI Light" panose="020B0502040204020203" pitchFamily="34" charset="0"/>
                <a:cs typeface="Segoe UI Light" panose="020B0502040204020203" pitchFamily="34" charset="0"/>
              </a:rPr>
            </a:br>
            <a:r>
              <a:rPr lang="ru-RU" sz="4000" dirty="0" smtClean="0">
                <a:latin typeface="Segoe UI Light" panose="020B0502040204020203" pitchFamily="34" charset="0"/>
                <a:cs typeface="Segoe UI Light" panose="020B0502040204020203" pitchFamily="34" charset="0"/>
              </a:rPr>
              <a:t>                           </a:t>
            </a:r>
            <a:r>
              <a:rPr lang="ru-RU" dirty="0"/>
              <a:t/>
            </a:r>
            <a:br>
              <a:rPr lang="ru-RU" dirty="0"/>
            </a:br>
            <a:r>
              <a:rPr lang="ru-RU" dirty="0"/>
              <a:t/>
            </a:r>
            <a:br>
              <a:rPr lang="ru-RU" dirty="0"/>
            </a:br>
            <a:r>
              <a:rPr lang="ru-RU" sz="2700" dirty="0" smtClean="0"/>
              <a:t>соком </a:t>
            </a:r>
            <a:r>
              <a:rPr lang="ru-RU" sz="2700" dirty="0"/>
              <a:t>подорожника лечат болезни желудка, им смазывают раны и порезы. Свежие листья подорожника прикладывают к ране, листья способствуют уменьшению гнойного воспаления, на время останавливают кровь.</a:t>
            </a:r>
            <a:br>
              <a:rPr lang="ru-RU" sz="2700" dirty="0"/>
            </a:br>
            <a:r>
              <a:rPr lang="ru-RU" sz="2700" dirty="0" smtClean="0"/>
              <a:t/>
            </a:r>
            <a:br>
              <a:rPr lang="ru-RU" sz="2700" dirty="0" smtClean="0"/>
            </a:br>
            <a:r>
              <a:rPr lang="ru-RU" sz="4000" dirty="0" smtClean="0">
                <a:latin typeface="Segoe UI Light" panose="020B0502040204020203" pitchFamily="34" charset="0"/>
                <a:cs typeface="Segoe UI Light" panose="020B0502040204020203" pitchFamily="34" charset="0"/>
              </a:rPr>
              <a:t> </a:t>
            </a:r>
            <a:endParaRPr lang="ru-RU" sz="4000" dirty="0">
              <a:latin typeface="Segoe UI Light" panose="020B0502040204020203" pitchFamily="34" charset="0"/>
              <a:cs typeface="Segoe UI Light" panose="020B0502040204020203" pitchFamily="34" charset="0"/>
            </a:endParaRPr>
          </a:p>
        </p:txBody>
      </p:sp>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0925" y="2027764"/>
            <a:ext cx="3693242" cy="2204581"/>
          </a:xfrm>
          <a:prstGeom prst="rect">
            <a:avLst/>
          </a:prstGeom>
        </p:spPr>
      </p:pic>
    </p:spTree>
    <p:extLst>
      <p:ext uri="{BB962C8B-B14F-4D97-AF65-F5344CB8AC3E}">
        <p14:creationId xmlns:p14="http://schemas.microsoft.com/office/powerpoint/2010/main" val="106615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3F4240F5-2366-4AD0-A9C8-F7854C4F60D0}" vid="{CD1CFEDD-F3AE-4D17-A8B2-1D95CC7BDB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E7A85887BC00AB4B902C95D0D0122006" ma:contentTypeVersion="49" ma:contentTypeDescription="Создание документа." ma:contentTypeScope="" ma:versionID="e1beba7d97727391086f3c76e5681afa">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AWJJH2MPE6E2-1585558818-3369</_dlc_DocId>
    <_dlc_DocIdUrl xmlns="4a252ca3-5a62-4c1c-90a6-29f4710e47f8">
      <Url>http://xn--44-6kcadhwnl3cfdx.xn--p1ai/Kostroma_EDU/kos-sch-29/_layouts/15/DocIdRedir.aspx?ID=AWJJH2MPE6E2-1585558818-3369</Url>
      <Description>AWJJH2MPE6E2-1585558818-3369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B5437-5989-4F0E-91D8-9FAAFAABB1FA}"/>
</file>

<file path=customXml/itemProps2.xml><?xml version="1.0" encoding="utf-8"?>
<ds:datastoreItem xmlns:ds="http://schemas.openxmlformats.org/officeDocument/2006/customXml" ds:itemID="{49AC6200-28A6-47D8-96C4-BCCFC41B8DCB}"/>
</file>

<file path=customXml/itemProps3.xml><?xml version="1.0" encoding="utf-8"?>
<ds:datastoreItem xmlns:ds="http://schemas.openxmlformats.org/officeDocument/2006/customXml" ds:itemID="{AC6E651B-F8A4-462D-AD53-A41449326690}"/>
</file>

<file path=customXml/itemProps4.xml><?xml version="1.0" encoding="utf-8"?>
<ds:datastoreItem xmlns:ds="http://schemas.openxmlformats.org/officeDocument/2006/customXml" ds:itemID="{970BA057-99D9-4B2E-9EEA-94268539494B}"/>
</file>

<file path=docProps/app.xml><?xml version="1.0" encoding="utf-8"?>
<Properties xmlns="http://schemas.openxmlformats.org/officeDocument/2006/extended-properties" xmlns:vt="http://schemas.openxmlformats.org/officeDocument/2006/docPropsVTypes">
  <Template>Шаблон теста на тему Природа и мир вокруг нас с насекомыми</Template>
  <TotalTime>0</TotalTime>
  <Words>214</Words>
  <Application>Microsoft Office PowerPoint</Application>
  <PresentationFormat>Широкоэкранный</PresentationFormat>
  <Paragraphs>25</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Segoe UI</vt:lpstr>
      <vt:lpstr>Segoe UI Light</vt:lpstr>
      <vt:lpstr>Тема1</vt:lpstr>
      <vt:lpstr>Лекарственные растения Костромской области                         презентацию подготовила                                        ученица 6 «А» класса                                                  Велиева Алина </vt:lpstr>
      <vt:lpstr>  Проблема: Учащиеся мало знают о свойствах лекарственных растений и их применении.  </vt:lpstr>
      <vt:lpstr>Цель: Составить рецепты использования лекарственных растений в оздоровительных целях.</vt:lpstr>
      <vt:lpstr>Задачи: 1)Найти информацию о лекарственных растениях и их применениях. 2)Провести опрос среди учащихся 6 «А» класса. 3)Обобщить данные 4)Сделать выводы  5) Составить рецепты использования лекарственных растений в оздоровительных целях</vt:lpstr>
      <vt:lpstr>На Руси, как и у других народов, целебные свойства растений известны были с глубокой древности. Языческое мировоззрение, господствовавшее в Древней Руси, придавало лечению характер сверхъестественный. Поэтому лечение с помощью небольшого набора лекарственных трав велось знахарями, ведунами, волхвами, т. е. людьми, по народным понятиям, знающими, как надо подействовать на нечистую силу. Даже простой прием растительных лекарственных средств сопровождался рядом магических процедур. </vt:lpstr>
      <vt:lpstr>Обычными лекарствами были полынь, крапива, хрен, ясень, можжевельник, подорожник, береза и др.  С введением христианства характер траволечения несколько изменяется. Христианская религия вносит новые элементы — молитву и Пост. Медициной начинают заниматься духовные лица. Древнейшим памятником русской медицинской литературы являются статья в «Изборнике Святослава», в которой содержатся медико-гигиенические сведения. </vt:lpstr>
      <vt:lpstr>«Изборник» был переведен в X в. с греческого подлинника для болгарского царя Симеона, а в 1073 г. переписан на Руси для черниговского князя Святослава Ярославича. В этой своеобразной энциклопедии помимо других сведений дается ряд медико-гигиенических советов, описываются наиболее распространенные средства из растений. В ней упоминаются «полынное зелие», употребляемое при лихорадках, белена, болиголов, о котором сказано: «никтоже ум имый, не зобле» (не ест).  </vt:lpstr>
      <vt:lpstr>Лекарственные растения Костромской области.</vt:lpstr>
      <vt:lpstr>Подорожник                                 соком подорожника лечат болезни желудка, им смазывают раны и порезы. Свежие листья подорожника прикладывают к ране, листья способствуют уменьшению гнойного воспаления, на время останавливают кровь.   </vt:lpstr>
      <vt:lpstr>       Черноплодная рябина       1)Регулирует уровень сахара и холестерина в крови; 2)Снижает проницаемость капилляров, укрепляет сосудистые стенки; 3)Стимулирует иммунную систему; 4)Оказывает мочегонное действие; 5)Повышает уровень кислотности желудочного сока; 6)Оказывает вяжущее действие на стенки кишечника, 7)Тормозит процессы старения глаза;  </vt:lpstr>
      <vt:lpstr>              Боярышник кроваво-красный         Улучшая работу сердечной мышцы, препараты растения предупреждают её преждевременное переутомление. Устраняют нарушения ритма сердца. Настои и экстракты плодов и соцветий боярышника избирательно расширяют коронарные сосуды и сосуды головного мозга, что позволяет направленно использовать препараты растения для улучшения снабжения кислородом миокарда и нейронов головного мозга. Цветки и плоды понижают проницаемость стенок сосудов и капилляров, причем цветки действуют сильнее плодов. Сок цветков и плодов положительно влияет на сердце, артериальное давление, центральную нервную систему.                                                      </vt:lpstr>
      <vt:lpstr>Девясил           Препараты из корневищ девясила высокого обладают отхаркивающим и противовоспалительным действием, улучшают аппетит, уменьшают пересталику кишечника, снижают секрецию желудочного сока. Считается, что основным биологически активным веществом девясила является алантолактон и сопутствующие терпеноиды.</vt:lpstr>
      <vt:lpstr>Кукуруза         В народной медицине их используют при заболеваниях печени. В научной медицине многих стран, в том числе и в России, жидкий экстракт и настой кукурузных рылец применяют при холангите, холецистите, гепатите и желчнокаменной болезни, также в случае недостаточного отделения жёлчи, реже — как кровоостанавливающее средство. Как мочегонное средство настой или отвар кукурузных рылец используют при мочекаменной болезни, воспалительных заболеваниях мочеполовых путей и простатите.  </vt:lpstr>
      <vt:lpstr> Мята             Мята обладает противовоспалительными свойствами позволяющим использовать её при лечении ангины, бронхита и насморка, полезна мята и для пищеварительной системы. Так же эффективна при головной боли, свойства мяты благоприятны для нервной системы. </vt:lpstr>
      <vt:lpstr>Ромашка             Водный настой успокаивает боли в желудке. Настой можно использовать для полоскания горла и промывания гнойных ран, язв. </vt:lpstr>
      <vt:lpstr>Презентация PowerPoint</vt:lpstr>
      <vt:lpstr>Знаете ли вы лекарственные растения?        </vt:lpstr>
      <vt:lpstr>Какие вы знаете лекарственные растения?        </vt:lpstr>
      <vt:lpstr>Какими лекарственными свойствами обладают ниже перечисленные растения?  Подорожник Ромашка Мать-и-мачеха Крапива Мята  Алоэ</vt:lpstr>
      <vt:lpstr>Свойства лекарственных растений Подорожник – соком подорожника лечат болезни желудка, им смазывают раны и порезы. Свежие листья подорожника прикладывают к ране, листья способствуют уменьшению гнойного воспаления, на время останавливают кровь. Ромашка – водный настой успокаивает боли в желудке. Настой можно использовать для полоскания горла и промывания гнойных ран, язв.  Мать-и-мачеха – ещё в глубокой древности применяли от кашля и удушья, вызванных воспалением дыхательных путей. Гиппократ широко использовал в своей практике мать-и-мачеху, как надёжное средство при бронхите.  Крапива – свежие листья растения имеют кровоостанавливающее действие. Сухое сырьё применяется как противовоспалительное, противолихорадочное средство для лечения заболеваний желудочно-кишечного тракта.  </vt:lpstr>
      <vt:lpstr>Мята – обладает противовоспалительными свойствами позволяющим использовать её при лечении ангины, бронхита и насморка, полезна мята и для пищеварительной системы. Так же эффективна при головной боли, свойства мяты благоприятны для нервной системы. Алоэ – целебные свойства алоэ известны не менее 3 тыс. лет назад. В Древней Греции и Древнем Египте алоэ использовали как наружное средство для лечения гнойных ран и хронических язв. Сок пили при возбуждении аппетита и при заболеваниях желудочно- кишечного тракта.  Иван чай – способствует укреплению иммунитета и помогает устранить головную боль. Улучшает деятельность кишечника. И ещё Иван чай богат витаминами как кальций, магний, натрий, фосфор и т.п.   </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2017-10-31T11:36:09Z</dcterms:created>
  <dcterms:modified xsi:type="dcterms:W3CDTF">2018-04-12T19:17:48Z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0x010100E7A85887BC00AB4B902C95D0D0122006</vt:lpwstr>
  </property>
  <property fmtid="{D5CDD505-2E9C-101B-9397-08002B2CF9AE}" pid="3" name="_dlc_DocIdItemGuid">
    <vt:lpwstr>19666c03-0f8f-4e84-80d3-96b9f1a1dd94</vt:lpwstr>
  </property>
</Properties>
</file>