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1" r:id="rId3"/>
    <p:sldId id="267" r:id="rId4"/>
    <p:sldId id="270" r:id="rId5"/>
    <p:sldId id="269" r:id="rId6"/>
    <p:sldId id="259" r:id="rId7"/>
    <p:sldId id="262" r:id="rId8"/>
    <p:sldId id="268" r:id="rId9"/>
    <p:sldId id="261" r:id="rId10"/>
    <p:sldId id="264" r:id="rId11"/>
    <p:sldId id="26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92" autoAdjust="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006A-CE3F-4D3E-8687-3C60995C2911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BFF947-BFCD-4001-8D69-D4C6ACC1CA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006A-CE3F-4D3E-8687-3C60995C2911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FF947-BFCD-4001-8D69-D4C6ACC1C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006A-CE3F-4D3E-8687-3C60995C2911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FF947-BFCD-4001-8D69-D4C6ACC1C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6F2006A-CE3F-4D3E-8687-3C60995C2911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CBFF947-BFCD-4001-8D69-D4C6ACC1CA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006A-CE3F-4D3E-8687-3C60995C2911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FF947-BFCD-4001-8D69-D4C6ACC1CA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006A-CE3F-4D3E-8687-3C60995C2911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FF947-BFCD-4001-8D69-D4C6ACC1CA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FF947-BFCD-4001-8D69-D4C6ACC1CA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006A-CE3F-4D3E-8687-3C60995C2911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006A-CE3F-4D3E-8687-3C60995C2911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FF947-BFCD-4001-8D69-D4C6ACC1CA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006A-CE3F-4D3E-8687-3C60995C2911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FF947-BFCD-4001-8D69-D4C6ACC1C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6F2006A-CE3F-4D3E-8687-3C60995C2911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BFF947-BFCD-4001-8D69-D4C6ACC1CA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006A-CE3F-4D3E-8687-3C60995C2911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BFF947-BFCD-4001-8D69-D4C6ACC1CA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6F2006A-CE3F-4D3E-8687-3C60995C2911}" type="datetimeFigureOut">
              <a:rPr lang="ru-RU" smtClean="0"/>
              <a:pPr/>
              <a:t>18.05.2015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CBFF947-BFCD-4001-8D69-D4C6ACC1CA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5220072" y="5517232"/>
            <a:ext cx="3542928" cy="1053764"/>
          </a:xfrm>
        </p:spPr>
        <p:txBody>
          <a:bodyPr/>
          <a:lstStyle/>
          <a:p>
            <a:r>
              <a:rPr lang="ru-RU" dirty="0" smtClean="0"/>
              <a:t>Комарова Юлия Ученица 10 класса</a:t>
            </a:r>
          </a:p>
          <a:p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539552" y="1484784"/>
            <a:ext cx="7772400" cy="1470025"/>
          </a:xfrm>
        </p:spPr>
        <p:txBody>
          <a:bodyPr/>
          <a:lstStyle/>
          <a:p>
            <a:r>
              <a:rPr lang="ru-RU" sz="6000" dirty="0" smtClean="0">
                <a:solidFill>
                  <a:schemeClr val="tx1">
                    <a:lumMod val="95000"/>
                  </a:schemeClr>
                </a:solidFill>
              </a:rPr>
              <a:t>Шифр 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Метод 1</a:t>
            </a:r>
          </a:p>
          <a:p>
            <a:r>
              <a:rPr lang="ru-RU" sz="1800" dirty="0" smtClean="0"/>
              <a:t>Для шифрования на квадрате находили букву текста и вставляли в шифровку нижнюю от неё в том же столбце. Если буква была в нижней строке, то брали верхнюю из того же столбца.</a:t>
            </a:r>
            <a:endParaRPr lang="ru-RU" sz="1800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Шаг 2: Принцип шифрования</a:t>
            </a:r>
            <a:endParaRPr lang="ru-RU" dirty="0"/>
          </a:p>
        </p:txBody>
      </p:sp>
      <p:pic>
        <p:nvPicPr>
          <p:cNvPr id="3074" name="Picture 2" descr="C:\Users\May Wilson\Desktop\п 6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3212976"/>
            <a:ext cx="1800200" cy="3170266"/>
          </a:xfrm>
          <a:prstGeom prst="rect">
            <a:avLst/>
          </a:prstGeom>
          <a:noFill/>
        </p:spPr>
      </p:pic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403648" y="3429000"/>
          <a:ext cx="340804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2010"/>
                <a:gridCol w="852010"/>
                <a:gridCol w="852010"/>
                <a:gridCol w="85201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0" y="1484784"/>
            <a:ext cx="6995120" cy="536848"/>
          </a:xfrm>
        </p:spPr>
        <p:txBody>
          <a:bodyPr>
            <a:normAutofit fontScale="92500" lnSpcReduction="20000"/>
          </a:bodyPr>
          <a:lstStyle/>
          <a:p>
            <a:r>
              <a:rPr lang="ru-RU" sz="1800" dirty="0" smtClean="0"/>
              <a:t>Сообщение преобразуется в координаты по квадрату </a:t>
            </a:r>
            <a:r>
              <a:rPr lang="ru-RU" sz="1800" dirty="0" err="1" smtClean="0"/>
              <a:t>Полибия</a:t>
            </a:r>
            <a:r>
              <a:rPr lang="ru-RU" sz="1800" dirty="0" smtClean="0"/>
              <a:t>, координаты записываются вертикально:</a:t>
            </a:r>
            <a:endParaRPr lang="ru-RU" sz="1800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 2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51520" y="2348880"/>
          <a:ext cx="424847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3918"/>
                <a:gridCol w="455722"/>
                <a:gridCol w="455722"/>
                <a:gridCol w="416659"/>
                <a:gridCol w="446449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Горизонтальная</a:t>
                      </a:r>
                      <a:r>
                        <a:rPr lang="ru-RU" sz="1400" baseline="0" dirty="0" smtClean="0"/>
                        <a:t> координата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Вертикальная координата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098" name="Picture 2" descr="C:\Users\May Wilson\Desktop\п 6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836712"/>
            <a:ext cx="1840002" cy="324036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323528" y="3717032"/>
            <a:ext cx="56721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Затем координаты считывают по строкам: 12 41 44 33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79512" y="4077072"/>
            <a:ext cx="6912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Далее координаты преобразуются в буквы по этому же квадрату:</a:t>
            </a:r>
            <a:endParaRPr lang="ru-RU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51519" y="4581128"/>
          <a:ext cx="4392489" cy="125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1"/>
                <a:gridCol w="481253"/>
                <a:gridCol w="512457"/>
                <a:gridCol w="439249"/>
                <a:gridCol w="439249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Горизонтальная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 координата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Вертикальная координата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Ё</a:t>
                      </a:r>
                      <a:endParaRPr lang="ru-RU" dirty="0"/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</a:t>
                      </a:r>
                      <a:endParaRPr lang="ru-RU" dirty="0"/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</a:t>
                      </a:r>
                      <a:endParaRPr lang="ru-RU" dirty="0"/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</a:t>
                      </a:r>
                      <a:endParaRPr lang="ru-RU" dirty="0"/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Расширить знания в области кодирования информации с помощью «шифра Цезаря» и  «квадрата Полибия».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Изучить способы кодирования информации</a:t>
            </a:r>
          </a:p>
          <a:p>
            <a:pPr lvl="0"/>
            <a:r>
              <a:rPr lang="ru-RU" dirty="0" smtClean="0"/>
              <a:t>Расширить знания по кодированию информации, изучив шифр Цезаря и квадрат Полибия</a:t>
            </a:r>
          </a:p>
          <a:p>
            <a:pPr lvl="0"/>
            <a:r>
              <a:rPr lang="ru-RU" dirty="0" smtClean="0"/>
              <a:t>Подготовить дидактический материал по кодированию информации с помощью шифра Цезаря и квадрата Полибия (не рассматриваются в школьной программе).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Это какая-либо система преобразования текста с ключом, для обеспечения секретности передаваемой информации.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Шифр 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3068960"/>
            <a:ext cx="3528045" cy="3500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Шифр Цезаря называют в честь Юлия Цезаря, который использовал его со сдвигом 3, чтобы защищать военные сообщения.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Шифр Цезаря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2636912"/>
            <a:ext cx="2475359" cy="3600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Шифр Цезаря — это вид шифра подстановки, в котором каждый символ в открытом тексте заменяется символом, находящимся на некотором постоянном числе позиций левее или правее него в алфавите. Например, в шифре со сдвигом вправо на 3, А была бы заменена на Г, Б станет Д, и так далее.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Шифр Цезаря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331640" y="4941168"/>
          <a:ext cx="6096000" cy="813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44284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Ё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Ж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Ё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Ж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Зашифруйте слово «свет», используя шифр Цезаря со сдвигом в право на 3</a:t>
            </a:r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Шифр Цезаря</a:t>
            </a:r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763688" y="2492896"/>
          <a:ext cx="522515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572"/>
                <a:gridCol w="326572"/>
                <a:gridCol w="326572"/>
                <a:gridCol w="326572"/>
                <a:gridCol w="326572"/>
                <a:gridCol w="326572"/>
                <a:gridCol w="326572"/>
                <a:gridCol w="326572"/>
                <a:gridCol w="326572"/>
                <a:gridCol w="326572"/>
                <a:gridCol w="326572"/>
                <a:gridCol w="326572"/>
                <a:gridCol w="326572"/>
                <a:gridCol w="326572"/>
                <a:gridCol w="326572"/>
                <a:gridCol w="326572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Ё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Ж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Ё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5220072" y="3284984"/>
          <a:ext cx="18002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  <a:gridCol w="360040"/>
                <a:gridCol w="323528"/>
                <a:gridCol w="396552"/>
                <a:gridCol w="360040"/>
              </a:tblGrid>
              <a:tr h="139040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Э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11560" y="4581128"/>
            <a:ext cx="316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А)</a:t>
            </a:r>
            <a:r>
              <a:rPr lang="ru-RU" dirty="0" smtClean="0">
                <a:hlinkClick r:id="rId2" action="ppaction://hlinksldjump"/>
              </a:rPr>
              <a:t> </a:t>
            </a:r>
            <a:r>
              <a:rPr lang="ru-RU" dirty="0" smtClean="0"/>
              <a:t>ОЯВП</a:t>
            </a:r>
          </a:p>
          <a:p>
            <a:r>
              <a:rPr lang="ru-RU" dirty="0" smtClean="0"/>
              <a:t>Б) ФЕЗХ</a:t>
            </a:r>
          </a:p>
          <a:p>
            <a:r>
              <a:rPr lang="ru-RU" dirty="0" smtClean="0"/>
              <a:t>В)</a:t>
            </a:r>
            <a:r>
              <a:rPr lang="ru-RU" dirty="0" smtClean="0">
                <a:hlinkClick r:id="rId2" action="ppaction://hlinksldjump"/>
              </a:rPr>
              <a:t> </a:t>
            </a:r>
            <a:r>
              <a:rPr lang="ru-RU" dirty="0" smtClean="0"/>
              <a:t>ТГЁУ</a:t>
            </a:r>
            <a:endParaRPr lang="ru-RU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115616" y="3284984"/>
          <a:ext cx="413488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574"/>
                <a:gridCol w="344574"/>
                <a:gridCol w="344574"/>
                <a:gridCol w="344574"/>
                <a:gridCol w="344574"/>
                <a:gridCol w="344574"/>
                <a:gridCol w="344574"/>
                <a:gridCol w="324286"/>
                <a:gridCol w="297439"/>
                <a:gridCol w="379887"/>
                <a:gridCol w="376684"/>
                <a:gridCol w="344574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Ф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Ч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Щ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Ъ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Щ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Ъ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Оригинальный код простой замены, одна из древнейших систем кодирования.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Квадрат </a:t>
            </a:r>
            <a:r>
              <a:rPr lang="ru-RU" dirty="0" err="1" smtClean="0"/>
              <a:t>Полибия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2789929"/>
            <a:ext cx="3089920" cy="374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Русский алфавит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Размер таблицы квадрат 6*6=36, поскольку 36 наиболее близкое число к 33: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1400" dirty="0" smtClean="0"/>
              <a:t>Возможен также другой вариант составления, предусматривающий объединение букв Е и Ё, И </a:t>
            </a:r>
            <a:r>
              <a:rPr lang="ru-RU" sz="1400" dirty="0" err="1" smtClean="0"/>
              <a:t>и</a:t>
            </a:r>
            <a:r>
              <a:rPr lang="ru-RU" sz="1400" dirty="0" smtClean="0"/>
              <a:t> Й, Ъ и Ь</a:t>
            </a:r>
            <a:endParaRPr lang="ru-RU" sz="1400" dirty="0"/>
          </a:p>
        </p:txBody>
      </p:sp>
      <p:pic>
        <p:nvPicPr>
          <p:cNvPr id="2050" name="Picture 2" descr="C:\Users\May Wilson\Desktop\п 6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924944"/>
            <a:ext cx="2304256" cy="3550698"/>
          </a:xfrm>
          <a:prstGeom prst="rect">
            <a:avLst/>
          </a:prstGeom>
          <a:noFill/>
        </p:spPr>
      </p:pic>
      <p:pic>
        <p:nvPicPr>
          <p:cNvPr id="2051" name="Picture 3" descr="C:\Users\May Wilson\Desktop\п6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3001127"/>
            <a:ext cx="2538770" cy="31274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AWJJH2MPE6E2-1585558818-411</_dlc_DocId>
    <_dlc_DocIdUrl xmlns="4a252ca3-5a62-4c1c-90a6-29f4710e47f8">
      <Url>http://edu-sps.koiro.local/Kostroma_EDU/kos-sch-29/_layouts/15/DocIdRedir.aspx?ID=AWJJH2MPE6E2-1585558818-411</Url>
      <Description>AWJJH2MPE6E2-1585558818-411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FACE321C-C3D6-4049-A693-A3DFB9731303}"/>
</file>

<file path=customXml/itemProps2.xml><?xml version="1.0" encoding="utf-8"?>
<ds:datastoreItem xmlns:ds="http://schemas.openxmlformats.org/officeDocument/2006/customXml" ds:itemID="{9334C706-CDA8-44B8-BEB4-3482373CA840}"/>
</file>

<file path=customXml/itemProps3.xml><?xml version="1.0" encoding="utf-8"?>
<ds:datastoreItem xmlns:ds="http://schemas.openxmlformats.org/officeDocument/2006/customXml" ds:itemID="{6CE82575-6153-4676-91BD-93EF04D5E04A}"/>
</file>

<file path=customXml/itemProps4.xml><?xml version="1.0" encoding="utf-8"?>
<ds:datastoreItem xmlns:ds="http://schemas.openxmlformats.org/officeDocument/2006/customXml" ds:itemID="{349E1A7D-48F0-4796-9AFC-6DAB05754F9C}"/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315</TotalTime>
  <Words>431</Words>
  <Application>Microsoft Office PowerPoint</Application>
  <PresentationFormat>Экран (4:3)</PresentationFormat>
  <Paragraphs>153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Бумажная</vt:lpstr>
      <vt:lpstr>Шифр  </vt:lpstr>
      <vt:lpstr>Цель:</vt:lpstr>
      <vt:lpstr>Задачи </vt:lpstr>
      <vt:lpstr>Шифр </vt:lpstr>
      <vt:lpstr>Шифр Цезаря</vt:lpstr>
      <vt:lpstr>Шифр Цезаря</vt:lpstr>
      <vt:lpstr>Шифр Цезаря</vt:lpstr>
      <vt:lpstr>Квадрат Полибия</vt:lpstr>
      <vt:lpstr>Русский алфавит</vt:lpstr>
      <vt:lpstr>Шаг 2: Принцип шифрования</vt:lpstr>
      <vt:lpstr>Метод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Шифр</dc:title>
  <dc:creator>May Wilson</dc:creator>
  <cp:lastModifiedBy>May Wilson</cp:lastModifiedBy>
  <cp:revision>5</cp:revision>
  <dcterms:created xsi:type="dcterms:W3CDTF">2014-12-14T09:45:48Z</dcterms:created>
  <dcterms:modified xsi:type="dcterms:W3CDTF">2015-05-18T15:13:37Z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ccbd5fc4-da60-464f-bf5c-c5ab3a721071</vt:lpwstr>
  </property>
</Properties>
</file>