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rawings/drawing1.xml" ContentType="application/vnd.openxmlformats-officedocument.drawingml.chartshap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0" r:id="rId3"/>
    <p:sldId id="269" r:id="rId4"/>
    <p:sldId id="258" r:id="rId5"/>
    <p:sldId id="259" r:id="rId6"/>
    <p:sldId id="271" r:id="rId7"/>
    <p:sldId id="260" r:id="rId8"/>
    <p:sldId id="261" r:id="rId9"/>
    <p:sldId id="272" r:id="rId10"/>
    <p:sldId id="262" r:id="rId11"/>
    <p:sldId id="263" r:id="rId12"/>
    <p:sldId id="264" r:id="rId13"/>
    <p:sldId id="268" r:id="rId14"/>
    <p:sldId id="266" r:id="rId15"/>
    <p:sldId id="267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1\&#1056;&#1072;&#1073;&#1086;&#1095;&#1080;&#1081;%20&#1089;&#1090;&#1086;&#1083;\&#1094;&#1080;&#1092;&#1088;&#1086;&#1074;&#1099;&#1077;%20&#1085;&#1072;&#1088;&#1082;&#1086;&#1090;&#1080;&#1082;&#1080;\&#1094;&#1080;&#1092;&#1088;&#1086;&#1074;&#1099;&#1077;%20&#1085;&#1072;&#1088;&#1082;&#1086;&#1090;&#1080;&#1082;&#108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title>
      <c:tx>
        <c:rich>
          <a:bodyPr/>
          <a:lstStyle/>
          <a:p>
            <a:pPr>
              <a:defRPr sz="2400"/>
            </a:pPr>
            <a:r>
              <a:rPr lang="ru-RU" sz="2400" dirty="0"/>
              <a:t> 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7730758305019234E-2"/>
          <c:y val="0.17876814343990163"/>
          <c:w val="0.71884916029918633"/>
          <c:h val="0.68924090061031607"/>
        </c:manualLayout>
      </c:layout>
      <c:pie3DChart>
        <c:varyColors val="1"/>
        <c:ser>
          <c:idx val="1"/>
          <c:order val="1"/>
          <c:cat>
            <c:strRef>
              <c:f>Лист1!$A$1:$B$1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Лист1!$A$2:$B$2</c:f>
              <c:numCache>
                <c:formatCode>General</c:formatCode>
                <c:ptCount val="2"/>
                <c:pt idx="0">
                  <c:v>15</c:v>
                </c:pt>
                <c:pt idx="1">
                  <c:v>161</c:v>
                </c:pt>
              </c:numCache>
            </c:numRef>
          </c:val>
        </c:ser>
        <c:ser>
          <c:idx val="0"/>
          <c:order val="0"/>
          <c:cat>
            <c:strRef>
              <c:f>Лист3!$A$1:$D$1</c:f>
              <c:strCache>
                <c:ptCount val="4"/>
                <c:pt idx="0">
                  <c:v>13-16</c:v>
                </c:pt>
                <c:pt idx="1">
                  <c:v>17-20</c:v>
                </c:pt>
                <c:pt idx="2">
                  <c:v>21-30</c:v>
                </c:pt>
                <c:pt idx="3">
                  <c:v>31-55</c:v>
                </c:pt>
              </c:strCache>
            </c:strRef>
          </c:cat>
          <c:val>
            <c:numRef>
              <c:f>Лист3!$A$2:$D$2</c:f>
              <c:numCache>
                <c:formatCode>General</c:formatCode>
                <c:ptCount val="4"/>
                <c:pt idx="0">
                  <c:v>44</c:v>
                </c:pt>
                <c:pt idx="1">
                  <c:v>59</c:v>
                </c:pt>
                <c:pt idx="2">
                  <c:v>42</c:v>
                </c:pt>
                <c:pt idx="3">
                  <c:v>31</c:v>
                </c:pt>
              </c:numCache>
            </c:numRef>
          </c:val>
        </c:ser>
        <c:dLbls>
          <c:showPercent val="1"/>
        </c:dLbls>
      </c:pie3DChart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0.78629</cdr:x>
      <cdr:y>0.32819</cdr:y>
    </cdr:from>
    <cdr:to>
      <cdr:x>0.99872</cdr:x>
      <cdr:y>0.43442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72125" y="1272294"/>
          <a:ext cx="1505403" cy="4118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b="1"/>
            <a:t>Общее количество: </a:t>
          </a:r>
        </a:p>
        <a:p xmlns:a="http://schemas.openxmlformats.org/drawingml/2006/main">
          <a:pPr algn="ctr"/>
          <a:r>
            <a:rPr lang="ru-RU" sz="1100" b="1"/>
            <a:t>176 человек</a:t>
          </a:r>
        </a:p>
        <a:p xmlns:a="http://schemas.openxmlformats.org/drawingml/2006/main">
          <a:endParaRPr lang="ru-RU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1F4F73E-FFC5-44A0-A3F8-A50CEF2B1004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8E9F2BB-4F00-4621-9BED-A0B1286D2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4F73E-FFC5-44A0-A3F8-A50CEF2B1004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F2BB-4F00-4621-9BED-A0B1286D2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4F73E-FFC5-44A0-A3F8-A50CEF2B1004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F2BB-4F00-4621-9BED-A0B1286D2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4F73E-FFC5-44A0-A3F8-A50CEF2B1004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F2BB-4F00-4621-9BED-A0B1286D2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4F73E-FFC5-44A0-A3F8-A50CEF2B1004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F2BB-4F00-4621-9BED-A0B1286D2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4F73E-FFC5-44A0-A3F8-A50CEF2B1004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F2BB-4F00-4621-9BED-A0B1286D2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F4F73E-FFC5-44A0-A3F8-A50CEF2B1004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8E9F2BB-4F00-4621-9BED-A0B1286D2D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1F4F73E-FFC5-44A0-A3F8-A50CEF2B1004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8E9F2BB-4F00-4621-9BED-A0B1286D2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4F73E-FFC5-44A0-A3F8-A50CEF2B1004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F2BB-4F00-4621-9BED-A0B1286D2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4F73E-FFC5-44A0-A3F8-A50CEF2B1004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F2BB-4F00-4621-9BED-A0B1286D2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4F73E-FFC5-44A0-A3F8-A50CEF2B1004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F2BB-4F00-4621-9BED-A0B1286D2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1F4F73E-FFC5-44A0-A3F8-A50CEF2B1004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8E9F2BB-4F00-4621-9BED-A0B1286D2D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&#1041;&#1091;&#1082;&#1083;&#1077;&#1090;%20&#1076;&#1083;&#1103;%20&#1088;&#1086;&#1076;&#1080;&#1090;&#1077;&#1083;&#1077;&#1081;.pub" TargetMode="External"/><Relationship Id="rId2" Type="http://schemas.openxmlformats.org/officeDocument/2006/relationships/hyperlink" Target="&#1041;&#1091;&#1082;&#1083;&#1077;&#1090;%20&#1076;&#1083;&#1103;%20&#1091;&#1095;&#1072;&#1097;&#1080;&#1093;&#1089;&#1103;.pub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Цифровые наркотики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r>
              <a:rPr lang="ru-RU" dirty="0" smtClean="0"/>
              <a:t>Последствия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В психической и физической зависимости  все индивидуально, так же как и в обычных наркотиках, кто-то попробует пару раз и остановится, других цепляет так, что они уже не могут остановиться, и разрушают, свои мозги до состояния деградации. </a:t>
            </a:r>
          </a:p>
          <a:p>
            <a:r>
              <a:rPr lang="ru-RU" dirty="0" smtClean="0"/>
              <a:t>Вред цифровых наркотиков еще и в том, что человек, начавший их прослушивать уже готов к осуществлению опасных экспериментов над своим сознанием, и потенциально готов к употреблению реальных наркотиков.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2971808"/>
          </a:xfrm>
        </p:spPr>
        <p:txBody>
          <a:bodyPr/>
          <a:lstStyle/>
          <a:p>
            <a:r>
              <a:rPr lang="ru-RU" dirty="0" smtClean="0"/>
              <a:t>Чтобы выяснить,  знают ли люди, что такое цифровые наркотики, нами были проведены опросы.  В  течение нескольких дней мы задавали вопросы разным категориям людей. Всего опрошено было 176 человек. Это люди разных профессий и разного возраста.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Количество и возраст респондентов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1" name="Диаграмма 3"/>
          <p:cNvPicPr>
            <a:picLocks noChangeArrowheads="1"/>
          </p:cNvPicPr>
          <p:nvPr/>
        </p:nvPicPr>
        <p:blipFill>
          <a:blip r:embed="rId2" cstate="print"/>
          <a:srcRect t="15665" b="-43"/>
          <a:stretch>
            <a:fillRect/>
          </a:stretch>
        </p:blipFill>
        <p:spPr bwMode="auto">
          <a:xfrm>
            <a:off x="323528" y="2636912"/>
            <a:ext cx="8352928" cy="3878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91264" cy="1084982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>"Знаете ли вы, что такое цифровые наркотики?"  </a:t>
            </a:r>
            <a:br>
              <a:rPr lang="ru-RU" sz="4400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020272" y="4221088"/>
            <a:ext cx="1800200" cy="13681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Да -9 %</a:t>
            </a:r>
          </a:p>
          <a:p>
            <a:pPr algn="ctr"/>
            <a:r>
              <a:rPr lang="ru-RU" sz="2400" dirty="0" smtClean="0"/>
              <a:t>Нет – 91 %</a:t>
            </a: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Следующий вопрос был таким: "Как вы думаете, с чем связаны цифровые наркотики?"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Диаграмма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44824"/>
            <a:ext cx="7488832" cy="467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66800"/>
          </a:xfrm>
        </p:spPr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 результатам исследования, можно сделать вывод, что гипотеза, выдвинутая нами в начале исследования, полностью подтвердилась. Опрошенное нами население  Фабричного округа города Костромы, большая часть которых является  школьниками и студентами, не информированы о том, что существует такая проблема, как цифровые наркотики.</a:t>
            </a:r>
          </a:p>
          <a:p>
            <a:r>
              <a:rPr lang="ru-RU" dirty="0" smtClean="0"/>
              <a:t>До тех пор, пока полностью не изучено влияние цифровых наркотиков на психику людей, нельзя забывать о том, что они могут нести угрозу, такую же как и обычные сильнодействующие наркотики.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Практическое применение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результатам исследования были сделаны рекомендации для учащихся </a:t>
            </a:r>
            <a:r>
              <a:rPr lang="ru-RU" smtClean="0"/>
              <a:t>и </a:t>
            </a:r>
            <a:r>
              <a:rPr lang="ru-RU" smtClean="0"/>
              <a:t>родителей</a:t>
            </a:r>
            <a:r>
              <a:rPr lang="ru-RU" dirty="0" smtClean="0"/>
              <a:t>:</a:t>
            </a:r>
            <a:endParaRPr lang="en-US" dirty="0" smtClean="0"/>
          </a:p>
          <a:p>
            <a:r>
              <a:rPr lang="ru-RU" dirty="0" smtClean="0">
                <a:hlinkClick r:id="rId2" action="ppaction://hlinkfile"/>
              </a:rPr>
              <a:t>Буклет для учащихся</a:t>
            </a:r>
            <a:endParaRPr lang="ru-RU" dirty="0" smtClean="0"/>
          </a:p>
          <a:p>
            <a:r>
              <a:rPr lang="ru-RU" dirty="0" smtClean="0">
                <a:hlinkClick r:id="rId3" action="ppaction://hlinkfile"/>
              </a:rPr>
              <a:t>Буклет для родителей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Данные материалы могут быть использованы классными руководителями на классный часах, на родительских собраниях, а так же на уроках ОБЖ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 последние несколько лет Интернет с огромной скоростью наполняется сайтами, ориентированными на подростков, пропагандирующими так называемые цифровые наркотики. Эти аудио файлы разрабатываются для произведения эффекта, схожего с действием различных наркотиков. Все мы знаем, что наркотики оказывают пагубное влияние на здоровье человека, но большинство населения не знает о «цифровых наркотиках», и какое действие они оказывают на организм человека.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гипотеза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 Население Фабричного округа города Костромы не информированы о существовании проблемы цифровых наркотиков.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и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Цель:</a:t>
            </a:r>
            <a:r>
              <a:rPr lang="ru-RU" dirty="0" smtClean="0"/>
              <a:t> Информировать родителей и школьников о современной актуальной проблеме - «цифровые наркотики».</a:t>
            </a:r>
          </a:p>
          <a:p>
            <a:r>
              <a:rPr lang="ru-RU" b="1" dirty="0" smtClean="0"/>
              <a:t>Задачи:</a:t>
            </a:r>
          </a:p>
          <a:p>
            <a:pPr>
              <a:buNone/>
            </a:pPr>
            <a:r>
              <a:rPr lang="ru-RU" dirty="0" smtClean="0"/>
              <a:t> 1.Изучить литературу по данной проблеме.</a:t>
            </a:r>
          </a:p>
          <a:p>
            <a:pPr>
              <a:buNone/>
            </a:pPr>
            <a:r>
              <a:rPr lang="ru-RU" dirty="0" smtClean="0"/>
              <a:t> 2.Доказать, что о данной проблеме большинство населения не знает.</a:t>
            </a:r>
          </a:p>
          <a:p>
            <a:pPr>
              <a:buNone/>
            </a:pPr>
            <a:r>
              <a:rPr lang="ru-RU" dirty="0" smtClean="0"/>
              <a:t> 3.Провести исследование среди различных категорий населения.</a:t>
            </a:r>
          </a:p>
          <a:p>
            <a:pPr>
              <a:buNone/>
            </a:pPr>
            <a:r>
              <a:rPr lang="ru-RU" dirty="0" smtClean="0"/>
              <a:t>4.Обобщить полученные результаты.</a:t>
            </a:r>
          </a:p>
          <a:p>
            <a:pPr>
              <a:buNone/>
            </a:pPr>
            <a:r>
              <a:rPr lang="ru-RU" dirty="0" smtClean="0"/>
              <a:t>5.Создать буклеты для школьников и родителей.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r>
              <a:rPr lang="ru-RU" dirty="0" smtClean="0"/>
              <a:t>Понятие цифровых наркотиков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16832"/>
            <a:ext cx="8363272" cy="4608512"/>
          </a:xfrm>
        </p:spPr>
        <p:txBody>
          <a:bodyPr>
            <a:normAutofit fontScale="92500"/>
          </a:bodyPr>
          <a:lstStyle/>
          <a:p>
            <a:r>
              <a:rPr lang="ru-RU" u="sng" dirty="0" smtClean="0"/>
              <a:t>«Цифровые наркотики» </a:t>
            </a:r>
            <a:r>
              <a:rPr lang="ru-RU" dirty="0" smtClean="0"/>
              <a:t>– специальные аудио-файлы, которые во время прослушивания в точности имитируют в нашем сознании различные ощущения и состояния, например, счастье, любовь, эйфорию или алкогольное опьянение. Их действие основано на научно доказанном бинауральном эффекте.</a:t>
            </a:r>
          </a:p>
          <a:p>
            <a:r>
              <a:rPr lang="ru-RU" dirty="0" smtClean="0"/>
              <a:t> Бинауральные </a:t>
            </a:r>
            <a:r>
              <a:rPr lang="ru-RU" dirty="0" err="1" smtClean="0"/>
              <a:t>стереоволны</a:t>
            </a:r>
            <a:r>
              <a:rPr lang="ru-RU" dirty="0" smtClean="0"/>
              <a:t> — звук в цифровом формате, который представляет собой пульсирующие звуки, состоящие из определённого набора частот.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6635080" cy="4325112"/>
          </a:xfrm>
        </p:spPr>
        <p:txBody>
          <a:bodyPr>
            <a:normAutofit/>
          </a:bodyPr>
          <a:lstStyle/>
          <a:p>
            <a:r>
              <a:rPr lang="ru-RU" dirty="0" smtClean="0"/>
              <a:t>Согласно известному правилу, частота биения накладываемых друг на друга звуковых потоков с близкими частотами будет равняться их разности. То есть если на одно ухо подается звук с частотой 500 Гц, а на другое - 515 ГЦ, мозг "слышит" бинауральный ритм с частотой 15 Гц.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3385" y="692696"/>
            <a:ext cx="2265295" cy="266429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Гитлеровские ученые во время войны конструировали аппараты, генерирующие инфра- и ультразвук. У человека, попадавшего в зону действия такой "звуковой пушки", начинались галлюцинации. К счастью, из-за несовершенства техники того времени, нацисты так и не сумели довести свои аппараты до ума.</a:t>
            </a:r>
          </a:p>
          <a:p>
            <a:r>
              <a:rPr lang="ru-RU" dirty="0" smtClean="0"/>
              <a:t>  Из-за неэффективности данного оружия исследования влияния звука на мозг человека были приостановлены. И лишь в начале </a:t>
            </a:r>
            <a:r>
              <a:rPr lang="en-US" dirty="0" smtClean="0"/>
              <a:t>XXI</a:t>
            </a:r>
            <a:r>
              <a:rPr lang="ru-RU" dirty="0" smtClean="0"/>
              <a:t> века, в связи с развитием науки и техники, ученые получили больше возможностей для изучения этой проблемы. 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ru-RU" dirty="0" smtClean="0"/>
              <a:t>Современная трактовка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00808"/>
            <a:ext cx="8462744" cy="472284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Мозг человека работает на определенной частоте. Если состояние человека меняется - </a:t>
            </a:r>
            <a:r>
              <a:rPr lang="ru-RU" dirty="0" err="1" smtClean="0"/>
              <a:t>меняется</a:t>
            </a:r>
            <a:r>
              <a:rPr lang="ru-RU" dirty="0" smtClean="0"/>
              <a:t> частота волн головного мозга, а затем полученную частоту уже воссоздают путем бинауральных волн. </a:t>
            </a:r>
          </a:p>
          <a:p>
            <a:endParaRPr lang="ru-RU" dirty="0" smtClean="0"/>
          </a:p>
          <a:p>
            <a:r>
              <a:rPr lang="ru-RU" dirty="0" smtClean="0"/>
              <a:t>Первым, кто обосновал и сформулировал феномен бинауральных биений, стал немецкий ученый-экспериментатор </a:t>
            </a:r>
            <a:r>
              <a:rPr lang="ru-RU" dirty="0" err="1" smtClean="0"/>
              <a:t>Хайнрих</a:t>
            </a:r>
            <a:r>
              <a:rPr lang="ru-RU" dirty="0" smtClean="0"/>
              <a:t> </a:t>
            </a:r>
            <a:r>
              <a:rPr lang="ru-RU" dirty="0" err="1" smtClean="0"/>
              <a:t>Вильхельм</a:t>
            </a:r>
            <a:r>
              <a:rPr lang="ru-RU" dirty="0" smtClean="0"/>
              <a:t> </a:t>
            </a:r>
            <a:r>
              <a:rPr lang="ru-RU" dirty="0" err="1" smtClean="0"/>
              <a:t>Дофе</a:t>
            </a:r>
            <a:r>
              <a:rPr lang="ru-RU" dirty="0" smtClean="0"/>
              <a:t>. Произошло это в далеком 1839 году. Термин «бинауральный» происходит от двух латинских слов: "</a:t>
            </a:r>
            <a:r>
              <a:rPr lang="ru-RU" dirty="0" err="1" smtClean="0"/>
              <a:t>auris</a:t>
            </a:r>
            <a:r>
              <a:rPr lang="ru-RU" dirty="0" smtClean="0"/>
              <a:t>" и "</a:t>
            </a:r>
            <a:r>
              <a:rPr lang="ru-RU" dirty="0" err="1" smtClean="0"/>
              <a:t>bini</a:t>
            </a:r>
            <a:r>
              <a:rPr lang="ru-RU" dirty="0" smtClean="0"/>
              <a:t>", что, соответственно, означает "ухо" и "пара"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0539" y="692696"/>
            <a:ext cx="341570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При прослушивании цифровых наркотиков серьезно меняется электроэнцефалограмма (запись электрической активности головного мозга), она становится похожей на электроэнцефалограмму человека страдающего эпилепсией. Одно это показывает, что головной мозг начинает перенимать неправильную частоту и меняется электрическая активность головного мозга в сторону патологии.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AWJJH2MPE6E2-1585558818-376</_dlc_DocId>
    <_dlc_DocIdUrl xmlns="4a252ca3-5a62-4c1c-90a6-29f4710e47f8">
      <Url>http://xn--44-6kcadhwnl3cfdx.xn--p1ai/Kostroma_EDU/kos-sch-29/_layouts/15/DocIdRedir.aspx?ID=AWJJH2MPE6E2-1585558818-376</Url>
      <Description>AWJJH2MPE6E2-1585558818-376</Description>
    </_dlc_DocIdUrl>
  </documentManagement>
</p:properties>
</file>

<file path=customXml/itemProps1.xml><?xml version="1.0" encoding="utf-8"?>
<ds:datastoreItem xmlns:ds="http://schemas.openxmlformats.org/officeDocument/2006/customXml" ds:itemID="{0C9EE314-6B53-4EA7-857F-04267716FB75}"/>
</file>

<file path=customXml/itemProps2.xml><?xml version="1.0" encoding="utf-8"?>
<ds:datastoreItem xmlns:ds="http://schemas.openxmlformats.org/officeDocument/2006/customXml" ds:itemID="{C7C54A86-E1FC-4F4A-B8EF-BA0BB0E38EA5}"/>
</file>

<file path=customXml/itemProps3.xml><?xml version="1.0" encoding="utf-8"?>
<ds:datastoreItem xmlns:ds="http://schemas.openxmlformats.org/officeDocument/2006/customXml" ds:itemID="{4F612902-38EC-49CF-ABAC-1AE9014D7F4A}"/>
</file>

<file path=customXml/itemProps4.xml><?xml version="1.0" encoding="utf-8"?>
<ds:datastoreItem xmlns:ds="http://schemas.openxmlformats.org/officeDocument/2006/customXml" ds:itemID="{4E5B6E09-7656-493A-A2BD-51C19BA1DA06}"/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112</TotalTime>
  <Words>765</Words>
  <Application>Microsoft Office PowerPoint</Application>
  <PresentationFormat>Экран (4:3)</PresentationFormat>
  <Paragraphs>49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Городская</vt:lpstr>
      <vt:lpstr>Цифровые наркотики</vt:lpstr>
      <vt:lpstr>Актуальность </vt:lpstr>
      <vt:lpstr>гипотеза</vt:lpstr>
      <vt:lpstr>Цель и задачи</vt:lpstr>
      <vt:lpstr>Понятие цифровых наркотиков</vt:lpstr>
      <vt:lpstr>Слайд 6</vt:lpstr>
      <vt:lpstr>История</vt:lpstr>
      <vt:lpstr>Современная трактовка</vt:lpstr>
      <vt:lpstr>Последствия</vt:lpstr>
      <vt:lpstr>Последствия</vt:lpstr>
      <vt:lpstr>Исследования</vt:lpstr>
      <vt:lpstr>Количество и возраст респондентов </vt:lpstr>
      <vt:lpstr>"Знаете ли вы, что такое цифровые наркотики?"   </vt:lpstr>
      <vt:lpstr>Следующий вопрос был таким: "Как вы думаете, с чем связаны цифровые наркотики?" </vt:lpstr>
      <vt:lpstr>Вывод</vt:lpstr>
      <vt:lpstr>Практическое применение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Цифровые наркотики</dc:title>
  <dc:creator>user</dc:creator>
  <cp:lastModifiedBy>Евгений</cp:lastModifiedBy>
  <cp:revision>17</cp:revision>
  <dcterms:created xsi:type="dcterms:W3CDTF">2014-02-02T14:38:41Z</dcterms:created>
  <dcterms:modified xsi:type="dcterms:W3CDTF">2014-02-22T18:22:23Z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4a27cbbd-6f7e-4605-a21f-8f71eba7b9b9</vt:lpwstr>
  </property>
</Properties>
</file>