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2" r:id="rId3"/>
    <p:sldId id="270" r:id="rId4"/>
    <p:sldId id="273" r:id="rId5"/>
    <p:sldId id="275" r:id="rId6"/>
    <p:sldId id="276" r:id="rId7"/>
    <p:sldId id="258" r:id="rId8"/>
    <p:sldId id="282" r:id="rId9"/>
    <p:sldId id="274" r:id="rId10"/>
    <p:sldId id="277" r:id="rId11"/>
    <p:sldId id="281" r:id="rId12"/>
    <p:sldId id="261" r:id="rId13"/>
    <p:sldId id="262" r:id="rId14"/>
    <p:sldId id="260" r:id="rId15"/>
    <p:sldId id="278" r:id="rId16"/>
    <p:sldId id="280" r:id="rId17"/>
    <p:sldId id="267"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2" d="100"/>
          <a:sy n="62" d="100"/>
        </p:scale>
        <p:origin x="-84"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val="0"/>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smtClean="0"/>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smtClean="0"/>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5/19/2015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val="0"/>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16AA21-1863-4931-97CB-99D0A168701B}" type="datetimeFigureOut">
              <a:rPr lang="en-US" dirty="0"/>
              <a:t>5/19/2015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72C379-9A7C-4C87-A116-CBE9F58B04C5}" type="datetimeFigureOut">
              <a:rPr lang="en-US" dirty="0"/>
              <a:t>5/19/2015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5/19/2015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6600" b="1" cap="none" dirty="0" smtClean="0"/>
              <a:t>Россия : СССР</a:t>
            </a:r>
            <a:endParaRPr lang="ru-RU" sz="6600" b="1" cap="none" dirty="0"/>
          </a:p>
        </p:txBody>
      </p:sp>
      <p:sp>
        <p:nvSpPr>
          <p:cNvPr id="3" name="Подзаголовок 2"/>
          <p:cNvSpPr>
            <a:spLocks noGrp="1"/>
          </p:cNvSpPr>
          <p:nvPr>
            <p:ph type="subTitle" idx="1"/>
          </p:nvPr>
        </p:nvSpPr>
        <p:spPr/>
        <p:txBody>
          <a:bodyPr/>
          <a:lstStyle/>
          <a:p>
            <a:r>
              <a:rPr lang="ru-RU" dirty="0" smtClean="0"/>
              <a:t>Проект выполнил: Задорин Егор</a:t>
            </a:r>
            <a:endParaRPr lang="ru-RU" dirty="0"/>
          </a:p>
        </p:txBody>
      </p:sp>
    </p:spTree>
    <p:extLst>
      <p:ext uri="{BB962C8B-B14F-4D97-AF65-F5344CB8AC3E}">
        <p14:creationId xmlns:p14="http://schemas.microsoft.com/office/powerpoint/2010/main" val="277562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7730" y="0"/>
            <a:ext cx="10058400" cy="1609344"/>
          </a:xfrm>
        </p:spPr>
        <p:txBody>
          <a:bodyPr/>
          <a:lstStyle/>
          <a:p>
            <a:r>
              <a:rPr lang="ru-RU" b="1" i="1" dirty="0" smtClean="0"/>
              <a:t>Экономическая сфера</a:t>
            </a:r>
            <a:endParaRPr lang="ru-RU" b="1" i="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14822735"/>
              </p:ext>
            </p:extLst>
          </p:nvPr>
        </p:nvGraphicFramePr>
        <p:xfrm>
          <a:off x="-1" y="1366221"/>
          <a:ext cx="12192000" cy="5491779"/>
        </p:xfrm>
        <a:graphic>
          <a:graphicData uri="http://schemas.openxmlformats.org/drawingml/2006/table">
            <a:tbl>
              <a:tblPr firstRow="1" bandRow="1">
                <a:tableStyleId>{00A15C55-8517-42AA-B614-E9B94910E393}</a:tableStyleId>
              </a:tblPr>
              <a:tblGrid>
                <a:gridCol w="3048000"/>
                <a:gridCol w="3048000"/>
                <a:gridCol w="3048000"/>
                <a:gridCol w="3048000"/>
              </a:tblGrid>
              <a:tr h="1096926">
                <a:tc gridSpan="2">
                  <a:txBody>
                    <a:bodyPr/>
                    <a:lstStyle/>
                    <a:p>
                      <a:pPr algn="ctr"/>
                      <a:r>
                        <a:rPr lang="ru-RU" sz="4400" dirty="0" smtClean="0"/>
                        <a:t>СССР</a:t>
                      </a:r>
                      <a:endParaRPr lang="ru-RU" sz="4400" dirty="0"/>
                    </a:p>
                  </a:txBody>
                  <a:tcPr/>
                </a:tc>
                <a:tc hMerge="1">
                  <a:txBody>
                    <a:bodyPr/>
                    <a:lstStyle/>
                    <a:p>
                      <a:endParaRPr lang="ru-RU" dirty="0"/>
                    </a:p>
                  </a:txBody>
                  <a:tcPr/>
                </a:tc>
                <a:tc gridSpan="2">
                  <a:txBody>
                    <a:bodyPr/>
                    <a:lstStyle/>
                    <a:p>
                      <a:pPr algn="ctr"/>
                      <a:r>
                        <a:rPr lang="ru-RU" sz="4400" dirty="0" smtClean="0"/>
                        <a:t>Россия</a:t>
                      </a:r>
                      <a:endParaRPr lang="ru-RU" sz="4400" dirty="0"/>
                    </a:p>
                  </a:txBody>
                  <a:tcPr/>
                </a:tc>
                <a:tc hMerge="1">
                  <a:txBody>
                    <a:bodyPr/>
                    <a:lstStyle/>
                    <a:p>
                      <a:endParaRPr lang="ru-RU" dirty="0"/>
                    </a:p>
                  </a:txBody>
                  <a:tcPr/>
                </a:tc>
              </a:tr>
              <a:tr h="43948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r>
                        <a:rPr lang="ru-RU" sz="1800" dirty="0" smtClean="0"/>
                        <a:t>Малый</a:t>
                      </a:r>
                      <a:r>
                        <a:rPr lang="ru-RU" sz="1800" baseline="0" dirty="0" smtClean="0"/>
                        <a:t> уровень безработицы.</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r>
                        <a:rPr lang="ru-RU" sz="1800" baseline="0" dirty="0" smtClean="0"/>
                        <a:t>Отсутствие задержек выплат.</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r>
                        <a:rPr lang="ru-RU" sz="1800" baseline="0" dirty="0" smtClean="0"/>
                        <a:t>Высокий уровень с</a:t>
                      </a:r>
                      <a:r>
                        <a:rPr lang="en-US" sz="1800" baseline="0" dirty="0" smtClean="0"/>
                        <a:t>/</a:t>
                      </a:r>
                      <a:r>
                        <a:rPr lang="ru-RU" sz="1800" baseline="0" dirty="0" smtClean="0"/>
                        <a:t>х.</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r>
                        <a:rPr lang="ru-RU" sz="1800" baseline="0" dirty="0" smtClean="0"/>
                        <a:t>Развитие промышленности.</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endParaRPr lang="ru-RU"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a:t>
                      </a:r>
                    </a:p>
                    <a:p>
                      <a:pPr marL="457200" indent="-457200">
                        <a:buFont typeface="+mj-lt"/>
                        <a:buAutoNum type="arabicParenR"/>
                      </a:pPr>
                      <a:r>
                        <a:rPr lang="ru-RU" sz="1800" b="0" i="0" kern="1200" dirty="0" smtClean="0">
                          <a:solidFill>
                            <a:schemeClr val="dk1"/>
                          </a:solidFill>
                          <a:effectLst/>
                          <a:latin typeface="+mn-lt"/>
                          <a:ea typeface="+mn-ea"/>
                          <a:cs typeface="+mn-cs"/>
                        </a:rPr>
                        <a:t>Частная собственность отсутствует, как таковая.</a:t>
                      </a:r>
                    </a:p>
                    <a:p>
                      <a:pPr marL="457200" indent="-457200">
                        <a:buFont typeface="+mj-lt"/>
                        <a:buAutoNum type="arabicParenR"/>
                      </a:pPr>
                      <a:r>
                        <a:rPr lang="ru-RU" sz="1800" b="0" i="0" kern="1200" dirty="0" smtClean="0">
                          <a:solidFill>
                            <a:schemeClr val="dk1"/>
                          </a:solidFill>
                          <a:effectLst/>
                          <a:latin typeface="+mn-lt"/>
                          <a:ea typeface="+mn-ea"/>
                          <a:cs typeface="+mn-cs"/>
                        </a:rPr>
                        <a:t> Экономика была не восприимчива новациям.</a:t>
                      </a:r>
                    </a:p>
                    <a:p>
                      <a:pPr marL="457200" indent="-457200">
                        <a:buFont typeface="+mj-lt"/>
                        <a:buAutoNum type="arabicParenR"/>
                      </a:pPr>
                      <a:r>
                        <a:rPr lang="ru-RU" sz="1800" b="0" i="0" kern="1200" dirty="0" smtClean="0">
                          <a:solidFill>
                            <a:schemeClr val="dk1"/>
                          </a:solidFill>
                          <a:effectLst/>
                          <a:latin typeface="+mn-lt"/>
                          <a:ea typeface="+mn-ea"/>
                          <a:cs typeface="+mn-cs"/>
                        </a:rPr>
                        <a:t>Концентрируется</a:t>
                      </a:r>
                      <a:r>
                        <a:rPr lang="ru-RU" sz="1800" b="0" i="0" kern="1200" baseline="0" dirty="0" smtClean="0">
                          <a:solidFill>
                            <a:schemeClr val="dk1"/>
                          </a:solidFill>
                          <a:effectLst/>
                          <a:latin typeface="+mn-lt"/>
                          <a:ea typeface="+mn-ea"/>
                          <a:cs typeface="+mn-cs"/>
                        </a:rPr>
                        <a:t> </a:t>
                      </a:r>
                      <a:r>
                        <a:rPr lang="ru-RU" sz="1800" b="0" i="0" kern="1200" dirty="0" smtClean="0">
                          <a:solidFill>
                            <a:schemeClr val="dk1"/>
                          </a:solidFill>
                          <a:effectLst/>
                          <a:latin typeface="+mn-lt"/>
                          <a:ea typeface="+mn-ea"/>
                          <a:cs typeface="+mn-cs"/>
                        </a:rPr>
                        <a:t>в руках небольшой группы людей.</a:t>
                      </a:r>
                    </a:p>
                    <a:p>
                      <a:pPr marL="457200" indent="-457200">
                        <a:buFont typeface="+mj-lt"/>
                        <a:buAutoNum type="arabicParenR"/>
                      </a:pPr>
                      <a:r>
                        <a:rPr lang="ru-RU" sz="1800" b="0" i="0" kern="1200" dirty="0" smtClean="0">
                          <a:solidFill>
                            <a:schemeClr val="dk1"/>
                          </a:solidFill>
                          <a:effectLst/>
                          <a:latin typeface="+mn-lt"/>
                          <a:ea typeface="+mn-ea"/>
                          <a:cs typeface="+mn-cs"/>
                        </a:rPr>
                        <a:t>Качество производимых товаров не соответствует запросам населения.</a:t>
                      </a:r>
                      <a:endParaRPr lang="ru-RU" sz="1800" dirty="0"/>
                    </a:p>
                  </a:txBody>
                  <a:tcPr/>
                </a:tc>
                <a:tc>
                  <a:txBody>
                    <a:bodyPr/>
                    <a:lstStyle/>
                    <a:p>
                      <a:pPr algn="ctr"/>
                      <a:r>
                        <a:rPr lang="ru-RU" sz="2400" dirty="0" smtClean="0"/>
                        <a:t>«+»</a:t>
                      </a:r>
                    </a:p>
                    <a:p>
                      <a:pPr marL="457200" indent="-457200" algn="l">
                        <a:buFont typeface="+mj-lt"/>
                        <a:buAutoNum type="arabicParenR"/>
                      </a:pPr>
                      <a:r>
                        <a:rPr lang="ru-RU" sz="1800" dirty="0" smtClean="0"/>
                        <a:t>Создание среднего класса.</a:t>
                      </a:r>
                    </a:p>
                    <a:p>
                      <a:pPr marL="457200" indent="-457200" algn="l">
                        <a:buFont typeface="+mj-lt"/>
                        <a:buAutoNum type="arabicParenR"/>
                      </a:pPr>
                      <a:r>
                        <a:rPr lang="ru-RU" sz="1800" dirty="0" smtClean="0"/>
                        <a:t>Рыночная</a:t>
                      </a:r>
                      <a:r>
                        <a:rPr lang="ru-RU" sz="1800" baseline="0" dirty="0" smtClean="0"/>
                        <a:t> конкуренция.</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r>
                        <a:rPr lang="ru-RU" sz="1800" dirty="0" smtClean="0"/>
                        <a:t>Доступность различных товаров, недоступных ранее</a:t>
                      </a:r>
                      <a:r>
                        <a:rPr lang="ru-RU" sz="1800" baseline="0" dirty="0" smtClean="0"/>
                        <a:t>.</a:t>
                      </a:r>
                      <a:endParaRPr lang="ru-RU" sz="1800" dirty="0" smtClean="0"/>
                    </a:p>
                    <a:p>
                      <a:pPr marL="457200" indent="-457200" algn="l">
                        <a:buFont typeface="+mj-lt"/>
                        <a:buAutoNum type="arabicParenR"/>
                      </a:pPr>
                      <a:endParaRPr lang="ru-RU" sz="1800" baseline="0" dirty="0" smtClean="0"/>
                    </a:p>
                    <a:p>
                      <a:pPr marL="457200" indent="-457200" algn="l">
                        <a:buFont typeface="+mj-lt"/>
                        <a:buAutoNum type="arabicParenR"/>
                      </a:pPr>
                      <a:endParaRPr lang="ru-RU" sz="1800" dirty="0" smtClean="0"/>
                    </a:p>
                    <a:p>
                      <a:pPr marL="457200" indent="-457200" algn="l">
                        <a:buFont typeface="+mj-lt"/>
                        <a:buAutoNum type="arabicParenR"/>
                      </a:pPr>
                      <a:endParaRPr lang="ru-RU" sz="1800" dirty="0"/>
                    </a:p>
                  </a:txBody>
                  <a:tcPr/>
                </a:tc>
                <a:tc>
                  <a:txBody>
                    <a:bodyPr/>
                    <a:lstStyle/>
                    <a:p>
                      <a:pPr algn="ctr"/>
                      <a:r>
                        <a:rPr lang="ru-RU" sz="2400" dirty="0" smtClean="0"/>
                        <a:t>«-»</a:t>
                      </a:r>
                    </a:p>
                    <a:p>
                      <a:pPr marL="457200" indent="-457200" algn="l">
                        <a:buFont typeface="+mj-lt"/>
                        <a:buAutoNum type="arabicParenR"/>
                      </a:pPr>
                      <a:r>
                        <a:rPr lang="ru-RU" sz="1800" dirty="0" smtClean="0"/>
                        <a:t>Высокий</a:t>
                      </a:r>
                      <a:r>
                        <a:rPr lang="ru-RU" sz="1800" baseline="0" dirty="0" smtClean="0"/>
                        <a:t> уровень коррупции.</a:t>
                      </a:r>
                    </a:p>
                    <a:p>
                      <a:pPr marL="457200" indent="-457200" algn="l">
                        <a:buFont typeface="+mj-lt"/>
                        <a:buAutoNum type="arabicParenR"/>
                      </a:pPr>
                      <a:r>
                        <a:rPr lang="ru-RU" sz="1800" baseline="0" dirty="0" smtClean="0"/>
                        <a:t>Неразвитое машиностроение.</a:t>
                      </a:r>
                    </a:p>
                    <a:p>
                      <a:pPr marL="457200" indent="-457200" algn="l">
                        <a:buFont typeface="+mj-lt"/>
                        <a:buAutoNum type="arabicParenR"/>
                      </a:pPr>
                      <a:r>
                        <a:rPr lang="ru-RU" sz="1800" baseline="0" dirty="0" smtClean="0"/>
                        <a:t>Основным предметом экспорта являются природные ресурсы.</a:t>
                      </a:r>
                      <a:endParaRPr lang="ru-RU" sz="1800" dirty="0"/>
                    </a:p>
                  </a:txBody>
                  <a:tcPr/>
                </a:tc>
              </a:tr>
            </a:tbl>
          </a:graphicData>
        </a:graphic>
      </p:graphicFrame>
    </p:spTree>
    <p:extLst>
      <p:ext uri="{BB962C8B-B14F-4D97-AF65-F5344CB8AC3E}">
        <p14:creationId xmlns:p14="http://schemas.microsoft.com/office/powerpoint/2010/main" val="3319852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7581" y="678270"/>
            <a:ext cx="10310667" cy="1609344"/>
          </a:xfrm>
        </p:spPr>
        <p:txBody>
          <a:bodyPr>
            <a:normAutofit/>
          </a:bodyPr>
          <a:lstStyle/>
          <a:p>
            <a:r>
              <a:rPr lang="ru-RU" sz="4000" dirty="0"/>
              <a:t>Теперь возьмём данные по экспорту:</a:t>
            </a:r>
          </a:p>
        </p:txBody>
      </p:sp>
      <p:sp>
        <p:nvSpPr>
          <p:cNvPr id="3" name="Объект 2"/>
          <p:cNvSpPr>
            <a:spLocks noGrp="1"/>
          </p:cNvSpPr>
          <p:nvPr>
            <p:ph idx="1"/>
          </p:nvPr>
        </p:nvSpPr>
        <p:spPr>
          <a:xfrm>
            <a:off x="925158" y="2121408"/>
            <a:ext cx="10203090" cy="4161058"/>
          </a:xfrm>
        </p:spPr>
        <p:txBody>
          <a:bodyPr/>
          <a:lstStyle/>
          <a:p>
            <a:r>
              <a:rPr lang="en-US" dirty="0" smtClean="0"/>
              <a:t> </a:t>
            </a:r>
            <a:r>
              <a:rPr lang="ru-RU" dirty="0" smtClean="0"/>
              <a:t>РФ </a:t>
            </a:r>
            <a:r>
              <a:rPr lang="ru-RU" dirty="0"/>
              <a:t>продаёт за границу 54% добываемой нефти, 31% угля, 29% природного газа, 24% железной руды, СССР продавал 19% нефти, 4% угля, 10% газа, 13% руды. 62,5% доходов РФ от экспорта составляет экспорт нефти, газа, угля и железной руды, еще 18% составляют нефтепродукты (явно не 95-98-й бензин). Увеличение отношения экспорта к объему производства составляет нефть - 2,84 раза, уголь - 7,75 раза, газ - 2,9 раза, руды - 1,84 раза. Что показывает превращение РФ в сырьевой придаток развитых стран.</a:t>
            </a:r>
            <a:br>
              <a:rPr lang="ru-RU" dirty="0"/>
            </a:br>
            <a:endParaRPr lang="ru-RU" dirty="0" smtClean="0"/>
          </a:p>
          <a:p>
            <a:r>
              <a:rPr lang="en-US" dirty="0" smtClean="0"/>
              <a:t> </a:t>
            </a:r>
            <a:r>
              <a:rPr lang="ru-RU" dirty="0" smtClean="0"/>
              <a:t>Итогом </a:t>
            </a:r>
            <a:r>
              <a:rPr lang="ru-RU" dirty="0"/>
              <a:t>развала СССР и «реформ» стало уничтожение производства продукции группы «А» (средства производства), без которой невозможно, не привлекая иностранцев, осуществлять наращивание производства любой другой продукции в существенных объемах (строительство новых предприятий, перевооружение существующих и т.п.). </a:t>
            </a:r>
            <a:r>
              <a:rPr lang="ru-RU" dirty="0" smtClean="0"/>
              <a:t> Уничтожено </a:t>
            </a:r>
            <a:r>
              <a:rPr lang="ru-RU" dirty="0"/>
              <a:t>животноводство.</a:t>
            </a:r>
          </a:p>
        </p:txBody>
      </p:sp>
    </p:spTree>
    <p:extLst>
      <p:ext uri="{BB962C8B-B14F-4D97-AF65-F5344CB8AC3E}">
        <p14:creationId xmlns:p14="http://schemas.microsoft.com/office/powerpoint/2010/main" val="3127174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8791" y="602428"/>
            <a:ext cx="5787614" cy="5905947"/>
          </a:xfrm>
        </p:spPr>
        <p:txBody>
          <a:bodyPr>
            <a:normAutofit/>
          </a:bodyPr>
          <a:lstStyle/>
          <a:p>
            <a:pPr>
              <a:buFont typeface="Arial" panose="020B0604020202020204" pitchFamily="34" charset="0"/>
              <a:buChar char="•"/>
            </a:pPr>
            <a:r>
              <a:rPr lang="ru-RU" dirty="0"/>
              <a:t>Владимир Путин достиг двух целей. Во-первых, он восстановил суверенитет России. Это </a:t>
            </a:r>
            <a:r>
              <a:rPr lang="ru-RU" dirty="0" smtClean="0"/>
              <a:t>довольно </a:t>
            </a:r>
            <a:r>
              <a:rPr lang="ru-RU" dirty="0"/>
              <a:t>важный момент, потому что в 1990-е </a:t>
            </a:r>
            <a:r>
              <a:rPr lang="ru-RU" dirty="0" smtClean="0"/>
              <a:t>годы, </a:t>
            </a:r>
            <a:r>
              <a:rPr lang="ru-RU" dirty="0"/>
              <a:t>когда Россия была слаба, суверенитет России был нарушен. Различные </a:t>
            </a:r>
            <a:r>
              <a:rPr lang="ru-RU" dirty="0" smtClean="0"/>
              <a:t>агентства</a:t>
            </a:r>
            <a:r>
              <a:rPr lang="ru-RU" dirty="0"/>
              <a:t>, корпорации и отдельные государства, особенно </a:t>
            </a:r>
            <a:r>
              <a:rPr lang="ru-RU" dirty="0" smtClean="0"/>
              <a:t>США, </a:t>
            </a:r>
            <a:r>
              <a:rPr lang="ru-RU" dirty="0"/>
              <a:t>указывали </a:t>
            </a:r>
            <a:r>
              <a:rPr lang="ru-RU" dirty="0" smtClean="0"/>
              <a:t>России, </a:t>
            </a:r>
            <a:r>
              <a:rPr lang="ru-RU" dirty="0"/>
              <a:t>что следует делать — а Россия не всегда имела возможность сопротивляться этому давлению и добиваться защиты своих интересов. </a:t>
            </a:r>
            <a:endParaRPr lang="ru-RU" dirty="0" smtClean="0"/>
          </a:p>
          <a:p>
            <a:pPr>
              <a:buFont typeface="Arial" panose="020B0604020202020204" pitchFamily="34" charset="0"/>
              <a:buChar char="•"/>
            </a:pPr>
            <a:r>
              <a:rPr lang="ru-RU" dirty="0" smtClean="0"/>
              <a:t>То </a:t>
            </a:r>
            <a:r>
              <a:rPr lang="ru-RU" dirty="0"/>
              <a:t>есть, восстановление российского суверенитета было важным достижением. </a:t>
            </a:r>
            <a:r>
              <a:rPr lang="ru-RU" dirty="0" smtClean="0"/>
              <a:t>Однако, </a:t>
            </a:r>
            <a:r>
              <a:rPr lang="ru-RU" dirty="0"/>
              <a:t>нельзя сказать, что оно принесло только хорошие результаты, поскольку это привело к потере многих свобод, приобретенных в 1990-е годы</a:t>
            </a:r>
            <a:r>
              <a:rPr lang="ru-RU" dirty="0" smtClean="0"/>
              <a:t>.</a:t>
            </a:r>
            <a:endParaRPr lang="ru-RU" dirty="0"/>
          </a:p>
        </p:txBody>
      </p:sp>
      <p:pic>
        <p:nvPicPr>
          <p:cNvPr id="3074" name="Picture 2" descr="http://i.zbp.ru/630x420/18/sssr-destruct.djoey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739" y="1143805"/>
            <a:ext cx="5637007" cy="4000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55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125" y="3905025"/>
            <a:ext cx="11241741" cy="2665207"/>
          </a:xfrm>
        </p:spPr>
        <p:txBody>
          <a:bodyPr/>
          <a:lstStyle/>
          <a:p>
            <a:pPr>
              <a:buFont typeface="Arial" panose="020B0604020202020204" pitchFamily="34" charset="0"/>
              <a:buChar char="•"/>
            </a:pPr>
            <a:r>
              <a:rPr lang="ru-RU" dirty="0"/>
              <a:t>Второе важное достижение — создание среднего класса. Ныне около 40 млн. россиян принадлежат к среднему классу, что составляет около 30% населения страны. Это на 40 млн. больше, чем в 1998 году, во время дефолта. Крайне важно, чтобы российские власти поддерживали и укрепляли средний класс, который является депозитарием нынешней российской системы. Несмотря на резко увеличившееся неравенство в доходах, как минимум 80% россиян зарабатывают больше, чем 20 лет назад. Примерно у 20–25% доход вдвое и более превышает средний заработок 1990 года, этот уровень является «пропуском» в средний класс. А 10% населения имеют доход втрое и более выше среднего советского и могут приобрести жилье.</a:t>
            </a:r>
          </a:p>
        </p:txBody>
      </p:sp>
      <p:pic>
        <p:nvPicPr>
          <p:cNvPr id="4098" name="Picture 2" descr="http://xn----7sbab5aqdhdtddeir3v.xn--p1ai/wp-content/uploads/2012/10/sssr_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894" y="221875"/>
            <a:ext cx="6879515" cy="3571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707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3793" y="484632"/>
            <a:ext cx="10364455" cy="1609344"/>
          </a:xfrm>
        </p:spPr>
        <p:txBody>
          <a:bodyPr>
            <a:noAutofit/>
          </a:bodyPr>
          <a:lstStyle/>
          <a:p>
            <a:r>
              <a:rPr lang="ru-RU" sz="4400" b="1" i="1" dirty="0"/>
              <a:t>Распад СССР и современная Россия: исторические параллели. </a:t>
            </a:r>
            <a:endParaRPr lang="ru-RU" sz="4400" dirty="0"/>
          </a:p>
        </p:txBody>
      </p:sp>
      <p:sp>
        <p:nvSpPr>
          <p:cNvPr id="3" name="Объект 2"/>
          <p:cNvSpPr>
            <a:spLocks noGrp="1"/>
          </p:cNvSpPr>
          <p:nvPr>
            <p:ph idx="1"/>
          </p:nvPr>
        </p:nvSpPr>
        <p:spPr>
          <a:xfrm>
            <a:off x="763793" y="2207469"/>
            <a:ext cx="10364454" cy="4161058"/>
          </a:xfrm>
        </p:spPr>
        <p:txBody>
          <a:bodyPr>
            <a:normAutofit/>
          </a:bodyPr>
          <a:lstStyle/>
          <a:p>
            <a:pPr>
              <a:buFont typeface="Arial" panose="020B0604020202020204" pitchFamily="34" charset="0"/>
              <a:buChar char="•"/>
            </a:pPr>
            <a:r>
              <a:rPr lang="ru-RU" dirty="0"/>
              <a:t>В России произошли невероятные изменения. Главное из них то, что Россия стала рыночной экономикой, где действуют реальные цены. Рыночная </a:t>
            </a:r>
            <a:r>
              <a:rPr lang="ru-RU" dirty="0" smtClean="0"/>
              <a:t>экономика подразумевает </a:t>
            </a:r>
            <a:r>
              <a:rPr lang="ru-RU" dirty="0"/>
              <a:t>необходимость быть конкурентоспособной. Недостаточно иметь запасы нефти и газа, необходимо уметь их добывать по разумной цене и продавать потребителям на разных рынках. </a:t>
            </a:r>
            <a:r>
              <a:rPr lang="ru-RU" dirty="0" smtClean="0"/>
              <a:t>То </a:t>
            </a:r>
            <a:r>
              <a:rPr lang="ru-RU" dirty="0"/>
              <a:t>есть, рынок — это большие возможности для российских компаний, но также и серьезнейший вызов для них. Этого в СССР не было</a:t>
            </a:r>
            <a:r>
              <a:rPr lang="ru-RU" dirty="0" smtClean="0"/>
              <a:t>.</a:t>
            </a:r>
          </a:p>
          <a:p>
            <a:pPr>
              <a:buFont typeface="Arial" panose="020B0604020202020204" pitchFamily="34" charset="0"/>
              <a:buChar char="•"/>
            </a:pPr>
            <a:r>
              <a:rPr lang="ru-RU" dirty="0"/>
              <a:t>Второе кардинальное изменение — уничтожение идеологического </a:t>
            </a:r>
            <a:r>
              <a:rPr lang="ru-RU" dirty="0" smtClean="0"/>
              <a:t>притворства, нет больше марксизма-ленинизма. Для </a:t>
            </a:r>
            <a:r>
              <a:rPr lang="ru-RU" dirty="0"/>
              <a:t>многих советских людей это была реальная идеологическая система, и они на самом деле верили во все это; для других это была своеобразная </a:t>
            </a:r>
            <a:r>
              <a:rPr lang="ru-RU" dirty="0" smtClean="0"/>
              <a:t>шарада. Её уничтожение было </a:t>
            </a:r>
            <a:r>
              <a:rPr lang="ru-RU" dirty="0"/>
              <a:t>очень важным </a:t>
            </a:r>
            <a:r>
              <a:rPr lang="ru-RU" dirty="0" smtClean="0"/>
              <a:t>фактором, однако </a:t>
            </a:r>
            <a:r>
              <a:rPr lang="ru-RU" dirty="0"/>
              <a:t>до сих пор в России нет власти, которая </a:t>
            </a:r>
            <a:r>
              <a:rPr lang="ru-RU" dirty="0" smtClean="0"/>
              <a:t>подотчетной </a:t>
            </a:r>
            <a:r>
              <a:rPr lang="ru-RU" dirty="0"/>
              <a:t>обществу. То есть, политическая система утратила идеологическую составляющую, но пока не стала более прозрачной. Возможно, сказать, что в России существует открытое общество, но закрытая политическая система.</a:t>
            </a:r>
          </a:p>
        </p:txBody>
      </p:sp>
    </p:spTree>
    <p:extLst>
      <p:ext uri="{BB962C8B-B14F-4D97-AF65-F5344CB8AC3E}">
        <p14:creationId xmlns:p14="http://schemas.microsoft.com/office/powerpoint/2010/main" val="3309160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8483" y="21515"/>
            <a:ext cx="10058400" cy="1340941"/>
          </a:xfrm>
        </p:spPr>
        <p:txBody>
          <a:bodyPr>
            <a:normAutofit/>
          </a:bodyPr>
          <a:lstStyle/>
          <a:p>
            <a:r>
              <a:rPr lang="ru-RU" sz="4800" b="1" i="1" dirty="0" smtClean="0"/>
              <a:t>Социальная и духовная сфера</a:t>
            </a:r>
            <a:endParaRPr lang="ru-RU" sz="4800" b="1" i="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167449584"/>
              </p:ext>
            </p:extLst>
          </p:nvPr>
        </p:nvGraphicFramePr>
        <p:xfrm>
          <a:off x="0" y="1183341"/>
          <a:ext cx="12192000" cy="5674659"/>
        </p:xfrm>
        <a:graphic>
          <a:graphicData uri="http://schemas.openxmlformats.org/drawingml/2006/table">
            <a:tbl>
              <a:tblPr firstRow="1" bandRow="1">
                <a:tableStyleId>{00A15C55-8517-42AA-B614-E9B94910E393}</a:tableStyleId>
              </a:tblPr>
              <a:tblGrid>
                <a:gridCol w="3048000"/>
                <a:gridCol w="3048000"/>
                <a:gridCol w="3048000"/>
                <a:gridCol w="3048000"/>
              </a:tblGrid>
              <a:tr h="828339">
                <a:tc gridSpan="2">
                  <a:txBody>
                    <a:bodyPr/>
                    <a:lstStyle/>
                    <a:p>
                      <a:pPr algn="ctr"/>
                      <a:r>
                        <a:rPr lang="ru-RU" sz="4400" dirty="0" smtClean="0"/>
                        <a:t>СССР</a:t>
                      </a:r>
                      <a:endParaRPr lang="ru-RU" sz="4400" dirty="0"/>
                    </a:p>
                  </a:txBody>
                  <a:tcPr/>
                </a:tc>
                <a:tc hMerge="1">
                  <a:txBody>
                    <a:bodyPr/>
                    <a:lstStyle/>
                    <a:p>
                      <a:endParaRPr lang="ru-RU" dirty="0"/>
                    </a:p>
                  </a:txBody>
                  <a:tcPr/>
                </a:tc>
                <a:tc gridSpan="2">
                  <a:txBody>
                    <a:bodyPr/>
                    <a:lstStyle/>
                    <a:p>
                      <a:pPr algn="ctr"/>
                      <a:r>
                        <a:rPr lang="ru-RU" sz="4400" dirty="0" smtClean="0"/>
                        <a:t>Россия</a:t>
                      </a:r>
                      <a:endParaRPr lang="ru-RU" sz="4400" dirty="0"/>
                    </a:p>
                  </a:txBody>
                  <a:tcPr/>
                </a:tc>
                <a:tc hMerge="1">
                  <a:txBody>
                    <a:bodyPr/>
                    <a:lstStyle/>
                    <a:p>
                      <a:endParaRPr lang="ru-RU" dirty="0"/>
                    </a:p>
                  </a:txBody>
                  <a:tcPr/>
                </a:tc>
              </a:tr>
              <a:tr h="4706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r>
                        <a:rPr lang="ru-RU" sz="1800" b="0" i="0" kern="1200" dirty="0" smtClean="0">
                          <a:solidFill>
                            <a:schemeClr val="dk1"/>
                          </a:solidFill>
                          <a:effectLst/>
                          <a:latin typeface="+mn-lt"/>
                          <a:ea typeface="+mn-ea"/>
                          <a:cs typeface="+mn-cs"/>
                        </a:rPr>
                        <a:t>Искоренена безграмотность населения.</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r>
                        <a:rPr lang="ru-RU" sz="1800" b="0" i="0" kern="1200" dirty="0" smtClean="0">
                          <a:solidFill>
                            <a:schemeClr val="dk1"/>
                          </a:solidFill>
                          <a:effectLst/>
                          <a:latin typeface="+mn-lt"/>
                          <a:ea typeface="+mn-ea"/>
                          <a:cs typeface="+mn-cs"/>
                        </a:rPr>
                        <a:t>Активное строительство жилых домов.</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r>
                        <a:rPr lang="ru-RU" sz="1800" b="0" i="0" kern="1200" dirty="0" smtClean="0">
                          <a:solidFill>
                            <a:schemeClr val="dk1"/>
                          </a:solidFill>
                          <a:effectLst/>
                          <a:latin typeface="+mn-lt"/>
                          <a:ea typeface="+mn-ea"/>
                          <a:cs typeface="+mn-cs"/>
                        </a:rPr>
                        <a:t>Появление телевизоров и холодильников у простых людей.</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r>
                        <a:rPr lang="ru-RU" sz="1800" b="0" i="0" kern="1200" dirty="0" smtClean="0">
                          <a:solidFill>
                            <a:schemeClr val="dk1"/>
                          </a:solidFill>
                          <a:effectLst/>
                          <a:latin typeface="+mn-lt"/>
                          <a:ea typeface="+mn-ea"/>
                          <a:cs typeface="+mn-cs"/>
                        </a:rPr>
                        <a:t>Набирает обороты комсомольская деятельность. </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r>
                        <a:rPr lang="ru-RU" sz="1800" b="0" i="0" kern="1200" dirty="0" smtClean="0">
                          <a:solidFill>
                            <a:schemeClr val="dk1"/>
                          </a:solidFill>
                          <a:effectLst/>
                          <a:latin typeface="+mn-lt"/>
                          <a:ea typeface="+mn-ea"/>
                          <a:cs typeface="+mn-cs"/>
                        </a:rPr>
                        <a:t>Отсутствие национальной розни.</a:t>
                      </a:r>
                    </a:p>
                    <a:p>
                      <a:pPr marL="457200" marR="0" indent="-457200" algn="l" defTabSz="914400" rtl="0" eaLnBrk="1" fontAlgn="auto" latinLnBrk="0" hangingPunct="1">
                        <a:lnSpc>
                          <a:spcPct val="100000"/>
                        </a:lnSpc>
                        <a:spcBef>
                          <a:spcPts val="0"/>
                        </a:spcBef>
                        <a:spcAft>
                          <a:spcPts val="0"/>
                        </a:spcAft>
                        <a:buClrTx/>
                        <a:buSzTx/>
                        <a:buFont typeface="+mj-lt"/>
                        <a:buAutoNum type="arabicParenR"/>
                        <a:tabLst/>
                        <a:defRPr/>
                      </a:pPr>
                      <a:endParaRPr lang="ru-RU"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a:t>
                      </a:r>
                    </a:p>
                    <a:p>
                      <a:pPr marL="457200" indent="-457200">
                        <a:buFont typeface="+mj-lt"/>
                        <a:buAutoNum type="arabicParenR"/>
                      </a:pPr>
                      <a:r>
                        <a:rPr lang="ru-RU" sz="1800" dirty="0" smtClean="0"/>
                        <a:t>Массовые</a:t>
                      </a:r>
                      <a:r>
                        <a:rPr lang="ru-RU" sz="1800" baseline="0" dirty="0" smtClean="0"/>
                        <a:t> репрессии.</a:t>
                      </a:r>
                    </a:p>
                    <a:p>
                      <a:pPr marL="457200" indent="-457200">
                        <a:buFont typeface="+mj-lt"/>
                        <a:buAutoNum type="arabicParenR"/>
                      </a:pPr>
                      <a:r>
                        <a:rPr lang="ru-RU" sz="1800" b="0" i="0" kern="1200" dirty="0" smtClean="0">
                          <a:solidFill>
                            <a:schemeClr val="dk1"/>
                          </a:solidFill>
                          <a:effectLst/>
                          <a:latin typeface="+mn-lt"/>
                          <a:ea typeface="+mn-ea"/>
                          <a:cs typeface="+mn-cs"/>
                        </a:rPr>
                        <a:t>Цензура ограничивала творческую свободу.</a:t>
                      </a:r>
                    </a:p>
                    <a:p>
                      <a:pPr marL="457200" indent="-457200">
                        <a:buFont typeface="+mj-lt"/>
                        <a:buAutoNum type="arabicParenR"/>
                      </a:pPr>
                      <a:r>
                        <a:rPr lang="ru-RU" sz="1800" b="0" i="0" kern="1200" dirty="0" smtClean="0">
                          <a:solidFill>
                            <a:schemeClr val="dk1"/>
                          </a:solidFill>
                          <a:effectLst/>
                          <a:latin typeface="+mn-lt"/>
                          <a:ea typeface="+mn-ea"/>
                          <a:cs typeface="+mn-cs"/>
                        </a:rPr>
                        <a:t>Появление подпольных культур, например, рок-культуры.</a:t>
                      </a:r>
                    </a:p>
                    <a:p>
                      <a:pPr marL="457200" indent="-457200">
                        <a:buFont typeface="+mj-lt"/>
                        <a:buAutoNum type="arabicParenR"/>
                      </a:pPr>
                      <a:r>
                        <a:rPr lang="ru-RU" sz="1800" b="0" i="0" kern="1200" dirty="0" smtClean="0">
                          <a:solidFill>
                            <a:schemeClr val="dk1"/>
                          </a:solidFill>
                          <a:effectLst/>
                          <a:latin typeface="+mn-lt"/>
                          <a:ea typeface="+mn-ea"/>
                          <a:cs typeface="+mn-cs"/>
                        </a:rPr>
                        <a:t>Отсутствие свободы личности.</a:t>
                      </a:r>
                    </a:p>
                    <a:p>
                      <a:pPr marL="457200" indent="-457200">
                        <a:buFont typeface="+mj-lt"/>
                        <a:buAutoNum type="arabicParenR"/>
                      </a:pPr>
                      <a:r>
                        <a:rPr lang="ru-RU" sz="1800" b="0" i="0" kern="1200" baseline="0" dirty="0" smtClean="0">
                          <a:solidFill>
                            <a:schemeClr val="dk1"/>
                          </a:solidFill>
                          <a:effectLst/>
                          <a:latin typeface="+mn-lt"/>
                          <a:ea typeface="+mn-ea"/>
                          <a:cs typeface="+mn-cs"/>
                        </a:rPr>
                        <a:t>Закрытость СМИ.</a:t>
                      </a:r>
                      <a:endParaRPr lang="ru-RU" sz="1800" baseline="0" dirty="0" smtClean="0"/>
                    </a:p>
                    <a:p>
                      <a:pPr marL="457200" indent="-457200">
                        <a:buFont typeface="+mj-lt"/>
                        <a:buAutoNum type="arabicParenR"/>
                      </a:pPr>
                      <a:endParaRPr lang="ru-RU" sz="1800" dirty="0"/>
                    </a:p>
                  </a:txBody>
                  <a:tcPr/>
                </a:tc>
                <a:tc>
                  <a:txBody>
                    <a:bodyPr/>
                    <a:lstStyle/>
                    <a:p>
                      <a:pPr algn="ctr"/>
                      <a:r>
                        <a:rPr lang="ru-RU" sz="2400" dirty="0" smtClean="0"/>
                        <a:t>«+»</a:t>
                      </a:r>
                    </a:p>
                    <a:p>
                      <a:pPr marL="342900" indent="-342900" algn="l">
                        <a:buFont typeface="+mj-lt"/>
                        <a:buAutoNum type="arabicParenR"/>
                      </a:pPr>
                      <a:r>
                        <a:rPr lang="ru-RU" sz="1800" dirty="0" smtClean="0"/>
                        <a:t>Частная собственность.</a:t>
                      </a:r>
                    </a:p>
                    <a:p>
                      <a:pPr marL="342900" indent="-342900" algn="l">
                        <a:buFont typeface="+mj-lt"/>
                        <a:buAutoNum type="arabicParenR"/>
                      </a:pPr>
                      <a:r>
                        <a:rPr lang="ru-RU" sz="1800" dirty="0" smtClean="0"/>
                        <a:t>Все</a:t>
                      </a:r>
                      <a:r>
                        <a:rPr lang="ru-RU" sz="1800" baseline="0" dirty="0" smtClean="0"/>
                        <a:t> права человека защищены законом.</a:t>
                      </a:r>
                    </a:p>
                    <a:p>
                      <a:pPr marL="342900" indent="-342900" algn="l">
                        <a:buFont typeface="+mj-lt"/>
                        <a:buAutoNum type="arabicParenR"/>
                      </a:pPr>
                      <a:r>
                        <a:rPr lang="ru-RU" sz="1800" baseline="0" dirty="0" smtClean="0"/>
                        <a:t>Свободные СМИ.</a:t>
                      </a:r>
                    </a:p>
                    <a:p>
                      <a:pPr marL="342900" indent="-342900" algn="l">
                        <a:buFont typeface="+mj-lt"/>
                        <a:buAutoNum type="arabicParenR"/>
                      </a:pPr>
                      <a:endParaRPr lang="ru-RU" sz="1800" dirty="0"/>
                    </a:p>
                  </a:txBody>
                  <a:tcPr/>
                </a:tc>
                <a:tc>
                  <a:txBody>
                    <a:bodyPr/>
                    <a:lstStyle/>
                    <a:p>
                      <a:pPr algn="ctr"/>
                      <a:r>
                        <a:rPr lang="ru-RU" sz="2400" dirty="0" smtClean="0"/>
                        <a:t>«-»</a:t>
                      </a:r>
                    </a:p>
                    <a:p>
                      <a:pPr marL="342900" indent="-342900" algn="l">
                        <a:buFont typeface="+mj-lt"/>
                        <a:buAutoNum type="arabicParenR"/>
                      </a:pPr>
                      <a:r>
                        <a:rPr lang="ru-RU" sz="1800" dirty="0" smtClean="0"/>
                        <a:t>Низкий уровень культуры.</a:t>
                      </a:r>
                    </a:p>
                    <a:p>
                      <a:pPr marL="342900" marR="0" indent="-342900" algn="l" defTabSz="914400" rtl="0" eaLnBrk="1" fontAlgn="auto" latinLnBrk="0" hangingPunct="1">
                        <a:lnSpc>
                          <a:spcPct val="100000"/>
                        </a:lnSpc>
                        <a:spcBef>
                          <a:spcPts val="0"/>
                        </a:spcBef>
                        <a:spcAft>
                          <a:spcPts val="0"/>
                        </a:spcAft>
                        <a:buClrTx/>
                        <a:buSzTx/>
                        <a:buFont typeface="+mj-lt"/>
                        <a:buAutoNum type="arabicParenR"/>
                        <a:tabLst/>
                        <a:defRPr/>
                      </a:pPr>
                      <a:r>
                        <a:rPr lang="ru-RU" sz="1800" dirty="0" smtClean="0"/>
                        <a:t>Демографический</a:t>
                      </a:r>
                      <a:r>
                        <a:rPr lang="ru-RU" sz="1800" baseline="0" dirty="0" smtClean="0"/>
                        <a:t> спад.</a:t>
                      </a:r>
                    </a:p>
                    <a:p>
                      <a:pPr marL="342900" marR="0" indent="-342900" algn="l" defTabSz="914400" rtl="0" eaLnBrk="1" fontAlgn="auto" latinLnBrk="0" hangingPunct="1">
                        <a:lnSpc>
                          <a:spcPct val="100000"/>
                        </a:lnSpc>
                        <a:spcBef>
                          <a:spcPts val="0"/>
                        </a:spcBef>
                        <a:spcAft>
                          <a:spcPts val="0"/>
                        </a:spcAft>
                        <a:buClrTx/>
                        <a:buSzTx/>
                        <a:buFont typeface="+mj-lt"/>
                        <a:buAutoNum type="arabicParenR"/>
                        <a:tabLst/>
                        <a:defRPr/>
                      </a:pPr>
                      <a:r>
                        <a:rPr lang="ru-RU" sz="1800" baseline="0" dirty="0" smtClean="0"/>
                        <a:t>Средне низкий уровень жизни.</a:t>
                      </a:r>
                    </a:p>
                    <a:p>
                      <a:pPr marL="342900" marR="0" indent="-342900" algn="l" defTabSz="914400" rtl="0" eaLnBrk="1" fontAlgn="auto" latinLnBrk="0" hangingPunct="1">
                        <a:lnSpc>
                          <a:spcPct val="100000"/>
                        </a:lnSpc>
                        <a:spcBef>
                          <a:spcPts val="0"/>
                        </a:spcBef>
                        <a:spcAft>
                          <a:spcPts val="0"/>
                        </a:spcAft>
                        <a:buClrTx/>
                        <a:buSzTx/>
                        <a:buFont typeface="+mj-lt"/>
                        <a:buAutoNum type="arabicParenR"/>
                        <a:tabLst/>
                        <a:defRPr/>
                      </a:pPr>
                      <a:r>
                        <a:rPr lang="ru-RU" sz="1800" baseline="0" dirty="0" smtClean="0"/>
                        <a:t>Низкий уровень медицины и образования.</a:t>
                      </a:r>
                    </a:p>
                    <a:p>
                      <a:pPr marL="342900" marR="0" indent="-342900" algn="l" defTabSz="914400" rtl="0" eaLnBrk="1" fontAlgn="auto" latinLnBrk="0" hangingPunct="1">
                        <a:lnSpc>
                          <a:spcPct val="100000"/>
                        </a:lnSpc>
                        <a:spcBef>
                          <a:spcPts val="0"/>
                        </a:spcBef>
                        <a:spcAft>
                          <a:spcPts val="0"/>
                        </a:spcAft>
                        <a:buClrTx/>
                        <a:buSzTx/>
                        <a:buFont typeface="+mj-lt"/>
                        <a:buAutoNum type="arabicParenR"/>
                        <a:tabLst/>
                        <a:defRPr/>
                      </a:pPr>
                      <a:endParaRPr lang="ru-RU" sz="1800" dirty="0" smtClean="0"/>
                    </a:p>
                    <a:p>
                      <a:pPr marL="342900" indent="-342900" algn="l">
                        <a:buFont typeface="+mj-lt"/>
                        <a:buAutoNum type="arabicParenR"/>
                      </a:pPr>
                      <a:endParaRPr lang="ru-RU" sz="1800" dirty="0" smtClean="0"/>
                    </a:p>
                  </a:txBody>
                  <a:tcPr/>
                </a:tc>
              </a:tr>
            </a:tbl>
          </a:graphicData>
        </a:graphic>
      </p:graphicFrame>
    </p:spTree>
    <p:extLst>
      <p:ext uri="{BB962C8B-B14F-4D97-AF65-F5344CB8AC3E}">
        <p14:creationId xmlns:p14="http://schemas.microsoft.com/office/powerpoint/2010/main" val="3483343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kulturR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7555" y="3991087"/>
            <a:ext cx="4720056" cy="2866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00907" y="86061"/>
            <a:ext cx="5804289" cy="1373213"/>
          </a:xfrm>
        </p:spPr>
        <p:txBody>
          <a:bodyPr>
            <a:normAutofit/>
          </a:bodyPr>
          <a:lstStyle/>
          <a:p>
            <a:r>
              <a:rPr lang="ru-RU" sz="5000" b="1" i="1" dirty="0" smtClean="0"/>
              <a:t>Культура</a:t>
            </a:r>
            <a:endParaRPr lang="ru-RU" sz="5000" b="1" i="1" dirty="0"/>
          </a:p>
        </p:txBody>
      </p:sp>
      <p:sp>
        <p:nvSpPr>
          <p:cNvPr id="3" name="Объект 2"/>
          <p:cNvSpPr>
            <a:spLocks noGrp="1"/>
          </p:cNvSpPr>
          <p:nvPr>
            <p:ph idx="1"/>
          </p:nvPr>
        </p:nvSpPr>
        <p:spPr>
          <a:xfrm>
            <a:off x="453917" y="1211499"/>
            <a:ext cx="11551617" cy="4300370"/>
          </a:xfrm>
        </p:spPr>
        <p:txBody>
          <a:bodyPr>
            <a:normAutofit/>
          </a:bodyPr>
          <a:lstStyle/>
          <a:p>
            <a:r>
              <a:rPr lang="ru-RU" sz="1800" dirty="0"/>
              <a:t>Если сравнивать культуру времён СССР и России, то бесспорным лидером можно считать СССР. Что касается кинематографа, мультипликации и балета оспорить невозможно. </a:t>
            </a:r>
            <a:r>
              <a:rPr lang="ru-RU" sz="1800" dirty="0" smtClean="0"/>
              <a:t>Аналогично и в литературе. Музыка </a:t>
            </a:r>
            <a:r>
              <a:rPr lang="ru-RU" sz="1800" dirty="0"/>
              <a:t>– ровно-то же. </a:t>
            </a:r>
            <a:r>
              <a:rPr lang="ru-RU" sz="1800" dirty="0" smtClean="0"/>
              <a:t>Разве что только </a:t>
            </a:r>
            <a:r>
              <a:rPr lang="ru-RU" sz="1800" dirty="0"/>
              <a:t>театр несколько выиграл от всего произошедшего. </a:t>
            </a:r>
            <a:br>
              <a:rPr lang="ru-RU" sz="1800" dirty="0"/>
            </a:br>
            <a:r>
              <a:rPr lang="ru-RU" sz="1800" dirty="0" smtClean="0"/>
              <a:t> </a:t>
            </a:r>
          </a:p>
          <a:p>
            <a:r>
              <a:rPr lang="ru-RU" sz="1800" dirty="0" smtClean="0"/>
              <a:t>Сравниваем Медиа продукцию: </a:t>
            </a:r>
            <a:r>
              <a:rPr lang="ru-RU" sz="1800" dirty="0"/>
              <a:t>ТВ, радио, газеты, журналы.</a:t>
            </a:r>
            <a:br>
              <a:rPr lang="ru-RU" sz="1800" dirty="0"/>
            </a:br>
            <a:r>
              <a:rPr lang="ru-RU" sz="1800" dirty="0"/>
              <a:t>Здесь поражение России очень явное. Утеряно главное: интонация, ритм, манера </a:t>
            </a:r>
            <a:r>
              <a:rPr lang="ru-RU" sz="1800" dirty="0" smtClean="0"/>
              <a:t>разговора </a:t>
            </a:r>
            <a:r>
              <a:rPr lang="ru-RU" sz="1800" dirty="0"/>
              <a:t>с человеком. Главное в советских СМИ было не то, что они были </a:t>
            </a:r>
            <a:r>
              <a:rPr lang="ru-RU" sz="1800" dirty="0" smtClean="0"/>
              <a:t>коммунистические, </a:t>
            </a:r>
            <a:r>
              <a:rPr lang="ru-RU" sz="1800" dirty="0"/>
              <a:t>главное то, что они вдумчиво и спокойно вели разговор с взрослым человеком. Все это исчезло и было заменено на лихорадочную, клиповую "информационную" манеру с неприемлемыми  кривляньями ведущих, которые рассчитаны для недалеких людей.</a:t>
            </a:r>
          </a:p>
        </p:txBody>
      </p:sp>
    </p:spTree>
    <p:extLst>
      <p:ext uri="{BB962C8B-B14F-4D97-AF65-F5344CB8AC3E}">
        <p14:creationId xmlns:p14="http://schemas.microsoft.com/office/powerpoint/2010/main" val="462844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55003" y="172120"/>
            <a:ext cx="11650532" cy="6605197"/>
          </a:xfrm>
        </p:spPr>
        <p:txBody>
          <a:bodyPr>
            <a:normAutofit/>
          </a:bodyPr>
          <a:lstStyle/>
          <a:p>
            <a:pPr>
              <a:buFont typeface="Arial" panose="020B0604020202020204" pitchFamily="34" charset="0"/>
              <a:buChar char="•"/>
            </a:pPr>
            <a:r>
              <a:rPr lang="ru-RU" dirty="0"/>
              <a:t>На мой взгляд, советский человек </a:t>
            </a:r>
            <a:r>
              <a:rPr lang="ru-RU" dirty="0" smtClean="0"/>
              <a:t>был </a:t>
            </a:r>
            <a:r>
              <a:rPr lang="ru-RU" dirty="0"/>
              <a:t>государственно зависимым. Эта черта, думаю, полностью сохранилась. Многие люди до сих пор не понимают, что человек должен уметь сам руководить своей жизнью, а не ждать руководства сверху, полагая, что правительству «виднее». На самом деле, если бы люди хотели изменить страну, они, несомненно, это сделали бы. Но такого не будет, ровно до тех пор, пока они сами не поймут что государство создано для них. </a:t>
            </a:r>
            <a:endParaRPr lang="ru-RU" dirty="0" smtClean="0"/>
          </a:p>
          <a:p>
            <a:endParaRPr lang="ru-RU" dirty="0" smtClean="0"/>
          </a:p>
          <a:p>
            <a:pPr>
              <a:buFont typeface="Arial" panose="020B0604020202020204" pitchFamily="34" charset="0"/>
              <a:buChar char="•"/>
            </a:pPr>
            <a:endParaRPr lang="ru-RU" dirty="0" smtClean="0"/>
          </a:p>
          <a:p>
            <a:pPr>
              <a:buFont typeface="Arial" panose="020B0604020202020204" pitchFamily="34" charset="0"/>
              <a:buChar char="•"/>
            </a:pPr>
            <a:endParaRPr lang="ru-RU" dirty="0"/>
          </a:p>
          <a:p>
            <a:pPr>
              <a:buFont typeface="Arial" panose="020B0604020202020204" pitchFamily="34" charset="0"/>
              <a:buChar char="•"/>
            </a:pPr>
            <a:endParaRPr lang="ru-RU" dirty="0" smtClean="0"/>
          </a:p>
          <a:p>
            <a:pPr>
              <a:buFont typeface="Arial" panose="020B0604020202020204" pitchFamily="34" charset="0"/>
              <a:buChar char="•"/>
            </a:pPr>
            <a:endParaRPr lang="ru-RU" dirty="0" smtClean="0"/>
          </a:p>
          <a:p>
            <a:pPr>
              <a:buFont typeface="Arial" panose="020B0604020202020204" pitchFamily="34" charset="0"/>
              <a:buChar char="•"/>
            </a:pPr>
            <a:endParaRPr lang="ru-RU" dirty="0"/>
          </a:p>
          <a:p>
            <a:pPr>
              <a:buFont typeface="Arial" panose="020B0604020202020204" pitchFamily="34" charset="0"/>
              <a:buChar char="•"/>
            </a:pPr>
            <a:endParaRPr lang="ru-RU" dirty="0" smtClean="0"/>
          </a:p>
          <a:p>
            <a:pPr>
              <a:buFont typeface="Arial" panose="020B0604020202020204" pitchFamily="34" charset="0"/>
              <a:buChar char="•"/>
            </a:pPr>
            <a:endParaRPr lang="ru-RU" dirty="0"/>
          </a:p>
          <a:p>
            <a:pPr>
              <a:buFont typeface="Arial" panose="020B0604020202020204" pitchFamily="34" charset="0"/>
              <a:buChar char="•"/>
            </a:pPr>
            <a:r>
              <a:rPr lang="ru-RU" dirty="0" smtClean="0"/>
              <a:t>Люди </a:t>
            </a:r>
            <a:r>
              <a:rPr lang="ru-RU" dirty="0"/>
              <a:t>чувствуют себя отстраненными от процесса принятия решений, от политики, так как большинство россиян уверенны в том, что обычный гражданин не в силах повлиять на решение которое принимает </a:t>
            </a:r>
            <a:r>
              <a:rPr lang="ru-RU" dirty="0" smtClean="0"/>
              <a:t>правительство, они </a:t>
            </a:r>
            <a:r>
              <a:rPr lang="ru-RU" dirty="0"/>
              <a:t>не понимают, что государство существует для них, а не </a:t>
            </a:r>
            <a:r>
              <a:rPr lang="ru-RU" dirty="0" smtClean="0"/>
              <a:t>наоборот. </a:t>
            </a:r>
            <a:r>
              <a:rPr lang="ru-RU" dirty="0"/>
              <a:t>И населению просто приходиться принимать ситуацию, такой какая она </a:t>
            </a:r>
            <a:r>
              <a:rPr lang="ru-RU" dirty="0" smtClean="0"/>
              <a:t>есть. </a:t>
            </a:r>
          </a:p>
        </p:txBody>
      </p:sp>
      <p:pic>
        <p:nvPicPr>
          <p:cNvPr id="3" name="Picture 2" descr="http://img11.nnm.me/4/7/e/1/7/c3dc9fe29795774fb3889a6c2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599" y="1749461"/>
            <a:ext cx="4924483" cy="30632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82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8796" y="1075763"/>
            <a:ext cx="10413402" cy="3184263"/>
          </a:xfrm>
        </p:spPr>
        <p:txBody>
          <a:bodyPr>
            <a:normAutofit/>
          </a:bodyPr>
          <a:lstStyle/>
          <a:p>
            <a:pPr>
              <a:buFont typeface="Arial" panose="020B0604020202020204" pitchFamily="34" charset="0"/>
              <a:buChar char="•"/>
            </a:pPr>
            <a:r>
              <a:rPr lang="ru-RU" sz="2400" dirty="0"/>
              <a:t>Главной потерей постсоветских людей я считаю, то, что мы лишились тех свойств характера, которые можем наблюдать у старшего поколения, и которые были привиты именно советским воспитанием. </a:t>
            </a:r>
            <a:r>
              <a:rPr lang="ru-RU" sz="2400" dirty="0" smtClean="0"/>
              <a:t>И </a:t>
            </a:r>
            <a:r>
              <a:rPr lang="ru-RU" sz="2400" dirty="0"/>
              <a:t>они проявляются в </a:t>
            </a:r>
            <a:r>
              <a:rPr lang="ru-RU" sz="2400" dirty="0" smtClean="0"/>
              <a:t>молодом поколении. </a:t>
            </a:r>
            <a:r>
              <a:rPr lang="ru-RU" sz="2400" dirty="0"/>
              <a:t>Конечно, яркость или концентрированность черт слабеет с каждым поколением, но вся конструкция в той или иной степени сохраняется. </a:t>
            </a:r>
          </a:p>
        </p:txBody>
      </p:sp>
      <p:pic>
        <p:nvPicPr>
          <p:cNvPr id="8194" name="Picture 2" descr="http://topwar.ru/uploads/posts/2013-06/1371785283_fe1922a664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171" y="3550078"/>
            <a:ext cx="5153025" cy="3076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31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lag.kuda.ua/wp-content/images/russian-federation/D4EBE0E320D0EEF1F1E8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501" y="4980791"/>
            <a:ext cx="1722747" cy="1722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abali.ru/wp-content/uploads/2011/01/US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48" y="4980791"/>
            <a:ext cx="1722747" cy="1722747"/>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1069848" y="484632"/>
            <a:ext cx="10058400" cy="1609344"/>
          </a:xfrm>
        </p:spPr>
        <p:txBody>
          <a:bodyPr/>
          <a:lstStyle/>
          <a:p>
            <a:r>
              <a:rPr lang="ru-RU" dirty="0" smtClean="0"/>
              <a:t>проект</a:t>
            </a:r>
            <a:endParaRPr lang="ru-RU" dirty="0"/>
          </a:p>
        </p:txBody>
      </p:sp>
      <p:sp>
        <p:nvSpPr>
          <p:cNvPr id="9" name="Объект 2"/>
          <p:cNvSpPr>
            <a:spLocks noGrp="1"/>
          </p:cNvSpPr>
          <p:nvPr>
            <p:ph idx="1"/>
          </p:nvPr>
        </p:nvSpPr>
        <p:spPr>
          <a:xfrm>
            <a:off x="1069848" y="1873982"/>
            <a:ext cx="10058400" cy="4050792"/>
          </a:xfrm>
        </p:spPr>
        <p:txBody>
          <a:bodyPr>
            <a:normAutofit/>
          </a:bodyPr>
          <a:lstStyle/>
          <a:p>
            <a:pPr>
              <a:buFont typeface="Arial" panose="020B0604020202020204" pitchFamily="34" charset="0"/>
              <a:buChar char="•"/>
            </a:pPr>
            <a:r>
              <a:rPr lang="ru-RU" sz="2800" dirty="0" smtClean="0"/>
              <a:t>Цель : Сравнение всех сфер жизни человека современной России и СССР. </a:t>
            </a:r>
          </a:p>
          <a:p>
            <a:pPr lvl="1">
              <a:buFont typeface="Arial" panose="020B0604020202020204" pitchFamily="34" charset="0"/>
              <a:buChar char="•"/>
            </a:pPr>
            <a:endParaRPr lang="ru-RU" sz="2600" dirty="0"/>
          </a:p>
          <a:p>
            <a:r>
              <a:rPr lang="ru-RU" sz="2800" dirty="0" smtClean="0"/>
              <a:t>Объект исследования: </a:t>
            </a:r>
            <a:r>
              <a:rPr lang="ru-RU" sz="2800" dirty="0"/>
              <a:t>С</a:t>
            </a:r>
            <a:r>
              <a:rPr lang="ru-RU" sz="2800" dirty="0" smtClean="0"/>
              <a:t>феры жизни человека в определённые периоды истории.</a:t>
            </a:r>
            <a:endParaRPr lang="ru-RU" sz="2800" dirty="0"/>
          </a:p>
        </p:txBody>
      </p:sp>
    </p:spTree>
    <p:extLst>
      <p:ext uri="{BB962C8B-B14F-4D97-AF65-F5344CB8AC3E}">
        <p14:creationId xmlns:p14="http://schemas.microsoft.com/office/powerpoint/2010/main" val="618124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366298"/>
            <a:ext cx="10058400" cy="1609344"/>
          </a:xfrm>
        </p:spPr>
        <p:txBody>
          <a:bodyPr/>
          <a:lstStyle/>
          <a:p>
            <a:r>
              <a:rPr lang="ru-RU" dirty="0" smtClean="0"/>
              <a:t>Предполагаемый результат</a:t>
            </a:r>
            <a:endParaRPr lang="ru-RU" dirty="0"/>
          </a:p>
        </p:txBody>
      </p:sp>
      <p:sp>
        <p:nvSpPr>
          <p:cNvPr id="3" name="Объект 2"/>
          <p:cNvSpPr>
            <a:spLocks noGrp="1"/>
          </p:cNvSpPr>
          <p:nvPr>
            <p:ph idx="1"/>
          </p:nvPr>
        </p:nvSpPr>
        <p:spPr>
          <a:xfrm>
            <a:off x="1596973" y="2093976"/>
            <a:ext cx="9720072" cy="4050792"/>
          </a:xfrm>
        </p:spPr>
        <p:txBody>
          <a:bodyPr>
            <a:normAutofit/>
          </a:bodyPr>
          <a:lstStyle/>
          <a:p>
            <a:pPr>
              <a:buFont typeface="Arial" panose="020B0604020202020204" pitchFamily="34" charset="0"/>
              <a:buChar char="•"/>
            </a:pPr>
            <a:r>
              <a:rPr lang="ru-RU" sz="3200" dirty="0" smtClean="0"/>
              <a:t>В чем «+» и «-» данных периодов.</a:t>
            </a:r>
          </a:p>
          <a:p>
            <a:pPr>
              <a:buFont typeface="Arial" panose="020B0604020202020204" pitchFamily="34" charset="0"/>
              <a:buChar char="•"/>
            </a:pPr>
            <a:endParaRPr lang="ru-RU" sz="3200" dirty="0"/>
          </a:p>
          <a:p>
            <a:pPr>
              <a:buFont typeface="Arial" panose="020B0604020202020204" pitchFamily="34" charset="0"/>
              <a:buChar char="•"/>
            </a:pPr>
            <a:r>
              <a:rPr lang="ru-RU" sz="3200" dirty="0" smtClean="0"/>
              <a:t>Что было потеряно, и что было приобретено .</a:t>
            </a:r>
            <a:endParaRPr lang="ru-RU" sz="3200" dirty="0"/>
          </a:p>
        </p:txBody>
      </p:sp>
      <p:pic>
        <p:nvPicPr>
          <p:cNvPr id="4" name="Picture 2" descr="http://flag.kuda.ua/wp-content/images/russian-federation/D4EBE0E320D0EEF1F1E8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298" y="4862457"/>
            <a:ext cx="1722747" cy="1722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abali.ru/wp-content/uploads/2011/01/US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48" y="4862457"/>
            <a:ext cx="1722747" cy="172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46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12432" y="688490"/>
            <a:ext cx="9724913" cy="1258641"/>
          </a:xfrm>
        </p:spPr>
        <p:txBody>
          <a:bodyPr>
            <a:normAutofit fontScale="55000" lnSpcReduction="20000"/>
          </a:bodyPr>
          <a:lstStyle/>
          <a:p>
            <a:pPr marL="0" indent="0" algn="ctr">
              <a:buNone/>
            </a:pPr>
            <a:r>
              <a:rPr lang="ru-RU" sz="6300" dirty="0" smtClean="0"/>
              <a:t>Для проведения исследования я рассмотрел периоды истории:</a:t>
            </a:r>
          </a:p>
          <a:p>
            <a:pPr marL="0" indent="0">
              <a:buNone/>
            </a:pPr>
            <a:r>
              <a:rPr lang="ru-RU" sz="3200" dirty="0"/>
              <a:t> </a:t>
            </a:r>
          </a:p>
        </p:txBody>
      </p:sp>
      <p:pic>
        <p:nvPicPr>
          <p:cNvPr id="4" name="Picture 2" descr="http://flag.kuda.ua/wp-content/images/russian-federation/D4EBE0E320D0EEF1F1E8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298" y="4862457"/>
            <a:ext cx="1722747" cy="1722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abali.ru/wp-content/uploads/2011/01/US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48" y="4862457"/>
            <a:ext cx="1722747" cy="1722747"/>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516367" y="2302135"/>
            <a:ext cx="3991714" cy="206546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ru-RU" sz="2900" dirty="0" smtClean="0"/>
              <a:t>СССР</a:t>
            </a:r>
          </a:p>
          <a:p>
            <a:pPr marL="0" indent="0" algn="ctr">
              <a:buFont typeface="Wingdings" pitchFamily="2" charset="2"/>
              <a:buNone/>
            </a:pPr>
            <a:r>
              <a:rPr lang="ru-RU" sz="2900" dirty="0" smtClean="0"/>
              <a:t>60 - 80-е г. г.</a:t>
            </a:r>
          </a:p>
          <a:p>
            <a:pPr marL="0" indent="0" algn="ctr">
              <a:buFont typeface="Wingdings" pitchFamily="2" charset="2"/>
              <a:buNone/>
            </a:pPr>
            <a:r>
              <a:rPr lang="ru-RU" sz="2900" dirty="0" smtClean="0"/>
              <a:t>Происходит становление культуры.</a:t>
            </a:r>
            <a:endParaRPr lang="ru-RU" sz="2900" dirty="0"/>
          </a:p>
        </p:txBody>
      </p:sp>
      <p:sp>
        <p:nvSpPr>
          <p:cNvPr id="7" name="Объект 2"/>
          <p:cNvSpPr txBox="1">
            <a:spLocks/>
          </p:cNvSpPr>
          <p:nvPr/>
        </p:nvSpPr>
        <p:spPr>
          <a:xfrm>
            <a:off x="7082476" y="2441985"/>
            <a:ext cx="4352903" cy="206546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ru-RU" sz="2900" dirty="0" smtClean="0"/>
              <a:t>Россия</a:t>
            </a:r>
          </a:p>
          <a:p>
            <a:pPr marL="0" indent="0" algn="ctr">
              <a:buFont typeface="Wingdings" pitchFamily="2" charset="2"/>
              <a:buNone/>
            </a:pPr>
            <a:r>
              <a:rPr lang="ru-RU" sz="2900" dirty="0" smtClean="0"/>
              <a:t>1991 г. – 2014 г.</a:t>
            </a:r>
          </a:p>
          <a:p>
            <a:pPr marL="0" indent="0" algn="ctr">
              <a:buFont typeface="Wingdings" pitchFamily="2" charset="2"/>
              <a:buNone/>
            </a:pPr>
            <a:r>
              <a:rPr lang="ru-RU" sz="2900" dirty="0" smtClean="0"/>
              <a:t>Формируется новый политический режим.</a:t>
            </a:r>
            <a:endParaRPr lang="ru-RU" sz="2900" dirty="0"/>
          </a:p>
        </p:txBody>
      </p:sp>
    </p:spTree>
    <p:extLst>
      <p:ext uri="{BB962C8B-B14F-4D97-AF65-F5344CB8AC3E}">
        <p14:creationId xmlns:p14="http://schemas.microsoft.com/office/powerpoint/2010/main" val="2379426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5453" y="1592131"/>
            <a:ext cx="10247197" cy="4519736"/>
          </a:xfrm>
        </p:spPr>
        <p:txBody>
          <a:bodyPr>
            <a:normAutofit/>
          </a:bodyPr>
          <a:lstStyle/>
          <a:p>
            <a:pPr marL="0" indent="0" algn="ctr">
              <a:buNone/>
            </a:pPr>
            <a:r>
              <a:rPr lang="ru-RU" sz="3600" dirty="0" smtClean="0"/>
              <a:t>Начало данному исследованию было положено в результате социального опроса, проведённого на радио «Свобода», где были мнения опрошенных.</a:t>
            </a:r>
            <a:endParaRPr lang="ru-RU" sz="3600" dirty="0"/>
          </a:p>
        </p:txBody>
      </p:sp>
      <p:pic>
        <p:nvPicPr>
          <p:cNvPr id="4" name="Picture 2" descr="http://flag.kuda.ua/wp-content/images/russian-federation/D4EBE0E320D0EEF1F1E8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298" y="4862457"/>
            <a:ext cx="1722747" cy="1722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abali.ru/wp-content/uploads/2011/01/US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48" y="4862457"/>
            <a:ext cx="1722747" cy="172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78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7431" y="269479"/>
            <a:ext cx="10058400" cy="1609344"/>
          </a:xfrm>
        </p:spPr>
        <p:txBody>
          <a:bodyPr>
            <a:noAutofit/>
          </a:bodyPr>
          <a:lstStyle/>
          <a:p>
            <a:r>
              <a:rPr lang="ru-RU" sz="3600" b="1" i="1" dirty="0"/>
              <a:t>«Видите ли вы сходство между сегодняшней Россией и Советским Союзом эпохи «застоя»?»</a:t>
            </a:r>
            <a:endParaRPr lang="ru-RU" sz="3600" dirty="0"/>
          </a:p>
        </p:txBody>
      </p:sp>
      <p:sp>
        <p:nvSpPr>
          <p:cNvPr id="3" name="Объект 2"/>
          <p:cNvSpPr>
            <a:spLocks noGrp="1"/>
          </p:cNvSpPr>
          <p:nvPr>
            <p:ph idx="1"/>
          </p:nvPr>
        </p:nvSpPr>
        <p:spPr>
          <a:xfrm>
            <a:off x="680690" y="2121408"/>
            <a:ext cx="10611881" cy="4397726"/>
          </a:xfrm>
        </p:spPr>
        <p:txBody>
          <a:bodyPr>
            <a:normAutofit fontScale="85000" lnSpcReduction="20000"/>
          </a:bodyPr>
          <a:lstStyle/>
          <a:p>
            <a:pPr marL="0" indent="0">
              <a:buNone/>
            </a:pPr>
            <a:r>
              <a:rPr lang="ru-RU" dirty="0"/>
              <a:t>- Нет, конечно. Она становится все хуже и хуже по сравнению с Советским Союзом эпохи «застоя». Эпоха «застоя» для нас была – это лучшее для россиян. Сейчас мы становимся в худшем варианте перебора демократии</a:t>
            </a:r>
            <a:r>
              <a:rPr lang="ru-RU" dirty="0" smtClean="0"/>
              <a:t>.</a:t>
            </a:r>
            <a:r>
              <a:rPr lang="ru-RU" dirty="0"/>
              <a:t/>
            </a:r>
            <a:br>
              <a:rPr lang="ru-RU" dirty="0"/>
            </a:br>
            <a:r>
              <a:rPr lang="ru-RU" dirty="0"/>
              <a:t> - Конечно, напоминает. Устройство России, я считаю, осталось как в Советском Союзе, и метод управления. Я надеюсь, изменения, демократия наступят когда-нибудь, я верю. А так изменений больших нет.</a:t>
            </a:r>
            <a:br>
              <a:rPr lang="ru-RU" dirty="0"/>
            </a:br>
            <a:r>
              <a:rPr lang="ru-RU" dirty="0"/>
              <a:t>   - Я считаю, что ничего похожего в период «застоя» не было. Сейчас существует многопартийность, развивается малый бизнес, гражданское общество сильное, а тогда такого не наблюдалось.</a:t>
            </a:r>
            <a:br>
              <a:rPr lang="ru-RU" dirty="0"/>
            </a:br>
            <a:r>
              <a:rPr lang="ru-RU" dirty="0"/>
              <a:t> </a:t>
            </a:r>
            <a:r>
              <a:rPr lang="ru-RU" dirty="0" smtClean="0"/>
              <a:t> </a:t>
            </a:r>
            <a:r>
              <a:rPr lang="ru-RU" dirty="0"/>
              <a:t>- Сходство какое-то есть. Срок президентства все увеличивается и увеличивается. Может быть, уже скоро дойдем до того, что они будут пожизненные или будут снимать в случае тяжелой болезни, как в советские времена, мы знаем, наши партийные функционеры.</a:t>
            </a:r>
            <a:br>
              <a:rPr lang="ru-RU" dirty="0"/>
            </a:br>
            <a:r>
              <a:rPr lang="ru-RU" dirty="0"/>
              <a:t>  - Нет, я так не считаю. Это совершенно два разных государства, они даже называются по-разному. Изменилось настолько много, весь мир изменился и наша страна, что вернуться в прошлое просто нельзя. Это совершенно другая страна.</a:t>
            </a:r>
            <a:br>
              <a:rPr lang="ru-RU" dirty="0"/>
            </a:br>
            <a:r>
              <a:rPr lang="ru-RU" dirty="0"/>
              <a:t>  - Да, возможно. Но я считаю, что это неплохо, потому что во времена «застоя» Советский Союз был мощным государством, которого все боялись, и жили мы, можно сказать, неплохо, основная масса населения. А сейчас, скажем так, живут только немногие, а остальные бедствуют. Лично я ничего плохого не вижу в том, что Россия будет похожа на Советский Союз, мощную державу, которую бы все уважали и побаивались.</a:t>
            </a:r>
            <a:br>
              <a:rPr lang="ru-RU" dirty="0"/>
            </a:br>
            <a:r>
              <a:rPr lang="ru-RU" dirty="0"/>
              <a:t>  - Нет, конечно. В эпоху «застоя» я получил все, начиная от работы. А что сейчас происходит – как раз все наоборот.</a:t>
            </a:r>
          </a:p>
        </p:txBody>
      </p:sp>
    </p:spTree>
    <p:extLst>
      <p:ext uri="{BB962C8B-B14F-4D97-AF65-F5344CB8AC3E}">
        <p14:creationId xmlns:p14="http://schemas.microsoft.com/office/powerpoint/2010/main" val="2939001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9449" y="755186"/>
            <a:ext cx="10678470" cy="4050792"/>
          </a:xfrm>
        </p:spPr>
        <p:txBody>
          <a:bodyPr/>
          <a:lstStyle/>
          <a:p>
            <a:pPr marL="0" indent="0">
              <a:buNone/>
            </a:pPr>
            <a:r>
              <a:rPr lang="ru-RU" sz="2100" dirty="0"/>
              <a:t>К</a:t>
            </a:r>
            <a:r>
              <a:rPr lang="ru-RU" sz="2100" dirty="0" smtClean="0"/>
              <a:t>акой </a:t>
            </a:r>
            <a:r>
              <a:rPr lang="ru-RU" sz="2100" dirty="0"/>
              <a:t>является современная Россия: сократившийся СССР? </a:t>
            </a:r>
            <a:r>
              <a:rPr lang="ru-RU" sz="2100" dirty="0" smtClean="0"/>
              <a:t>Продолжением </a:t>
            </a:r>
            <a:r>
              <a:rPr lang="ru-RU" sz="2100" dirty="0"/>
              <a:t>дореволюционной России? </a:t>
            </a:r>
            <a:r>
              <a:rPr lang="ru-RU" sz="2100" dirty="0" smtClean="0"/>
              <a:t>Новой страной? </a:t>
            </a:r>
            <a:r>
              <a:rPr lang="ru-RU" sz="2100" dirty="0"/>
              <a:t>За каждым ответом стоят разные варианты будущего, различные политические программы и разные политические силы, разные общественные взгляды. На сегодняшний день, в обществе обсуждается сходство </a:t>
            </a:r>
            <a:r>
              <a:rPr lang="ru-RU" sz="2100" dirty="0" smtClean="0"/>
              <a:t>социальных </a:t>
            </a:r>
            <a:r>
              <a:rPr lang="ru-RU" sz="2100" dirty="0"/>
              <a:t>структур, политики</a:t>
            </a:r>
            <a:r>
              <a:rPr lang="ru-RU" sz="2100" dirty="0" smtClean="0"/>
              <a:t>, обществ, </a:t>
            </a:r>
            <a:r>
              <a:rPr lang="ru-RU" sz="2100" dirty="0"/>
              <a:t>экономики, систем ценностей СССР и России. Касательно этих сфер есть разные, но обоснованные представления: Россия и СССР не ровны, а степень сходства и мера их преемственности изучаются.</a:t>
            </a:r>
          </a:p>
          <a:p>
            <a:endParaRPr lang="ru-RU" dirty="0"/>
          </a:p>
        </p:txBody>
      </p:sp>
      <p:pic>
        <p:nvPicPr>
          <p:cNvPr id="1026" name="Picture 2" descr="http://s.pikabu.ru/post_img/2013/04/12/5/1365749033_9852869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107" y="3211157"/>
            <a:ext cx="5948980" cy="31896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70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8275" y="1087821"/>
            <a:ext cx="10988565" cy="4351281"/>
          </a:xfrm>
        </p:spPr>
        <p:txBody>
          <a:bodyPr>
            <a:normAutofit/>
          </a:bodyPr>
          <a:lstStyle/>
          <a:p>
            <a:r>
              <a:rPr lang="ru-RU" sz="2200" dirty="0" smtClean="0"/>
              <a:t>Это </a:t>
            </a:r>
            <a:r>
              <a:rPr lang="ru-RU" sz="2200" dirty="0"/>
              <a:t>исследование - попытка </a:t>
            </a:r>
            <a:r>
              <a:rPr lang="ru-RU" sz="2200" dirty="0" smtClean="0"/>
              <a:t>внести </a:t>
            </a:r>
            <a:r>
              <a:rPr lang="ru-RU" sz="2200" dirty="0"/>
              <a:t>вклад в разрешение научной </a:t>
            </a:r>
            <a:r>
              <a:rPr lang="ru-RU" sz="2200" dirty="0" smtClean="0"/>
              <a:t>проблемы мировой идентичности </a:t>
            </a:r>
            <a:r>
              <a:rPr lang="ru-RU" sz="2200" dirty="0"/>
              <a:t>России. </a:t>
            </a:r>
            <a:endParaRPr lang="ru-RU" sz="2200" dirty="0" smtClean="0"/>
          </a:p>
          <a:p>
            <a:r>
              <a:rPr lang="ru-RU" sz="2200" dirty="0" smtClean="0"/>
              <a:t>"</a:t>
            </a:r>
            <a:r>
              <a:rPr lang="ru-RU" sz="2200" dirty="0"/>
              <a:t>Сравнительный портрет" РФ и СССР имеет научную ценность и, как представляется, важен для обсуждения общественно значимых проблем новой РФ. </a:t>
            </a:r>
            <a:endParaRPr lang="ru-RU" sz="2200" dirty="0" smtClean="0"/>
          </a:p>
        </p:txBody>
      </p:sp>
      <p:pic>
        <p:nvPicPr>
          <p:cNvPr id="1026" name="Picture 2" descr="http://times.mk.ua/Images/USERDATA/Posts/01-2015/rossij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656" y="2853559"/>
            <a:ext cx="5984342" cy="351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85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7431" y="366298"/>
            <a:ext cx="10170817" cy="1609344"/>
          </a:xfrm>
        </p:spPr>
        <p:txBody>
          <a:bodyPr>
            <a:normAutofit/>
          </a:bodyPr>
          <a:lstStyle/>
          <a:p>
            <a:r>
              <a:rPr lang="ru-RU" sz="4000" b="1" i="1" dirty="0"/>
              <a:t>В исследовании меня </a:t>
            </a:r>
            <a:r>
              <a:rPr lang="ru-RU" sz="4000" b="1" i="1" dirty="0" smtClean="0"/>
              <a:t>интересовали:</a:t>
            </a:r>
            <a:endParaRPr lang="ru-RU" sz="4000" b="1" i="1" dirty="0"/>
          </a:p>
        </p:txBody>
      </p:sp>
      <p:sp>
        <p:nvSpPr>
          <p:cNvPr id="3" name="Объект 2"/>
          <p:cNvSpPr>
            <a:spLocks noGrp="1"/>
          </p:cNvSpPr>
          <p:nvPr>
            <p:ph idx="1"/>
          </p:nvPr>
        </p:nvSpPr>
        <p:spPr>
          <a:xfrm>
            <a:off x="919240" y="2104734"/>
            <a:ext cx="10247197" cy="4050792"/>
          </a:xfrm>
        </p:spPr>
        <p:txBody>
          <a:bodyPr>
            <a:normAutofit/>
          </a:bodyPr>
          <a:lstStyle/>
          <a:p>
            <a:pPr algn="ctr">
              <a:buFont typeface="Arial" panose="020B0604020202020204" pitchFamily="34" charset="0"/>
              <a:buChar char="•"/>
            </a:pPr>
            <a:r>
              <a:rPr lang="ru-RU" sz="4000" dirty="0" smtClean="0"/>
              <a:t>Политическая сфера</a:t>
            </a:r>
          </a:p>
          <a:p>
            <a:pPr algn="ctr">
              <a:buFont typeface="Arial" panose="020B0604020202020204" pitchFamily="34" charset="0"/>
              <a:buChar char="•"/>
            </a:pPr>
            <a:r>
              <a:rPr lang="ru-RU" sz="4000" dirty="0" smtClean="0"/>
              <a:t>Культурная сфера</a:t>
            </a:r>
          </a:p>
          <a:p>
            <a:pPr algn="ctr">
              <a:buFont typeface="Arial" panose="020B0604020202020204" pitchFamily="34" charset="0"/>
              <a:buChar char="•"/>
            </a:pPr>
            <a:r>
              <a:rPr lang="ru-RU" sz="4000" dirty="0" smtClean="0"/>
              <a:t>Экономическая сфера</a:t>
            </a:r>
          </a:p>
          <a:p>
            <a:pPr algn="ctr">
              <a:buFont typeface="Arial" panose="020B0604020202020204" pitchFamily="34" charset="0"/>
              <a:buChar char="•"/>
            </a:pPr>
            <a:r>
              <a:rPr lang="ru-RU" sz="4000" dirty="0" smtClean="0"/>
              <a:t>Социальная сфера</a:t>
            </a:r>
            <a:endParaRPr lang="ru-RU" sz="4000" dirty="0"/>
          </a:p>
        </p:txBody>
      </p:sp>
      <p:pic>
        <p:nvPicPr>
          <p:cNvPr id="4" name="Picture 2" descr="http://flag.kuda.ua/wp-content/images/russian-federation/D4EBE0E320D0EEF1F1E8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298" y="4862457"/>
            <a:ext cx="1722747" cy="1722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abali.ru/wp-content/uploads/2011/01/US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48" y="4862457"/>
            <a:ext cx="1722747" cy="172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52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AWJJH2MPE6E2-1585558818-409</_dlc_DocId>
    <_dlc_DocIdUrl xmlns="4a252ca3-5a62-4c1c-90a6-29f4710e47f8">
      <Url>http://xn--44-6kcadhwnl3cfdx.xn--p1ai/Kostroma_EDU/kos-sch-29/_layouts/15/DocIdRedir.aspx?ID=AWJJH2MPE6E2-1585558818-409</Url>
      <Description>AWJJH2MPE6E2-1585558818-409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Документ" ma:contentTypeID="0x010100E7A85887BC00AB4B902C95D0D0122006" ma:contentTypeVersion="49" ma:contentTypeDescription="Создание документа." ma:contentTypeScope="" ma:versionID="e1beba7d97727391086f3c76e5681afa">
  <xsd:schema xmlns:xsd="http://www.w3.org/2001/XMLSchema" xmlns:xs="http://www.w3.org/2001/XMLSchema" xmlns:p="http://schemas.microsoft.com/office/2006/metadata/properties" xmlns:ns2="4a252ca3-5a62-4c1c-90a6-29f4710e47f8" targetNamespace="http://schemas.microsoft.com/office/2006/metadata/properties" ma:root="true" ma:fieldsID="644226da6f114a0b9638dd6372d57a13"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0BB365-8184-4F9B-8EDC-9999E59C5398}"/>
</file>

<file path=customXml/itemProps2.xml><?xml version="1.0" encoding="utf-8"?>
<ds:datastoreItem xmlns:ds="http://schemas.openxmlformats.org/officeDocument/2006/customXml" ds:itemID="{F688F56C-19C9-49DC-96F3-EF52D94B9E4B}"/>
</file>

<file path=customXml/itemProps3.xml><?xml version="1.0" encoding="utf-8"?>
<ds:datastoreItem xmlns:ds="http://schemas.openxmlformats.org/officeDocument/2006/customXml" ds:itemID="{1922D295-F787-46E5-A857-3450D446C4EC}"/>
</file>

<file path=customXml/itemProps4.xml><?xml version="1.0" encoding="utf-8"?>
<ds:datastoreItem xmlns:ds="http://schemas.openxmlformats.org/officeDocument/2006/customXml" ds:itemID="{9B522F12-23E2-4B96-9353-135B5BE41105}"/>
</file>

<file path=docProps/app.xml><?xml version="1.0" encoding="utf-8"?>
<Properties xmlns="http://schemas.openxmlformats.org/officeDocument/2006/extended-properties" xmlns:vt="http://schemas.openxmlformats.org/officeDocument/2006/docPropsVTypes">
  <Template>TC103090434[[fn=Тип дерева]]</Template>
  <TotalTime>221</TotalTime>
  <Words>987</Words>
  <Application>Microsoft Office PowerPoint</Application>
  <PresentationFormat>Произвольный</PresentationFormat>
  <Paragraphs>98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Дерево</vt:lpstr>
      <vt:lpstr>Россия : СССР</vt:lpstr>
      <vt:lpstr>проект</vt:lpstr>
      <vt:lpstr>Предполагаемый результат</vt:lpstr>
      <vt:lpstr>Презентация PowerPoint</vt:lpstr>
      <vt:lpstr>Презентация PowerPoint</vt:lpstr>
      <vt:lpstr>«Видите ли вы сходство между сегодняшней Россией и Советским Союзом эпохи «застоя»?»</vt:lpstr>
      <vt:lpstr>Презентация PowerPoint</vt:lpstr>
      <vt:lpstr>Презентация PowerPoint</vt:lpstr>
      <vt:lpstr>В исследовании меня интересовали:</vt:lpstr>
      <vt:lpstr>Экономическая сфера</vt:lpstr>
      <vt:lpstr>Теперь возьмём данные по экспорту:</vt:lpstr>
      <vt:lpstr>Презентация PowerPoint</vt:lpstr>
      <vt:lpstr>Презентация PowerPoint</vt:lpstr>
      <vt:lpstr>Распад СССР и современная Россия: исторические параллели. </vt:lpstr>
      <vt:lpstr>Социальная и духовная сфера</vt:lpstr>
      <vt:lpstr>Культура</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Сравнение России и СССР</dc:title>
  <dc:creator>Egor</dc:creator>
  <cp:lastModifiedBy>Пользователь</cp:lastModifiedBy>
  <cp:revision>31</cp:revision>
  <dcterms:created xsi:type="dcterms:W3CDTF">2014-05-14T14:10:29Z</dcterms:created>
  <dcterms:modified xsi:type="dcterms:W3CDTF">2015-05-19T09:48:30Z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0x010100E7A85887BC00AB4B902C95D0D0122006</vt:lpwstr>
  </property>
  <property fmtid="{D5CDD505-2E9C-101B-9397-08002B2CF9AE}" pid="3" name="_dlc_DocIdItemGuid">
    <vt:lpwstr>a993c8a5-cadb-4f64-92d1-2c6d18de020e</vt:lpwstr>
  </property>
</Properties>
</file>