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harts/chart7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61" r:id="rId4"/>
    <p:sldId id="263" r:id="rId5"/>
    <p:sldId id="265" r:id="rId6"/>
    <p:sldId id="258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0.10817538751551467"/>
          <c:y val="9.7538549568991217E-2"/>
          <c:w val="0.85803338110312832"/>
          <c:h val="0.875293907358076"/>
        </c:manualLayout>
      </c:layout>
      <c:lineChart>
        <c:grouping val="standard"/>
        <c:ser>
          <c:idx val="0"/>
          <c:order val="0"/>
          <c:tx>
            <c:strRef>
              <c:f>Лист1!$C$2</c:f>
              <c:strCache>
                <c:ptCount val="1"/>
                <c:pt idx="0">
                  <c:v>у=2х-5</c:v>
                </c:pt>
              </c:strCache>
            </c:strRef>
          </c:tx>
          <c:marker>
            <c:symbol val="none"/>
          </c:marker>
          <c:cat>
            <c:numRef>
              <c:f>Лист1!$A$1:$B$1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cat>
          <c:val>
            <c:numRef>
              <c:f>Лист1!$A$2:$B$2</c:f>
              <c:numCache>
                <c:formatCode>General</c:formatCode>
                <c:ptCount val="2"/>
                <c:pt idx="0">
                  <c:v>-1</c:v>
                </c:pt>
                <c:pt idx="1">
                  <c:v>11</c:v>
                </c:pt>
              </c:numCache>
            </c:numRef>
          </c:val>
        </c:ser>
        <c:marker val="1"/>
        <c:axId val="71255936"/>
        <c:axId val="71257472"/>
      </c:lineChart>
      <c:catAx>
        <c:axId val="71255936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71257472"/>
        <c:crosses val="autoZero"/>
        <c:auto val="1"/>
        <c:lblAlgn val="ctr"/>
        <c:lblOffset val="100"/>
        <c:tickLblSkip val="1"/>
        <c:tickMarkSkip val="1"/>
      </c:catAx>
      <c:valAx>
        <c:axId val="71257472"/>
        <c:scaling>
          <c:orientation val="minMax"/>
        </c:scaling>
        <c:axPos val="l"/>
        <c:majorGridlines/>
        <c:numFmt formatCode="General" sourceLinked="1"/>
        <c:tickLblPos val="nextTo"/>
        <c:crossAx val="71255936"/>
        <c:crossesAt val="1"/>
        <c:crossBetween val="between"/>
        <c:majorUnit val="1"/>
        <c:minorUnit val="1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6.4107131831167258E-2"/>
          <c:y val="7.8169154965307561E-2"/>
          <c:w val="0.89692802895056878"/>
          <c:h val="0.8193962865649036"/>
        </c:manualLayout>
      </c:layout>
      <c:lineChart>
        <c:grouping val="standard"/>
        <c:ser>
          <c:idx val="0"/>
          <c:order val="0"/>
          <c:tx>
            <c:strRef>
              <c:f>Лист1!$A$43</c:f>
              <c:strCache>
                <c:ptCount val="1"/>
                <c:pt idx="0">
                  <c:v>y=2x-5</c:v>
                </c:pt>
              </c:strCache>
            </c:strRef>
          </c:tx>
          <c:marker>
            <c:symbol val="none"/>
          </c:marker>
          <c:cat>
            <c:numRef>
              <c:f>Лист1!$A$44:$E$44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6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Лист1!$A$45:$E$45</c:f>
              <c:numCache>
                <c:formatCode>General</c:formatCode>
                <c:ptCount val="5"/>
                <c:pt idx="0">
                  <c:v>-1</c:v>
                </c:pt>
                <c:pt idx="1">
                  <c:v>5</c:v>
                </c:pt>
                <c:pt idx="2">
                  <c:v>7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</c:ser>
        <c:marker val="1"/>
        <c:axId val="71285760"/>
        <c:axId val="71299840"/>
      </c:lineChart>
      <c:catAx>
        <c:axId val="71285760"/>
        <c:scaling>
          <c:orientation val="minMax"/>
        </c:scaling>
        <c:axPos val="b"/>
        <c:minorGridlines/>
        <c:numFmt formatCode="General" sourceLinked="1"/>
        <c:majorTickMark val="none"/>
        <c:minorTickMark val="out"/>
        <c:tickLblPos val="nextTo"/>
        <c:crossAx val="71299840"/>
        <c:crosses val="autoZero"/>
        <c:auto val="1"/>
        <c:lblAlgn val="ctr"/>
        <c:lblOffset val="100"/>
      </c:catAx>
      <c:valAx>
        <c:axId val="71299840"/>
        <c:scaling>
          <c:orientation val="minMax"/>
        </c:scaling>
        <c:axPos val="l"/>
        <c:majorGridlines/>
        <c:numFmt formatCode="General" sourceLinked="1"/>
        <c:tickLblPos val="nextTo"/>
        <c:crossAx val="7128576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4.1847112860892356E-2"/>
          <c:y val="0.14554895358048831"/>
          <c:w val="0.92055577427821522"/>
          <c:h val="0.82619856669849101"/>
        </c:manualLayout>
      </c:layout>
      <c:lineChart>
        <c:grouping val="standard"/>
        <c:ser>
          <c:idx val="0"/>
          <c:order val="0"/>
          <c:tx>
            <c:strRef>
              <c:f>Лист1!$H$6</c:f>
              <c:strCache>
                <c:ptCount val="1"/>
                <c:pt idx="0">
                  <c:v>у=2х-5</c:v>
                </c:pt>
              </c:strCache>
            </c:strRef>
          </c:tx>
          <c:marker>
            <c:symbol val="none"/>
          </c:marker>
          <c:cat>
            <c:numRef>
              <c:f>Лист1!$A$5:$G$5</c:f>
              <c:numCache>
                <c:formatCode>General</c:formatCode>
                <c:ptCount val="7"/>
                <c:pt idx="0">
                  <c:v>-1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</c:numCache>
            </c:numRef>
          </c:cat>
          <c:val>
            <c:numRef>
              <c:f>Лист1!$A$6:$G$6</c:f>
              <c:numCache>
                <c:formatCode>General</c:formatCode>
                <c:ptCount val="7"/>
                <c:pt idx="0">
                  <c:v>-7</c:v>
                </c:pt>
                <c:pt idx="1">
                  <c:v>-5</c:v>
                </c:pt>
                <c:pt idx="2">
                  <c:v>-3</c:v>
                </c:pt>
                <c:pt idx="3">
                  <c:v>-1</c:v>
                </c:pt>
                <c:pt idx="4">
                  <c:v>1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marker val="1"/>
        <c:axId val="75452416"/>
        <c:axId val="75453952"/>
      </c:lineChart>
      <c:catAx>
        <c:axId val="75452416"/>
        <c:scaling>
          <c:orientation val="minMax"/>
        </c:scaling>
        <c:axPos val="b"/>
        <c:minorGridlines/>
        <c:numFmt formatCode="General" sourceLinked="1"/>
        <c:majorTickMark val="none"/>
        <c:minorTickMark val="out"/>
        <c:tickLblPos val="nextTo"/>
        <c:crossAx val="75453952"/>
        <c:crosses val="autoZero"/>
        <c:auto val="1"/>
        <c:lblAlgn val="ctr"/>
        <c:lblOffset val="100"/>
      </c:catAx>
      <c:valAx>
        <c:axId val="75453952"/>
        <c:scaling>
          <c:orientation val="minMax"/>
        </c:scaling>
        <c:axPos val="l"/>
        <c:majorGridlines/>
        <c:numFmt formatCode="General" sourceLinked="1"/>
        <c:tickLblPos val="nextTo"/>
        <c:crossAx val="75452416"/>
        <c:crossesAt val="2"/>
        <c:crossBetween val="midCat"/>
        <c:majorUnit val="1"/>
        <c:minorUnit val="1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44744442435301018"/>
          <c:y val="0"/>
        </c:manualLayout>
      </c:layout>
    </c:title>
    <c:plotArea>
      <c:layout>
        <c:manualLayout>
          <c:layoutTarget val="inner"/>
          <c:xMode val="edge"/>
          <c:yMode val="edge"/>
          <c:x val="7.3335511440818124E-2"/>
          <c:y val="0.11024169366009375"/>
          <c:w val="0.76557972054765766"/>
          <c:h val="0.79822506561679785"/>
        </c:manualLayout>
      </c:layout>
      <c:lineChart>
        <c:grouping val="standard"/>
        <c:ser>
          <c:idx val="0"/>
          <c:order val="0"/>
          <c:tx>
            <c:strRef>
              <c:f>Лист1!$H$2</c:f>
              <c:strCache>
                <c:ptCount val="1"/>
                <c:pt idx="0">
                  <c:v>у=х²</c:v>
                </c:pt>
              </c:strCache>
            </c:strRef>
          </c:tx>
          <c:marker>
            <c:symbol val="none"/>
          </c:marker>
          <c:cat>
            <c:numRef>
              <c:f>Лист1!$A$1:$G$1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Лист1!$A$2:$G$2</c:f>
              <c:numCache>
                <c:formatCode>General</c:formatCode>
                <c:ptCount val="7"/>
                <c:pt idx="0">
                  <c:v>9</c:v>
                </c:pt>
                <c:pt idx="1">
                  <c:v>4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4</c:v>
                </c:pt>
                <c:pt idx="6">
                  <c:v>9</c:v>
                </c:pt>
              </c:numCache>
            </c:numRef>
          </c:val>
        </c:ser>
        <c:marker val="1"/>
        <c:axId val="75482240"/>
        <c:axId val="75483776"/>
      </c:lineChart>
      <c:catAx>
        <c:axId val="75482240"/>
        <c:scaling>
          <c:orientation val="minMax"/>
        </c:scaling>
        <c:axPos val="b"/>
        <c:minorGridlines/>
        <c:numFmt formatCode="General" sourceLinked="1"/>
        <c:tickLblPos val="nextTo"/>
        <c:crossAx val="75483776"/>
        <c:crosses val="autoZero"/>
        <c:auto val="1"/>
        <c:lblAlgn val="ctr"/>
        <c:lblOffset val="100"/>
      </c:catAx>
      <c:valAx>
        <c:axId val="75483776"/>
        <c:scaling>
          <c:orientation val="minMax"/>
        </c:scaling>
        <c:axPos val="l"/>
        <c:majorGridlines/>
        <c:numFmt formatCode="General" sourceLinked="1"/>
        <c:tickLblPos val="nextTo"/>
        <c:crossAx val="75482240"/>
        <c:crossesAt val="4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0.12070835214726203"/>
          <c:y val="9.0273918421627283E-2"/>
          <c:w val="0.72248084065215179"/>
          <c:h val="0.77694407990667935"/>
        </c:manualLayout>
      </c:layout>
      <c:lineChart>
        <c:grouping val="standard"/>
        <c:ser>
          <c:idx val="0"/>
          <c:order val="0"/>
          <c:tx>
            <c:strRef>
              <c:f>Лист1!$O$2</c:f>
              <c:strCache>
                <c:ptCount val="1"/>
                <c:pt idx="0">
                  <c:v>у=х³</c:v>
                </c:pt>
              </c:strCache>
            </c:strRef>
          </c:tx>
          <c:marker>
            <c:symbol val="none"/>
          </c:marker>
          <c:cat>
            <c:numRef>
              <c:f>Лист1!$J$1:$N$1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Лист1!$J$2:$N$2</c:f>
              <c:numCache>
                <c:formatCode>General</c:formatCode>
                <c:ptCount val="5"/>
                <c:pt idx="0">
                  <c:v>-8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8</c:v>
                </c:pt>
              </c:numCache>
            </c:numRef>
          </c:val>
        </c:ser>
        <c:marker val="1"/>
        <c:axId val="74979200"/>
        <c:axId val="74980736"/>
      </c:lineChart>
      <c:catAx>
        <c:axId val="74979200"/>
        <c:scaling>
          <c:orientation val="minMax"/>
        </c:scaling>
        <c:axPos val="b"/>
        <c:minorGridlines/>
        <c:numFmt formatCode="General" sourceLinked="1"/>
        <c:tickLblPos val="nextTo"/>
        <c:crossAx val="74980736"/>
        <c:crosses val="autoZero"/>
        <c:auto val="1"/>
        <c:lblAlgn val="ctr"/>
        <c:lblOffset val="100"/>
      </c:catAx>
      <c:valAx>
        <c:axId val="74980736"/>
        <c:scaling>
          <c:orientation val="minMax"/>
        </c:scaling>
        <c:axPos val="l"/>
        <c:majorGridlines>
          <c:spPr>
            <a:ln>
              <a:solidFill>
                <a:schemeClr val="accent1"/>
              </a:solidFill>
            </a:ln>
          </c:spPr>
        </c:majorGridlines>
        <c:numFmt formatCode="General" sourceLinked="1"/>
        <c:majorTickMark val="none"/>
        <c:minorTickMark val="out"/>
        <c:tickLblPos val="nextTo"/>
        <c:crossAx val="74979200"/>
        <c:crossesAt val="3"/>
        <c:crossBetween val="midCat"/>
        <c:majorUnit val="1"/>
        <c:minorUnit val="1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Лист1!$A$1</c:f>
              <c:strCache>
                <c:ptCount val="1"/>
                <c:pt idx="0">
                  <c:v>у=х²</c:v>
                </c:pt>
              </c:strCache>
            </c:strRef>
          </c:tx>
          <c:marker>
            <c:symbol val="none"/>
          </c:marker>
          <c:cat>
            <c:numRef>
              <c:f>Лист1!$A$2:$U$2</c:f>
              <c:numCache>
                <c:formatCode>General</c:formatCode>
                <c:ptCount val="21"/>
                <c:pt idx="0">
                  <c:v>-2</c:v>
                </c:pt>
                <c:pt idx="1">
                  <c:v>-1.8</c:v>
                </c:pt>
                <c:pt idx="2">
                  <c:v>-1.6</c:v>
                </c:pt>
                <c:pt idx="3">
                  <c:v>-1.4</c:v>
                </c:pt>
                <c:pt idx="4">
                  <c:v>-1.2</c:v>
                </c:pt>
                <c:pt idx="5">
                  <c:v>-1</c:v>
                </c:pt>
                <c:pt idx="6">
                  <c:v>-0.8</c:v>
                </c:pt>
                <c:pt idx="7">
                  <c:v>-0.60000000000000042</c:v>
                </c:pt>
                <c:pt idx="8">
                  <c:v>-0.4</c:v>
                </c:pt>
                <c:pt idx="9">
                  <c:v>-0.2</c:v>
                </c:pt>
                <c:pt idx="10">
                  <c:v>0</c:v>
                </c:pt>
                <c:pt idx="11">
                  <c:v>0.2</c:v>
                </c:pt>
                <c:pt idx="12">
                  <c:v>0.4</c:v>
                </c:pt>
                <c:pt idx="13">
                  <c:v>0.60000000000000042</c:v>
                </c:pt>
                <c:pt idx="14">
                  <c:v>0.8</c:v>
                </c:pt>
                <c:pt idx="15">
                  <c:v>1</c:v>
                </c:pt>
                <c:pt idx="16">
                  <c:v>1.2</c:v>
                </c:pt>
                <c:pt idx="17">
                  <c:v>1.4</c:v>
                </c:pt>
                <c:pt idx="18">
                  <c:v>1.6</c:v>
                </c:pt>
                <c:pt idx="19">
                  <c:v>1.8</c:v>
                </c:pt>
                <c:pt idx="20">
                  <c:v>2</c:v>
                </c:pt>
              </c:numCache>
            </c:numRef>
          </c:cat>
          <c:val>
            <c:numRef>
              <c:f>Лист1!$A$3:$U$3</c:f>
              <c:numCache>
                <c:formatCode>General</c:formatCode>
                <c:ptCount val="21"/>
                <c:pt idx="0">
                  <c:v>4</c:v>
                </c:pt>
                <c:pt idx="1">
                  <c:v>3.24</c:v>
                </c:pt>
                <c:pt idx="2">
                  <c:v>2.5600000000000005</c:v>
                </c:pt>
                <c:pt idx="3">
                  <c:v>1.9599999999999989</c:v>
                </c:pt>
                <c:pt idx="4">
                  <c:v>1.44</c:v>
                </c:pt>
                <c:pt idx="5">
                  <c:v>1</c:v>
                </c:pt>
                <c:pt idx="6">
                  <c:v>0.64000000000000068</c:v>
                </c:pt>
                <c:pt idx="7">
                  <c:v>0.36000000000000021</c:v>
                </c:pt>
                <c:pt idx="8">
                  <c:v>0.16000000000000003</c:v>
                </c:pt>
                <c:pt idx="9">
                  <c:v>4.0000000000000022E-2</c:v>
                </c:pt>
                <c:pt idx="10">
                  <c:v>0</c:v>
                </c:pt>
                <c:pt idx="11">
                  <c:v>4.0000000000000022E-2</c:v>
                </c:pt>
                <c:pt idx="12">
                  <c:v>0.16000000000000003</c:v>
                </c:pt>
                <c:pt idx="13">
                  <c:v>0.36000000000000021</c:v>
                </c:pt>
                <c:pt idx="14">
                  <c:v>0.64000000000000068</c:v>
                </c:pt>
                <c:pt idx="15">
                  <c:v>1</c:v>
                </c:pt>
                <c:pt idx="16">
                  <c:v>1.44</c:v>
                </c:pt>
                <c:pt idx="17">
                  <c:v>1.9599999999999989</c:v>
                </c:pt>
                <c:pt idx="18">
                  <c:v>2.5600000000000005</c:v>
                </c:pt>
                <c:pt idx="19">
                  <c:v>3.24</c:v>
                </c:pt>
                <c:pt idx="20">
                  <c:v>4</c:v>
                </c:pt>
              </c:numCache>
            </c:numRef>
          </c:val>
        </c:ser>
        <c:marker val="1"/>
        <c:axId val="75010048"/>
        <c:axId val="75011584"/>
      </c:lineChart>
      <c:catAx>
        <c:axId val="75010048"/>
        <c:scaling>
          <c:orientation val="minMax"/>
        </c:scaling>
        <c:axPos val="b"/>
        <c:numFmt formatCode="General" sourceLinked="1"/>
        <c:tickLblPos val="nextTo"/>
        <c:crossAx val="75011584"/>
        <c:crosses val="autoZero"/>
        <c:auto val="1"/>
        <c:lblAlgn val="ctr"/>
        <c:lblOffset val="100"/>
      </c:catAx>
      <c:valAx>
        <c:axId val="75011584"/>
        <c:scaling>
          <c:orientation val="minMax"/>
        </c:scaling>
        <c:axPos val="l"/>
        <c:majorGridlines/>
        <c:numFmt formatCode="General" sourceLinked="1"/>
        <c:tickLblPos val="nextTo"/>
        <c:crossAx val="75010048"/>
        <c:crossesAt val="11"/>
        <c:crossBetween val="midCat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3.5555596277784651E-2"/>
          <c:y val="0.10293652832029072"/>
          <c:w val="0.92888880744443114"/>
          <c:h val="0.86336971635686166"/>
        </c:manualLayout>
      </c:layout>
      <c:lineChart>
        <c:grouping val="standard"/>
        <c:ser>
          <c:idx val="0"/>
          <c:order val="0"/>
          <c:tx>
            <c:strRef>
              <c:f>Лист1!$A$21</c:f>
              <c:strCache>
                <c:ptCount val="1"/>
                <c:pt idx="0">
                  <c:v>y=x³</c:v>
                </c:pt>
              </c:strCache>
            </c:strRef>
          </c:tx>
          <c:marker>
            <c:symbol val="none"/>
          </c:marker>
          <c:cat>
            <c:numRef>
              <c:f>Лист1!$A$22:$U$22</c:f>
              <c:numCache>
                <c:formatCode>General</c:formatCode>
                <c:ptCount val="21"/>
                <c:pt idx="0">
                  <c:v>-2</c:v>
                </c:pt>
                <c:pt idx="1">
                  <c:v>-1.8</c:v>
                </c:pt>
                <c:pt idx="2">
                  <c:v>-1.6</c:v>
                </c:pt>
                <c:pt idx="3">
                  <c:v>-1.4</c:v>
                </c:pt>
                <c:pt idx="4">
                  <c:v>-1.2</c:v>
                </c:pt>
                <c:pt idx="5">
                  <c:v>-1</c:v>
                </c:pt>
                <c:pt idx="6">
                  <c:v>-0.8</c:v>
                </c:pt>
                <c:pt idx="7">
                  <c:v>-0.60000000000000042</c:v>
                </c:pt>
                <c:pt idx="8">
                  <c:v>-0.4</c:v>
                </c:pt>
                <c:pt idx="9">
                  <c:v>-0.2</c:v>
                </c:pt>
                <c:pt idx="10">
                  <c:v>0</c:v>
                </c:pt>
                <c:pt idx="11">
                  <c:v>0.2</c:v>
                </c:pt>
                <c:pt idx="12">
                  <c:v>0.4</c:v>
                </c:pt>
                <c:pt idx="13">
                  <c:v>0.60000000000000042</c:v>
                </c:pt>
                <c:pt idx="14">
                  <c:v>0.8</c:v>
                </c:pt>
                <c:pt idx="15">
                  <c:v>1</c:v>
                </c:pt>
                <c:pt idx="16">
                  <c:v>1.2</c:v>
                </c:pt>
                <c:pt idx="17">
                  <c:v>1.4</c:v>
                </c:pt>
                <c:pt idx="18">
                  <c:v>1.6</c:v>
                </c:pt>
                <c:pt idx="19">
                  <c:v>1.8</c:v>
                </c:pt>
                <c:pt idx="20">
                  <c:v>2</c:v>
                </c:pt>
              </c:numCache>
            </c:numRef>
          </c:cat>
          <c:val>
            <c:numRef>
              <c:f>Лист1!$A$23:$U$23</c:f>
              <c:numCache>
                <c:formatCode>General</c:formatCode>
                <c:ptCount val="21"/>
                <c:pt idx="0">
                  <c:v>-8</c:v>
                </c:pt>
                <c:pt idx="1">
                  <c:v>-5.8320000000000007</c:v>
                </c:pt>
                <c:pt idx="2">
                  <c:v>-4.096000000000001</c:v>
                </c:pt>
                <c:pt idx="3">
                  <c:v>-2.7440000000000002</c:v>
                </c:pt>
                <c:pt idx="4">
                  <c:v>-1.728</c:v>
                </c:pt>
                <c:pt idx="5">
                  <c:v>-1</c:v>
                </c:pt>
                <c:pt idx="6">
                  <c:v>-0.51200000000000012</c:v>
                </c:pt>
                <c:pt idx="7">
                  <c:v>-0.21600000000000011</c:v>
                </c:pt>
                <c:pt idx="8">
                  <c:v>-6.4000000000000071E-2</c:v>
                </c:pt>
                <c:pt idx="9">
                  <c:v>-8.0000000000000106E-3</c:v>
                </c:pt>
                <c:pt idx="10">
                  <c:v>0</c:v>
                </c:pt>
                <c:pt idx="11">
                  <c:v>8.0000000000000106E-3</c:v>
                </c:pt>
                <c:pt idx="12">
                  <c:v>6.4000000000000071E-2</c:v>
                </c:pt>
                <c:pt idx="13">
                  <c:v>0.21600000000000011</c:v>
                </c:pt>
                <c:pt idx="14">
                  <c:v>0.51200000000000012</c:v>
                </c:pt>
                <c:pt idx="15">
                  <c:v>1</c:v>
                </c:pt>
                <c:pt idx="16">
                  <c:v>1.728</c:v>
                </c:pt>
                <c:pt idx="17">
                  <c:v>2.7440000000000002</c:v>
                </c:pt>
                <c:pt idx="18">
                  <c:v>4.096000000000001</c:v>
                </c:pt>
                <c:pt idx="19">
                  <c:v>5.8320000000000007</c:v>
                </c:pt>
                <c:pt idx="20">
                  <c:v>8</c:v>
                </c:pt>
              </c:numCache>
            </c:numRef>
          </c:val>
        </c:ser>
        <c:marker val="1"/>
        <c:axId val="75031296"/>
        <c:axId val="75032832"/>
      </c:lineChart>
      <c:catAx>
        <c:axId val="75031296"/>
        <c:scaling>
          <c:orientation val="minMax"/>
        </c:scaling>
        <c:axPos val="b"/>
        <c:numFmt formatCode="General" sourceLinked="1"/>
        <c:tickLblPos val="nextTo"/>
        <c:crossAx val="75032832"/>
        <c:crosses val="autoZero"/>
        <c:auto val="1"/>
        <c:lblAlgn val="ctr"/>
        <c:lblOffset val="100"/>
      </c:catAx>
      <c:valAx>
        <c:axId val="75032832"/>
        <c:scaling>
          <c:orientation val="minMax"/>
        </c:scaling>
        <c:axPos val="l"/>
        <c:majorGridlines/>
        <c:numFmt formatCode="General" sourceLinked="1"/>
        <c:tickLblPos val="nextTo"/>
        <c:crossAx val="75031296"/>
        <c:crossesAt val="11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2F6F5C0-C07A-4EFD-A428-3B6955EBB86F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B3464A7-1216-4620-B655-3B98F0E19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7772400" cy="21431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Построение графиков функций в алгебре </a:t>
            </a:r>
            <a:r>
              <a:rPr lang="ru-RU" smtClean="0"/>
              <a:t>и в программе </a:t>
            </a:r>
            <a:r>
              <a:rPr lang="en-US" dirty="0" smtClean="0"/>
              <a:t>Excel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315736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			Выполнили:    </a:t>
            </a:r>
          </a:p>
          <a:p>
            <a:pPr algn="l"/>
            <a:r>
              <a:rPr lang="ru-RU" sz="3200" dirty="0" smtClean="0"/>
              <a:t>				Тихонов Олег,</a:t>
            </a:r>
          </a:p>
          <a:p>
            <a:pPr algn="l"/>
            <a:r>
              <a:rPr lang="ru-RU" sz="3200" dirty="0" smtClean="0"/>
              <a:t>				</a:t>
            </a:r>
            <a:r>
              <a:rPr lang="ru-RU" sz="3200" dirty="0" err="1" smtClean="0"/>
              <a:t>Шкепов</a:t>
            </a:r>
            <a:r>
              <a:rPr lang="ru-RU" sz="3200" dirty="0" smtClean="0"/>
              <a:t> Алексей,</a:t>
            </a:r>
          </a:p>
          <a:p>
            <a:pPr algn="l"/>
            <a:r>
              <a:rPr lang="ru-RU" sz="3200" dirty="0" smtClean="0"/>
              <a:t>				ученики 7б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1051560"/>
          </a:xfrm>
        </p:spPr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Есть  ли отличие построения графика линейной функции </a:t>
            </a:r>
            <a:r>
              <a:rPr lang="ru-RU" sz="3200" dirty="0" smtClean="0"/>
              <a:t>с точки </a:t>
            </a:r>
            <a:r>
              <a:rPr lang="ru-RU" sz="3200" smtClean="0"/>
              <a:t>зрения математики  </a:t>
            </a:r>
            <a:r>
              <a:rPr lang="ru-RU" sz="3200" dirty="0" smtClean="0"/>
              <a:t>от построения в программе </a:t>
            </a:r>
            <a:r>
              <a:rPr lang="en-US" sz="3200" dirty="0" smtClean="0"/>
              <a:t>Excel</a:t>
            </a:r>
            <a:r>
              <a:rPr lang="ru-RU" sz="3200" dirty="0" smtClean="0"/>
              <a:t>?</a:t>
            </a:r>
          </a:p>
          <a:p>
            <a:pPr>
              <a:buNone/>
            </a:pPr>
            <a:r>
              <a:rPr lang="ru-RU" sz="3200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2143108" y="500042"/>
          <a:ext cx="385765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28596" y="428604"/>
          <a:ext cx="3857652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Содержимое 3"/>
          <p:cNvGraphicFramePr>
            <a:graphicFrameLocks noGrp="1"/>
          </p:cNvGraphicFramePr>
          <p:nvPr>
            <p:ph idx="1"/>
          </p:nvPr>
        </p:nvGraphicFramePr>
        <p:xfrm>
          <a:off x="4429124" y="285728"/>
          <a:ext cx="4257676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1051560"/>
          </a:xfrm>
        </p:spPr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Можно ли строить графики функций в Электронных таблицах, не зная формулу и вид графика?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428596" y="428604"/>
          <a:ext cx="3997354" cy="5768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quarter" idx="4"/>
          </p:nvPr>
        </p:nvGraphicFramePr>
        <p:xfrm>
          <a:off x="4643438" y="571480"/>
          <a:ext cx="4041775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285720" y="571480"/>
          <a:ext cx="4071966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929190" y="428604"/>
          <a:ext cx="3929058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285728"/>
            <a:ext cx="8183880" cy="1051560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57158" y="1643050"/>
            <a:ext cx="8183880" cy="4187952"/>
          </a:xfrm>
        </p:spPr>
        <p:txBody>
          <a:bodyPr/>
          <a:lstStyle/>
          <a:p>
            <a:r>
              <a:rPr lang="ru-RU" dirty="0" smtClean="0"/>
              <a:t>В программе </a:t>
            </a:r>
            <a:r>
              <a:rPr lang="en-US" dirty="0" smtClean="0"/>
              <a:t>Excel </a:t>
            </a:r>
            <a:r>
              <a:rPr lang="ru-RU" dirty="0" smtClean="0"/>
              <a:t>строится график на заданном отрезке</a:t>
            </a:r>
          </a:p>
          <a:p>
            <a:r>
              <a:rPr lang="ru-RU" dirty="0" smtClean="0"/>
              <a:t>Для более точного построения необходимо брать большое количество точек</a:t>
            </a:r>
          </a:p>
          <a:p>
            <a:r>
              <a:rPr lang="ru-RU" dirty="0" smtClean="0"/>
              <a:t>Значения </a:t>
            </a:r>
            <a:r>
              <a:rPr lang="ru-RU" sz="3200" b="1" dirty="0" err="1" smtClean="0"/>
              <a:t>х</a:t>
            </a:r>
            <a:r>
              <a:rPr lang="ru-RU" dirty="0" smtClean="0"/>
              <a:t> должны идти в порядке возрастания или убывания</a:t>
            </a:r>
          </a:p>
          <a:p>
            <a:r>
              <a:rPr lang="ru-RU" dirty="0" smtClean="0"/>
              <a:t>Можно строить те графики, построение которых не изучали на уроках алгебры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AWJJH2MPE6E2-1585558818-403</_dlc_DocId>
    <_dlc_DocIdUrl xmlns="4a252ca3-5a62-4c1c-90a6-29f4710e47f8">
      <Url>http://xn--44-6kcadhwnl3cfdx.xn--p1ai/Kostroma_EDU/kos-sch-29/_layouts/15/DocIdRedir.aspx?ID=AWJJH2MPE6E2-1585558818-403</Url>
      <Description>AWJJH2MPE6E2-1585558818-403</Description>
    </_dlc_DocIdUrl>
  </documentManagement>
</p:properties>
</file>

<file path=customXml/itemProps1.xml><?xml version="1.0" encoding="utf-8"?>
<ds:datastoreItem xmlns:ds="http://schemas.openxmlformats.org/officeDocument/2006/customXml" ds:itemID="{FE1FE204-BAB5-4638-AFC5-AD4F3C2C6430}"/>
</file>

<file path=customXml/itemProps2.xml><?xml version="1.0" encoding="utf-8"?>
<ds:datastoreItem xmlns:ds="http://schemas.openxmlformats.org/officeDocument/2006/customXml" ds:itemID="{A5CC71DC-5267-4165-BEDA-10F93989F54A}"/>
</file>

<file path=customXml/itemProps3.xml><?xml version="1.0" encoding="utf-8"?>
<ds:datastoreItem xmlns:ds="http://schemas.openxmlformats.org/officeDocument/2006/customXml" ds:itemID="{75CF2EF7-A962-43DB-9D46-2BB6063DE714}"/>
</file>

<file path=customXml/itemProps4.xml><?xml version="1.0" encoding="utf-8"?>
<ds:datastoreItem xmlns:ds="http://schemas.openxmlformats.org/officeDocument/2006/customXml" ds:itemID="{796C250F-B04F-4BEB-8181-9A6C8349D975}"/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238</TotalTime>
  <Words>92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Построение графиков функций в алгебре и в программе Excel</vt:lpstr>
      <vt:lpstr>Проблема</vt:lpstr>
      <vt:lpstr>Слайд 3</vt:lpstr>
      <vt:lpstr>Слайд 4</vt:lpstr>
      <vt:lpstr>Проблема</vt:lpstr>
      <vt:lpstr>Слайд 6</vt:lpstr>
      <vt:lpstr>Слайд 7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Мария</cp:lastModifiedBy>
  <cp:revision>24</cp:revision>
  <dcterms:created xsi:type="dcterms:W3CDTF">2010-12-12T17:39:47Z</dcterms:created>
  <dcterms:modified xsi:type="dcterms:W3CDTF">2010-12-17T15:52:27Z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508652bb-1644-4a2d-b5e2-20e784626478</vt:lpwstr>
  </property>
</Properties>
</file>