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87" r:id="rId3"/>
    <p:sldId id="288" r:id="rId4"/>
    <p:sldId id="289" r:id="rId5"/>
    <p:sldId id="286" r:id="rId6"/>
    <p:sldId id="29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4" r:id="rId16"/>
    <p:sldId id="266" r:id="rId17"/>
    <p:sldId id="267" r:id="rId18"/>
    <p:sldId id="274" r:id="rId19"/>
    <p:sldId id="268" r:id="rId20"/>
    <p:sldId id="269" r:id="rId21"/>
    <p:sldId id="270" r:id="rId22"/>
    <p:sldId id="271" r:id="rId23"/>
    <p:sldId id="273" r:id="rId24"/>
    <p:sldId id="275" r:id="rId25"/>
    <p:sldId id="276" r:id="rId26"/>
    <p:sldId id="277" r:id="rId27"/>
    <p:sldId id="278" r:id="rId28"/>
    <p:sldId id="296" r:id="rId29"/>
    <p:sldId id="280" r:id="rId30"/>
    <p:sldId id="281" r:id="rId31"/>
    <p:sldId id="282" r:id="rId32"/>
    <p:sldId id="283" r:id="rId33"/>
    <p:sldId id="293" r:id="rId34"/>
    <p:sldId id="284" r:id="rId35"/>
    <p:sldId id="294" r:id="rId36"/>
    <p:sldId id="290" r:id="rId37"/>
    <p:sldId id="295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48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2;.&#1048;.%20&#1050;&#1091;&#1090;&#1091;&#1079;&#1086;&#1074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1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Что вы знаете о Кутузове из истории и художественных произведений?</a:t>
            </a:r>
          </a:p>
        </c:rich>
      </c:tx>
    </c:title>
    <c:plotArea>
      <c:layout>
        <c:manualLayout>
          <c:layoutTarget val="inner"/>
          <c:xMode val="edge"/>
          <c:yMode val="edge"/>
          <c:x val="8.4059521804188145E-2"/>
          <c:y val="0.21264058441593203"/>
          <c:w val="0.45281198225053382"/>
          <c:h val="0.78735941558406863"/>
        </c:manualLayout>
      </c:layout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Lbls>
            <c:showPercent val="1"/>
          </c:dLbls>
          <c:cat>
            <c:strRef>
              <c:f>Лист1!$A$1:$A$6</c:f>
              <c:strCache>
                <c:ptCount val="6"/>
                <c:pt idx="0">
                  <c:v>Великий полководец и стратег</c:v>
                </c:pt>
                <c:pt idx="1">
                  <c:v>герой романа "Война и мир" и других произведений</c:v>
                </c:pt>
                <c:pt idx="3">
                  <c:v>Участник войны 1812 года</c:v>
                </c:pt>
                <c:pt idx="4">
                  <c:v>Русский генерал - фельдмаршал из рода Голенищевы - Кутузовы</c:v>
                </c:pt>
                <c:pt idx="5">
                  <c:v>Не знаю</c:v>
                </c:pt>
              </c:strCache>
            </c:strRef>
          </c:cat>
          <c:val>
            <c:numRef>
              <c:f>Лист1!$B$1:$B$6</c:f>
              <c:numCache>
                <c:formatCode>General</c:formatCode>
                <c:ptCount val="6"/>
                <c:pt idx="0">
                  <c:v>19</c:v>
                </c:pt>
                <c:pt idx="1">
                  <c:v>10</c:v>
                </c:pt>
                <c:pt idx="3">
                  <c:v>12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9185928334910798"/>
          <c:y val="0.31474741154044528"/>
          <c:w val="0.39920217021338533"/>
          <c:h val="0.5558244140911370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С вашей точки зрения, о каких личностных качествах рассказывают эти произведения?</a:t>
            </a:r>
          </a:p>
        </c:rich>
      </c:tx>
    </c:title>
    <c:plotArea>
      <c:layout/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Lbls>
            <c:showPercent val="1"/>
          </c:dLbls>
          <c:cat>
            <c:strRef>
              <c:f>Лист2!$A$1:$A$9</c:f>
              <c:strCache>
                <c:ptCount val="9"/>
                <c:pt idx="0">
                  <c:v>Смелость</c:v>
                </c:pt>
                <c:pt idx="1">
                  <c:v>Хребрость</c:v>
                </c:pt>
                <c:pt idx="2">
                  <c:v>Мужество</c:v>
                </c:pt>
                <c:pt idx="3">
                  <c:v>Отвага</c:v>
                </c:pt>
                <c:pt idx="4">
                  <c:v>Остроумие </c:v>
                </c:pt>
                <c:pt idx="5">
                  <c:v>Хитрость</c:v>
                </c:pt>
                <c:pt idx="6">
                  <c:v>Героизм</c:v>
                </c:pt>
                <c:pt idx="7">
                  <c:v>Верность</c:v>
                </c:pt>
                <c:pt idx="8">
                  <c:v>Не знаю</c:v>
                </c:pt>
              </c:strCache>
            </c:strRef>
          </c:cat>
          <c:val>
            <c:numRef>
              <c:f>Лист2!$B$1:$B$9</c:f>
              <c:numCache>
                <c:formatCode>General</c:formatCode>
                <c:ptCount val="9"/>
                <c:pt idx="0">
                  <c:v>11</c:v>
                </c:pt>
                <c:pt idx="1">
                  <c:v>13</c:v>
                </c:pt>
                <c:pt idx="2">
                  <c:v>14</c:v>
                </c:pt>
                <c:pt idx="3">
                  <c:v>6</c:v>
                </c:pt>
                <c:pt idx="4">
                  <c:v>7</c:v>
                </c:pt>
                <c:pt idx="5">
                  <c:v>2</c:v>
                </c:pt>
                <c:pt idx="6">
                  <c:v>15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6945611329581964"/>
          <c:y val="0.3142760368506084"/>
          <c:w val="0.22221922398411803"/>
          <c:h val="0.5376918340648415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FA9A-3C18-4D7B-8CFF-AFB7CD55126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CC2E7-A5A7-42CB-AC96-3866DAE32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CC2E7-A5A7-42CB-AC96-3866DAE3291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www.rusin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rigent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14298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  <a:t>Живые герои. </a:t>
            </a:r>
            <a:b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  <a:t>М.И. Кутузов</a:t>
            </a:r>
            <a:endParaRPr lang="ru-RU" sz="66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0978" y="4929198"/>
            <a:ext cx="2173022" cy="1752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Выполнили:</a:t>
            </a:r>
          </a:p>
          <a:p>
            <a:pPr algn="ctr"/>
            <a:r>
              <a:rPr lang="ru-RU" dirty="0" smtClean="0"/>
              <a:t>ученицы 10 класса</a:t>
            </a:r>
          </a:p>
          <a:p>
            <a:pPr algn="ctr"/>
            <a:r>
              <a:rPr lang="ru-RU" dirty="0" smtClean="0"/>
              <a:t>Харебова Нанули,</a:t>
            </a:r>
          </a:p>
          <a:p>
            <a:pPr algn="ctr"/>
            <a:r>
              <a:rPr lang="ru-RU" dirty="0" smtClean="0"/>
              <a:t>Ражева Виктория.</a:t>
            </a:r>
          </a:p>
          <a:p>
            <a:pPr algn="ctr"/>
            <a:r>
              <a:rPr lang="ru-RU" dirty="0" smtClean="0"/>
              <a:t>Преподаватели:</a:t>
            </a:r>
          </a:p>
          <a:p>
            <a:pPr algn="ctr"/>
            <a:r>
              <a:rPr lang="ru-RU" dirty="0" smtClean="0"/>
              <a:t>Семёнова С.Л.,</a:t>
            </a:r>
          </a:p>
          <a:p>
            <a:pPr algn="ctr"/>
            <a:r>
              <a:rPr lang="ru-RU" dirty="0" smtClean="0"/>
              <a:t>Сергеева Н.В.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:\М.И. Кутузов\Кутузов, картинки\25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286750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5040560" cy="57572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1759 году был зачислен капралом в Соединенную Артиллерийскую и Инженерскую дворянскую школу. Закончил курс обучения досрочно. Перспектива преподавателя казалась не особенно привлекательной. В июне 1761 года по настоятельной просьбе был направлен на строевую службу командиром роты в Астраханский пехотный полк, во главе которого стоял А.В. Суворов. </a:t>
            </a:r>
          </a:p>
        </p:txBody>
      </p:sp>
      <p:pic>
        <p:nvPicPr>
          <p:cNvPr id="26626" name="Picture 2" descr="http://www.vesti.ru/p/b_397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483" y="2357430"/>
            <a:ext cx="3516653" cy="2637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 и воинская доблесть Кутузова были признаны и сослуживцами и начальством. Он воевал в войсках Румянцева и тогда уже своей неслыханной храбростью заставил о себе говорить.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 бросался в атаку и последним прекращал преследование неприятеля. В конце первой турецкой войны был опасно ранен и лишь каким-то чудом отделался потерей глаза.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Кутузов обнаружил необыкновенное умение обходиться с людьми, разгадывать их намерения, бороться против интриг противника, не доводя споры до кровавой развязки, и главное, достигать полного успеха, оставаясь с противником лично в самых «дружелюбных» отношениях.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августа1788 года под Очаковом Кутузов был сильно ранен, но, как и в первый раз, смог избежать смерти,  не пропустив ни одного большого боя в 1789-1790 годах.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Лечивший его хирург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Массот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 прокомментировал рану: « Должно полагать, что судьба назначает Кутузова к чему-нибудь великому, ибо он остался жив после двух ран, смертельных по всем правилам науки медицинской»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214810" cy="482442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Тридцатилетний период службы Кутузова в войсках, заполненный почти непрерывными боями и походами, выявил в нём замечательные черты талантливого военачальника. Он раскрыл себя как искусный тактик, сочетающий в себе смелость и решительность с осмотрительностью, тщательным изучением боевой обстановки.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H:\М.И. Кутузов\Кутузов, картинки\Borod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00240"/>
            <a:ext cx="4533911" cy="341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три года Екатерина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направляет Кутузова посланником в Турцию. Останавливая на нём свой выбор, императрица приняла в расчёт его широкий кругозор, тонкий ум, редкий такт, прирождённую хитрость.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возвращении в Россию был назначен директором Сухопутного шляхетского кадетского корпуса. При императоре Павле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назначают на важнейшие посты, поручают ответственные дипломатические поручения.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001056" cy="24288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Александре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довольно правильном порядке чередовались опалы, когда Кутузова отстраняли от дел или призывали на самый высокий пост. Император мог не любить Кутузова, но он нуждался в уме, таланте его,  репутации в армии, где Кутузова считали прямым наследником Суворова, глубоко усвоившем содержание суворовской «науки побеждать» 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:\М.И. Кутузов\Кутузов, картинки\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928934"/>
            <a:ext cx="3505193" cy="3557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47529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Аустерлицем русско-австрийские войска потерпели сокрушительное поражение. Александр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мог не понимать, что все попытки свалить вину за поражение на Кутузова, остаются тщетными, так как Кутузов нисколько не расположен был принимать на себя тяжкий грех и вину за бесполезную гибель тысяч людей.</a:t>
            </a:r>
          </a:p>
        </p:txBody>
      </p:sp>
      <p:pic>
        <p:nvPicPr>
          <p:cNvPr id="4" name="Picture 1" descr="H:\М.И. Кутузов\Кутузов, картинки\1267597329_romanovy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2214578" cy="3030475"/>
          </a:xfrm>
          <a:prstGeom prst="rect">
            <a:avLst/>
          </a:prstGeom>
          <a:noFill/>
        </p:spPr>
      </p:pic>
      <p:pic>
        <p:nvPicPr>
          <p:cNvPr id="22530" name="Picture 2" descr="http://sammler.ru/uploads/post-23-1253003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429000"/>
            <a:ext cx="244976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6815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Геройское поведение регулярной армии при боевых встречах с неприятелем, деятельная помощь партизанской войны, народный характер  войны в целом, глубоко  проникшее в народное сознание справедливости войны – всё это создало несокрушимый опыт, твёрдую почву, на которой развились и привели к победоносному концу стратегические комбинации Кутузова.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характеристике Кутузова много раз встречается выражение, могущее сбить читателя с толку и способное представить Кутузова лёгким, уступчивым, лукавым царедворцем, не желавшим бороться против царей. Это поверхностно составленное и  легкомысленно сформулированное мнение. Там, где речь шла о Росси и её военной чести, о русском народе и его спасении – там Кутузов был всегда несокрушимо твёрд и умел поставить на своём.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Цель работы: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Проследить жизненный путь М.И. Кутузова, узнать о его семье, образовании, государственной и военной службе на основе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публицистических, художественных произведений и произведений живописи, скульптуры.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7858180" cy="40005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апреля 1873 года главнокомандующий простудился и слёг. 16 апреля 1873 года князя Кутузова не стало. Тело погребено в Казанском соборе в Санкт – Петербурге. В память о славных победах русского оружия над армией Наполеона М.И Кутузову воздвигнуты многочисленные памятники. Во время Отечественной войны были учреждены ордена Кутузова первой, второй, третьей степени. Появление такого ордена – продуманный и серьезный шаг – это напоминание, что в русской истории есть на кого равняться, кем гордиться, кому подражать.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dreamworlds.ru/uploads/posts/2010-05/1273375056_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071942"/>
            <a:ext cx="5000660" cy="2507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46101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 Кутузова, масштабный и величественный, представлен писателями разных эпох. На страницах романа Л.Н. Толстого «Война и мир» действует множество исторических персонажей, так или иначе влиявших на состояние европейского и русского общества в начале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века. Среди них генерал – фельдмаршал Кутузов М.И., светлейший князь Смоленский. М.И. Кутузов для Толстого – фигура особенная, личность, наделённая инстинктом мудрости.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Литература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5214974" cy="514353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Аустерлице, имея превосходящее количество солдат, прекрасную диспозицию, генералитет, тот самый, который он выведет потом на Бородинское поле, Кутузов меланхолически замечает князю Андрею: «Я думаю, что  сражение будет проиграно, и просил об этом передать государю»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Кутузов в романе – живой человек со страстями и слабостями, со способностью к великодушию и злобе, состраданию и жестокости.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forum.myjane.ru/files/img_2007-11-05-voina1_771.jpg?from=http://forum.myjane.ru/files/img_2007-11-05-voina1_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357430"/>
            <a:ext cx="3357566" cy="269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тяжело переживает кампанию 1812 года. «До чего... До чего довели!» - проговорил вдруг Кутузов взволнованным голосом, ясно представив положение, в котором находилась Россия. И князь Андрей видит слёзы на глазах Кутузова. «Они у меня конину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жрать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будут!» – грозит он французам. И выполняет свою угрозу. Умел слово сдержать!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его бездействии воплощена коллективная мудрость. Он совершает поступки не на уровне их понимания, а на уровне некоего врожденного инстинкта, так, как знает крестьянин, когда надо пахать, а когда - сеять.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Когда, несмотря на победу, надо было отдать Москву, для него наступила тяжелая пора сомнения, но он жил душою народа и не усомнился в победе. Когда разбитый враг побежал, Кутузов вместе с народом добивал, жалел свой народ и жалел неприятеля: «Пока они были сильны, мы их не жалели, а теперь и пожалеть можно. Тоже и они люди.»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Ода К.Ф. Рылеева начинается со строк: «Герой, Отечества спаситель!» Это хвалебная песнь гениальному полководцу. Кутузов пред ним «есть ангел». Кроме того, поэт гордится заграничным походом русской армии во главе с Кутузовым, который смог освободить от захватчиков множество стран: «Ты шёл за ним вослед – и слава Летела быстро на крылах»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9292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Стихотворение Г.Р. Державина датируется годом смерти легендарного полководца. Каким же предстаёт Кутузов в данном произведении?</a:t>
            </a: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Когда в виду ты всей вселены</a:t>
            </a: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Наполеона посрамил,</a:t>
            </a: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Языки одолел сгущены,</a:t>
            </a: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Защитником полсвета был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Конечно, герой тот, который смог «Отечество спасти от зол», «злодеев истребить враждебных», «смыть кровью злобы дерзкий след».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«Рассказы об Отечественной войне 1812 года»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С.П. Алексеева –  это истории о необыкновенной стойкости, проявленной русскими солдатами под командованием М.И. Кутузова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poetree.ru/_ph/24/2/872989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86058"/>
            <a:ext cx="5357850" cy="381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507288" cy="48398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баснях «Кот и повар», «Ворона и курица»», «Волк на псарне» И.А. Крылов воспел подлинных спасателей Отечества, народ и М.И. Кутузова.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Басню «Волк на псарне» Крылов собственной рукой переписал и отдал княгине Екатерине Ильиничне, жене Кутузова, которая отправила ёё в своём письме мужу. Кутузов читал басню после сражения под Красным. Подчеркивая мужество, ум Кутузова, Крылов опирался на устные рассказы современников.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Так, перед отъездом в армию один из родственников спросил: «Неужели вы, дядюшка, надеетесь разбить Наполеона?» Кутузов ответил: «Нет! А обмануть надеюсь.» Почти теми же словами он выразился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Тарутинском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лагере: «Разбить меня Наполеон может, а обмануть – никогда!»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Живопись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5006930" cy="53578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Героические события Отечественной войны 1812 года и славный образ русского полководца М.И. Кутузова нашли отражение в живописи и скульптуре. Каждый из авторов пытался создать неповторимый образ М.И. Кутузова.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«Портрет генерал - фельдмаршала светлейшего  князя М.И Голенищева – Кутузова - Смоленского». 1813 год. Работа Р.Волкова</a:t>
            </a:r>
          </a:p>
        </p:txBody>
      </p:sp>
      <p:pic>
        <p:nvPicPr>
          <p:cNvPr id="8194" name="Picture 2" descr="http://ic.pics.livejournal.com/baronet65/15191435/326172/32617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85860"/>
            <a:ext cx="33813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Задачи: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Подобрать в библиографическом отделе библиотеки, на сайтах интернета литературу по теме, посвященной образу М.И Кутузова и Отечественной войне 1812 года.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Провести опрос среди учащихся 10 класса: знают ли, кто такой Кутузов, могут ли назвать произведения, в котором отражена личность Кутузова, события Отечественной войны 1812 года.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4500570"/>
            <a:ext cx="8229600" cy="2000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857752" cy="57150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Гравюра И.И Теребенева по его же рисунку 1813 года. «Голенищев – Кутузов – Смоленский М.И»., принимающий командование над российским войском.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Какая стать у этого наездника! А ведь здесь Кутузову 68 лет! Он проезжает по Бородинскому полю, а позади него любимые войска, преданный ему народ, готовый защищать своё Отечество.</a:t>
            </a:r>
          </a:p>
        </p:txBody>
      </p:sp>
      <p:pic>
        <p:nvPicPr>
          <p:cNvPr id="7170" name="Picture 2" descr="http://ic.pics.livejournal.com/baronet65/15191435/325378/32537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4171950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художники подчёркивали силу характера Кутузова, любовь и уважение к нему русского народа. На некоторых полотнах видим Михаила Илларионовича, увлеченного любимым делом всей свой жизни – военной службой, преданность  которой художники старались отразить в работах.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М.И. Кутузов\Кутузов, картинки\0a30bbfbbe54ccd177a737e00d25a9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00438"/>
            <a:ext cx="3853314" cy="2671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Скульптура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памятников посвящено одному человеку и одним и тем же событиям, но каждый из них привлекает взгляд чем-то своим, интересным, неповторимым. Над памятником Кутузову возле Бородинской панорамы работала группа скульпторов: Н.В. Томский, И.И.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Бельдюшкин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Б.Е. Едунов, А.А.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А.Н. Томский и архитектор Л.Г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памятнике Кутузов изображен перед боем.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7158" y="571480"/>
            <a:ext cx="8250653" cy="5314951"/>
            <a:chOff x="357158" y="571480"/>
            <a:chExt cx="8250653" cy="5314951"/>
          </a:xfrm>
        </p:grpSpPr>
        <p:pic>
          <p:nvPicPr>
            <p:cNvPr id="49154" name="Picture 2" descr="http://img-fotki.yandex.ru/get/3201/boris-shubin.19/0_1fcbb_5eafc7c8_X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571480"/>
              <a:ext cx="3714750" cy="5314951"/>
            </a:xfrm>
            <a:prstGeom prst="rect">
              <a:avLst/>
            </a:prstGeom>
            <a:noFill/>
          </p:spPr>
        </p:pic>
        <p:pic>
          <p:nvPicPr>
            <p:cNvPr id="49158" name="Picture 6" descr="http://www.ballion.ru/uploads/posts/2012-01/1326779259_pa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571480"/>
              <a:ext cx="3821497" cy="531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788024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М.И Кутузову перед Казанским собором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Санкт – Петербурге. Скульптура Орловского Б.И. и архитектора Стасова В.П. в годы Великой Отечественной войны стала для ленинградцев символом твердости, героизма и уверенности в победе.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iter-arch.ru/gallery/detales/big_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9909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Вывод: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643998" cy="464347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В своей работе мы выделили самое главное: М.И. Кутузов – человек необыкновенный, яркий, целеустремлённый, всей жизнью доказавший свою любовь и преданность Родине, считавший самой главной воинской, человеческой заповедью – готовность к любым жертвам и подвигам во имя интересов Отечества.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Писатели, поэты, художники, скульпторы посвятили М.И. Кутузову прекрасные произведения, в которых он предстаёт олицетворением героизма, стойкости, верности присяге, долгу.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Для того чтобы подойди к ответу на самый главный вопрос: «Может ли жизнь М.И. Кутузова служить примером для молодых?», мы провели еще и небольшой социологический опрос, суть которого сводится к следующим результатам.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Итак, мы считаем, что М.И Кутузов может служить всей своей жизнью и военной деятельностью достойным примером для нас, молодых людей </a:t>
            </a:r>
            <a:r>
              <a:rPr lang="en-US" dirty="0" smtClean="0"/>
              <a:t>XXI</a:t>
            </a:r>
            <a:r>
              <a:rPr lang="ru-RU" dirty="0" smtClean="0"/>
              <a:t> века, в руках </a:t>
            </a:r>
            <a:r>
              <a:rPr lang="ru-RU" smtClean="0"/>
              <a:t>которых будущее </a:t>
            </a:r>
            <a:r>
              <a:rPr lang="ru-RU" dirty="0" smtClean="0"/>
              <a:t>нашей Родины.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Опрос</a:t>
            </a:r>
            <a:endParaRPr lang="ru-RU" sz="6600" dirty="0"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714488"/>
          <a:ext cx="852487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4762" y="742950"/>
          <a:ext cx="9153524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Список использованной литературы и источников: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668"/>
          </a:xfrm>
        </p:spPr>
        <p:txBody>
          <a:bodyPr>
            <a:normAutofit fontScale="62500" lnSpcReduction="20000"/>
          </a:bodyPr>
          <a:lstStyle/>
          <a:p>
            <a:pPr marL="514350" indent="-514350" algn="ctr">
              <a:buNone/>
            </a:pPr>
            <a:r>
              <a:rPr lang="ru-RU" sz="2900" dirty="0" smtClean="0">
                <a:solidFill>
                  <a:srgbClr val="FFFF00"/>
                </a:solidFill>
                <a:latin typeface="Monotype Corsiva" pitchFamily="66" charset="0"/>
              </a:rPr>
              <a:t>Электронные ресурсы: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hlinkClick r:id="rId2"/>
              </a:rPr>
              <a:t>http://www.rusinst.ru</a:t>
            </a:r>
            <a:endParaRPr lang="ru-RU" u="sng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u="sng" dirty="0" smtClean="0">
                <a:hlinkClick r:id="rId3"/>
              </a:rPr>
              <a:t>http://ru.wikipedia.org</a:t>
            </a:r>
            <a:endParaRPr lang="ru-RU" u="sng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u="sng" dirty="0" smtClean="0">
                <a:hlinkClick r:id="rId4"/>
              </a:rPr>
              <a:t>http://dirigent.ru</a:t>
            </a:r>
            <a:r>
              <a:rPr lang="ru-RU" u="sng" dirty="0" smtClean="0"/>
              <a:t> </a:t>
            </a:r>
          </a:p>
          <a:p>
            <a:pPr marL="514350" indent="-514350" algn="ctr">
              <a:buNone/>
            </a:pPr>
            <a:r>
              <a:rPr lang="ru-RU" sz="2900" dirty="0" smtClean="0">
                <a:solidFill>
                  <a:srgbClr val="FFFF00"/>
                </a:solidFill>
                <a:latin typeface="Monotype Corsiva" pitchFamily="66" charset="0"/>
              </a:rPr>
              <a:t>Литература: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Жилин П. А. Кутузов ист. роман. - М.: </a:t>
            </a:r>
            <a:r>
              <a:rPr lang="en-US" dirty="0" smtClean="0"/>
              <a:t>ACT</a:t>
            </a:r>
            <a:r>
              <a:rPr lang="ru-RU" dirty="0" smtClean="0"/>
              <a:t>: </a:t>
            </a:r>
            <a:r>
              <a:rPr lang="ru-RU" dirty="0" err="1" smtClean="0"/>
              <a:t>Астрель</a:t>
            </a:r>
            <a:r>
              <a:rPr lang="ru-RU" dirty="0" smtClean="0"/>
              <a:t>, 2004. - 574 с. -(Золотая библиотека исторического романа: Великие полководцы. Кутузов)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Журнал « История и обществознание для школьников» //статья</a:t>
            </a:r>
            <a:br>
              <a:rPr lang="ru-RU" dirty="0" smtClean="0"/>
            </a:br>
            <a:r>
              <a:rPr lang="ru-RU" dirty="0" smtClean="0"/>
              <a:t>«Победитель Наполеона» 2012г. №2.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Лермонтов М.Ю Бородино. Любое издание.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Недаром помнит вся Россия... : Сборник / Сост. В.Г. Левченко и В.В. Володин. - М.: Мол.гвардия,1986. - 303 с, ил.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Раковский Л. Кутузов: Роман. -Л.: </a:t>
            </a:r>
            <a:r>
              <a:rPr lang="ru-RU" dirty="0" err="1" smtClean="0"/>
              <a:t>Лениздат</a:t>
            </a:r>
            <a:r>
              <a:rPr lang="ru-RU" dirty="0" smtClean="0"/>
              <a:t>, 1986.- 655с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Сухарев О.В. «Кто был кто в России от Петра I до Павла I»,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Толстой Л.Н. Война и мир: роман в 4 т. - Дрофа: Вече. - 2003г.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Шикман</a:t>
            </a:r>
            <a:r>
              <a:rPr lang="ru-RU" dirty="0" smtClean="0"/>
              <a:t> А.П. «Деятели отечественной истории». Биографический справочник.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М.И. Кутузов « Мифом и реальностью»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В. Тарле «М.Кутузов»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М.Брагин «Кутузов» 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Гипотеза: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ли уникальная, яркая личность Кутузова стать примером служения Родине для молодого поколения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века? (на основе материала  о личности М.И. Кутузова и Отечественной войне 1812 года).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71744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2012 год был годом истории в нашей стране. Среди памятных дат – 200 – </a:t>
            </a:r>
            <a:r>
              <a:rPr lang="ru-RU" dirty="0" err="1" smtClean="0"/>
              <a:t>летие</a:t>
            </a:r>
            <a:r>
              <a:rPr lang="ru-RU" dirty="0" smtClean="0"/>
              <a:t> Отечественной войны 1812 года.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85720" y="1571612"/>
            <a:ext cx="8653487" cy="3786214"/>
            <a:chOff x="142844" y="1857364"/>
            <a:chExt cx="8653487" cy="3358800"/>
          </a:xfrm>
        </p:grpSpPr>
        <p:pic>
          <p:nvPicPr>
            <p:cNvPr id="48130" name="Picture 2" descr="http://s58.radikal.ru/i161/1208/2f/26150501c4b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1857364"/>
              <a:ext cx="2593404" cy="33575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8132" name="Picture 4" descr="http://www.rulex.ru/rpg/WebPict/fullpic/1101-0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1857364"/>
              <a:ext cx="2919634" cy="335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8134" name="Picture 6" descr="http://www.donbass.ua/multimedia/images/content/2012/september/05/Borod_Bagrati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322" y="1857364"/>
              <a:ext cx="2867009" cy="33575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85720" y="557214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М.Б. Барклай – де – Толли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57214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М.И. Кутузов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557214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П.И. Багратион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4786346" cy="52864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М.И Кутузов происходил из старинного рода, известного в России с древних времён. Двойная фамилия образовалась еще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веке. Одного из Кутузовых, а именно Василия, прозвали в народе «Голенище». Отсюда и весь род стал называться Голенищевы-Кутузовы.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 Кутузовых играл видную роль в русской истории. Еще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 один из  предков Кутузова, по имени Гаврил, сражаясь под знаменем А.Невского, прославился своей доблестью в знаменитой битве на Неве 1242 года против шведов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Истоки: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32770" name="Picture 2" descr="http://young.rzd.ru/dbmm/images/41/4080/4435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14554"/>
            <a:ext cx="3929058" cy="2484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43891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Отец Илларион Матвеевич Кутузов начал службу еще при Петре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отдал ей 30 лет жизни. Выйдя в отставку, продолжал работать по гражданскому ведомству в Петербурге. Был образованным, отзывчивым человеком, за большой ум и знания слыл в народе «Разумной книгой»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Трудолюбие и интерес к чтению привил своему сыну с раннего детства.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Мать М.И. Кутузова умерла, когда сыну было около трёх лет, поэтому в памяти сохранилось тепло и нежность материнских рук.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5043494" cy="51816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значимая роль в воспитании будущего полководца принадлежит родственнику и другу отца, Ивану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Логиновичу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Голенищеву-Кутузову, являвшегося директором Морского кадетского корпуса – единственного в России морского учебного заведения, в котором получили образование почти все офицеры русского флота (участвовал в составлении первого Толкового  словаря русского языка)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rulex.ru/portret/62-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690" y="1643050"/>
            <a:ext cx="3103132" cy="3609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AWJJH2MPE6E2-1585558818-401</_dlc_DocId>
    <_dlc_DocIdUrl xmlns="4a252ca3-5a62-4c1c-90a6-29f4710e47f8">
      <Url>http://xn--44-6kcadhwnl3cfdx.xn--p1ai/Kostroma_EDU/kos-sch-29/_layouts/15/DocIdRedir.aspx?ID=AWJJH2MPE6E2-1585558818-401</Url>
      <Description>AWJJH2MPE6E2-1585558818-401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72FD6C3-8DA9-405D-BB7D-6441A26DDA01}"/>
</file>

<file path=customXml/itemProps2.xml><?xml version="1.0" encoding="utf-8"?>
<ds:datastoreItem xmlns:ds="http://schemas.openxmlformats.org/officeDocument/2006/customXml" ds:itemID="{318CC69E-86B1-4816-9095-FF307416CF77}"/>
</file>

<file path=customXml/itemProps3.xml><?xml version="1.0" encoding="utf-8"?>
<ds:datastoreItem xmlns:ds="http://schemas.openxmlformats.org/officeDocument/2006/customXml" ds:itemID="{CC0B0FE0-72D7-48CB-A519-F3DEE19DAA2E}"/>
</file>

<file path=customXml/itemProps4.xml><?xml version="1.0" encoding="utf-8"?>
<ds:datastoreItem xmlns:ds="http://schemas.openxmlformats.org/officeDocument/2006/customXml" ds:itemID="{5B9FB56C-E75F-4A24-9FF9-AD3E04F39A2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718</TotalTime>
  <Words>2113</Words>
  <Application>Microsoft Office PowerPoint</Application>
  <PresentationFormat>Экран (4:3)</PresentationFormat>
  <Paragraphs>96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Живые герои.  М.И. Кутузов</vt:lpstr>
      <vt:lpstr>Цель работы:</vt:lpstr>
      <vt:lpstr>Задачи:</vt:lpstr>
      <vt:lpstr>Гипотеза:</vt:lpstr>
      <vt:lpstr>Слайд 5</vt:lpstr>
      <vt:lpstr>Слайд 6</vt:lpstr>
      <vt:lpstr>Истоки: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Литература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Живопись</vt:lpstr>
      <vt:lpstr>Слайд 30</vt:lpstr>
      <vt:lpstr>Слайд 31</vt:lpstr>
      <vt:lpstr>Скульптура</vt:lpstr>
      <vt:lpstr>Слайд 33</vt:lpstr>
      <vt:lpstr>Слайд 34</vt:lpstr>
      <vt:lpstr>Вывод:</vt:lpstr>
      <vt:lpstr>Опрос</vt:lpstr>
      <vt:lpstr>Слайд 37</vt:lpstr>
      <vt:lpstr>Список использованной литературы и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Николаевна</dc:creator>
  <cp:lastModifiedBy>Татьяна Николаевна</cp:lastModifiedBy>
  <cp:revision>61</cp:revision>
  <dcterms:modified xsi:type="dcterms:W3CDTF">2015-05-19T09:55:43Z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8753fdd9-5f7b-45e1-b576-32d757c243e2</vt:lpwstr>
  </property>
</Properties>
</file>