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59" r:id="rId5"/>
    <p:sldId id="267" r:id="rId6"/>
    <p:sldId id="261" r:id="rId7"/>
    <p:sldId id="269" r:id="rId8"/>
    <p:sldId id="262" r:id="rId9"/>
    <p:sldId id="271" r:id="rId10"/>
    <p:sldId id="263" r:id="rId11"/>
    <p:sldId id="264" r:id="rId12"/>
    <p:sldId id="265" r:id="rId13"/>
    <p:sldId id="266" r:id="rId14"/>
    <p:sldId id="272" r:id="rId15"/>
    <p:sldId id="284" r:id="rId16"/>
    <p:sldId id="273" r:id="rId17"/>
    <p:sldId id="285" r:id="rId18"/>
    <p:sldId id="274" r:id="rId19"/>
    <p:sldId id="286" r:id="rId20"/>
    <p:sldId id="275" r:id="rId21"/>
    <p:sldId id="287" r:id="rId22"/>
    <p:sldId id="288" r:id="rId23"/>
    <p:sldId id="289"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16.04.2015</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16.04.2015</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786314" y="4572008"/>
            <a:ext cx="4000528" cy="1785950"/>
          </a:xfrm>
        </p:spPr>
        <p:txBody>
          <a:bodyPr/>
          <a:lstStyle/>
          <a:p>
            <a:r>
              <a:rPr lang="ru-RU" dirty="0" smtClean="0"/>
              <a:t>Выполнила ученица</a:t>
            </a:r>
          </a:p>
          <a:p>
            <a:r>
              <a:rPr lang="ru-RU" dirty="0" smtClean="0"/>
              <a:t> 10 «А»класса</a:t>
            </a:r>
          </a:p>
          <a:p>
            <a:r>
              <a:rPr lang="ru-RU" dirty="0" smtClean="0"/>
              <a:t>Менькова Алёна</a:t>
            </a:r>
            <a:endParaRPr lang="ru-RU" dirty="0"/>
          </a:p>
        </p:txBody>
      </p:sp>
      <p:sp>
        <p:nvSpPr>
          <p:cNvPr id="2" name="Заголовок 1"/>
          <p:cNvSpPr>
            <a:spLocks noGrp="1"/>
          </p:cNvSpPr>
          <p:nvPr>
            <p:ph type="ctrTitle"/>
          </p:nvPr>
        </p:nvSpPr>
        <p:spPr/>
        <p:txBody>
          <a:bodyPr/>
          <a:lstStyle/>
          <a:p>
            <a:r>
              <a:rPr lang="ru-RU" dirty="0" smtClean="0"/>
              <a:t>Дидактические материалы по </a:t>
            </a:r>
            <a:r>
              <a:rPr lang="ru-RU" dirty="0" smtClean="0"/>
              <a:t>русскому языку на тему </a:t>
            </a:r>
            <a:r>
              <a:rPr lang="ru-RU" dirty="0" smtClean="0"/>
              <a:t>«Экология»</a:t>
            </a:r>
            <a:endParaRPr lang="ru-RU" dirty="0"/>
          </a:p>
        </p:txBody>
      </p:sp>
      <p:pic>
        <p:nvPicPr>
          <p:cNvPr id="41986" name="Picture 2" descr="Архив материалов - Кировский центр дистанционного образования детей"/>
          <p:cNvPicPr>
            <a:picLocks noChangeAspect="1" noChangeArrowheads="1"/>
          </p:cNvPicPr>
          <p:nvPr/>
        </p:nvPicPr>
        <p:blipFill>
          <a:blip r:embed="rId2" cstate="print"/>
          <a:srcRect/>
          <a:stretch>
            <a:fillRect/>
          </a:stretch>
        </p:blipFill>
        <p:spPr bwMode="auto">
          <a:xfrm>
            <a:off x="357158" y="3286124"/>
            <a:ext cx="1809945" cy="1571636"/>
          </a:xfrm>
          <a:prstGeom prst="rect">
            <a:avLst/>
          </a:prstGeom>
          <a:noFill/>
        </p:spPr>
      </p:pic>
      <p:pic>
        <p:nvPicPr>
          <p:cNvPr id="41988" name="Picture 4" descr="Региональный центр развития образования"/>
          <p:cNvPicPr>
            <a:picLocks noChangeAspect="1" noChangeArrowheads="1"/>
          </p:cNvPicPr>
          <p:nvPr/>
        </p:nvPicPr>
        <p:blipFill>
          <a:blip r:embed="rId3"/>
          <a:srcRect/>
          <a:stretch>
            <a:fillRect/>
          </a:stretch>
        </p:blipFill>
        <p:spPr bwMode="auto">
          <a:xfrm>
            <a:off x="428596" y="4857760"/>
            <a:ext cx="2500330" cy="165358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Орион</a:t>
            </a:r>
            <a:endParaRPr lang="ru-RU" dirty="0"/>
          </a:p>
        </p:txBody>
      </p:sp>
      <p:sp>
        <p:nvSpPr>
          <p:cNvPr id="3" name="Содержимое 2"/>
          <p:cNvSpPr>
            <a:spLocks noGrp="1"/>
          </p:cNvSpPr>
          <p:nvPr>
            <p:ph sz="quarter" idx="1"/>
          </p:nvPr>
        </p:nvSpPr>
        <p:spPr/>
        <p:txBody>
          <a:bodyPr>
            <a:normAutofit/>
          </a:bodyPr>
          <a:lstStyle/>
          <a:p>
            <a:pPr>
              <a:buNone/>
            </a:pPr>
            <a:r>
              <a:rPr lang="ru-RU" sz="1600" dirty="0" smtClean="0"/>
              <a:t>Ни весною, ни летом не выходит </a:t>
            </a:r>
            <a:r>
              <a:rPr lang="ru-RU" sz="1600" i="1" dirty="0" smtClean="0"/>
              <a:t>на небо </a:t>
            </a:r>
            <a:r>
              <a:rPr lang="ru-RU" sz="1600" dirty="0" smtClean="0"/>
              <a:t>Орион.</a:t>
            </a:r>
          </a:p>
          <a:p>
            <a:pPr>
              <a:buNone/>
            </a:pPr>
            <a:r>
              <a:rPr lang="ru-RU" sz="1600" dirty="0" smtClean="0"/>
              <a:t>Да ведь летом и </a:t>
            </a:r>
            <a:r>
              <a:rPr lang="ru-RU" sz="1600" i="1" dirty="0" smtClean="0"/>
              <a:t>без Ориона </a:t>
            </a:r>
            <a:r>
              <a:rPr lang="ru-RU" sz="1600" dirty="0" smtClean="0"/>
              <a:t>неплохо: тепло, </a:t>
            </a:r>
            <a:r>
              <a:rPr lang="ru-RU" sz="1600" i="1" dirty="0" smtClean="0"/>
              <a:t>на деревьях </a:t>
            </a:r>
            <a:r>
              <a:rPr lang="ru-RU" sz="1600" dirty="0" smtClean="0"/>
              <a:t>листья и цветы.</a:t>
            </a:r>
          </a:p>
          <a:p>
            <a:pPr>
              <a:buNone/>
            </a:pPr>
            <a:r>
              <a:rPr lang="ru-RU" sz="1600" dirty="0" smtClean="0"/>
              <a:t>Осенью, когда наступают долгие и темные </a:t>
            </a:r>
            <a:r>
              <a:rPr lang="ru-RU" sz="1600" i="1" dirty="0" smtClean="0"/>
              <a:t>ночи</a:t>
            </a:r>
            <a:r>
              <a:rPr lang="ru-RU" sz="1600" dirty="0" smtClean="0"/>
              <a:t>, наконец-то восходит </a:t>
            </a:r>
            <a:r>
              <a:rPr lang="ru-RU" sz="1600" b="1" dirty="0" smtClean="0"/>
              <a:t>Орион</a:t>
            </a:r>
            <a:r>
              <a:rPr lang="ru-RU" sz="1600" dirty="0" smtClean="0"/>
              <a:t>.</a:t>
            </a:r>
          </a:p>
          <a:p>
            <a:pPr>
              <a:buNone/>
            </a:pPr>
            <a:r>
              <a:rPr lang="ru-RU" sz="1600" dirty="0" smtClean="0"/>
              <a:t>Три звезды, наклоненные к земле, это – пояс Ориона, на котором и висит его меч. Четыре звезды по бокам – его руки и ноги.</a:t>
            </a:r>
          </a:p>
          <a:p>
            <a:pPr>
              <a:buNone/>
            </a:pPr>
            <a:r>
              <a:rPr lang="ru-RU" sz="1600" dirty="0" smtClean="0"/>
              <a:t>Орион – небесный охотник, и за ним идут </a:t>
            </a:r>
            <a:r>
              <a:rPr lang="ru-RU" sz="1600" i="1" dirty="0" smtClean="0"/>
              <a:t>по </a:t>
            </a:r>
            <a:r>
              <a:rPr lang="ru-RU" sz="1600" dirty="0" smtClean="0"/>
              <a:t>ночному </a:t>
            </a:r>
            <a:r>
              <a:rPr lang="ru-RU" sz="1600" i="1" dirty="0" smtClean="0"/>
              <a:t>своду </a:t>
            </a:r>
            <a:r>
              <a:rPr lang="ru-RU" sz="1600" dirty="0" smtClean="0"/>
              <a:t>два верных пса – Большой и Малый. А где-то внизу, </a:t>
            </a:r>
            <a:r>
              <a:rPr lang="ru-RU" sz="1600" i="1" dirty="0" smtClean="0"/>
              <a:t>под ногами </a:t>
            </a:r>
            <a:r>
              <a:rPr lang="ru-RU" sz="1600" dirty="0" smtClean="0"/>
              <a:t>охотника, спряталось маленькое созвездие – Заяц.</a:t>
            </a:r>
          </a:p>
          <a:p>
            <a:pPr>
              <a:buNone/>
            </a:pPr>
            <a:r>
              <a:rPr lang="ru-RU" sz="1600" dirty="0" smtClean="0"/>
              <a:t>Не знаю почему, но мне в моей </a:t>
            </a:r>
            <a:r>
              <a:rPr lang="ru-RU" sz="1600" b="1" dirty="0" smtClean="0"/>
              <a:t>жизни </a:t>
            </a:r>
            <a:r>
              <a:rPr lang="ru-RU" sz="1600" dirty="0" smtClean="0"/>
              <a:t>важнее всего Орион.</a:t>
            </a:r>
          </a:p>
          <a:p>
            <a:pPr>
              <a:buNone/>
            </a:pPr>
            <a:r>
              <a:rPr lang="ru-RU" sz="1600" dirty="0" smtClean="0"/>
              <a:t>Сколько в небе созвездий! И Большая Медведица, и Северный Крест, и Волосы Вероники, а я все жду, когда же появится Орион.</a:t>
            </a:r>
          </a:p>
          <a:p>
            <a:pPr>
              <a:buNone/>
            </a:pPr>
            <a:r>
              <a:rPr lang="ru-RU" sz="1600" dirty="0" smtClean="0"/>
              <a:t>Нетрудно подождать два часа, если ждал целое лето.</a:t>
            </a:r>
          </a:p>
          <a:p>
            <a:pPr>
              <a:buNone/>
            </a:pPr>
            <a:r>
              <a:rPr lang="ru-RU" sz="1600" dirty="0" smtClean="0"/>
              <a:t>Вот пройдут два часа, погашу в комнате </a:t>
            </a:r>
            <a:r>
              <a:rPr lang="ru-RU" sz="1600" i="1" dirty="0" smtClean="0"/>
              <a:t>свет </a:t>
            </a:r>
            <a:r>
              <a:rPr lang="ru-RU" sz="1600" dirty="0" smtClean="0"/>
              <a:t>и увижу </a:t>
            </a:r>
            <a:r>
              <a:rPr lang="ru-RU" sz="1600" i="1" dirty="0" smtClean="0"/>
              <a:t>в окно</a:t>
            </a:r>
            <a:r>
              <a:rPr lang="ru-RU" sz="1600" dirty="0" smtClean="0"/>
              <a:t>, как горит и сияет над нами вечный небесный охотник – Орион.</a:t>
            </a:r>
          </a:p>
          <a:p>
            <a:endParaRPr lang="ru-RU"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Задания</a:t>
            </a:r>
            <a:endParaRPr lang="ru-RU" dirty="0"/>
          </a:p>
        </p:txBody>
      </p:sp>
      <p:sp>
        <p:nvSpPr>
          <p:cNvPr id="3" name="Содержимое 2"/>
          <p:cNvSpPr>
            <a:spLocks noGrp="1"/>
          </p:cNvSpPr>
          <p:nvPr>
            <p:ph sz="quarter" idx="1"/>
          </p:nvPr>
        </p:nvSpPr>
        <p:spPr/>
        <p:txBody>
          <a:bodyPr>
            <a:normAutofit fontScale="62500" lnSpcReduction="20000"/>
          </a:bodyPr>
          <a:lstStyle/>
          <a:p>
            <a:pPr>
              <a:buNone/>
            </a:pPr>
            <a:r>
              <a:rPr lang="ru-RU" dirty="0" smtClean="0"/>
              <a:t/>
            </a:r>
            <a:br>
              <a:rPr lang="ru-RU" dirty="0" smtClean="0"/>
            </a:br>
            <a:r>
              <a:rPr lang="ru-RU" dirty="0" smtClean="0"/>
              <a:t>1. Выпишите из текста собственные имена существительные. Как они пишутся? </a:t>
            </a:r>
          </a:p>
          <a:p>
            <a:r>
              <a:rPr lang="ru-RU" dirty="0" smtClean="0"/>
              <a:t>2. Определите род, число, склонение, падеж выделенных курсивом слов. </a:t>
            </a:r>
          </a:p>
          <a:p>
            <a:r>
              <a:rPr lang="ru-RU" dirty="0" smtClean="0"/>
              <a:t>3. Поставьте существительное </a:t>
            </a:r>
            <a:r>
              <a:rPr lang="ru-RU" i="1" dirty="0" smtClean="0"/>
              <a:t>листья (на деревьях листья и цветы) </a:t>
            </a:r>
            <a:r>
              <a:rPr lang="ru-RU" dirty="0" smtClean="0"/>
              <a:t>в форму единственного числа</a:t>
            </a:r>
          </a:p>
          <a:p>
            <a:r>
              <a:rPr lang="ru-RU" dirty="0" smtClean="0"/>
              <a:t>4. Запишите данные существительные в родительном, дательном и предложном падежах единственного числа: </a:t>
            </a:r>
            <a:r>
              <a:rPr lang="ru-RU" i="1" dirty="0" smtClean="0"/>
              <a:t>небо, ночь, звезда, пояс, меч, созвездие, жизнь, Вероника, лето, комната, Орион. </a:t>
            </a:r>
            <a:r>
              <a:rPr lang="ru-RU" dirty="0" smtClean="0"/>
              <a:t>Выделите в них окончания. Каким правилом определяется выбор окончания в предложном падеже?</a:t>
            </a:r>
          </a:p>
          <a:p>
            <a:r>
              <a:rPr lang="ru-RU" dirty="0" smtClean="0"/>
              <a:t>5. Почему в слове </a:t>
            </a:r>
            <a:r>
              <a:rPr lang="ru-RU" i="1" dirty="0" smtClean="0"/>
              <a:t>ночь </a:t>
            </a:r>
            <a:r>
              <a:rPr lang="ru-RU" dirty="0" smtClean="0"/>
              <a:t>есть мягкий знак, а в слове </a:t>
            </a:r>
            <a:r>
              <a:rPr lang="ru-RU" i="1" dirty="0" smtClean="0"/>
              <a:t>меч </a:t>
            </a:r>
            <a:r>
              <a:rPr lang="ru-RU" dirty="0" smtClean="0"/>
              <a:t>– нет? Приведите свои примеры.</a:t>
            </a:r>
          </a:p>
          <a:p>
            <a:r>
              <a:rPr lang="ru-RU" dirty="0" smtClean="0"/>
              <a:t>6. Поставьте слово </a:t>
            </a:r>
            <a:r>
              <a:rPr lang="ru-RU" i="1" dirty="0" smtClean="0"/>
              <a:t>меч </a:t>
            </a:r>
            <a:r>
              <a:rPr lang="ru-RU" dirty="0" smtClean="0"/>
              <a:t>в форму творительного падежа единственного числа. Какое окончание вы напишете? Почему?</a:t>
            </a:r>
          </a:p>
          <a:p>
            <a:r>
              <a:rPr lang="ru-RU" dirty="0" smtClean="0"/>
              <a:t>7. Сделайте морфологический разбор выделенных имен существительных.</a:t>
            </a:r>
          </a:p>
          <a:p>
            <a:r>
              <a:rPr lang="ru-RU" dirty="0" smtClean="0"/>
              <a:t>8. Какие мысли и чувства вызывает у вас звездное небо? Наблюдали ли вы за звездами? А может быть, у вас тоже есть любимое созвездие? Напишите об этом небольшой текст.</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Солнце и снег</a:t>
            </a:r>
            <a:endParaRPr lang="ru-RU" dirty="0"/>
          </a:p>
        </p:txBody>
      </p:sp>
      <p:sp>
        <p:nvSpPr>
          <p:cNvPr id="3" name="Содержимое 2"/>
          <p:cNvSpPr>
            <a:spLocks noGrp="1"/>
          </p:cNvSpPr>
          <p:nvPr>
            <p:ph sz="quarter" idx="1"/>
          </p:nvPr>
        </p:nvSpPr>
        <p:spPr/>
        <p:txBody>
          <a:bodyPr>
            <a:normAutofit fontScale="77500" lnSpcReduction="20000"/>
          </a:bodyPr>
          <a:lstStyle/>
          <a:p>
            <a:pPr>
              <a:buNone/>
            </a:pPr>
            <a:r>
              <a:rPr lang="ru-RU" dirty="0" smtClean="0"/>
              <a:t/>
            </a:r>
            <a:br>
              <a:rPr lang="ru-RU" dirty="0" smtClean="0"/>
            </a:br>
            <a:r>
              <a:rPr lang="ru-RU" sz="2300" dirty="0" smtClean="0"/>
              <a:t>С утра </a:t>
            </a:r>
            <a:r>
              <a:rPr lang="ru-RU" sz="2300" dirty="0" err="1" smtClean="0"/>
              <a:t>багрян</a:t>
            </a:r>
            <a:r>
              <a:rPr lang="ru-RU" sz="2300" b="1" dirty="0" err="1" smtClean="0"/>
              <a:t>__</a:t>
            </a:r>
            <a:r>
              <a:rPr lang="ru-RU" sz="2300" dirty="0" err="1" smtClean="0"/>
              <a:t>е</a:t>
            </a:r>
            <a:r>
              <a:rPr lang="ru-RU" sz="2300" dirty="0" smtClean="0"/>
              <a:t>, днем </a:t>
            </a:r>
            <a:r>
              <a:rPr lang="ru-RU" sz="2300" dirty="0" err="1" smtClean="0"/>
              <a:t>лимон</a:t>
            </a:r>
            <a:r>
              <a:rPr lang="ru-RU" sz="2300" b="1" dirty="0" err="1" smtClean="0"/>
              <a:t>__</a:t>
            </a:r>
            <a:r>
              <a:rPr lang="ru-RU" sz="2300" dirty="0" err="1" smtClean="0"/>
              <a:t>е</a:t>
            </a:r>
            <a:r>
              <a:rPr lang="ru-RU" sz="2300" dirty="0" smtClean="0"/>
              <a:t>, стало к вечеру </a:t>
            </a:r>
            <a:r>
              <a:rPr lang="ru-RU" sz="2300" dirty="0" err="1" smtClean="0"/>
              <a:t>зимн</a:t>
            </a:r>
            <a:r>
              <a:rPr lang="ru-RU" sz="2300" b="1" dirty="0" err="1" smtClean="0"/>
              <a:t>__</a:t>
            </a:r>
            <a:r>
              <a:rPr lang="ru-RU" sz="2300" dirty="0" err="1" smtClean="0"/>
              <a:t>е</a:t>
            </a:r>
            <a:r>
              <a:rPr lang="ru-RU" sz="2300" dirty="0" smtClean="0"/>
              <a:t> солнце цвета ягоды морошки.</a:t>
            </a:r>
          </a:p>
          <a:p>
            <a:pPr>
              <a:buNone/>
            </a:pPr>
            <a:r>
              <a:rPr lang="ru-RU" sz="2300" dirty="0" smtClean="0"/>
              <a:t>     Но</a:t>
            </a:r>
            <a:r>
              <a:rPr lang="ru-RU" sz="2300" dirty="0" smtClean="0"/>
              <a:t> </a:t>
            </a:r>
            <a:r>
              <a:rPr lang="ru-RU" sz="2300" b="1" dirty="0" smtClean="0"/>
              <a:t>тепла </a:t>
            </a:r>
            <a:r>
              <a:rPr lang="ru-RU" sz="2300" dirty="0" smtClean="0"/>
              <a:t>морошка-ягода, а </a:t>
            </a:r>
            <a:r>
              <a:rPr lang="ru-RU" sz="2300" dirty="0" err="1" smtClean="0"/>
              <a:t>зимн</a:t>
            </a:r>
            <a:r>
              <a:rPr lang="ru-RU" sz="2300" b="1" dirty="0" err="1" smtClean="0"/>
              <a:t>__</a:t>
            </a:r>
            <a:r>
              <a:rPr lang="ru-RU" sz="2300" dirty="0" err="1" smtClean="0"/>
              <a:t>е</a:t>
            </a:r>
            <a:r>
              <a:rPr lang="ru-RU" sz="2300" dirty="0" smtClean="0"/>
              <a:t> солнце – прохладно. Чуть скользят его лучи по деревьям и крышам домов, скользят-пролетают по </a:t>
            </a:r>
            <a:r>
              <a:rPr lang="ru-RU" sz="2300" dirty="0" err="1" smtClean="0"/>
              <a:t>снежн</a:t>
            </a:r>
            <a:r>
              <a:rPr lang="ru-RU" sz="2300" b="1" dirty="0" err="1" smtClean="0"/>
              <a:t>__</a:t>
            </a:r>
            <a:r>
              <a:rPr lang="ru-RU" sz="2300" dirty="0" err="1" smtClean="0"/>
              <a:t>м</a:t>
            </a:r>
            <a:r>
              <a:rPr lang="ru-RU" sz="2300" dirty="0" smtClean="0"/>
              <a:t> сугробам.</a:t>
            </a:r>
          </a:p>
          <a:p>
            <a:pPr>
              <a:buNone/>
            </a:pPr>
            <a:r>
              <a:rPr lang="ru-RU" sz="2300" dirty="0" smtClean="0"/>
              <a:t>     Ослабело </a:t>
            </a:r>
            <a:r>
              <a:rPr lang="ru-RU" sz="2300" dirty="0" err="1" smtClean="0"/>
              <a:t>зимн</a:t>
            </a:r>
            <a:r>
              <a:rPr lang="ru-RU" sz="2300" b="1" dirty="0" err="1" smtClean="0"/>
              <a:t>__</a:t>
            </a:r>
            <a:r>
              <a:rPr lang="ru-RU" sz="2300" dirty="0" err="1" smtClean="0"/>
              <a:t>е</a:t>
            </a:r>
            <a:r>
              <a:rPr lang="ru-RU" sz="2300" dirty="0" smtClean="0"/>
              <a:t> солнце, никак не может согреть снег, растопить, привести поскорей весну. Быстро склоняется солнце за лес, уходит с </a:t>
            </a:r>
            <a:r>
              <a:rPr lang="ru-RU" sz="2300" dirty="0" err="1" smtClean="0"/>
              <a:t>небесн</a:t>
            </a:r>
            <a:r>
              <a:rPr lang="ru-RU" sz="2300" b="1" dirty="0" err="1" smtClean="0"/>
              <a:t>__</a:t>
            </a:r>
            <a:r>
              <a:rPr lang="ru-RU" sz="2300" dirty="0" err="1" smtClean="0"/>
              <a:t>го</a:t>
            </a:r>
            <a:r>
              <a:rPr lang="ru-RU" sz="2300" dirty="0" smtClean="0"/>
              <a:t> склона.</a:t>
            </a:r>
          </a:p>
          <a:p>
            <a:pPr>
              <a:buNone/>
            </a:pPr>
            <a:r>
              <a:rPr lang="ru-RU" sz="2300" dirty="0" smtClean="0"/>
              <a:t>    Солнце </a:t>
            </a:r>
            <a:r>
              <a:rPr lang="ru-RU" sz="2300" dirty="0" smtClean="0"/>
              <a:t>и снег вроде бы не такие уж </a:t>
            </a:r>
            <a:r>
              <a:rPr lang="ru-RU" sz="2300" b="1" dirty="0" smtClean="0"/>
              <a:t>большие </a:t>
            </a:r>
            <a:r>
              <a:rPr lang="ru-RU" sz="2300" dirty="0" smtClean="0"/>
              <a:t>друзья. Всю зиму старается солнце растопить снег, да ничего не выходит.</a:t>
            </a:r>
          </a:p>
          <a:p>
            <a:pPr>
              <a:buNone/>
            </a:pPr>
            <a:r>
              <a:rPr lang="ru-RU" sz="2300" dirty="0" smtClean="0"/>
              <a:t>       Как-то </a:t>
            </a:r>
            <a:r>
              <a:rPr lang="ru-RU" sz="2300" dirty="0" smtClean="0"/>
              <a:t>вечером шел я по </a:t>
            </a:r>
            <a:r>
              <a:rPr lang="ru-RU" sz="2300" b="1" dirty="0" err="1" smtClean="0"/>
              <a:t>лесн__й</a:t>
            </a:r>
            <a:r>
              <a:rPr lang="ru-RU" sz="2300" b="1" dirty="0" smtClean="0"/>
              <a:t> </a:t>
            </a:r>
            <a:r>
              <a:rPr lang="ru-RU" sz="2300" dirty="0" smtClean="0"/>
              <a:t>дороге, смотрел, как сверкает снег под </a:t>
            </a:r>
            <a:r>
              <a:rPr lang="ru-RU" sz="2300" dirty="0" err="1" smtClean="0"/>
              <a:t>последн</a:t>
            </a:r>
            <a:r>
              <a:rPr lang="ru-RU" sz="2300" b="1" dirty="0" err="1" smtClean="0"/>
              <a:t>__</a:t>
            </a:r>
            <a:r>
              <a:rPr lang="ru-RU" sz="2300" dirty="0" err="1" smtClean="0"/>
              <a:t>ми</a:t>
            </a:r>
            <a:r>
              <a:rPr lang="ru-RU" sz="2300" dirty="0" smtClean="0"/>
              <a:t> </a:t>
            </a:r>
            <a:r>
              <a:rPr lang="ru-RU" sz="2300" dirty="0" err="1" smtClean="0"/>
              <a:t>солнечн</a:t>
            </a:r>
            <a:r>
              <a:rPr lang="ru-RU" sz="2300" b="1" dirty="0" err="1" smtClean="0"/>
              <a:t>__</a:t>
            </a:r>
            <a:r>
              <a:rPr lang="ru-RU" sz="2300" dirty="0" err="1" smtClean="0"/>
              <a:t>ми</a:t>
            </a:r>
            <a:r>
              <a:rPr lang="ru-RU" sz="2300" dirty="0" smtClean="0"/>
              <a:t> лучами, и вдруг понял, что солнце вовсе и не старается растопить снег. Оно ласкает снег утром </a:t>
            </a:r>
            <a:r>
              <a:rPr lang="ru-RU" sz="2300" dirty="0" err="1" smtClean="0"/>
              <a:t>багрян</a:t>
            </a:r>
            <a:r>
              <a:rPr lang="ru-RU" sz="2300" b="1" dirty="0" err="1" smtClean="0"/>
              <a:t>__</a:t>
            </a:r>
            <a:r>
              <a:rPr lang="ru-RU" sz="2300" dirty="0" err="1" smtClean="0"/>
              <a:t>ми</a:t>
            </a:r>
            <a:r>
              <a:rPr lang="ru-RU" sz="2300" dirty="0" smtClean="0"/>
              <a:t>, днем </a:t>
            </a:r>
            <a:r>
              <a:rPr lang="ru-RU" sz="2300" dirty="0" err="1" smtClean="0"/>
              <a:t>лимон</a:t>
            </a:r>
            <a:r>
              <a:rPr lang="ru-RU" sz="2300" b="1" dirty="0" err="1" smtClean="0"/>
              <a:t>__</a:t>
            </a:r>
            <a:r>
              <a:rPr lang="ru-RU" sz="2300" dirty="0" err="1" smtClean="0"/>
              <a:t>ми</a:t>
            </a:r>
            <a:r>
              <a:rPr lang="ru-RU" sz="2300" dirty="0" smtClean="0"/>
              <a:t>, а вечером лучами цвета ягоды морошки.</a:t>
            </a:r>
          </a:p>
          <a:p>
            <a:pPr>
              <a:buNone/>
            </a:pPr>
            <a:r>
              <a:rPr lang="ru-RU" sz="2300" dirty="0" smtClean="0"/>
              <a:t>    Ласкает </a:t>
            </a:r>
            <a:r>
              <a:rPr lang="ru-RU" sz="2300" dirty="0" smtClean="0"/>
              <a:t>его, балует. Ладно уж, полежи, брат, полежи в лесах до весны.</a:t>
            </a:r>
          </a:p>
          <a:p>
            <a:endParaRPr lang="ru-RU" sz="23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Задания</a:t>
            </a:r>
            <a:endParaRPr lang="ru-RU" dirty="0"/>
          </a:p>
        </p:txBody>
      </p:sp>
      <p:sp>
        <p:nvSpPr>
          <p:cNvPr id="3" name="Содержимое 2"/>
          <p:cNvSpPr>
            <a:spLocks noGrp="1"/>
          </p:cNvSpPr>
          <p:nvPr>
            <p:ph sz="quarter" idx="1"/>
          </p:nvPr>
        </p:nvSpPr>
        <p:spPr/>
        <p:txBody>
          <a:bodyPr>
            <a:normAutofit fontScale="62500" lnSpcReduction="20000"/>
          </a:bodyPr>
          <a:lstStyle/>
          <a:p>
            <a:r>
              <a:rPr lang="ru-RU" dirty="0" smtClean="0"/>
              <a:t/>
            </a:r>
            <a:br>
              <a:rPr lang="ru-RU" dirty="0" smtClean="0"/>
            </a:br>
            <a:r>
              <a:rPr lang="ru-RU" dirty="0" smtClean="0"/>
              <a:t>1. Подберите синонимы к словам </a:t>
            </a:r>
            <a:r>
              <a:rPr lang="ru-RU" i="1" dirty="0" smtClean="0"/>
              <a:t>багряный, лимонный. </a:t>
            </a:r>
            <a:r>
              <a:rPr lang="ru-RU" dirty="0" smtClean="0"/>
              <a:t>Как вы думаете, почему именно эти слова выбрал автор?</a:t>
            </a:r>
          </a:p>
          <a:p>
            <a:r>
              <a:rPr lang="ru-RU" dirty="0" smtClean="0"/>
              <a:t>2. Попробуйте описать солнце, солнечные лучи, солнечный свет, используя необычные эпитеты и сравнения.</a:t>
            </a:r>
          </a:p>
          <a:p>
            <a:r>
              <a:rPr lang="ru-RU" dirty="0" smtClean="0"/>
              <a:t>3. В каком значении употребляется слово </a:t>
            </a:r>
            <a:r>
              <a:rPr lang="ru-RU" i="1" dirty="0" smtClean="0"/>
              <a:t>большой </a:t>
            </a:r>
            <a:r>
              <a:rPr lang="ru-RU" dirty="0" smtClean="0"/>
              <a:t>в словосочетании </a:t>
            </a:r>
            <a:r>
              <a:rPr lang="ru-RU" i="1" dirty="0" smtClean="0"/>
              <a:t>большие </a:t>
            </a:r>
            <a:r>
              <a:rPr lang="ru-RU" i="1" dirty="0" err="1" smtClean="0"/>
              <a:t>друзья?</a:t>
            </a:r>
            <a:r>
              <a:rPr lang="ru-RU" dirty="0" err="1" smtClean="0"/>
              <a:t>Составьте</a:t>
            </a:r>
            <a:r>
              <a:rPr lang="ru-RU" dirty="0" smtClean="0"/>
              <a:t> с этим словом словосочетания так, чтобы оно имело другие значения.</a:t>
            </a:r>
          </a:p>
          <a:p>
            <a:r>
              <a:rPr lang="ru-RU" dirty="0" smtClean="0"/>
              <a:t>4. Выпишите прилагательные с пропущенными буквами вместе с существительными, от которых они зависят. Как не ошибиться в написании окончаний имен прилагательных?</a:t>
            </a:r>
          </a:p>
          <a:p>
            <a:r>
              <a:rPr lang="ru-RU" dirty="0" smtClean="0"/>
              <a:t>5. Найдите краткие прилагательные. Укажите их морфологические признаки. Приведите примеры кратких прилагательных, которые оканчиваются на шипящую. Как они пишутся?</a:t>
            </a:r>
          </a:p>
          <a:p>
            <a:r>
              <a:rPr lang="ru-RU" dirty="0" smtClean="0"/>
              <a:t>6. Образуйте от прилагательных </a:t>
            </a:r>
            <a:r>
              <a:rPr lang="ru-RU" i="1" dirty="0" smtClean="0"/>
              <a:t>теплый, большой </a:t>
            </a:r>
            <a:r>
              <a:rPr lang="ru-RU" dirty="0" smtClean="0"/>
              <a:t>формы сравнительной и превосходной степени.</a:t>
            </a:r>
          </a:p>
          <a:p>
            <a:r>
              <a:rPr lang="ru-RU" dirty="0" smtClean="0"/>
              <a:t>7. Почему в слове </a:t>
            </a:r>
            <a:r>
              <a:rPr lang="ru-RU" i="1" dirty="0" smtClean="0"/>
              <a:t>багряный </a:t>
            </a:r>
            <a:r>
              <a:rPr lang="ru-RU" dirty="0" smtClean="0"/>
              <a:t>одна </a:t>
            </a:r>
            <a:r>
              <a:rPr lang="ru-RU" b="1" i="1" dirty="0" err="1" smtClean="0"/>
              <a:t>н</a:t>
            </a:r>
            <a:r>
              <a:rPr lang="ru-RU" b="1" i="1" dirty="0" smtClean="0"/>
              <a:t>, </a:t>
            </a:r>
            <a:r>
              <a:rPr lang="ru-RU" dirty="0" smtClean="0"/>
              <a:t>а в слове </a:t>
            </a:r>
            <a:r>
              <a:rPr lang="ru-RU" i="1" dirty="0" smtClean="0"/>
              <a:t>лимонный </a:t>
            </a:r>
            <a:r>
              <a:rPr lang="ru-RU" dirty="0" smtClean="0"/>
              <a:t>– две? Приведите свои примеры.</a:t>
            </a:r>
          </a:p>
          <a:p>
            <a:r>
              <a:rPr lang="ru-RU" dirty="0" smtClean="0"/>
              <a:t>8. Сделайте морфологический разбор выделенных прилагательных.</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Текст№6</a:t>
            </a:r>
            <a:endParaRPr lang="ru-RU" dirty="0"/>
          </a:p>
        </p:txBody>
      </p:sp>
      <p:sp>
        <p:nvSpPr>
          <p:cNvPr id="3" name="Содержимое 2"/>
          <p:cNvSpPr>
            <a:spLocks noGrp="1"/>
          </p:cNvSpPr>
          <p:nvPr>
            <p:ph sz="quarter" idx="1"/>
          </p:nvPr>
        </p:nvSpPr>
        <p:spPr/>
        <p:txBody>
          <a:bodyPr>
            <a:normAutofit fontScale="70000" lnSpcReduction="20000"/>
          </a:bodyPr>
          <a:lstStyle/>
          <a:p>
            <a:pPr>
              <a:buNone/>
            </a:pPr>
            <a:r>
              <a:rPr lang="ru-RU" dirty="0" smtClean="0"/>
              <a:t>.    </a:t>
            </a:r>
            <a:r>
              <a:rPr lang="ru-RU" dirty="0" smtClean="0"/>
              <a:t>В 1991 году на Кубани был создан Экологический центр, на базе его в 1995 году  - Научно исследовательский институт прикладной  экологии  Кубанского  аграрного университета. Одним из его направлений деятельности по улучшению экологической ситуации является выработка ценностного подхода к природе в противовес прежним представлениям  о господстве, о покорении природы</a:t>
            </a:r>
            <a:r>
              <a:rPr lang="ru-RU" dirty="0" smtClean="0"/>
              <a:t>.         </a:t>
            </a:r>
            <a:r>
              <a:rPr lang="ru-RU" dirty="0" smtClean="0"/>
              <a:t>Сегодня главной задачей комитета по экологии является обеспечение экологической безопасности населения Краснодарского края. Одно из основных направлений комитета -   формирование нового мировоззрения специалиста, основанного на глубоком понимании  роли  человека в   окружающем мире, человека – творца.</a:t>
            </a:r>
          </a:p>
          <a:p>
            <a:pPr>
              <a:buNone/>
            </a:pPr>
            <a:r>
              <a:rPr lang="ru-RU" dirty="0" smtClean="0"/>
              <a:t>        В рамках Дней защиты  экологический комитет призывает каждого человека внести посильный вклад в создании здоровой окружающей среды, сделать жизнь безопасной для нынешнего и будущих поколений.</a:t>
            </a:r>
          </a:p>
          <a:p>
            <a:pPr>
              <a:buNone/>
            </a:pPr>
            <a:r>
              <a:rPr lang="ru-RU" dirty="0" smtClean="0"/>
              <a:t> </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Задания</a:t>
            </a:r>
            <a:endParaRPr lang="ru-RU" dirty="0"/>
          </a:p>
        </p:txBody>
      </p:sp>
      <p:sp>
        <p:nvSpPr>
          <p:cNvPr id="3" name="Содержимое 2"/>
          <p:cNvSpPr>
            <a:spLocks noGrp="1"/>
          </p:cNvSpPr>
          <p:nvPr>
            <p:ph sz="quarter" idx="1"/>
          </p:nvPr>
        </p:nvSpPr>
        <p:spPr/>
        <p:txBody>
          <a:bodyPr>
            <a:normAutofit/>
          </a:bodyPr>
          <a:lstStyle/>
          <a:p>
            <a:endParaRPr lang="ru-RU" sz="1600" dirty="0" smtClean="0"/>
          </a:p>
          <a:p>
            <a:endParaRPr lang="ru-RU" sz="1600" dirty="0" smtClean="0"/>
          </a:p>
          <a:p>
            <a:r>
              <a:rPr lang="ru-RU" sz="1600" dirty="0" smtClean="0"/>
              <a:t>1)Выписать </a:t>
            </a:r>
            <a:r>
              <a:rPr lang="ru-RU" sz="1600" dirty="0" smtClean="0"/>
              <a:t>5 слов, в которых количество звуков и букв не совпадает.</a:t>
            </a:r>
          </a:p>
          <a:p>
            <a:r>
              <a:rPr lang="ru-RU" sz="1600" dirty="0" smtClean="0"/>
              <a:t>2)Выполнить синтаксический разбор последнего предложения </a:t>
            </a:r>
          </a:p>
          <a:p>
            <a:r>
              <a:rPr lang="ru-RU" sz="1600" dirty="0" smtClean="0"/>
              <a:t>3)Выполнить морфологический разбор слова </a:t>
            </a:r>
            <a:r>
              <a:rPr lang="ru-RU" sz="1600" i="1" dirty="0" smtClean="0"/>
              <a:t>«человека».</a:t>
            </a:r>
            <a:endParaRPr lang="ru-RU" sz="1600" dirty="0" smtClean="0"/>
          </a:p>
          <a:p>
            <a:r>
              <a:rPr lang="ru-RU" sz="1600" dirty="0" smtClean="0"/>
              <a:t>4)Разобрать слова по составу: </a:t>
            </a:r>
            <a:r>
              <a:rPr lang="ru-RU" sz="1600" i="1" dirty="0" smtClean="0"/>
              <a:t>«безопасности», «будущих», «экологический».</a:t>
            </a:r>
            <a:endParaRPr lang="ru-RU" sz="1600" dirty="0" smtClean="0"/>
          </a:p>
          <a:p>
            <a:endParaRPr lang="ru-RU" sz="1600" dirty="0"/>
          </a:p>
        </p:txBody>
      </p:sp>
      <p:pic>
        <p:nvPicPr>
          <p:cNvPr id="27650" name="Picture 2" descr="Разработка внутренних организационных документов по экологии"/>
          <p:cNvPicPr>
            <a:picLocks noChangeAspect="1" noChangeArrowheads="1"/>
          </p:cNvPicPr>
          <p:nvPr/>
        </p:nvPicPr>
        <p:blipFill>
          <a:blip r:embed="rId2" cstate="print"/>
          <a:srcRect/>
          <a:stretch>
            <a:fillRect/>
          </a:stretch>
        </p:blipFill>
        <p:spPr bwMode="auto">
          <a:xfrm>
            <a:off x="1428728" y="3786190"/>
            <a:ext cx="4286280" cy="264823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Текст№7</a:t>
            </a:r>
            <a:endParaRPr lang="ru-RU" dirty="0"/>
          </a:p>
        </p:txBody>
      </p:sp>
      <p:sp>
        <p:nvSpPr>
          <p:cNvPr id="3" name="Содержимое 2"/>
          <p:cNvSpPr>
            <a:spLocks noGrp="1"/>
          </p:cNvSpPr>
          <p:nvPr>
            <p:ph sz="quarter" idx="1"/>
          </p:nvPr>
        </p:nvSpPr>
        <p:spPr/>
        <p:txBody>
          <a:bodyPr>
            <a:normAutofit fontScale="92500" lnSpcReduction="10000"/>
          </a:bodyPr>
          <a:lstStyle/>
          <a:p>
            <a:pPr>
              <a:buNone/>
            </a:pPr>
            <a:r>
              <a:rPr lang="ru-RU" sz="2100" dirty="0" smtClean="0"/>
              <a:t>  .  </a:t>
            </a:r>
            <a:r>
              <a:rPr lang="ru-RU" sz="2100" dirty="0" smtClean="0"/>
              <a:t>Причин сложной экологической  ситуации  на Кубани  много. Первая группа причин связана с отрицательными эффектами сельскохозяйственной деятельности. Идёт загрязнение почвы при неумеренном внесении удобрений и ядохимикатов.  Зарегистрировано около 600 наименований </a:t>
            </a:r>
            <a:r>
              <a:rPr lang="ru-RU" sz="2100" dirty="0" err="1" smtClean="0"/>
              <a:t>пестицидных</a:t>
            </a:r>
            <a:r>
              <a:rPr lang="ru-RU" sz="2100" dirty="0" smtClean="0"/>
              <a:t> удобрений.  Вторая группа причин связана с автотранспортом.                          По загрязнению атмосферы Краснодар входит в 45 самых грязных городов  России .Каждая шестая машина идёт с превышением токсичности.</a:t>
            </a:r>
          </a:p>
          <a:p>
            <a:pPr>
              <a:buNone/>
            </a:pPr>
            <a:r>
              <a:rPr lang="ru-RU" sz="2100" dirty="0" smtClean="0"/>
              <a:t>      Третья </a:t>
            </a:r>
            <a:r>
              <a:rPr lang="ru-RU" sz="2100" dirty="0" smtClean="0"/>
              <a:t>– вырубка лесов, уничтожение естественной растительности, браконьерство в заповедных зонах. И  одна из самых важных – это несовпадение    практической целенаправленности    и нравственности.  На первое место ставится                          выгода любой  ценой. К чему это приводит – видно из названных причин сложной экологической ситуации.</a:t>
            </a:r>
          </a:p>
          <a:p>
            <a:pPr>
              <a:buNone/>
            </a:pPr>
            <a:r>
              <a:rPr lang="ru-RU" sz="2100" dirty="0" smtClean="0"/>
              <a:t> </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Задания</a:t>
            </a:r>
            <a:endParaRPr lang="ru-RU" dirty="0"/>
          </a:p>
        </p:txBody>
      </p:sp>
      <p:sp>
        <p:nvSpPr>
          <p:cNvPr id="3" name="Содержимое 2"/>
          <p:cNvSpPr>
            <a:spLocks noGrp="1"/>
          </p:cNvSpPr>
          <p:nvPr>
            <p:ph sz="quarter" idx="1"/>
          </p:nvPr>
        </p:nvSpPr>
        <p:spPr/>
        <p:txBody>
          <a:bodyPr>
            <a:normAutofit/>
          </a:bodyPr>
          <a:lstStyle/>
          <a:p>
            <a:r>
              <a:rPr lang="ru-RU" sz="1600" dirty="0" smtClean="0"/>
              <a:t>1) Сделайте синтаксический разбор предложений, объясните постановку запятых </a:t>
            </a:r>
          </a:p>
          <a:p>
            <a:r>
              <a:rPr lang="ru-RU" sz="1600" dirty="0" smtClean="0"/>
              <a:t>2) Графически объяснить написание безударной гласной в корнях глаголов</a:t>
            </a:r>
          </a:p>
          <a:p>
            <a:r>
              <a:rPr lang="ru-RU" sz="1600" dirty="0" smtClean="0"/>
              <a:t>3)  Сделайте морфологический разбор выделенных прилагательных. </a:t>
            </a:r>
          </a:p>
          <a:p>
            <a:r>
              <a:rPr lang="ru-RU" sz="1600" dirty="0" smtClean="0"/>
              <a:t>4) Выпишите из текста собственные имена существительные. Как они пишутся? </a:t>
            </a:r>
          </a:p>
          <a:p>
            <a:r>
              <a:rPr lang="ru-RU" sz="1600" dirty="0" smtClean="0"/>
              <a:t>5) Выполнить фонетический разбор выделенных слов</a:t>
            </a:r>
          </a:p>
          <a:p>
            <a:endParaRPr lang="ru-RU" dirty="0"/>
          </a:p>
        </p:txBody>
      </p:sp>
      <p:pic>
        <p:nvPicPr>
          <p:cNvPr id="25602" name="Picture 2" descr="Rus-Platform - Мероприятия"/>
          <p:cNvPicPr>
            <a:picLocks noChangeAspect="1" noChangeArrowheads="1"/>
          </p:cNvPicPr>
          <p:nvPr/>
        </p:nvPicPr>
        <p:blipFill>
          <a:blip r:embed="rId2"/>
          <a:srcRect/>
          <a:stretch>
            <a:fillRect/>
          </a:stretch>
        </p:blipFill>
        <p:spPr bwMode="auto">
          <a:xfrm>
            <a:off x="5286380" y="4000504"/>
            <a:ext cx="3286108" cy="246458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Текст№8</a:t>
            </a:r>
            <a:endParaRPr lang="ru-RU" dirty="0"/>
          </a:p>
        </p:txBody>
      </p:sp>
      <p:sp>
        <p:nvSpPr>
          <p:cNvPr id="3" name="Содержимое 2"/>
          <p:cNvSpPr>
            <a:spLocks noGrp="1"/>
          </p:cNvSpPr>
          <p:nvPr>
            <p:ph sz="quarter" idx="1"/>
          </p:nvPr>
        </p:nvSpPr>
        <p:spPr/>
        <p:txBody>
          <a:bodyPr>
            <a:normAutofit/>
          </a:bodyPr>
          <a:lstStyle/>
          <a:p>
            <a:pPr>
              <a:buNone/>
            </a:pPr>
            <a:r>
              <a:rPr lang="ru-RU" sz="1600" dirty="0" smtClean="0"/>
              <a:t> </a:t>
            </a:r>
            <a:r>
              <a:rPr lang="ru-RU" sz="1600" dirty="0" smtClean="0"/>
              <a:t>   </a:t>
            </a:r>
            <a:r>
              <a:rPr lang="ru-RU" sz="1600" dirty="0" smtClean="0"/>
              <a:t>Человек сегодня – никакой не властелин и не царь природы. Он её скромная частица. И должен бережно относиться   к ней, быть ответственным за её сохранность.    Между тем  раны, наносимые природе, вызывают гибель её животного и растительного мира.</a:t>
            </a:r>
          </a:p>
          <a:p>
            <a:pPr>
              <a:buNone/>
            </a:pPr>
            <a:r>
              <a:rPr lang="ru-RU" sz="1600" dirty="0" smtClean="0"/>
              <a:t>      В Краснодарском крае более  50 видов растений и животных занесены в Красную книгу России. Время уже не терпит.  В Краснодаре намечена большая работа по улучшению экологической обстановки. Это и строительство новых мощностей очистительных сооружений на 125 тысяч кубометров сточных вод в сутки, и вынос за черту города предприятий, отравляющих атмосферу, и разгрузка центра города от автотранспорта.</a:t>
            </a:r>
          </a:p>
          <a:p>
            <a:pPr>
              <a:buNone/>
            </a:pPr>
            <a:r>
              <a:rPr lang="ru-RU" sz="1600" dirty="0" smtClean="0"/>
              <a:t>     </a:t>
            </a:r>
            <a:r>
              <a:rPr lang="ru-RU" sz="1600" dirty="0" smtClean="0"/>
              <a:t>Планируется построить завод по переработке мусора мощностью 160 тысяч тонн. Можно надеяться, что эти меры улучшат экологическую обстановку в Краснодаре.</a:t>
            </a:r>
          </a:p>
          <a:p>
            <a:endParaRPr lang="ru-RU" sz="1600" dirty="0"/>
          </a:p>
        </p:txBody>
      </p:sp>
      <p:pic>
        <p:nvPicPr>
          <p:cNvPr id="24578" name="Picture 2" descr="Зеленый Экологии Концепции Иконки С Листьями клипарты - ClipartLogo.com"/>
          <p:cNvPicPr>
            <a:picLocks noChangeAspect="1" noChangeArrowheads="1"/>
          </p:cNvPicPr>
          <p:nvPr/>
        </p:nvPicPr>
        <p:blipFill>
          <a:blip r:embed="rId2" cstate="print"/>
          <a:srcRect/>
          <a:stretch>
            <a:fillRect/>
          </a:stretch>
        </p:blipFill>
        <p:spPr bwMode="auto">
          <a:xfrm>
            <a:off x="6500826" y="4786322"/>
            <a:ext cx="1857388" cy="185738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Задания</a:t>
            </a:r>
            <a:endParaRPr lang="ru-RU" dirty="0"/>
          </a:p>
        </p:txBody>
      </p:sp>
      <p:sp>
        <p:nvSpPr>
          <p:cNvPr id="3" name="Содержимое 2"/>
          <p:cNvSpPr>
            <a:spLocks noGrp="1"/>
          </p:cNvSpPr>
          <p:nvPr>
            <p:ph sz="quarter" idx="1"/>
          </p:nvPr>
        </p:nvSpPr>
        <p:spPr/>
        <p:txBody>
          <a:bodyPr>
            <a:normAutofit/>
          </a:bodyPr>
          <a:lstStyle/>
          <a:p>
            <a:r>
              <a:rPr lang="ru-RU" sz="1600" dirty="0" smtClean="0"/>
              <a:t>1)Озаглавьте текст</a:t>
            </a:r>
          </a:p>
          <a:p>
            <a:r>
              <a:rPr lang="ru-RU" sz="1600" dirty="0" smtClean="0"/>
              <a:t>2)Объясните постановку знаков препинания</a:t>
            </a:r>
          </a:p>
          <a:p>
            <a:r>
              <a:rPr lang="ru-RU" sz="1600" dirty="0" smtClean="0"/>
              <a:t>3)  Найдите в тексте имена прилагательные. Напишите их в два столбика: в первом – качественные, во втором – относительные. Каких имен прилагательных здесь нет? Приведите свои примеры.</a:t>
            </a:r>
          </a:p>
          <a:p>
            <a:r>
              <a:rPr lang="ru-RU" sz="1600" dirty="0" smtClean="0"/>
              <a:t>4) Выполните морфологический разбор выделенных имен существительных.</a:t>
            </a:r>
          </a:p>
          <a:p>
            <a:endParaRPr lang="ru-RU" dirty="0"/>
          </a:p>
        </p:txBody>
      </p:sp>
      <p:pic>
        <p:nvPicPr>
          <p:cNvPr id="23554" name="Picture 2" descr="EcoDays Жизнь в стиле Эко - Статья об эко-культуре в журнале Ваш... EcoDays Жизнь в стиле Эко. Блог фестиваля, Новости, События."/>
          <p:cNvPicPr>
            <a:picLocks noChangeAspect="1" noChangeArrowheads="1"/>
          </p:cNvPicPr>
          <p:nvPr/>
        </p:nvPicPr>
        <p:blipFill>
          <a:blip r:embed="rId2"/>
          <a:srcRect/>
          <a:stretch>
            <a:fillRect/>
          </a:stretch>
        </p:blipFill>
        <p:spPr bwMode="auto">
          <a:xfrm>
            <a:off x="1142976" y="3786190"/>
            <a:ext cx="3952858" cy="253690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работы</a:t>
            </a:r>
            <a:endParaRPr lang="ru-RU" dirty="0"/>
          </a:p>
        </p:txBody>
      </p:sp>
      <p:sp>
        <p:nvSpPr>
          <p:cNvPr id="3" name="Содержимое 2"/>
          <p:cNvSpPr>
            <a:spLocks noGrp="1"/>
          </p:cNvSpPr>
          <p:nvPr>
            <p:ph sz="quarter" idx="1"/>
          </p:nvPr>
        </p:nvSpPr>
        <p:spPr/>
        <p:txBody>
          <a:bodyPr/>
          <a:lstStyle/>
          <a:p>
            <a:r>
              <a:rPr lang="ru-RU" dirty="0" smtClean="0"/>
              <a:t>Разработать систему дидактических материалов по теме «Экология»для учеников 5 классов</a:t>
            </a:r>
            <a:endParaRPr lang="ru-RU" dirty="0"/>
          </a:p>
        </p:txBody>
      </p:sp>
      <p:pic>
        <p:nvPicPr>
          <p:cNvPr id="40962" name="Picture 2" descr="Экология и здоровье человека реферат - Уроки"/>
          <p:cNvPicPr>
            <a:picLocks noChangeAspect="1" noChangeArrowheads="1"/>
          </p:cNvPicPr>
          <p:nvPr/>
        </p:nvPicPr>
        <p:blipFill>
          <a:blip r:embed="rId2"/>
          <a:srcRect/>
          <a:stretch>
            <a:fillRect/>
          </a:stretch>
        </p:blipFill>
        <p:spPr bwMode="auto">
          <a:xfrm>
            <a:off x="2714612" y="3143248"/>
            <a:ext cx="3087886" cy="300039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Текст№9</a:t>
            </a:r>
            <a:endParaRPr lang="ru-RU" dirty="0"/>
          </a:p>
        </p:txBody>
      </p:sp>
      <p:sp>
        <p:nvSpPr>
          <p:cNvPr id="3" name="Содержимое 2"/>
          <p:cNvSpPr>
            <a:spLocks noGrp="1"/>
          </p:cNvSpPr>
          <p:nvPr>
            <p:ph sz="quarter" idx="1"/>
          </p:nvPr>
        </p:nvSpPr>
        <p:spPr/>
        <p:txBody>
          <a:bodyPr>
            <a:normAutofit/>
          </a:bodyPr>
          <a:lstStyle/>
          <a:p>
            <a:r>
              <a:rPr lang="ru-RU" dirty="0" smtClean="0"/>
              <a:t> </a:t>
            </a:r>
            <a:r>
              <a:rPr lang="ru-RU" sz="1900" dirty="0" smtClean="0"/>
              <a:t>  </a:t>
            </a:r>
            <a:r>
              <a:rPr lang="ru-RU" sz="1900" dirty="0" smtClean="0"/>
              <a:t>Любовь к природе не может быть созерцательной. Она неразрывно связана с бережным отношением к ней, с личной ответственностью за сохранность. Любовь к природе - это  любовь к своей Родине.  Беречь и умножать богатства нашей земли – долг каждого.</a:t>
            </a:r>
          </a:p>
          <a:p>
            <a:r>
              <a:rPr lang="ru-RU" sz="1900" dirty="0" smtClean="0"/>
              <a:t>     А сейчас стремительно тает зелёный покров земли. На каждого жителя приходилось около гектара  леса, а к  2000 году эта цифра уменьшилась вдвое. Кубанские леса вырубаются, что приводит к  ухудшению  воздушной среды. Она и так загрязнена из-за автотранспорта. Краснодар занимает устойчивое третье место в России по загрязнённости воздуха.  И только от нас с вами зависит, будут ли дышать прохладой дети, будет ли плескаться рыба в чистой воде и будет ли над нами синева неба.</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Задания</a:t>
            </a:r>
            <a:endParaRPr lang="ru-RU" dirty="0"/>
          </a:p>
        </p:txBody>
      </p:sp>
      <p:sp>
        <p:nvSpPr>
          <p:cNvPr id="3" name="Содержимое 2"/>
          <p:cNvSpPr>
            <a:spLocks noGrp="1"/>
          </p:cNvSpPr>
          <p:nvPr>
            <p:ph sz="quarter" idx="1"/>
          </p:nvPr>
        </p:nvSpPr>
        <p:spPr/>
        <p:txBody>
          <a:bodyPr/>
          <a:lstStyle/>
          <a:p>
            <a:r>
              <a:rPr lang="ru-RU" sz="1600" dirty="0" smtClean="0"/>
              <a:t>1) Выпишите из выделенного предложения текста словосочетание, укажите главное и зависимое слово.</a:t>
            </a:r>
          </a:p>
          <a:p>
            <a:r>
              <a:rPr lang="ru-RU" sz="1600" dirty="0" smtClean="0"/>
              <a:t>2)Объясните постановку знаков препинания</a:t>
            </a:r>
          </a:p>
          <a:p>
            <a:r>
              <a:rPr lang="ru-RU" sz="1600" dirty="0" smtClean="0"/>
              <a:t>3) Определите тему текста </a:t>
            </a:r>
          </a:p>
          <a:p>
            <a:r>
              <a:rPr lang="ru-RU" sz="1600" dirty="0" smtClean="0"/>
              <a:t>4)Определите основную мысль текста </a:t>
            </a:r>
          </a:p>
          <a:p>
            <a:r>
              <a:rPr lang="ru-RU" sz="1600" dirty="0" smtClean="0"/>
              <a:t>5)Назовите стиль текста </a:t>
            </a:r>
          </a:p>
          <a:p>
            <a:endParaRPr lang="ru-RU" dirty="0"/>
          </a:p>
        </p:txBody>
      </p:sp>
      <p:pic>
        <p:nvPicPr>
          <p:cNvPr id="21506" name="Picture 2" descr="земная экология - Стоковое фото fraeje #8058655"/>
          <p:cNvPicPr>
            <a:picLocks noChangeAspect="1" noChangeArrowheads="1"/>
          </p:cNvPicPr>
          <p:nvPr/>
        </p:nvPicPr>
        <p:blipFill>
          <a:blip r:embed="rId2"/>
          <a:srcRect/>
          <a:stretch>
            <a:fillRect/>
          </a:stretch>
        </p:blipFill>
        <p:spPr bwMode="auto">
          <a:xfrm>
            <a:off x="4857752" y="3571876"/>
            <a:ext cx="3929090" cy="294681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 </a:t>
            </a:r>
            <a:endParaRPr lang="ru-RU" dirty="0"/>
          </a:p>
        </p:txBody>
      </p:sp>
      <p:sp>
        <p:nvSpPr>
          <p:cNvPr id="3" name="Содержимое 2"/>
          <p:cNvSpPr>
            <a:spLocks noGrp="1"/>
          </p:cNvSpPr>
          <p:nvPr>
            <p:ph sz="quarter" idx="1"/>
          </p:nvPr>
        </p:nvSpPr>
        <p:spPr/>
        <p:txBody>
          <a:bodyPr>
            <a:normAutofit/>
          </a:bodyPr>
          <a:lstStyle/>
          <a:p>
            <a:endParaRPr lang="ru-RU" sz="1600" dirty="0" smtClean="0"/>
          </a:p>
          <a:p>
            <a:r>
              <a:rPr lang="ru-RU" sz="1600" dirty="0" smtClean="0"/>
              <a:t>Дидактические </a:t>
            </a:r>
            <a:r>
              <a:rPr lang="ru-RU" sz="1600" dirty="0" smtClean="0"/>
              <a:t>задания, используемые на занятиях, привлекают детей к решению тех или иных экологических проблем, выполнению определенных обязанностей по отношению к природе. Дети не только познают мир, но и раскрывают свои творческие способности.</a:t>
            </a:r>
          </a:p>
          <a:p>
            <a:endParaRPr lang="ru-RU" sz="1600" dirty="0"/>
          </a:p>
        </p:txBody>
      </p:sp>
      <p:pic>
        <p:nvPicPr>
          <p:cNvPr id="44034" name="Picture 2" descr="Стена ВКонтакте"/>
          <p:cNvPicPr>
            <a:picLocks noChangeAspect="1" noChangeArrowheads="1"/>
          </p:cNvPicPr>
          <p:nvPr/>
        </p:nvPicPr>
        <p:blipFill>
          <a:blip r:embed="rId2"/>
          <a:srcRect/>
          <a:stretch>
            <a:fillRect/>
          </a:stretch>
        </p:blipFill>
        <p:spPr bwMode="auto">
          <a:xfrm>
            <a:off x="2714612" y="3143248"/>
            <a:ext cx="3857652" cy="321344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Источники </a:t>
            </a:r>
            <a:endParaRPr lang="ru-RU" dirty="0"/>
          </a:p>
        </p:txBody>
      </p:sp>
      <p:sp>
        <p:nvSpPr>
          <p:cNvPr id="3" name="Содержимое 2"/>
          <p:cNvSpPr>
            <a:spLocks noGrp="1"/>
          </p:cNvSpPr>
          <p:nvPr>
            <p:ph sz="quarter" idx="1"/>
          </p:nvPr>
        </p:nvSpPr>
        <p:spPr/>
        <p:txBody>
          <a:bodyPr>
            <a:normAutofit fontScale="62500" lnSpcReduction="20000"/>
          </a:bodyPr>
          <a:lstStyle/>
          <a:p>
            <a:r>
              <a:rPr lang="ru-RU" dirty="0" smtClean="0"/>
              <a:t>1  Константинов В.М., </a:t>
            </a:r>
            <a:r>
              <a:rPr lang="ru-RU" dirty="0" err="1" smtClean="0"/>
              <a:t>Челидзе</a:t>
            </a:r>
            <a:r>
              <a:rPr lang="ru-RU" dirty="0" smtClean="0"/>
              <a:t> Ю.Б. Экологические основы природопользования: Учеб. Пособие для студ. учреждений СПО. -  М. «Академия» 2007.</a:t>
            </a:r>
          </a:p>
          <a:p>
            <a:r>
              <a:rPr lang="ru-RU" dirty="0" smtClean="0"/>
              <a:t>2</a:t>
            </a:r>
            <a:r>
              <a:rPr lang="ru-RU" b="1" dirty="0" smtClean="0"/>
              <a:t> </a:t>
            </a:r>
            <a:r>
              <a:rPr lang="ru-RU" dirty="0" smtClean="0"/>
              <a:t>Левин В.Ф, В.А.Смирнов. «Природа и экология Сергиево – Посадского района». Издательство «Весь Сергиев - Посад». Сергиев – Посад 2003г. 208 стр.</a:t>
            </a:r>
          </a:p>
          <a:p>
            <a:r>
              <a:rPr lang="ru-RU" dirty="0" smtClean="0"/>
              <a:t>3 Константинов В.М. Охрана природы. Учебное пособие для студентов высших учебных заведений. – М. Академия, 2007</a:t>
            </a:r>
          </a:p>
          <a:p>
            <a:r>
              <a:rPr lang="ru-RU" dirty="0" smtClean="0"/>
              <a:t>4  Маврищев В.В. Основы экологии. - Минск: Высшая школа, 2006</a:t>
            </a:r>
          </a:p>
          <a:p>
            <a:r>
              <a:rPr lang="ru-RU" dirty="0" smtClean="0"/>
              <a:t>5  Барабанов В., Горшков А. «Новая технология очистки воды». Журнал «Наука и жизнь» № 4 2009 год.</a:t>
            </a:r>
          </a:p>
          <a:p>
            <a:r>
              <a:rPr lang="ru-RU" dirty="0" smtClean="0"/>
              <a:t>6 </a:t>
            </a:r>
            <a:r>
              <a:rPr lang="ru-RU" dirty="0" err="1" smtClean="0"/>
              <a:t>СанПиН</a:t>
            </a:r>
            <a:r>
              <a:rPr lang="ru-RU" dirty="0" smtClean="0"/>
              <a:t> 2.1.4.1074-01 "Питьевая вода. Гигиенические требования к качеству воды централизованных систем питьевого водоснабжения. Контроль качества".          «Вода питьевая. Государственные стандарты. Методы анализа». М: ИПК «Издательство стандартов» , 1996.</a:t>
            </a:r>
          </a:p>
          <a:p>
            <a:r>
              <a:rPr lang="ru-RU" dirty="0" smtClean="0"/>
              <a:t>7   http://aqua-grad.ru/prod/article/bur-serg-pos/</a:t>
            </a:r>
          </a:p>
          <a:p>
            <a:r>
              <a:rPr lang="ru-RU" dirty="0" smtClean="0"/>
              <a:t>8 http://</a:t>
            </a:r>
            <a:r>
              <a:rPr lang="ru-RU" dirty="0" smtClean="0"/>
              <a:t>www.sergiev-reg.ru/news/rodniki-sergievo-posadskogo-raiona-privedut-v-poryadok</a:t>
            </a:r>
            <a:endParaRPr lang="ru-RU"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Актуальность</a:t>
            </a:r>
            <a:endParaRPr lang="ru-RU" dirty="0"/>
          </a:p>
        </p:txBody>
      </p:sp>
      <p:sp>
        <p:nvSpPr>
          <p:cNvPr id="3" name="Содержимое 2"/>
          <p:cNvSpPr>
            <a:spLocks noGrp="1"/>
          </p:cNvSpPr>
          <p:nvPr>
            <p:ph sz="quarter" idx="1"/>
          </p:nvPr>
        </p:nvSpPr>
        <p:spPr/>
        <p:txBody>
          <a:bodyPr>
            <a:normAutofit/>
          </a:bodyPr>
          <a:lstStyle/>
          <a:p>
            <a:r>
              <a:rPr lang="ru-RU" dirty="0" smtClean="0"/>
              <a:t>Защита природы во все времена актуально для </a:t>
            </a:r>
            <a:r>
              <a:rPr lang="ru-RU" dirty="0" smtClean="0"/>
              <a:t>человека, чтобы </a:t>
            </a:r>
            <a:r>
              <a:rPr lang="ru-RU" dirty="0" smtClean="0"/>
              <a:t>у детей с раннего возраста воспитывалось бережное отношение к природе</a:t>
            </a:r>
            <a:r>
              <a:rPr lang="ru-RU" dirty="0" smtClean="0"/>
              <a:t>.</a:t>
            </a:r>
            <a:endParaRPr lang="ru-RU" dirty="0"/>
          </a:p>
        </p:txBody>
      </p:sp>
      <p:pic>
        <p:nvPicPr>
          <p:cNvPr id="39938" name="Picture 2" descr="Нефтеперерабатывающий завод потратит 115 миллиардов рублей на экологию Омской области / Новости / СибИнфо"/>
          <p:cNvPicPr>
            <a:picLocks noChangeAspect="1" noChangeArrowheads="1"/>
          </p:cNvPicPr>
          <p:nvPr/>
        </p:nvPicPr>
        <p:blipFill>
          <a:blip r:embed="rId2"/>
          <a:srcRect/>
          <a:stretch>
            <a:fillRect/>
          </a:stretch>
        </p:blipFill>
        <p:spPr bwMode="auto">
          <a:xfrm>
            <a:off x="785786" y="3500438"/>
            <a:ext cx="3214710" cy="2240092"/>
          </a:xfrm>
          <a:prstGeom prst="rect">
            <a:avLst/>
          </a:prstGeom>
          <a:noFill/>
        </p:spPr>
      </p:pic>
      <p:pic>
        <p:nvPicPr>
          <p:cNvPr id="39940" name="Picture 4" descr="ИННОВАЦИИ и ЭКОЛОГИЯ ЮУрГУ - паспорт отхода от 999 руб., проекты ПНООЛР от 9990 руб. проекты СЗЗ, ПДВ, ООС, ОВОС, ПДС, платежи,"/>
          <p:cNvPicPr>
            <a:picLocks noChangeAspect="1" noChangeArrowheads="1"/>
          </p:cNvPicPr>
          <p:nvPr/>
        </p:nvPicPr>
        <p:blipFill>
          <a:blip r:embed="rId3"/>
          <a:srcRect/>
          <a:stretch>
            <a:fillRect/>
          </a:stretch>
        </p:blipFill>
        <p:spPr bwMode="auto">
          <a:xfrm>
            <a:off x="4643439" y="3354696"/>
            <a:ext cx="3429024" cy="25742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Текст№1</a:t>
            </a:r>
            <a:endParaRPr lang="ru-RU" dirty="0"/>
          </a:p>
        </p:txBody>
      </p:sp>
      <p:sp>
        <p:nvSpPr>
          <p:cNvPr id="3" name="Содержимое 2"/>
          <p:cNvSpPr>
            <a:spLocks noGrp="1"/>
          </p:cNvSpPr>
          <p:nvPr>
            <p:ph sz="quarter" idx="1"/>
          </p:nvPr>
        </p:nvSpPr>
        <p:spPr/>
        <p:txBody>
          <a:bodyPr>
            <a:normAutofit/>
          </a:bodyPr>
          <a:lstStyle/>
          <a:p>
            <a:pPr>
              <a:buNone/>
            </a:pPr>
            <a:r>
              <a:rPr lang="ru-RU" sz="1600" dirty="0" smtClean="0"/>
              <a:t>.      Мы обязаны своей жизнью Земле – прекрасной, единственной, </a:t>
            </a:r>
            <a:r>
              <a:rPr lang="ru-RU" sz="1600" dirty="0" err="1" smtClean="0"/>
              <a:t>голубой</a:t>
            </a:r>
            <a:r>
              <a:rPr lang="ru-RU" sz="1600" dirty="0" smtClean="0"/>
              <a:t> от океанов, зелёной от лесов, стонущей от боли, взывающей о помощи. Но, увы, остающейся  беззащитной перед варваром – человеком.  Получив неограниченную власть  над природой, он забыл, что является  её частицей. На наших глазах разворачивается экологическая  драма.</a:t>
            </a:r>
          </a:p>
          <a:p>
            <a:pPr>
              <a:buNone/>
            </a:pPr>
            <a:r>
              <a:rPr lang="ru-RU" sz="1600" dirty="0" smtClean="0"/>
              <a:t>     Катастрофически быстро загрязняется вода и воздух, превращаются в пески плодородные земли, сокращаются площади лесов, дающих кислород. Человек буквально выливает на планету горы  отбросов, удушающее всё живое. Выбросы в атмосферу различных газов ускоряют парниковый эффект, истощают вокруг планеты озоновый слой. Иссякают пригодные для питья пресные воды. Сейчас лишено   чистой воды 1.5 миллиардов человек, то есть более четверти населения. Человечество стоит всего в полшага от серьёзной экологической катастрофы.</a:t>
            </a:r>
          </a:p>
          <a:p>
            <a:endParaRPr lang="ru-RU" sz="1600" dirty="0"/>
          </a:p>
        </p:txBody>
      </p:sp>
      <p:pic>
        <p:nvPicPr>
          <p:cNvPr id="38916" name="Picture 4" descr="Новости Луганска - На Луганщине представили информационный ролик &quot;Экология Луганщины - все зависит от тебя!"/>
          <p:cNvPicPr>
            <a:picLocks noChangeAspect="1" noChangeArrowheads="1"/>
          </p:cNvPicPr>
          <p:nvPr/>
        </p:nvPicPr>
        <p:blipFill>
          <a:blip r:embed="rId2"/>
          <a:srcRect/>
          <a:stretch>
            <a:fillRect/>
          </a:stretch>
        </p:blipFill>
        <p:spPr bwMode="auto">
          <a:xfrm>
            <a:off x="6215074" y="4786322"/>
            <a:ext cx="2071702" cy="159106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Задания</a:t>
            </a:r>
            <a:endParaRPr lang="ru-RU" dirty="0"/>
          </a:p>
        </p:txBody>
      </p:sp>
      <p:sp>
        <p:nvSpPr>
          <p:cNvPr id="3" name="Содержимое 2"/>
          <p:cNvSpPr>
            <a:spLocks noGrp="1"/>
          </p:cNvSpPr>
          <p:nvPr>
            <p:ph sz="quarter" idx="1"/>
          </p:nvPr>
        </p:nvSpPr>
        <p:spPr/>
        <p:txBody>
          <a:bodyPr>
            <a:normAutofit/>
          </a:bodyPr>
          <a:lstStyle/>
          <a:p>
            <a:r>
              <a:rPr lang="ru-RU" sz="1700" dirty="0" smtClean="0"/>
              <a:t>1) Выпишите глаголы и определите их морфологические признаки </a:t>
            </a:r>
          </a:p>
          <a:p>
            <a:r>
              <a:rPr lang="ru-RU" sz="1700" dirty="0" smtClean="0"/>
              <a:t>2)Сделайте полный синтаксический разбор 2 предложения</a:t>
            </a:r>
          </a:p>
          <a:p>
            <a:r>
              <a:rPr lang="ru-RU" sz="1700" dirty="0" smtClean="0"/>
              <a:t>3)Графически объяснить написание безударной гласной в корнях глаголов </a:t>
            </a:r>
          </a:p>
          <a:p>
            <a:r>
              <a:rPr lang="ru-RU" sz="1700" dirty="0" smtClean="0"/>
              <a:t>4)Выполнить фонетический разбор выделенных слов </a:t>
            </a:r>
          </a:p>
          <a:p>
            <a:r>
              <a:rPr lang="ru-RU" sz="1700" dirty="0" smtClean="0"/>
              <a:t>5)Разобрать слова по составу: «парниковый», «полшага», «человечество»</a:t>
            </a:r>
          </a:p>
          <a:p>
            <a:r>
              <a:rPr lang="ru-RU" sz="1700" dirty="0" smtClean="0"/>
              <a:t>6)Найти сложное предложение, подчеркнуть грамматическую основу. Составить схему предложения</a:t>
            </a:r>
          </a:p>
          <a:p>
            <a:pPr>
              <a:buNone/>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Текст№2</a:t>
            </a:r>
            <a:endParaRPr lang="ru-RU" dirty="0"/>
          </a:p>
        </p:txBody>
      </p:sp>
      <p:sp>
        <p:nvSpPr>
          <p:cNvPr id="3" name="Содержимое 2"/>
          <p:cNvSpPr>
            <a:spLocks noGrp="1"/>
          </p:cNvSpPr>
          <p:nvPr>
            <p:ph sz="quarter" idx="1"/>
          </p:nvPr>
        </p:nvSpPr>
        <p:spPr/>
        <p:txBody>
          <a:bodyPr>
            <a:normAutofit fontScale="62500" lnSpcReduction="20000"/>
          </a:bodyPr>
          <a:lstStyle/>
          <a:p>
            <a:pPr>
              <a:buNone/>
            </a:pPr>
            <a:endParaRPr lang="ru-RU" dirty="0" smtClean="0"/>
          </a:p>
          <a:p>
            <a:pPr>
              <a:buNone/>
            </a:pPr>
            <a:r>
              <a:rPr lang="ru-RU" dirty="0" smtClean="0"/>
              <a:t>      Планета </a:t>
            </a:r>
            <a:r>
              <a:rPr lang="ru-RU" dirty="0" smtClean="0"/>
              <a:t>отравлена химикатами. В  Азовском,  Чёрном, Балтийском ,  </a:t>
            </a:r>
            <a:r>
              <a:rPr lang="ru-RU" dirty="0" smtClean="0"/>
              <a:t>Каспийском морях </a:t>
            </a:r>
            <a:r>
              <a:rPr lang="ru-RU" dirty="0" smtClean="0"/>
              <a:t>обнаружено большое содержание химических минеральных удобрений. Эти удобрения находятся в жировых отложениях тюленей, пингвинов, белых арктических медведей. На поверхности снежного покрова Антарктиды  найдено большое количество ДДТ.</a:t>
            </a:r>
          </a:p>
          <a:p>
            <a:pPr>
              <a:buNone/>
            </a:pPr>
            <a:r>
              <a:rPr lang="ru-RU" dirty="0" smtClean="0"/>
              <a:t>        В Краснодарском   крае в   погоне за  </a:t>
            </a:r>
            <a:r>
              <a:rPr lang="ru-RU" dirty="0" err="1" smtClean="0"/>
              <a:t>сверхурожаем</a:t>
            </a:r>
            <a:r>
              <a:rPr lang="ru-RU" dirty="0" smtClean="0"/>
              <a:t>    использовали ДДТ  на  90%  всех  обрабатываемых землях. Несмотря на то, что в 1970 году было запрещено его использовать</a:t>
            </a:r>
            <a:r>
              <a:rPr lang="ru-RU" dirty="0" smtClean="0"/>
              <a:t>, на  </a:t>
            </a:r>
            <a:r>
              <a:rPr lang="ru-RU" dirty="0" smtClean="0"/>
              <a:t>рисовых плантациях нашего края его применяли, превышая допустимые нормы. В результате рис запретили употреблять в пищу в детских садах. Гибли пчёлы, а ведь они опыляют 80% всех цветковых растений.</a:t>
            </a:r>
          </a:p>
          <a:p>
            <a:pPr>
              <a:buNone/>
            </a:pPr>
            <a:r>
              <a:rPr lang="ru-RU" dirty="0" smtClean="0"/>
              <a:t>       Специалисты не рекомендуют употреблять в пищу рыбу, добытую под Севастополем, так как  концентрация вредных веществ  превышает допустимую. От ядохимикатов в районе Чёрного моря на каждом квадратном километре морской поверхности гибнет 200 тонн рыбы. Если не будут приняты меры, то через десятилетие там полностью прекратится добыча рыбы, так как она станет просто несъедобной.   </a:t>
            </a:r>
          </a:p>
          <a:p>
            <a:pPr>
              <a:buNone/>
            </a:pPr>
            <a:r>
              <a:rPr lang="ru-RU" dirty="0" smtClean="0"/>
              <a:t> </a:t>
            </a:r>
          </a:p>
          <a:p>
            <a:endParaRPr lang="ru-RU" dirty="0" smtClean="0"/>
          </a:p>
          <a:p>
            <a:endParaRPr lang="ru-RU" dirty="0" smtClean="0"/>
          </a:p>
          <a:p>
            <a:endParaRPr lang="ru-RU" dirty="0" smtClean="0"/>
          </a:p>
          <a:p>
            <a:endParaRPr lang="ru-RU" dirty="0"/>
          </a:p>
        </p:txBody>
      </p:sp>
      <p:pic>
        <p:nvPicPr>
          <p:cNvPr id="36866" name="Picture 2" descr="Столичное управление экологии и природных ресурсов отметило 25-летие со дня образования - Главные новости: новости Молдовы на nb"/>
          <p:cNvPicPr>
            <a:picLocks noChangeAspect="1" noChangeArrowheads="1"/>
          </p:cNvPicPr>
          <p:nvPr/>
        </p:nvPicPr>
        <p:blipFill>
          <a:blip r:embed="rId2" cstate="print"/>
          <a:srcRect/>
          <a:stretch>
            <a:fillRect/>
          </a:stretch>
        </p:blipFill>
        <p:spPr bwMode="auto">
          <a:xfrm>
            <a:off x="7143768" y="142852"/>
            <a:ext cx="1706983" cy="135732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Задания</a:t>
            </a:r>
            <a:endParaRPr lang="ru-RU" dirty="0"/>
          </a:p>
        </p:txBody>
      </p:sp>
      <p:sp>
        <p:nvSpPr>
          <p:cNvPr id="3" name="Содержимое 2"/>
          <p:cNvSpPr>
            <a:spLocks noGrp="1"/>
          </p:cNvSpPr>
          <p:nvPr>
            <p:ph sz="quarter" idx="1"/>
          </p:nvPr>
        </p:nvSpPr>
        <p:spPr/>
        <p:txBody>
          <a:bodyPr>
            <a:normAutofit/>
          </a:bodyPr>
          <a:lstStyle/>
          <a:p>
            <a:r>
              <a:rPr lang="ru-RU" sz="1600" dirty="0" smtClean="0"/>
              <a:t>1) Определите тему текста </a:t>
            </a:r>
          </a:p>
          <a:p>
            <a:r>
              <a:rPr lang="ru-RU" sz="1600" dirty="0" smtClean="0"/>
              <a:t>2)Определите основную мысль текста </a:t>
            </a:r>
          </a:p>
          <a:p>
            <a:r>
              <a:rPr lang="ru-RU" sz="1600" dirty="0" smtClean="0"/>
              <a:t>3)Назовите стиль текста </a:t>
            </a:r>
          </a:p>
          <a:p>
            <a:r>
              <a:rPr lang="ru-RU" sz="1600" dirty="0" smtClean="0"/>
              <a:t>4)Выпишите из текста по три слова ,в которых:</a:t>
            </a:r>
          </a:p>
          <a:p>
            <a:r>
              <a:rPr lang="ru-RU" sz="1600" dirty="0" smtClean="0"/>
              <a:t>       А)все согласные звуки -твердые</a:t>
            </a:r>
          </a:p>
          <a:p>
            <a:r>
              <a:rPr lang="ru-RU" sz="1600" dirty="0" smtClean="0"/>
              <a:t>        Б)все согласные звуки –мягкие </a:t>
            </a:r>
          </a:p>
          <a:p>
            <a:r>
              <a:rPr lang="ru-RU" sz="1600" dirty="0" smtClean="0"/>
              <a:t>5)Посчитайте, сколько в тексте сложных предложений</a:t>
            </a:r>
          </a:p>
          <a:p>
            <a:r>
              <a:rPr lang="ru-RU" sz="1600" dirty="0" smtClean="0"/>
              <a:t>6) Найдите в тексте глаголы, выделите в них окончания</a:t>
            </a:r>
          </a:p>
          <a:p>
            <a:endParaRPr lang="ru-RU" dirty="0"/>
          </a:p>
        </p:txBody>
      </p:sp>
      <p:pic>
        <p:nvPicPr>
          <p:cNvPr id="35842" name="Picture 2" descr="Факторы, влияющие на экологию Технологии будущего: все об инновациях завтрашнего дня"/>
          <p:cNvPicPr>
            <a:picLocks noChangeAspect="1" noChangeArrowheads="1"/>
          </p:cNvPicPr>
          <p:nvPr/>
        </p:nvPicPr>
        <p:blipFill>
          <a:blip r:embed="rId2"/>
          <a:srcRect/>
          <a:stretch>
            <a:fillRect/>
          </a:stretch>
        </p:blipFill>
        <p:spPr bwMode="auto">
          <a:xfrm>
            <a:off x="5857884" y="4286256"/>
            <a:ext cx="2643206" cy="211456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Текст№3</a:t>
            </a:r>
            <a:endParaRPr lang="ru-RU" dirty="0"/>
          </a:p>
        </p:txBody>
      </p:sp>
      <p:sp>
        <p:nvSpPr>
          <p:cNvPr id="3" name="Содержимое 2"/>
          <p:cNvSpPr>
            <a:spLocks noGrp="1"/>
          </p:cNvSpPr>
          <p:nvPr>
            <p:ph sz="quarter" idx="1"/>
          </p:nvPr>
        </p:nvSpPr>
        <p:spPr/>
        <p:txBody>
          <a:bodyPr>
            <a:normAutofit fontScale="92500" lnSpcReduction="10000"/>
          </a:bodyPr>
          <a:lstStyle/>
          <a:p>
            <a:pPr>
              <a:buNone/>
            </a:pPr>
            <a:r>
              <a:rPr lang="en-US" dirty="0" smtClean="0"/>
              <a:t> </a:t>
            </a:r>
            <a:r>
              <a:rPr lang="ru-RU" dirty="0" smtClean="0"/>
              <a:t>   </a:t>
            </a:r>
            <a:r>
              <a:rPr lang="ru-RU" sz="2100" dirty="0" smtClean="0"/>
              <a:t>Причин </a:t>
            </a:r>
            <a:r>
              <a:rPr lang="ru-RU" sz="2100" dirty="0" smtClean="0"/>
              <a:t>сложной экологической  ситуации  на Кубани  много. Первая группа причин связана с отрицательными эффектами сельскохозяйственной деятельности. Идёт загрязнение почвы при неумеренном внесении удобрений и ядохимикатов.  Зарегистрировано около 600 наименований </a:t>
            </a:r>
            <a:r>
              <a:rPr lang="ru-RU" sz="2100" dirty="0" err="1" smtClean="0"/>
              <a:t>пестицидных</a:t>
            </a:r>
            <a:r>
              <a:rPr lang="ru-RU" sz="2100" dirty="0" smtClean="0"/>
              <a:t> удобрений.  Вторая группа причин связана с автотранспортом.                          По загрязнению атмосферы Краснодар входит в 45 самых грязных городов  России .Каждая шестая машина идёт с превышением токсичности.</a:t>
            </a:r>
          </a:p>
          <a:p>
            <a:pPr>
              <a:buNone/>
            </a:pPr>
            <a:r>
              <a:rPr lang="ru-RU" sz="2100" dirty="0" smtClean="0"/>
              <a:t>      Третья </a:t>
            </a:r>
            <a:r>
              <a:rPr lang="ru-RU" sz="2100" dirty="0" smtClean="0"/>
              <a:t>– вырубка лесов, уничтожение естественной растительности, браконьерство в заповедных зонах. И  одна из самых важных – это несовпадение    практической целенаправленности    и нравственности.  На первое место ставится                          выгода любой  ценой. К чему это приводит – видно из названных причин сложной экологической ситуации.</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Задания</a:t>
            </a:r>
            <a:endParaRPr lang="ru-RU" dirty="0"/>
          </a:p>
        </p:txBody>
      </p:sp>
      <p:sp>
        <p:nvSpPr>
          <p:cNvPr id="3" name="Содержимое 2"/>
          <p:cNvSpPr>
            <a:spLocks noGrp="1"/>
          </p:cNvSpPr>
          <p:nvPr>
            <p:ph sz="quarter" idx="1"/>
          </p:nvPr>
        </p:nvSpPr>
        <p:spPr/>
        <p:txBody>
          <a:bodyPr>
            <a:normAutofit/>
          </a:bodyPr>
          <a:lstStyle/>
          <a:p>
            <a:r>
              <a:rPr lang="ru-RU" dirty="0" smtClean="0"/>
              <a:t> </a:t>
            </a:r>
            <a:r>
              <a:rPr lang="ru-RU" sz="1600" dirty="0" smtClean="0"/>
              <a:t>1) Сделайте синтаксический разбор предложений, объясните постановку запятых </a:t>
            </a:r>
          </a:p>
          <a:p>
            <a:r>
              <a:rPr lang="ru-RU" sz="1600" dirty="0" smtClean="0"/>
              <a:t>2) Графически объяснить написание безударной гласной в корнях глаголов</a:t>
            </a:r>
          </a:p>
          <a:p>
            <a:r>
              <a:rPr lang="ru-RU" sz="1600" dirty="0" smtClean="0"/>
              <a:t>3)  Сделайте морфологический разбор выделенных прилагательных. </a:t>
            </a:r>
          </a:p>
          <a:p>
            <a:r>
              <a:rPr lang="ru-RU" sz="1600" dirty="0" smtClean="0"/>
              <a:t>4) Выпишите из текста собственные имена существительные. Как они пишутся? </a:t>
            </a:r>
          </a:p>
          <a:p>
            <a:r>
              <a:rPr lang="ru-RU" sz="1600" dirty="0" smtClean="0"/>
              <a:t>5) Выполнить фонетический разбор выделенных слов</a:t>
            </a:r>
          </a:p>
          <a:p>
            <a:endParaRPr lang="ru-RU" dirty="0"/>
          </a:p>
        </p:txBody>
      </p:sp>
      <p:pic>
        <p:nvPicPr>
          <p:cNvPr id="33794" name="Picture 2" descr="Зеленое Дерево дуб как экология символ векторные иллюстрации, изолированные на белом фоне Стоковые векторные изображения и Стоко"/>
          <p:cNvPicPr>
            <a:picLocks noChangeAspect="1" noChangeArrowheads="1"/>
          </p:cNvPicPr>
          <p:nvPr/>
        </p:nvPicPr>
        <p:blipFill>
          <a:blip r:embed="rId2"/>
          <a:srcRect/>
          <a:stretch>
            <a:fillRect/>
          </a:stretch>
        </p:blipFill>
        <p:spPr bwMode="auto">
          <a:xfrm>
            <a:off x="6143636" y="3643314"/>
            <a:ext cx="2714644" cy="285752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a252ca3-5a62-4c1c-90a6-29f4710e47f8">AWJJH2MPE6E2-1585558818-408</_dlc_DocId>
    <_dlc_DocIdUrl xmlns="4a252ca3-5a62-4c1c-90a6-29f4710e47f8">
      <Url>http://xn--44-6kcadhwnl3cfdx.xn--p1ai/Kostroma_EDU/kos-sch-29/_layouts/15/DocIdRedir.aspx?ID=AWJJH2MPE6E2-1585558818-408</Url>
      <Description>AWJJH2MPE6E2-1585558818-408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E7A85887BC00AB4B902C95D0D0122006" ma:contentTypeVersion="49" ma:contentTypeDescription="Создание документа." ma:contentTypeScope="" ma:versionID="e1beba7d97727391086f3c76e5681afa">
  <xsd:schema xmlns:xsd="http://www.w3.org/2001/XMLSchema" xmlns:xs="http://www.w3.org/2001/XMLSchema" xmlns:p="http://schemas.microsoft.com/office/2006/metadata/properties" xmlns:ns2="4a252ca3-5a62-4c1c-90a6-29f4710e47f8" targetNamespace="http://schemas.microsoft.com/office/2006/metadata/properties" ma:root="true" ma:fieldsID="644226da6f114a0b9638dd6372d57a13" ns2:_="">
    <xsd:import namespace="4a252ca3-5a62-4c1c-90a6-29f4710e47f8"/>
    <xsd:element name="properties">
      <xsd:complexType>
        <xsd:sequence>
          <xsd:element name="documentManagement">
            <xsd:complexType>
              <xsd:all>
                <xsd:element ref="ns2: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9"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10"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AF956D-4CC3-4405-A56E-611599E378F6}"/>
</file>

<file path=customXml/itemProps2.xml><?xml version="1.0" encoding="utf-8"?>
<ds:datastoreItem xmlns:ds="http://schemas.openxmlformats.org/officeDocument/2006/customXml" ds:itemID="{9290EAEB-5749-47C1-BC9A-DAA28625BEB5}"/>
</file>

<file path=customXml/itemProps3.xml><?xml version="1.0" encoding="utf-8"?>
<ds:datastoreItem xmlns:ds="http://schemas.openxmlformats.org/officeDocument/2006/customXml" ds:itemID="{768C3BF6-CAE7-4099-B302-EC63335968A5}"/>
</file>

<file path=customXml/itemProps4.xml><?xml version="1.0" encoding="utf-8"?>
<ds:datastoreItem xmlns:ds="http://schemas.openxmlformats.org/officeDocument/2006/customXml" ds:itemID="{A2FE0A78-2131-461F-BD8D-492385CCAC4C}"/>
</file>

<file path=docProps/app.xml><?xml version="1.0" encoding="utf-8"?>
<Properties xmlns="http://schemas.openxmlformats.org/officeDocument/2006/extended-properties" xmlns:vt="http://schemas.openxmlformats.org/officeDocument/2006/docPropsVTypes">
  <Template>Equity</Template>
  <TotalTime>711</TotalTime>
  <Words>1122</Words>
  <PresentationFormat>Экран (4:3)</PresentationFormat>
  <Paragraphs>130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Справедливость</vt:lpstr>
      <vt:lpstr>Дидактические материалы по русскому языку на тему «Экология»</vt:lpstr>
      <vt:lpstr>Цель работы</vt:lpstr>
      <vt:lpstr>Актуальность</vt:lpstr>
      <vt:lpstr>Текст№1</vt:lpstr>
      <vt:lpstr>Задания</vt:lpstr>
      <vt:lpstr>Текст№2</vt:lpstr>
      <vt:lpstr>Задания</vt:lpstr>
      <vt:lpstr>Текст№3</vt:lpstr>
      <vt:lpstr>Задания</vt:lpstr>
      <vt:lpstr>Орион</vt:lpstr>
      <vt:lpstr>Задания</vt:lpstr>
      <vt:lpstr>Солнце и снег</vt:lpstr>
      <vt:lpstr>Задания</vt:lpstr>
      <vt:lpstr>Текст№6</vt:lpstr>
      <vt:lpstr>Задания</vt:lpstr>
      <vt:lpstr>Текст№7</vt:lpstr>
      <vt:lpstr>Задания</vt:lpstr>
      <vt:lpstr>Текст№8</vt:lpstr>
      <vt:lpstr>Задания</vt:lpstr>
      <vt:lpstr>Текст№9</vt:lpstr>
      <vt:lpstr>Задания</vt:lpstr>
      <vt:lpstr>Заключение </vt:lpstr>
      <vt:lpstr>Источники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Дидактические материаы по темк «Экология»</dc:title>
  <cp:lastModifiedBy>Admin</cp:lastModifiedBy>
  <cp:revision>70</cp:revision>
  <dcterms:modified xsi:type="dcterms:W3CDTF">2015-04-16T07:06:21Z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0x010100E7A85887BC00AB4B902C95D0D0122006</vt:lpwstr>
  </property>
  <property fmtid="{D5CDD505-2E9C-101B-9397-08002B2CF9AE}" pid="3" name="_dlc_DocIdItemGuid">
    <vt:lpwstr>560b1a3e-5cad-4bc5-8408-06696b4a69d3</vt:lpwstr>
  </property>
</Properties>
</file>