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olors2.xml" ContentType="application/vnd.ms-office.chartcolorstyle+xml"/>
  <Override PartName="/ppt/charts/style2.xml" ContentType="application/vnd.ms-office.chartstyle+xml"/>
  <Override PartName="/ppt/charts/colors1.xml" ContentType="application/vnd.ms-office.chartcolorstyle+xml"/>
  <Override PartName="/ppt/charts/colors3.xml" ContentType="application/vnd.ms-office.chartcolorstyle+xml"/>
  <Override PartName="/ppt/charts/style3.xml" ContentType="application/vnd.ms-office.chartstyle+xml"/>
  <Override PartName="/ppt/charts/style1.xml" ContentType="application/vnd.ms-office.chartstyl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70" r:id="rId3"/>
    <p:sldId id="271" r:id="rId4"/>
    <p:sldId id="272" r:id="rId5"/>
    <p:sldId id="269" r:id="rId6"/>
    <p:sldId id="258" r:id="rId7"/>
    <p:sldId id="259" r:id="rId8"/>
    <p:sldId id="260" r:id="rId9"/>
    <p:sldId id="261" r:id="rId10"/>
    <p:sldId id="262" r:id="rId11"/>
    <p:sldId id="268" r:id="rId12"/>
    <p:sldId id="264" r:id="rId13"/>
    <p:sldId id="274" r:id="rId14"/>
    <p:sldId id="265" r:id="rId15"/>
    <p:sldId id="267" r:id="rId16"/>
    <p:sldId id="266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E3E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>
      <p:cViewPr varScale="1">
        <p:scale>
          <a:sx n="69" d="100"/>
          <a:sy n="69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 smtClean="0"/>
              <a:t>Ассоциациии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деньги</c:v>
                </c:pt>
                <c:pt idx="1">
                  <c:v>долг</c:v>
                </c:pt>
                <c:pt idx="2">
                  <c:v>рабство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0.60000000000000031</c:v>
                </c:pt>
                <c:pt idx="1">
                  <c:v>0.30000000000000016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Варианты ответов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</c:dLbl>
            <c:dLbl>
              <c:idx val="3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Варианты ответов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</c:dLbl>
            <c:dLbl>
              <c:idx val="3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</c:v>
                </c:pt>
                <c:pt idx="1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Популярность банков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ВТБ</c:v>
                </c:pt>
                <c:pt idx="1">
                  <c:v>Совкомбанк</c:v>
                </c:pt>
                <c:pt idx="2">
                  <c:v>Сбербанк</c:v>
                </c:pt>
                <c:pt idx="3">
                  <c:v>РосФинансБанк</c:v>
                </c:pt>
                <c:pt idx="4">
                  <c:v>ПроБизнесБанк</c:v>
                </c:pt>
                <c:pt idx="5">
                  <c:v>прочие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</c:v>
                </c:pt>
                <c:pt idx="1">
                  <c:v>23</c:v>
                </c:pt>
                <c:pt idx="2">
                  <c:v>41.8</c:v>
                </c:pt>
                <c:pt idx="3">
                  <c:v>5.2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FBAF2-8B4A-42D3-AE9A-2B0D1F8AEAB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31625-CBF0-4B21-9672-46C76B2D5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59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31625-CBF0-4B21-9672-46C76B2D5A8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9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Вклад и кредит-два важных компонента </a:t>
            </a:r>
            <a:r>
              <a:rPr lang="en-US" dirty="0" smtClean="0"/>
              <a:t>XXI</a:t>
            </a:r>
            <a:r>
              <a:rPr lang="ru-RU" dirty="0" smtClean="0"/>
              <a:t>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3571876"/>
            <a:ext cx="3429024" cy="15716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Проект по экономике</a:t>
            </a:r>
          </a:p>
          <a:p>
            <a:r>
              <a:rPr lang="ru-RU" dirty="0" smtClean="0"/>
              <a:t> учащихся 11 класса:</a:t>
            </a:r>
          </a:p>
          <a:p>
            <a:r>
              <a:rPr lang="ru-RU" dirty="0" smtClean="0"/>
              <a:t>Смирновой К.</a:t>
            </a:r>
          </a:p>
          <a:p>
            <a:r>
              <a:rPr lang="ru-RU" dirty="0" smtClean="0"/>
              <a:t>Кругловой Ал.</a:t>
            </a:r>
          </a:p>
          <a:p>
            <a:r>
              <a:rPr lang="ru-RU" dirty="0" err="1" smtClean="0"/>
              <a:t>Курдадзе</a:t>
            </a:r>
            <a:r>
              <a:rPr lang="ru-RU" dirty="0" smtClean="0"/>
              <a:t> Н.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 </a:t>
            </a:r>
            <a:r>
              <a:rPr lang="ru-RU" sz="2800" dirty="0" smtClean="0">
                <a:solidFill>
                  <a:srgbClr val="00B0F0"/>
                </a:solidFill>
              </a:rPr>
              <a:t>Вклады и кредиты взаимосвязаны между собой самым прямым образом.</a:t>
            </a:r>
          </a:p>
          <a:p>
            <a:r>
              <a:rPr lang="ru-RU" sz="2800" dirty="0" smtClean="0">
                <a:solidFill>
                  <a:srgbClr val="00B0F0"/>
                </a:solidFill>
              </a:rPr>
              <a:t>Если бы не кто не вкладывал деньги в банки, нечего было бы и давать в кредит, не существовало бы банковской системы.</a:t>
            </a:r>
          </a:p>
          <a:p>
            <a:r>
              <a:rPr lang="ru-RU" sz="2800" dirty="0" smtClean="0">
                <a:solidFill>
                  <a:srgbClr val="00B0F0"/>
                </a:solidFill>
              </a:rPr>
              <a:t>Если вложенных денег не достаточно для выплаты кредитов может возникнуть кризис.</a:t>
            </a:r>
            <a:endParaRPr lang="ru-RU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Как взаимосвязаны между собой вклад и кредит?</a:t>
            </a:r>
            <a:endParaRPr lang="ru-RU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4"/>
                </a:solidFill>
              </a:rPr>
              <a:t>1 этап</a:t>
            </a:r>
            <a:r>
              <a:rPr lang="ru-RU" sz="2400" dirty="0" smtClean="0"/>
              <a:t>– определение цели и задач исследования, разработка плана исследования, подбор информации по теме исследования. </a:t>
            </a:r>
          </a:p>
          <a:p>
            <a:pPr algn="just"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4"/>
                </a:solidFill>
              </a:rPr>
              <a:t>2 этап</a:t>
            </a:r>
            <a:r>
              <a:rPr lang="ru-RU" sz="2400" dirty="0" smtClean="0"/>
              <a:t>– самостоятельная работа в группах, оценивание хода проектной деятельности.</a:t>
            </a:r>
          </a:p>
          <a:p>
            <a:pPr algn="just"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4"/>
                </a:solidFill>
              </a:rPr>
              <a:t>3 этап</a:t>
            </a:r>
            <a:r>
              <a:rPr lang="ru-RU" sz="2400" dirty="0" smtClean="0"/>
              <a:t>– оформление результатов исследований, презентация результатов, итоговое оценивание работ.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n w="11430"/>
                <a:solidFill>
                  <a:srgbClr val="66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Этапы работы над проектом: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Темы для исследования.</a:t>
            </a:r>
            <a:endParaRPr lang="ru-RU" dirty="0">
              <a:solidFill>
                <a:srgbClr val="6600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428736"/>
          <a:ext cx="7143801" cy="4971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67"/>
                <a:gridCol w="2405079"/>
                <a:gridCol w="2357455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Группа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Тема для исследований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Проблемный</a:t>
                      </a:r>
                      <a:r>
                        <a:rPr lang="ru-RU" sz="2400" baseline="0" dirty="0" smtClean="0"/>
                        <a:t> вопрос</a:t>
                      </a:r>
                      <a:endParaRPr lang="ru-RU" sz="2400" dirty="0"/>
                    </a:p>
                  </a:txBody>
                  <a:tcPr/>
                </a:tc>
              </a:tr>
              <a:tr h="12223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Поисковики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Популярность</a:t>
                      </a:r>
                      <a:r>
                        <a:rPr lang="ru-RU" baseline="0" dirty="0" smtClean="0"/>
                        <a:t> различных кредитов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Какие кредиты пользуются наибольшей популярностью?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2223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Аналитики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Взаимосвязь</a:t>
                      </a:r>
                      <a:r>
                        <a:rPr lang="ru-RU" baseline="0" dirty="0" smtClean="0"/>
                        <a:t> кредита и вклада в разные периоды времени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Как менялось</a:t>
                      </a:r>
                      <a:r>
                        <a:rPr lang="ru-RU" baseline="0" dirty="0" smtClean="0"/>
                        <a:t> соотношение вкладов и кредитов в разное время?</a:t>
                      </a:r>
                      <a:endParaRPr lang="ru-RU" dirty="0"/>
                    </a:p>
                  </a:txBody>
                  <a:tcPr/>
                </a:tc>
              </a:tr>
              <a:tr h="12223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Исследователи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Кредиты</a:t>
                      </a:r>
                      <a:r>
                        <a:rPr lang="ru-RU" baseline="0" dirty="0" smtClean="0"/>
                        <a:t>  в наше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Как сегодня проявляются</a:t>
                      </a:r>
                      <a:r>
                        <a:rPr lang="ru-RU" baseline="0" dirty="0" smtClean="0"/>
                        <a:t> кредиты 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90032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43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400" i="1" dirty="0" smtClean="0"/>
              <a:t>Вопрос для исследования: </a:t>
            </a: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Какие кредиты пользуются наибольшей популярностью?</a:t>
            </a:r>
          </a:p>
          <a:p>
            <a:pPr lvl="0"/>
            <a:endParaRPr lang="ru-RU" sz="2400" dirty="0" smtClean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400" i="1" dirty="0" smtClean="0">
                <a:cs typeface="Arial" pitchFamily="34" charset="0"/>
              </a:rPr>
              <a:t>Цель исследования:  </a:t>
            </a: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Проанализировать, какие кредиты пользуются наибольшей популярностью. </a:t>
            </a:r>
          </a:p>
          <a:p>
            <a:pPr lvl="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Что предстоит сделать: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Сходить в банк;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Провести наблюдение за клиентами банка;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Проанализировать, какие кредиты пользуются наибольшей популярностью;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Сделать выводы.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n/>
                <a:solidFill>
                  <a:srgbClr val="6600FF"/>
                </a:solidFill>
              </a:rPr>
              <a:t>Группа «Поисковики»</a:t>
            </a:r>
            <a:r>
              <a:rPr lang="ru-RU" sz="44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4400" dirty="0" smtClean="0">
                <a:ln/>
                <a:solidFill>
                  <a:schemeClr val="accent3"/>
                </a:solidFill>
                <a:effectLst/>
              </a:rPr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Вопрос для исследования: </a:t>
            </a:r>
            <a:r>
              <a:rPr lang="ru-RU" sz="2000" dirty="0" smtClean="0">
                <a:solidFill>
                  <a:srgbClr val="00B0F0"/>
                </a:solidFill>
              </a:rPr>
              <a:t>Как менялось соотношение вкладов и кредитов в разное время?</a:t>
            </a:r>
            <a:endParaRPr lang="ru-RU" sz="32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sz="2000" dirty="0" smtClean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000" i="1" dirty="0" smtClean="0">
                <a:cs typeface="Arial" pitchFamily="34" charset="0"/>
              </a:rPr>
              <a:t>Цель исследования: </a:t>
            </a:r>
            <a:r>
              <a:rPr lang="ru-RU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Проанализировать, </a:t>
            </a:r>
            <a:r>
              <a:rPr lang="ru-RU" sz="2000" dirty="0" smtClean="0">
                <a:solidFill>
                  <a:srgbClr val="00B0F0"/>
                </a:solidFill>
              </a:rPr>
              <a:t>Как менялось соотношение вкладов и кредитов в разное время</a:t>
            </a:r>
            <a:r>
              <a:rPr lang="ru-RU" sz="20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предстоит сделать: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Выбрать банк, который будем исследовать;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Посмотреть, как менялось соотношение спроса и предложения в данном банке в разные периоды;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Сделать выводы.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n/>
                <a:solidFill>
                  <a:srgbClr val="6600FF"/>
                </a:solidFill>
              </a:rPr>
              <a:t>Группа «Аналитики»</a:t>
            </a:r>
            <a:r>
              <a:rPr lang="ru-RU" sz="4400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4400" dirty="0" smtClean="0">
                <a:ln/>
                <a:solidFill>
                  <a:schemeClr val="accent3"/>
                </a:solidFill>
                <a:effectLst/>
              </a:rPr>
            </a:br>
            <a:endParaRPr lang="ru-RU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i="1" dirty="0" smtClean="0"/>
              <a:t>Вопрос для исследования: </a:t>
            </a:r>
            <a:r>
              <a:rPr lang="ru-RU" sz="2000" dirty="0" smtClean="0">
                <a:solidFill>
                  <a:srgbClr val="00B0F0"/>
                </a:solidFill>
              </a:rPr>
              <a:t>Как сегодня проявляются кредиты ?</a:t>
            </a:r>
          </a:p>
          <a:p>
            <a:pPr lvl="0"/>
            <a:endParaRPr lang="ru-RU" sz="2000" dirty="0" smtClean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000" i="1" dirty="0" smtClean="0">
                <a:cs typeface="Arial" pitchFamily="34" charset="0"/>
              </a:rPr>
              <a:t>Цель исследования: </a:t>
            </a:r>
            <a:r>
              <a:rPr lang="ru-RU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Проанализировать, конкретный банк на кредитование автомобиля</a:t>
            </a:r>
            <a:r>
              <a:rPr lang="ru-RU" sz="2000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предстоит сделать: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Посмотреть на примере конкретного банка размер выплаты кредита за автомобиль в месяц;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Проанализировать все полученные данные;</a:t>
            </a:r>
          </a:p>
          <a:p>
            <a:pPr lvl="0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Сделать выводы.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ln/>
                <a:solidFill>
                  <a:srgbClr val="6600FF"/>
                </a:solidFill>
              </a:rPr>
              <a:t>Группа «Исследователи»</a:t>
            </a:r>
            <a:endParaRPr lang="ru-RU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всем данным мы выявили, что в настоящее время нельзя обойтись без кредитов и вкладов .Так как они реализуют наши мечты. Из проделанной нами работы смело могу заявить о том, что кредиты больше востребованы ,чем вклады, а на наш взгляд лучше взять кредит, чем сделать вклад. Ведь лучше сейчас воплотить мечту в жизнь, а потом выплачивать за это деньги. Чем копить и откладывать.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14482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чем ассоциируется у вас понятие банк?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95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06433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Есть ли кредит у ваших родителей?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97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73690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Если бы была возможность ,вы бы взяли кредит?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24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7686700" cy="15190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Что лучше: вложить или взять. Заимствование-шаг вперед или два назад.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428868"/>
            <a:ext cx="8229600" cy="1143000"/>
          </a:xfrm>
        </p:spPr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Проблема</a:t>
            </a: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357158" y="1214422"/>
            <a:ext cx="7686700" cy="151904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1"/>
          <p:cNvSpPr txBox="1">
            <a:spLocks/>
          </p:cNvSpPr>
          <p:nvPr/>
        </p:nvSpPr>
        <p:spPr>
          <a:xfrm>
            <a:off x="500034" y="3357562"/>
            <a:ext cx="7686700" cy="151904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Выяснить: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sz="2700" dirty="0"/>
              <a:t>К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акую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роль играют </a:t>
            </a:r>
            <a:r>
              <a:rPr lang="ru-RU" sz="2700" dirty="0" smtClean="0"/>
              <a:t>вклады и кредиты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жизни каждого человека?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>
              <a:buSzPct val="73000"/>
              <a:buFont typeface="Wingdings" pitchFamily="2" charset="2"/>
              <a:buChar char=""/>
            </a:pPr>
            <a:r>
              <a:rPr lang="ru-RU" dirty="0" smtClean="0">
                <a:solidFill>
                  <a:srgbClr val="0070C0"/>
                </a:solidFill>
              </a:rPr>
              <a:t>Что такое банк?</a:t>
            </a:r>
          </a:p>
          <a:p>
            <a:pPr>
              <a:buSzPct val="73000"/>
              <a:buFont typeface="Wingdings" pitchFamily="2" charset="2"/>
              <a:buChar char=""/>
            </a:pPr>
            <a:r>
              <a:rPr lang="ru-RU" dirty="0" smtClean="0">
                <a:solidFill>
                  <a:srgbClr val="0070C0"/>
                </a:solidFill>
              </a:rPr>
              <a:t>Что такое кредит?</a:t>
            </a:r>
          </a:p>
          <a:p>
            <a:pPr>
              <a:buSzPct val="73000"/>
              <a:buFont typeface="Wingdings" pitchFamily="2" charset="2"/>
              <a:buChar char=""/>
            </a:pPr>
            <a:r>
              <a:rPr lang="ru-RU" dirty="0" smtClean="0">
                <a:solidFill>
                  <a:srgbClr val="0070C0"/>
                </a:solidFill>
              </a:rPr>
              <a:t>Что такое вклад?</a:t>
            </a:r>
          </a:p>
          <a:p>
            <a:pPr>
              <a:buSzPct val="73000"/>
              <a:buFont typeface="Wingdings" pitchFamily="2" charset="2"/>
              <a:buChar char=""/>
            </a:pPr>
            <a:r>
              <a:rPr lang="ru-RU" dirty="0" smtClean="0">
                <a:solidFill>
                  <a:srgbClr val="0070C0"/>
                </a:solidFill>
              </a:rPr>
              <a:t>Как взаимосвязаны между собой вклад и кредит?</a:t>
            </a:r>
          </a:p>
          <a:p>
            <a:pPr>
              <a:buSzPct val="73000"/>
              <a:buFont typeface="Wingdings" pitchFamily="2" charset="2"/>
              <a:buChar char=""/>
            </a:pPr>
            <a:r>
              <a:rPr lang="ru-RU" dirty="0" smtClean="0">
                <a:solidFill>
                  <a:srgbClr val="0070C0"/>
                </a:solidFill>
              </a:rPr>
              <a:t>Наш эксперимент</a:t>
            </a:r>
          </a:p>
          <a:p>
            <a:pPr>
              <a:buSzPct val="73000"/>
              <a:buFont typeface="Wingdings" pitchFamily="2" charset="2"/>
              <a:buChar char=""/>
            </a:pPr>
            <a:r>
              <a:rPr lang="ru-RU" dirty="0" smtClean="0">
                <a:solidFill>
                  <a:srgbClr val="0070C0"/>
                </a:solidFill>
              </a:rPr>
              <a:t>Контрольная проверка</a:t>
            </a:r>
          </a:p>
          <a:p>
            <a:pPr>
              <a:buSzPct val="73000"/>
              <a:buFont typeface="Wingdings" pitchFamily="2" charset="2"/>
              <a:buChar char=""/>
            </a:pPr>
            <a:r>
              <a:rPr lang="ru-RU" dirty="0" smtClean="0">
                <a:solidFill>
                  <a:srgbClr val="0070C0"/>
                </a:solidFill>
              </a:rPr>
              <a:t>Выводы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Содержание:</a:t>
            </a:r>
            <a:endParaRPr lang="ru-RU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Банк -финансово-кредитный институт, основной функцией которого является оказание финансовых услуг юридическим и физическим лицам.</a:t>
            </a:r>
          </a:p>
          <a:p>
            <a:r>
              <a:rPr lang="ru-RU" sz="2800" dirty="0" smtClean="0">
                <a:solidFill>
                  <a:srgbClr val="00B0F0"/>
                </a:solidFill>
              </a:rPr>
              <a:t>В России банки появились в XVIII веке.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Банк</a:t>
            </a:r>
            <a:endParaRPr lang="ru-RU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00B0F0"/>
                </a:solidFill>
              </a:rPr>
              <a:t>Кредит - ссуда в денежной или натуральной форме, предоставляемая физическим или юридическим лицом (кредитором) другому физическому или юридическому лицу (заемщику) на условиях возвратности и, как правило, </a:t>
            </a:r>
            <a:r>
              <a:rPr lang="ru-RU" sz="2200" dirty="0" err="1" smtClean="0">
                <a:solidFill>
                  <a:srgbClr val="00B0F0"/>
                </a:solidFill>
              </a:rPr>
              <a:t>возмездности</a:t>
            </a:r>
            <a:r>
              <a:rPr lang="ru-RU" sz="2200" dirty="0" smtClean="0">
                <a:solidFill>
                  <a:srgbClr val="00B0F0"/>
                </a:solidFill>
              </a:rPr>
              <a:t>.</a:t>
            </a:r>
          </a:p>
          <a:p>
            <a:r>
              <a:rPr lang="ru-RU" sz="2200" dirty="0" smtClean="0">
                <a:solidFill>
                  <a:srgbClr val="00B0F0"/>
                </a:solidFill>
              </a:rPr>
              <a:t>Основными видами кредита являются: банковский кредит (дается банками предприятиям, фирмам, компаниям, населению в виде денежных ссуд); коммерческий кредит; потребительский кредит; международный кредит (охватывает экономические отношения между странами)</a:t>
            </a:r>
            <a:endParaRPr lang="ru-RU" sz="2200" dirty="0">
              <a:solidFill>
                <a:srgbClr val="00B0F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Кредит</a:t>
            </a:r>
            <a:endParaRPr lang="ru-RU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00B0F0"/>
                </a:solidFill>
              </a:rPr>
              <a:t>Вклад — денежные средства, внесённые физическим или юридическим лицом в финансовое учреждение (в кредитное учреждение, прежде всего в банк) или в предприятие на хранение, в рост или для участия в получении прибыли.</a:t>
            </a:r>
          </a:p>
          <a:p>
            <a:r>
              <a:rPr lang="ru-RU" sz="2200" dirty="0" smtClean="0">
                <a:solidFill>
                  <a:srgbClr val="00B0F0"/>
                </a:solidFill>
              </a:rPr>
              <a:t>Исторически также вклад в России — пожертвование в пользу церквей и монастырей или богоугодных, или учебных заведений. Такие вклады нельзя было взять обратно</a:t>
            </a:r>
            <a:endParaRPr lang="ru-RU" sz="2200" dirty="0">
              <a:solidFill>
                <a:srgbClr val="00B0F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600FF"/>
                </a:solidFill>
              </a:rPr>
              <a:t>Вклад</a:t>
            </a:r>
            <a:endParaRPr lang="ru-RU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AWJJH2MPE6E2-1585558818-405</_dlc_DocId>
    <_dlc_DocIdUrl xmlns="4a252ca3-5a62-4c1c-90a6-29f4710e47f8">
      <Url>https://xn--44-6kcadhwnl3cfdx.xn--p1ai/Kostroma_EDU/kos-sch-29/_layouts/15/DocIdRedir.aspx?ID=AWJJH2MPE6E2-1585558818-405</Url>
      <Description>AWJJH2MPE6E2-1585558818-405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46073A-0C68-4B9C-AF8A-3DC3FA7A445B}"/>
</file>

<file path=customXml/itemProps2.xml><?xml version="1.0" encoding="utf-8"?>
<ds:datastoreItem xmlns:ds="http://schemas.openxmlformats.org/officeDocument/2006/customXml" ds:itemID="{09797588-F9EC-4A81-8DF3-4CB1300ED003}"/>
</file>

<file path=customXml/itemProps3.xml><?xml version="1.0" encoding="utf-8"?>
<ds:datastoreItem xmlns:ds="http://schemas.openxmlformats.org/officeDocument/2006/customXml" ds:itemID="{BE4FBEC8-13F6-4BF1-A46E-1BA042CF56C5}"/>
</file>

<file path=customXml/itemProps4.xml><?xml version="1.0" encoding="utf-8"?>
<ds:datastoreItem xmlns:ds="http://schemas.openxmlformats.org/officeDocument/2006/customXml" ds:itemID="{29EF7413-FB7D-4BC7-8992-E72E1FDFF266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251</TotalTime>
  <Words>668</Words>
  <Application>Microsoft Office PowerPoint</Application>
  <PresentationFormat>Экран (4:3)</PresentationFormat>
  <Paragraphs>98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Вклад и кредит-два важных компонента XXIвека</vt:lpstr>
      <vt:lpstr>С чем ассоциируется у вас понятие банк? </vt:lpstr>
      <vt:lpstr>Есть ли кредит у ваших родителей?</vt:lpstr>
      <vt:lpstr>Если бы была возможность ,вы бы взяли кредит?</vt:lpstr>
      <vt:lpstr>Цель:</vt:lpstr>
      <vt:lpstr>Содержание:</vt:lpstr>
      <vt:lpstr>Банк</vt:lpstr>
      <vt:lpstr>Кредит</vt:lpstr>
      <vt:lpstr>Вклад</vt:lpstr>
      <vt:lpstr>Как взаимосвязаны между собой вклад и кредит?</vt:lpstr>
      <vt:lpstr>Этапы работы над проектом: </vt:lpstr>
      <vt:lpstr>Темы для исследования.</vt:lpstr>
      <vt:lpstr>Презентация PowerPoint</vt:lpstr>
      <vt:lpstr>Группа «Поисковики» </vt:lpstr>
      <vt:lpstr>Группа «Аналитики» </vt:lpstr>
      <vt:lpstr>Группа «Исследователи»</vt:lpstr>
      <vt:lpstr>Вывод: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Банки России</dc:title>
  <dc:creator>Лариса</dc:creator>
  <cp:lastModifiedBy>Пользователь</cp:lastModifiedBy>
  <cp:revision>31</cp:revision>
  <dcterms:modified xsi:type="dcterms:W3CDTF">2015-05-18T05:42:28Z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0dd6eb2e-689e-4032-8f5c-4d788ce41664</vt:lpwstr>
  </property>
</Properties>
</file>