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69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6A33E-DB9C-4FB1-B2EA-72A176F12A7B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4B5F2-071A-4B13-977F-D8C752BB57B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95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469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Рекомендации составлены с учетом требований Приказа </a:t>
            </a:r>
            <a:r>
              <a:rPr lang="ru-RU" dirty="0" err="1" smtClean="0"/>
              <a:t>Рособрнадзора</a:t>
            </a:r>
            <a:r>
              <a:rPr lang="ru-RU" dirty="0" smtClean="0"/>
              <a:t> от 29.05.2014 N 785 "Об утверждении требований к структуре официального сайта образовательной организации в информационно-телекоммуникационной сети "Интернет" и формату представления на нем информации" (Зарегистрировано в Минюсте России 04.08.2014 N 33423).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8052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Портфолио составляется с целью оперативного мониторинга профессионального роста педагога и анализа его профессиональных достижений.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3550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Электронный портфолио может быть представлен на электронном носителе (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-диске, флэш-накопитель) как структурированный набор документов, подтверждающих достижения педагога.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Публикация материалов электронного портфолио также может производится в сети Интернет и представлять собой личный кабинет на сайте/представительстве образовательной организации.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8615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 формировании электронного портфолио необходимо предоставить общую информацию о педагогическом работнике (ФИО, место работы, должность, стаж работы в данной должности, в том числе в данном месте работы, квалификационная категория, образование, название учебного заведения, год его окончания, специальность по диплому), пример оформления представлен на Рис. 1, и отразить профессиональные достижения педагога.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оформления аттестационной документации 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-диск это может быть отдельный файл.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2912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Сведения о профессиональной деятельности педагогического работника образовательной организации должны быть представлены в соответствии с </a:t>
            </a: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картой для осуществления всестороннего анализа профессиональной деятельности педагогических работников образовательных организаций, в целях установления квалификационной категории.</a:t>
            </a:r>
            <a:endParaRPr lang="ru-RU" sz="120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размещения материалов на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-диске каждому разделу должна соответствовать отдельная папка (Рис. 2).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4663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случае размещения материалов на сайте\представительстве образовательной организации каждый раздел необходимо представить персональной ссылкой (Рис. 3).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4B5F2-071A-4B13-977F-D8C752BB57B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367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992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802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977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90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270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653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957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397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181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8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0141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666F-AA9E-40D5-8BBA-D8E3AB61D63E}" type="datetimeFigureOut">
              <a:rPr lang="ru-RU" smtClean="0"/>
              <a:pPr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60786-4B17-42D8-BC89-5226D4A6A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1916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0;&#1085;&#1072;&#1083;&#1080;&#1090;&#1080;&#1095;&#1077;&#1089;&#1082;&#1080;&#1081;%20&#1086;&#1090;&#1095;&#1077;&#1090;_&#1091;&#1095;&#1080;&#1090;&#1077;&#1083;&#1100;,%20&#1087;&#1088;&#1077;&#1087;&#1086;&#1076;&#1072;&#1074;&#1072;&#1090;&#1077;&#1083;&#1100;_&#1084;&#1072;&#1089;&#1090;&#1077;&#1088;%20&#1055;&#1054;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6;&#1083;&#1086;&#1078;&#1077;&#1085;&#1080;&#1077;%20&#1086;&#1073;%20&#1101;&#1083;&#1077;&#1082;&#1090;&#1088;&#1086;&#1085;&#1085;&#1086;&#1084;%20&#1087;&#1086;&#1088;&#1090;&#1092;&#1086;&#1083;&#1080;&#1086;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«Портфолио педагога как система оценки профессиональной деятельности»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Смирнова А. Ю.</a:t>
            </a:r>
          </a:p>
          <a:p>
            <a:r>
              <a:rPr lang="ru-RU" dirty="0" smtClean="0"/>
              <a:t>14 сентября 2015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67054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При техническом размещении материалов необходимо придерживаться следующих общих рекомендаций: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материалы </a:t>
            </a:r>
            <a:r>
              <a:rPr lang="ru-RU" dirty="0"/>
              <a:t>электронного портфолио доступны к </a:t>
            </a:r>
            <a:r>
              <a:rPr lang="ru-RU" dirty="0" smtClean="0"/>
              <a:t>просмотру специалистами</a:t>
            </a:r>
            <a:r>
              <a:rPr lang="ru-RU" dirty="0"/>
              <a:t>, участвующими в аттестации педагога;</a:t>
            </a:r>
          </a:p>
          <a:p>
            <a:pPr lvl="0"/>
            <a:r>
              <a:rPr lang="ru-RU" dirty="0"/>
              <a:t>интерфейс и содержание ресурса интуитивны понятны;</a:t>
            </a:r>
          </a:p>
          <a:p>
            <a:pPr lvl="0"/>
            <a:r>
              <a:rPr lang="ru-RU" dirty="0"/>
              <a:t>файлы документов, размещенные в портфолио представлены в форматах, удобных для просмотра (</a:t>
            </a:r>
            <a:r>
              <a:rPr lang="ru-RU" dirty="0" err="1"/>
              <a:t>Portable</a:t>
            </a:r>
            <a:r>
              <a:rPr lang="ru-RU" dirty="0"/>
              <a:t> </a:t>
            </a:r>
            <a:r>
              <a:rPr lang="ru-RU" dirty="0" err="1"/>
              <a:t>Document</a:t>
            </a:r>
            <a:r>
              <a:rPr lang="ru-RU" dirty="0"/>
              <a:t> </a:t>
            </a:r>
            <a:r>
              <a:rPr lang="ru-RU" dirty="0" err="1"/>
              <a:t>Files</a:t>
            </a:r>
            <a:r>
              <a:rPr lang="ru-RU" dirty="0"/>
              <a:t> (.</a:t>
            </a:r>
            <a:r>
              <a:rPr lang="ru-RU" dirty="0" err="1"/>
              <a:t>pdf</a:t>
            </a:r>
            <a:r>
              <a:rPr lang="ru-RU" dirty="0"/>
              <a:t>),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Word</a:t>
            </a:r>
            <a:r>
              <a:rPr lang="ru-RU" dirty="0"/>
              <a:t> / </a:t>
            </a:r>
            <a:r>
              <a:rPr lang="ru-RU" dirty="0" err="1"/>
              <a:t>Microsofr</a:t>
            </a:r>
            <a:r>
              <a:rPr lang="ru-RU" dirty="0"/>
              <a:t> </a:t>
            </a:r>
            <a:r>
              <a:rPr lang="ru-RU" dirty="0" err="1"/>
              <a:t>Excel</a:t>
            </a:r>
            <a:r>
              <a:rPr lang="ru-RU" dirty="0"/>
              <a:t> (.</a:t>
            </a:r>
            <a:r>
              <a:rPr lang="ru-RU" dirty="0" err="1"/>
              <a:t>doc</a:t>
            </a:r>
            <a:r>
              <a:rPr lang="ru-RU" dirty="0"/>
              <a:t>, .</a:t>
            </a:r>
            <a:r>
              <a:rPr lang="ru-RU" dirty="0" err="1"/>
              <a:t>docx</a:t>
            </a:r>
            <a:r>
              <a:rPr lang="ru-RU" dirty="0"/>
              <a:t>, .</a:t>
            </a:r>
            <a:r>
              <a:rPr lang="ru-RU" dirty="0" err="1"/>
              <a:t>xls</a:t>
            </a:r>
            <a:r>
              <a:rPr lang="ru-RU" dirty="0"/>
              <a:t>, .</a:t>
            </a:r>
            <a:r>
              <a:rPr lang="ru-RU" dirty="0" err="1"/>
              <a:t>xlsx</a:t>
            </a:r>
            <a:r>
              <a:rPr lang="ru-RU" dirty="0"/>
              <a:t>), </a:t>
            </a:r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/>
              <a:t>Document</a:t>
            </a:r>
            <a:r>
              <a:rPr lang="ru-RU" dirty="0"/>
              <a:t> </a:t>
            </a:r>
            <a:r>
              <a:rPr lang="ru-RU" dirty="0" err="1"/>
              <a:t>Files</a:t>
            </a:r>
            <a:r>
              <a:rPr lang="ru-RU" dirty="0"/>
              <a:t> (.</a:t>
            </a:r>
            <a:r>
              <a:rPr lang="ru-RU" dirty="0" err="1"/>
              <a:t>odt</a:t>
            </a:r>
            <a:r>
              <a:rPr lang="ru-RU" dirty="0"/>
              <a:t>, .</a:t>
            </a:r>
            <a:r>
              <a:rPr lang="ru-RU" dirty="0" err="1"/>
              <a:t>ods</a:t>
            </a:r>
            <a:r>
              <a:rPr lang="ru-RU" dirty="0"/>
              <a:t>), </a:t>
            </a:r>
            <a:r>
              <a:rPr lang="ru-RU" dirty="0" err="1"/>
              <a:t>Portable</a:t>
            </a:r>
            <a:r>
              <a:rPr lang="ru-RU" dirty="0"/>
              <a:t> </a:t>
            </a:r>
            <a:r>
              <a:rPr lang="ru-RU" dirty="0" err="1"/>
              <a:t>Network</a:t>
            </a:r>
            <a:r>
              <a:rPr lang="ru-RU" dirty="0"/>
              <a:t> </a:t>
            </a:r>
            <a:r>
              <a:rPr lang="ru-RU" dirty="0" err="1"/>
              <a:t>Graphics</a:t>
            </a:r>
            <a:r>
              <a:rPr lang="ru-RU" dirty="0"/>
              <a:t> (.</a:t>
            </a:r>
            <a:r>
              <a:rPr lang="ru-RU" dirty="0" err="1"/>
              <a:t>png</a:t>
            </a:r>
            <a:r>
              <a:rPr lang="ru-RU" dirty="0"/>
              <a:t>), </a:t>
            </a:r>
            <a:r>
              <a:rPr lang="ru-RU" dirty="0" err="1"/>
              <a:t>Joint</a:t>
            </a:r>
            <a:r>
              <a:rPr lang="ru-RU" dirty="0"/>
              <a:t> </a:t>
            </a:r>
            <a:r>
              <a:rPr lang="ru-RU" dirty="0" err="1"/>
              <a:t>Photographic</a:t>
            </a:r>
            <a:r>
              <a:rPr lang="ru-RU" dirty="0"/>
              <a:t> </a:t>
            </a:r>
            <a:r>
              <a:rPr lang="ru-RU" dirty="0" err="1"/>
              <a:t>Experts</a:t>
            </a:r>
            <a:r>
              <a:rPr lang="ru-RU" dirty="0"/>
              <a:t> </a:t>
            </a:r>
            <a:r>
              <a:rPr lang="ru-RU" dirty="0" err="1"/>
              <a:t>Group</a:t>
            </a:r>
            <a:r>
              <a:rPr lang="ru-RU" dirty="0"/>
              <a:t> (.</a:t>
            </a:r>
            <a:r>
              <a:rPr lang="ru-RU" dirty="0" err="1"/>
              <a:t>jpeg</a:t>
            </a:r>
            <a:r>
              <a:rPr lang="ru-RU" dirty="0"/>
              <a:t>, .</a:t>
            </a:r>
            <a:r>
              <a:rPr lang="ru-RU" dirty="0" err="1"/>
              <a:t>jpg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копии документов, представленные в портфолио, представлены с цветными печатями;</a:t>
            </a:r>
          </a:p>
          <a:p>
            <a:pPr lvl="0"/>
            <a:r>
              <a:rPr lang="ru-RU" dirty="0"/>
              <a:t>материалы оптимизированы для просмотра: отклик страниц (в случае размещения материалов на сайте) не затруднен загрузкой объёмных по размеру изображений, презентаций и др</a:t>
            </a:r>
            <a:r>
              <a:rPr lang="ru-RU" dirty="0" smtClean="0"/>
              <a:t>. файлов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955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Общая информация о педагогическом работнике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r>
              <a:rPr lang="ru-RU" sz="1600" dirty="0" smtClean="0"/>
              <a:t>Рис</a:t>
            </a:r>
            <a:r>
              <a:rPr lang="ru-RU" sz="1600" dirty="0"/>
              <a:t>. 1. Пример оформления раздела </a:t>
            </a:r>
          </a:p>
          <a:p>
            <a:pPr marL="0" indent="0" algn="ctr">
              <a:buNone/>
            </a:pPr>
            <a:r>
              <a:rPr lang="ru-RU" sz="1600" dirty="0"/>
              <a:t>«Общая информация о педагогическом </a:t>
            </a:r>
            <a:r>
              <a:rPr lang="ru-RU" sz="1600" dirty="0" smtClean="0"/>
              <a:t>работнике»</a:t>
            </a:r>
          </a:p>
          <a:p>
            <a:pPr marL="0" indent="0" algn="ctr">
              <a:buNone/>
            </a:pPr>
            <a:endParaRPr lang="ru-RU" sz="1600" dirty="0" smtClean="0"/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581722"/>
            <a:ext cx="7560840" cy="26656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115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800" dirty="0"/>
              <a:t>С</a:t>
            </a:r>
            <a:r>
              <a:rPr lang="ru-RU" sz="3800" dirty="0" smtClean="0"/>
              <a:t>ведения о профессиональной деятельности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300" dirty="0" smtClean="0"/>
              <a:t>Рис.2</a:t>
            </a:r>
            <a:r>
              <a:rPr lang="ru-RU" sz="2300" dirty="0"/>
              <a:t>. Пример оформления разделов </a:t>
            </a:r>
          </a:p>
          <a:p>
            <a:pPr marL="0" indent="0" algn="ctr">
              <a:buNone/>
            </a:pPr>
            <a:r>
              <a:rPr lang="ru-RU" sz="2300" dirty="0"/>
              <a:t>портфолио на </a:t>
            </a:r>
            <a:r>
              <a:rPr lang="en-US" sz="2300" dirty="0"/>
              <a:t>CD</a:t>
            </a:r>
            <a:r>
              <a:rPr lang="ru-RU" sz="2300" dirty="0"/>
              <a:t>-диске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7776864" cy="28003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4976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404664"/>
            <a:ext cx="8229600" cy="4525963"/>
          </a:xfrm>
        </p:spPr>
        <p:txBody>
          <a:bodyPr/>
          <a:lstStyle/>
          <a:p>
            <a:pPr algn="ctr"/>
            <a:r>
              <a:rPr lang="ru-RU" sz="2800" dirty="0" smtClean="0"/>
              <a:t>Сведения о профессиональной деятельности </a:t>
            </a:r>
            <a:r>
              <a:rPr lang="ru-RU" sz="2000" i="1" dirty="0" smtClean="0"/>
              <a:t>(пример оформления разделов В сети Интернет)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84784"/>
            <a:ext cx="5400600" cy="48965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6769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Сумма баллов для определения квалификационной </a:t>
            </a:r>
            <a:r>
              <a:rPr lang="ru-RU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категории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71614"/>
          <a:ext cx="8229599" cy="4580256"/>
        </p:xfrm>
        <a:graphic>
          <a:graphicData uri="http://schemas.openxmlformats.org/drawingml/2006/table">
            <a:tbl>
              <a:tblPr/>
              <a:tblGrid>
                <a:gridCol w="3214791"/>
                <a:gridCol w="2507404"/>
                <a:gridCol w="2507404"/>
              </a:tblGrid>
              <a:tr h="4071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Педагогические работники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баллов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 первую квалификационную категорию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баллов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 высшую квалификационную категорию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7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Учитель  предметов, входящих в перечень ЕГЭ и ОГЭ (ГИА)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 280 до 600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600 и выше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Учитель начальных классов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 240 до 500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500 и выше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Учитель прочих предметов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 240 до 550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550 и выше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70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Учитель 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(только домашнее обучение, центр образования)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от 215 до 530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530   и выше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Учитель специального (коррекционного) образовательного учреждения (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вида)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от 165 до 400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400  и выше</a:t>
                      </a:r>
                    </a:p>
                  </a:txBody>
                  <a:tcPr marL="59779" marR="597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Приказ № 1494 от 10.07.2015 г.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hangingPunct="0">
              <a:buNone/>
            </a:pPr>
            <a:r>
              <a:rPr lang="ru-RU" dirty="0" smtClean="0"/>
              <a:t>«</a:t>
            </a:r>
            <a:r>
              <a:rPr lang="ru-RU" b="1" dirty="0" smtClean="0"/>
              <a:t>ПОЛОЖЕНИЕ</a:t>
            </a:r>
            <a:r>
              <a:rPr lang="ru-RU" dirty="0" smtClean="0"/>
              <a:t> </a:t>
            </a:r>
            <a:r>
              <a:rPr lang="ru-RU" b="1" dirty="0" smtClean="0"/>
              <a:t> </a:t>
            </a:r>
            <a:r>
              <a:rPr lang="ru-RU" b="1" dirty="0"/>
              <a:t>о формах и процедурах  аттестации педагогических работников государственных и муниципальных образовательных учреждений     </a:t>
            </a:r>
            <a:r>
              <a:rPr lang="ru-RU" b="1" dirty="0" smtClean="0"/>
              <a:t>Костромской области</a:t>
            </a:r>
            <a:r>
              <a:rPr lang="ru-RU" dirty="0" smtClean="0"/>
              <a:t>»</a:t>
            </a:r>
          </a:p>
          <a:p>
            <a:pPr hangingPunct="0"/>
            <a:r>
              <a:rPr lang="ru-RU" dirty="0"/>
              <a:t>Оценка профессиональной деятельности педагогических работников  осуществляется на основе результатов их работы.</a:t>
            </a:r>
          </a:p>
          <a:p>
            <a:pPr hangingPunct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1413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hangingPunct="0">
              <a:buNone/>
            </a:pPr>
            <a:r>
              <a:rPr lang="ru-RU" dirty="0"/>
              <a:t>В целях осуществления всестороннего анализа профессиональной  деятельности педагогического работника  предлагаются следующие формы проведения аттестации:</a:t>
            </a:r>
          </a:p>
          <a:p>
            <a:pPr marL="514350" indent="-514350" hangingPunct="0">
              <a:buAutoNum type="arabicParenR"/>
            </a:pPr>
            <a:r>
              <a:rPr lang="ru-RU" dirty="0" smtClean="0">
                <a:solidFill>
                  <a:srgbClr val="FF0000"/>
                </a:solidFill>
              </a:rPr>
              <a:t>посещение  </a:t>
            </a:r>
            <a:r>
              <a:rPr lang="ru-RU" dirty="0">
                <a:solidFill>
                  <a:srgbClr val="FF0000"/>
                </a:solidFill>
              </a:rPr>
              <a:t>и анализ уроков </a:t>
            </a:r>
            <a:r>
              <a:rPr lang="ru-RU" dirty="0"/>
              <a:t>(занятий) аттестуемого работника (не менее 3-х), в исключительных случаях представление </a:t>
            </a:r>
            <a:r>
              <a:rPr lang="ru-RU" dirty="0" err="1"/>
              <a:t>видеоуроков</a:t>
            </a:r>
            <a:r>
              <a:rPr lang="ru-RU" dirty="0"/>
              <a:t> (</a:t>
            </a:r>
            <a:r>
              <a:rPr lang="ru-RU" dirty="0" err="1"/>
              <a:t>видеозанятий</a:t>
            </a:r>
            <a:r>
              <a:rPr lang="ru-RU" dirty="0"/>
              <a:t>) аттестуемого работника (не более 2-х) </a:t>
            </a:r>
            <a:endParaRPr lang="ru-RU" dirty="0" smtClean="0"/>
          </a:p>
          <a:p>
            <a:pPr marL="514350" indent="-514350" hangingPunct="0">
              <a:buAutoNum type="arabicParenR"/>
            </a:pPr>
            <a:r>
              <a:rPr lang="ru-RU" dirty="0" smtClean="0"/>
              <a:t>представление </a:t>
            </a:r>
            <a:r>
              <a:rPr lang="ru-RU" dirty="0"/>
              <a:t>результатов профессиональной деятельности в форме </a:t>
            </a:r>
            <a:r>
              <a:rPr lang="ru-RU" dirty="0">
                <a:solidFill>
                  <a:srgbClr val="FF0000"/>
                </a:solidFill>
              </a:rPr>
              <a:t>аналитического отчета</a:t>
            </a:r>
            <a:r>
              <a:rPr lang="ru-RU" dirty="0"/>
              <a:t>,  </a:t>
            </a:r>
          </a:p>
          <a:p>
            <a:pPr marL="0" indent="0" hangingPunct="0">
              <a:buNone/>
            </a:pPr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>
                <a:solidFill>
                  <a:srgbClr val="FF0000"/>
                </a:solidFill>
              </a:rPr>
              <a:t>электронное </a:t>
            </a:r>
            <a:r>
              <a:rPr lang="ru-RU" dirty="0" smtClean="0">
                <a:solidFill>
                  <a:srgbClr val="FF0000"/>
                </a:solidFill>
              </a:rPr>
              <a:t>портфолио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84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ru-RU" dirty="0"/>
              <a:t>Для педагогического работника, проходящего аттестацию  </a:t>
            </a:r>
            <a:r>
              <a:rPr lang="ru-RU" b="1" dirty="0">
                <a:solidFill>
                  <a:srgbClr val="FF0000"/>
                </a:solidFill>
              </a:rPr>
              <a:t>в целях установления </a:t>
            </a:r>
            <a:r>
              <a:rPr lang="ru-RU" dirty="0"/>
              <a:t>квалификационной категории (первой или высшей)  впервые, посещение уроков/занятий (не менее 3-х) специалистами является обязательным</a:t>
            </a:r>
            <a:r>
              <a:rPr lang="ru-RU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949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Аналитический отчет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b="1" dirty="0">
                <a:hlinkClick r:id="rId2" action="ppaction://hlinkfile"/>
              </a:rPr>
              <a:t>Результаты освоения обучающимися образовательных программ и показатели динамики их </a:t>
            </a:r>
            <a:r>
              <a:rPr lang="ru-RU" b="1" dirty="0" smtClean="0">
                <a:hlinkClick r:id="rId2" action="ppaction://hlinkfile"/>
              </a:rPr>
              <a:t>достижений (</a:t>
            </a:r>
            <a:r>
              <a:rPr lang="ru-RU" b="1" dirty="0">
                <a:hlinkClick r:id="rId2" action="ppaction://hlinkfile"/>
              </a:rPr>
              <a:t>средние данные за </a:t>
            </a:r>
            <a:r>
              <a:rPr lang="ru-RU" b="1" dirty="0" err="1">
                <a:hlinkClick r:id="rId2" action="ppaction://hlinkfile"/>
              </a:rPr>
              <a:t>межаттестационный</a:t>
            </a:r>
            <a:r>
              <a:rPr lang="ru-RU" b="1" dirty="0">
                <a:hlinkClick r:id="rId2" action="ppaction://hlinkfile"/>
              </a:rPr>
              <a:t> период)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68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Электронное портфолио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hlinkClick r:id="rId3" action="ppaction://hlinkfile"/>
              </a:rPr>
              <a:t>Положение об электронном  МБОУ СОШ № 29</a:t>
            </a:r>
            <a:endParaRPr lang="ru-RU" dirty="0"/>
          </a:p>
          <a:p>
            <a:r>
              <a:rPr lang="ru-RU" b="1" dirty="0"/>
              <a:t>МЕТОДИЧЕСКИЕ РЕКОМЕНДАЦИИ </a:t>
            </a:r>
            <a:r>
              <a:rPr lang="ru-RU" dirty="0" smtClean="0"/>
              <a:t> </a:t>
            </a:r>
            <a:r>
              <a:rPr lang="ru-RU" b="1" dirty="0" smtClean="0"/>
              <a:t>по </a:t>
            </a:r>
            <a:r>
              <a:rPr lang="ru-RU" b="1" dirty="0"/>
              <a:t>разработке и представлению электронного портфолио педагога для проведения аттестации в целях установления квалификационной </a:t>
            </a:r>
            <a:r>
              <a:rPr lang="ru-RU" b="1" dirty="0" smtClean="0"/>
              <a:t>категории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48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Электронное портфолио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это </a:t>
            </a:r>
            <a:r>
              <a:rPr lang="ru-RU" dirty="0"/>
              <a:t>информационная система, аккумулирующая информацию о результатах профессиональной деятельности педагогического работника.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7304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Назначение при аттестации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представление </a:t>
            </a:r>
            <a:r>
              <a:rPr lang="ru-RU" dirty="0"/>
              <a:t>значимых </a:t>
            </a:r>
            <a:r>
              <a:rPr lang="ru-RU" dirty="0" smtClean="0"/>
              <a:t>результатов профессиональной </a:t>
            </a:r>
            <a:r>
              <a:rPr lang="ru-RU" dirty="0"/>
              <a:t>деятельности педагога в </a:t>
            </a:r>
            <a:r>
              <a:rPr lang="ru-RU" dirty="0" err="1"/>
              <a:t>межатестационный</a:t>
            </a:r>
            <a:r>
              <a:rPr lang="ru-RU" dirty="0"/>
              <a:t> период, </a:t>
            </a:r>
            <a:r>
              <a:rPr lang="ru-RU" dirty="0" smtClean="0"/>
              <a:t>позволяющих провести </a:t>
            </a:r>
            <a:r>
              <a:rPr lang="ru-RU" dirty="0"/>
              <a:t>всесторонний анализ данной деятельности специалистами и определить его соответствие заявленной квалификационной категории.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214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 оформления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информация</a:t>
            </a:r>
            <a:r>
              <a:rPr lang="ru-RU" dirty="0"/>
              <a:t>, представленная в Портфолио, не противоречит требованиям законодательства Российской Федерации;</a:t>
            </a:r>
          </a:p>
          <a:p>
            <a:pPr lvl="0"/>
            <a:r>
              <a:rPr lang="ru-RU" dirty="0" err="1"/>
              <a:t>самомониторинг</a:t>
            </a:r>
            <a:r>
              <a:rPr lang="ru-RU" dirty="0"/>
              <a:t> проводится систематично и регулярно на протяжении всего </a:t>
            </a:r>
            <a:r>
              <a:rPr lang="ru-RU" dirty="0" err="1"/>
              <a:t>межаттестационного</a:t>
            </a:r>
            <a:r>
              <a:rPr lang="ru-RU" dirty="0"/>
              <a:t> периода;</a:t>
            </a:r>
          </a:p>
          <a:p>
            <a:pPr lvl="0"/>
            <a:r>
              <a:rPr lang="ru-RU" dirty="0"/>
              <a:t>материалы структурированы, письменные пояснения представлены логично и лаконично;</a:t>
            </a:r>
          </a:p>
          <a:p>
            <a:pPr lvl="0"/>
            <a:r>
              <a:rPr lang="ru-RU" dirty="0"/>
              <a:t>оформление аккуратно и эстетично;</a:t>
            </a:r>
          </a:p>
          <a:p>
            <a:pPr lvl="0"/>
            <a:r>
              <a:rPr lang="ru-RU" dirty="0"/>
              <a:t>представленные материалы целостны, произведена их тематическая разбивка;</a:t>
            </a:r>
          </a:p>
          <a:p>
            <a:pPr lvl="0"/>
            <a:r>
              <a:rPr lang="ru-RU" dirty="0"/>
              <a:t>все положения портфолио наглядны и обоснованы.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469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AWJJH2MPE6E2-1585558818-1535</_dlc_DocId>
    <_dlc_DocIdUrl xmlns="4a252ca3-5a62-4c1c-90a6-29f4710e47f8">
      <Url>http://edu-sps.koiro.local/Kostroma_EDU/kos-sch-29/_layouts/15/DocIdRedir.aspx?ID=AWJJH2MPE6E2-1585558818-1535</Url>
      <Description>AWJJH2MPE6E2-1585558818-1535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4AE8F3-CA2E-4310-A05D-85596602039B}"/>
</file>

<file path=customXml/itemProps2.xml><?xml version="1.0" encoding="utf-8"?>
<ds:datastoreItem xmlns:ds="http://schemas.openxmlformats.org/officeDocument/2006/customXml" ds:itemID="{8FA5734E-6618-46AC-902D-DF7B64589885}"/>
</file>

<file path=customXml/itemProps3.xml><?xml version="1.0" encoding="utf-8"?>
<ds:datastoreItem xmlns:ds="http://schemas.openxmlformats.org/officeDocument/2006/customXml" ds:itemID="{8655970C-96B9-44CD-83F6-F9457391998F}"/>
</file>

<file path=customXml/itemProps4.xml><?xml version="1.0" encoding="utf-8"?>
<ds:datastoreItem xmlns:ds="http://schemas.openxmlformats.org/officeDocument/2006/customXml" ds:itemID="{F88D262D-FDCB-42B8-A853-94993CAC5010}"/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766</Words>
  <Application>Microsoft Office PowerPoint</Application>
  <PresentationFormat>Экран (4:3)</PresentationFormat>
  <Paragraphs>94</Paragraphs>
  <Slides>14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«Портфолио педагога как система оценки профессиональной деятельности» </vt:lpstr>
      <vt:lpstr>Приказ № 1494 от 10.07.2015 г.</vt:lpstr>
      <vt:lpstr>Слайд 3</vt:lpstr>
      <vt:lpstr>Слайд 4</vt:lpstr>
      <vt:lpstr>Аналитический отчет</vt:lpstr>
      <vt:lpstr>Электронное портфолио</vt:lpstr>
      <vt:lpstr>Электронное портфолио </vt:lpstr>
      <vt:lpstr>Назначение при аттестации</vt:lpstr>
      <vt:lpstr>Правила оформления</vt:lpstr>
      <vt:lpstr>При техническом размещении материалов необходимо придерживаться следующих общих рекомендаций: </vt:lpstr>
      <vt:lpstr>Структура портфолио</vt:lpstr>
      <vt:lpstr>Структура портфолио</vt:lpstr>
      <vt:lpstr>Слайд 13</vt:lpstr>
      <vt:lpstr>Сумма баллов для определения квалификационной категории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Пользователь</cp:lastModifiedBy>
  <cp:revision>12</cp:revision>
  <dcterms:created xsi:type="dcterms:W3CDTF">2015-09-13T19:26:48Z</dcterms:created>
  <dcterms:modified xsi:type="dcterms:W3CDTF">2015-09-14T09:28:50Z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9a3d95a2-37cb-4f8b-b530-830e36005baa</vt:lpwstr>
  </property>
</Properties>
</file>