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69" r:id="rId9"/>
    <p:sldId id="270" r:id="rId10"/>
    <p:sldId id="263" r:id="rId11"/>
    <p:sldId id="271" r:id="rId12"/>
    <p:sldId id="264" r:id="rId13"/>
    <p:sldId id="267" r:id="rId14"/>
    <p:sldId id="272" r:id="rId15"/>
    <p:sldId id="273" r:id="rId16"/>
    <p:sldId id="268" r:id="rId17"/>
    <p:sldId id="265" r:id="rId18"/>
    <p:sldId id="274" r:id="rId19"/>
    <p:sldId id="275" r:id="rId20"/>
    <p:sldId id="276" r:id="rId21"/>
    <p:sldId id="277" r:id="rId22"/>
    <p:sldId id="293" r:id="rId23"/>
    <p:sldId id="294" r:id="rId24"/>
    <p:sldId id="284" r:id="rId25"/>
    <p:sldId id="285" r:id="rId26"/>
    <p:sldId id="286" r:id="rId27"/>
    <p:sldId id="258" r:id="rId28"/>
    <p:sldId id="280" r:id="rId29"/>
    <p:sldId id="287" r:id="rId30"/>
    <p:sldId id="289" r:id="rId31"/>
    <p:sldId id="290" r:id="rId32"/>
    <p:sldId id="291" r:id="rId33"/>
    <p:sldId id="278" r:id="rId34"/>
    <p:sldId id="279" r:id="rId35"/>
    <p:sldId id="281" r:id="rId36"/>
    <p:sldId id="292" r:id="rId37"/>
    <p:sldId id="295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FCE49-E93E-4297-ABF1-9FA3C9D91078}" type="doc">
      <dgm:prSet loTypeId="urn:microsoft.com/office/officeart/2005/8/layout/hList7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50EF6C0-23C5-4BF5-A197-70C690F3DBC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глухие и слабослышащие</a:t>
          </a:r>
        </a:p>
      </dgm:t>
    </dgm:pt>
    <dgm:pt modelId="{5A85BA82-C6CC-4C61-B8F0-AFA5A9D6EBE9}" type="par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12974EE-4DCA-4356-A740-F71DD2465820}" type="sib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17FE5A4-FB31-4D01-AD41-DAFDF5B4125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слепые и слабовидящие</a:t>
          </a:r>
        </a:p>
      </dgm:t>
    </dgm:pt>
    <dgm:pt modelId="{C6AE4160-6425-4B71-9388-172A3C2BF8DC}" type="par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9B9EDF48-3A65-4F93-B164-FD60EF943319}" type="sib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F45A56E-3E73-42B8-9C7F-8C26BDDF18A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ограниченные в движении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6A987F01-05D4-4EC9-B24E-9B3042AB9E54}" type="par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CF735EF2-1702-489F-B25F-1BCA9E5E3CFC}" type="sib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6435A1FD-54AD-4FFA-B903-649017569E3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другие</a:t>
          </a:r>
        </a:p>
      </dgm:t>
    </dgm:pt>
    <dgm:pt modelId="{AD6FC018-62BF-4998-AFCD-254DF3DDC7B9}" type="par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4B9EE14-1B1E-49F6-A7CE-1F3A09DA8377}" type="sib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68D6AFC-DC4A-40B4-BF19-0699786FB554}" type="pres">
      <dgm:prSet presAssocID="{2DFFCE49-E93E-4297-ABF1-9FA3C9D91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6F18E-9DB2-4BA6-9F31-887E95EE8C17}" type="pres">
      <dgm:prSet presAssocID="{2DFFCE49-E93E-4297-ABF1-9FA3C9D91078}" presName="fgShape" presStyleLbl="fgShp" presStyleIdx="0" presStyleCnt="1" custFlipVert="0" custFlipHor="1" custScaleX="852" custScaleY="8572" custLinFactNeighborX="426" custLinFactNeighborY="67748"/>
      <dgm:spPr/>
    </dgm:pt>
    <dgm:pt modelId="{F2621B35-2D83-4ACC-B057-A48BC6A42456}" type="pres">
      <dgm:prSet presAssocID="{2DFFCE49-E93E-4297-ABF1-9FA3C9D91078}" presName="linComp" presStyleCnt="0"/>
      <dgm:spPr/>
    </dgm:pt>
    <dgm:pt modelId="{2E0EB13A-356C-4D1B-8658-E2DE8C677A08}" type="pres">
      <dgm:prSet presAssocID="{950EF6C0-23C5-4BF5-A197-70C690F3DBCF}" presName="compNode" presStyleCnt="0"/>
      <dgm:spPr/>
    </dgm:pt>
    <dgm:pt modelId="{BD1BDDA2-A067-4B55-AE7F-C48EAF45BB0D}" type="pres">
      <dgm:prSet presAssocID="{950EF6C0-23C5-4BF5-A197-70C690F3DBCF}" presName="bkgdShape" presStyleLbl="node1" presStyleIdx="0" presStyleCnt="4" custScaleX="105886" custLinFactY="6250" custLinFactNeighborX="-6746" custLinFactNeighborY="100000"/>
      <dgm:spPr/>
      <dgm:t>
        <a:bodyPr/>
        <a:lstStyle/>
        <a:p>
          <a:endParaRPr lang="ru-RU"/>
        </a:p>
      </dgm:t>
    </dgm:pt>
    <dgm:pt modelId="{827DF4BA-2829-4D74-8301-D61E944A07CB}" type="pres">
      <dgm:prSet presAssocID="{950EF6C0-23C5-4BF5-A197-70C690F3DBC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FBDD4-A63E-4BF8-9A7C-55CF76569BCF}" type="pres">
      <dgm:prSet presAssocID="{950EF6C0-23C5-4BF5-A197-70C690F3DBCF}" presName="invisiNode" presStyleLbl="node1" presStyleIdx="0" presStyleCnt="4"/>
      <dgm:spPr/>
    </dgm:pt>
    <dgm:pt modelId="{0EB22511-B7AE-4800-9197-953563C2B7B8}" type="pres">
      <dgm:prSet presAssocID="{950EF6C0-23C5-4BF5-A197-70C690F3DBCF}" presName="imagNode" presStyleLbl="fgImgPlace1" presStyleIdx="0" presStyleCnt="4" custScaleX="164264" custScaleY="164264" custLinFactNeighborY="186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46C130-8EF4-4D2A-B291-D0B3D6F4F01B}" type="pres">
      <dgm:prSet presAssocID="{512974EE-4DCA-4356-A740-F71DD24658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8CAF5E-2B1E-4CE8-AB1A-EF160C8975C0}" type="pres">
      <dgm:prSet presAssocID="{217FE5A4-FB31-4D01-AD41-DAFDF5B41257}" presName="compNode" presStyleCnt="0"/>
      <dgm:spPr/>
    </dgm:pt>
    <dgm:pt modelId="{C21B8298-0EFC-43C9-B313-94298992E5AB}" type="pres">
      <dgm:prSet presAssocID="{217FE5A4-FB31-4D01-AD41-DAFDF5B41257}" presName="bkgdShape" presStyleLbl="node1" presStyleIdx="1" presStyleCnt="4"/>
      <dgm:spPr/>
      <dgm:t>
        <a:bodyPr/>
        <a:lstStyle/>
        <a:p>
          <a:endParaRPr lang="ru-RU"/>
        </a:p>
      </dgm:t>
    </dgm:pt>
    <dgm:pt modelId="{D9C2FCA3-EAF6-4881-A031-2E131019BF49}" type="pres">
      <dgm:prSet presAssocID="{217FE5A4-FB31-4D01-AD41-DAFDF5B4125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57CBF-D4B8-469E-8C99-2DCD1C4B6F8E}" type="pres">
      <dgm:prSet presAssocID="{217FE5A4-FB31-4D01-AD41-DAFDF5B41257}" presName="invisiNode" presStyleLbl="node1" presStyleIdx="1" presStyleCnt="4"/>
      <dgm:spPr/>
    </dgm:pt>
    <dgm:pt modelId="{E79F19FA-95E4-40BA-AF5B-937632728A0D}" type="pres">
      <dgm:prSet presAssocID="{217FE5A4-FB31-4D01-AD41-DAFDF5B41257}" presName="imagNode" presStyleLbl="fgImgPlace1" presStyleIdx="1" presStyleCnt="4" custScaleX="164265" custScaleY="164265" custLinFactNeighborY="218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3D1FA1-7E0F-440A-9DFC-526AA22C92AD}" type="pres">
      <dgm:prSet presAssocID="{9B9EDF48-3A65-4F93-B164-FD60EF9433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E05A38-FB1F-4FBB-AD1D-416723EE1B79}" type="pres">
      <dgm:prSet presAssocID="{DF45A56E-3E73-42B8-9C7F-8C26BDDF18A4}" presName="compNode" presStyleCnt="0"/>
      <dgm:spPr/>
    </dgm:pt>
    <dgm:pt modelId="{2FFAA34F-5366-4C3E-BF27-40B4EF9EF3FC}" type="pres">
      <dgm:prSet presAssocID="{DF45A56E-3E73-42B8-9C7F-8C26BDDF18A4}" presName="bkgdShape" presStyleLbl="node1" presStyleIdx="2" presStyleCnt="4"/>
      <dgm:spPr/>
      <dgm:t>
        <a:bodyPr/>
        <a:lstStyle/>
        <a:p>
          <a:endParaRPr lang="ru-RU"/>
        </a:p>
      </dgm:t>
    </dgm:pt>
    <dgm:pt modelId="{9E123DD6-A951-496F-A4A8-B17DB328474B}" type="pres">
      <dgm:prSet presAssocID="{DF45A56E-3E73-42B8-9C7F-8C26BDDF18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4926-60D7-4C28-806A-B0CD5794C0C9}" type="pres">
      <dgm:prSet presAssocID="{DF45A56E-3E73-42B8-9C7F-8C26BDDF18A4}" presName="invisiNode" presStyleLbl="node1" presStyleIdx="2" presStyleCnt="4"/>
      <dgm:spPr/>
    </dgm:pt>
    <dgm:pt modelId="{44F55F63-C86D-4917-8007-D63588AAFECF}" type="pres">
      <dgm:prSet presAssocID="{DF45A56E-3E73-42B8-9C7F-8C26BDDF18A4}" presName="imagNode" presStyleLbl="fgImgPlace1" presStyleIdx="2" presStyleCnt="4" custScaleX="169673" custScaleY="157248" custLinFactNeighborX="13178" custLinFactNeighborY="21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EA18B8-1D3C-40DB-9573-7167BE01FDDF}" type="pres">
      <dgm:prSet presAssocID="{CF735EF2-1702-489F-B25F-1BCA9E5E3C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22A82A-81F8-4663-8543-0B9004F9B1BD}" type="pres">
      <dgm:prSet presAssocID="{6435A1FD-54AD-4FFA-B903-649017569E38}" presName="compNode" presStyleCnt="0"/>
      <dgm:spPr/>
    </dgm:pt>
    <dgm:pt modelId="{BD830BFB-0D7B-43FD-9466-EA8FCB3B9571}" type="pres">
      <dgm:prSet presAssocID="{6435A1FD-54AD-4FFA-B903-649017569E38}" presName="bkgdShape" presStyleLbl="node1" presStyleIdx="3" presStyleCnt="4"/>
      <dgm:spPr/>
      <dgm:t>
        <a:bodyPr/>
        <a:lstStyle/>
        <a:p>
          <a:endParaRPr lang="ru-RU"/>
        </a:p>
      </dgm:t>
    </dgm:pt>
    <dgm:pt modelId="{351C8A3C-73E6-431C-B66A-035B4EC84F4B}" type="pres">
      <dgm:prSet presAssocID="{6435A1FD-54AD-4FFA-B903-649017569E3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97FF-2FA0-427E-B757-B66A12033EB7}" type="pres">
      <dgm:prSet presAssocID="{6435A1FD-54AD-4FFA-B903-649017569E38}" presName="invisiNode" presStyleLbl="node1" presStyleIdx="3" presStyleCnt="4"/>
      <dgm:spPr/>
    </dgm:pt>
    <dgm:pt modelId="{6CE27D84-5394-4337-893F-A84B3C9563EA}" type="pres">
      <dgm:prSet presAssocID="{6435A1FD-54AD-4FFA-B903-649017569E38}" presName="imagNode" presStyleLbl="fgImgPlace1" presStyleIdx="3" presStyleCnt="4" custScaleX="145122" custScaleY="145122" custLinFactNeighborX="-442" custLinFactNeighborY="188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C3AA2A-46D5-4C33-BA48-F85144C1F0AD}" type="presOf" srcId="{6435A1FD-54AD-4FFA-B903-649017569E38}" destId="{BD830BFB-0D7B-43FD-9466-EA8FCB3B9571}" srcOrd="0" destOrd="0" presId="urn:microsoft.com/office/officeart/2005/8/layout/hList7"/>
    <dgm:cxn modelId="{3DB0376E-CEA0-4463-A54B-675DB2EEC636}" type="presOf" srcId="{512974EE-4DCA-4356-A740-F71DD2465820}" destId="{D446C130-8EF4-4D2A-B291-D0B3D6F4F01B}" srcOrd="0" destOrd="0" presId="urn:microsoft.com/office/officeart/2005/8/layout/hList7"/>
    <dgm:cxn modelId="{F9186857-DF2F-4EC2-9E5A-CB640BBCE4E3}" type="presOf" srcId="{217FE5A4-FB31-4D01-AD41-DAFDF5B41257}" destId="{D9C2FCA3-EAF6-4881-A031-2E131019BF49}" srcOrd="1" destOrd="0" presId="urn:microsoft.com/office/officeart/2005/8/layout/hList7"/>
    <dgm:cxn modelId="{CFEC4150-6BCD-47BC-8B96-4291D77D4426}" type="presOf" srcId="{950EF6C0-23C5-4BF5-A197-70C690F3DBCF}" destId="{BD1BDDA2-A067-4B55-AE7F-C48EAF45BB0D}" srcOrd="0" destOrd="0" presId="urn:microsoft.com/office/officeart/2005/8/layout/hList7"/>
    <dgm:cxn modelId="{CDBA086D-EDB4-4670-BFB7-AA99AB9F9384}" srcId="{2DFFCE49-E93E-4297-ABF1-9FA3C9D91078}" destId="{6435A1FD-54AD-4FFA-B903-649017569E38}" srcOrd="3" destOrd="0" parTransId="{AD6FC018-62BF-4998-AFCD-254DF3DDC7B9}" sibTransId="{54B9EE14-1B1E-49F6-A7CE-1F3A09DA8377}"/>
    <dgm:cxn modelId="{A6546671-297B-4E96-A010-3A04BCCFFEA5}" type="presOf" srcId="{DF45A56E-3E73-42B8-9C7F-8C26BDDF18A4}" destId="{9E123DD6-A951-496F-A4A8-B17DB328474B}" srcOrd="1" destOrd="0" presId="urn:microsoft.com/office/officeart/2005/8/layout/hList7"/>
    <dgm:cxn modelId="{7D83CDFB-BAB6-4363-9A5E-045DABBFD65F}" type="presOf" srcId="{950EF6C0-23C5-4BF5-A197-70C690F3DBCF}" destId="{827DF4BA-2829-4D74-8301-D61E944A07CB}" srcOrd="1" destOrd="0" presId="urn:microsoft.com/office/officeart/2005/8/layout/hList7"/>
    <dgm:cxn modelId="{C2CF615B-6699-4E48-8044-C97EA97B3536}" srcId="{2DFFCE49-E93E-4297-ABF1-9FA3C9D91078}" destId="{217FE5A4-FB31-4D01-AD41-DAFDF5B41257}" srcOrd="1" destOrd="0" parTransId="{C6AE4160-6425-4B71-9388-172A3C2BF8DC}" sibTransId="{9B9EDF48-3A65-4F93-B164-FD60EF943319}"/>
    <dgm:cxn modelId="{859D3D49-C9EC-4F21-87F4-3647AD94CB6A}" type="presOf" srcId="{2DFFCE49-E93E-4297-ABF1-9FA3C9D91078}" destId="{268D6AFC-DC4A-40B4-BF19-0699786FB554}" srcOrd="0" destOrd="0" presId="urn:microsoft.com/office/officeart/2005/8/layout/hList7"/>
    <dgm:cxn modelId="{FB3578A8-51BB-45C5-9648-E5527104F018}" type="presOf" srcId="{CF735EF2-1702-489F-B25F-1BCA9E5E3CFC}" destId="{BDEA18B8-1D3C-40DB-9573-7167BE01FDDF}" srcOrd="0" destOrd="0" presId="urn:microsoft.com/office/officeart/2005/8/layout/hList7"/>
    <dgm:cxn modelId="{CCB7629B-3488-41D3-867C-40CA6FD4DF23}" srcId="{2DFFCE49-E93E-4297-ABF1-9FA3C9D91078}" destId="{DF45A56E-3E73-42B8-9C7F-8C26BDDF18A4}" srcOrd="2" destOrd="0" parTransId="{6A987F01-05D4-4EC9-B24E-9B3042AB9E54}" sibTransId="{CF735EF2-1702-489F-B25F-1BCA9E5E3CFC}"/>
    <dgm:cxn modelId="{345545D7-F69A-418C-B5D3-9081CAAD14F8}" type="presOf" srcId="{217FE5A4-FB31-4D01-AD41-DAFDF5B41257}" destId="{C21B8298-0EFC-43C9-B313-94298992E5AB}" srcOrd="0" destOrd="0" presId="urn:microsoft.com/office/officeart/2005/8/layout/hList7"/>
    <dgm:cxn modelId="{A0AA268F-E5CC-44EA-9259-C070C8EFEE5B}" type="presOf" srcId="{DF45A56E-3E73-42B8-9C7F-8C26BDDF18A4}" destId="{2FFAA34F-5366-4C3E-BF27-40B4EF9EF3FC}" srcOrd="0" destOrd="0" presId="urn:microsoft.com/office/officeart/2005/8/layout/hList7"/>
    <dgm:cxn modelId="{B015E794-F086-4446-967A-6BA1E00BB186}" type="presOf" srcId="{9B9EDF48-3A65-4F93-B164-FD60EF943319}" destId="{683D1FA1-7E0F-440A-9DFC-526AA22C92AD}" srcOrd="0" destOrd="0" presId="urn:microsoft.com/office/officeart/2005/8/layout/hList7"/>
    <dgm:cxn modelId="{4D0EF38B-EE65-42A4-B5D2-C9240E26691F}" srcId="{2DFFCE49-E93E-4297-ABF1-9FA3C9D91078}" destId="{950EF6C0-23C5-4BF5-A197-70C690F3DBCF}" srcOrd="0" destOrd="0" parTransId="{5A85BA82-C6CC-4C61-B8F0-AFA5A9D6EBE9}" sibTransId="{512974EE-4DCA-4356-A740-F71DD2465820}"/>
    <dgm:cxn modelId="{F80F76ED-6E11-43C2-8678-73F3E0255093}" type="presOf" srcId="{6435A1FD-54AD-4FFA-B903-649017569E38}" destId="{351C8A3C-73E6-431C-B66A-035B4EC84F4B}" srcOrd="1" destOrd="0" presId="urn:microsoft.com/office/officeart/2005/8/layout/hList7"/>
    <dgm:cxn modelId="{F0B3260A-CAAA-4052-8F44-29E000A8C187}" type="presParOf" srcId="{268D6AFC-DC4A-40B4-BF19-0699786FB554}" destId="{7E06F18E-9DB2-4BA6-9F31-887E95EE8C17}" srcOrd="0" destOrd="0" presId="urn:microsoft.com/office/officeart/2005/8/layout/hList7"/>
    <dgm:cxn modelId="{BA417419-E77E-46D3-B5EA-60D58F919C98}" type="presParOf" srcId="{268D6AFC-DC4A-40B4-BF19-0699786FB554}" destId="{F2621B35-2D83-4ACC-B057-A48BC6A42456}" srcOrd="1" destOrd="0" presId="urn:microsoft.com/office/officeart/2005/8/layout/hList7"/>
    <dgm:cxn modelId="{E3D95327-A71F-4CEA-B5E8-8BF2F403C8CB}" type="presParOf" srcId="{F2621B35-2D83-4ACC-B057-A48BC6A42456}" destId="{2E0EB13A-356C-4D1B-8658-E2DE8C677A08}" srcOrd="0" destOrd="0" presId="urn:microsoft.com/office/officeart/2005/8/layout/hList7"/>
    <dgm:cxn modelId="{296F2760-4146-44E5-822B-BB1857DD54BA}" type="presParOf" srcId="{2E0EB13A-356C-4D1B-8658-E2DE8C677A08}" destId="{BD1BDDA2-A067-4B55-AE7F-C48EAF45BB0D}" srcOrd="0" destOrd="0" presId="urn:microsoft.com/office/officeart/2005/8/layout/hList7"/>
    <dgm:cxn modelId="{D6904DDD-588D-42FB-8083-8FD683706CB1}" type="presParOf" srcId="{2E0EB13A-356C-4D1B-8658-E2DE8C677A08}" destId="{827DF4BA-2829-4D74-8301-D61E944A07CB}" srcOrd="1" destOrd="0" presId="urn:microsoft.com/office/officeart/2005/8/layout/hList7"/>
    <dgm:cxn modelId="{6393B884-ABFC-41DC-804C-A6CCA28FEB21}" type="presParOf" srcId="{2E0EB13A-356C-4D1B-8658-E2DE8C677A08}" destId="{1B6FBDD4-A63E-4BF8-9A7C-55CF76569BCF}" srcOrd="2" destOrd="0" presId="urn:microsoft.com/office/officeart/2005/8/layout/hList7"/>
    <dgm:cxn modelId="{C9501A20-EDCD-4C1B-8985-BF4667033576}" type="presParOf" srcId="{2E0EB13A-356C-4D1B-8658-E2DE8C677A08}" destId="{0EB22511-B7AE-4800-9197-953563C2B7B8}" srcOrd="3" destOrd="0" presId="urn:microsoft.com/office/officeart/2005/8/layout/hList7"/>
    <dgm:cxn modelId="{A2E0E90B-DA5C-44BA-8749-40FB4C567E1A}" type="presParOf" srcId="{F2621B35-2D83-4ACC-B057-A48BC6A42456}" destId="{D446C130-8EF4-4D2A-B291-D0B3D6F4F01B}" srcOrd="1" destOrd="0" presId="urn:microsoft.com/office/officeart/2005/8/layout/hList7"/>
    <dgm:cxn modelId="{A0E868FA-DF14-4B16-A543-7847C1D996DA}" type="presParOf" srcId="{F2621B35-2D83-4ACC-B057-A48BC6A42456}" destId="{0A8CAF5E-2B1E-4CE8-AB1A-EF160C8975C0}" srcOrd="2" destOrd="0" presId="urn:microsoft.com/office/officeart/2005/8/layout/hList7"/>
    <dgm:cxn modelId="{1701CF9B-5DA9-4C88-9756-CC31D45D291F}" type="presParOf" srcId="{0A8CAF5E-2B1E-4CE8-AB1A-EF160C8975C0}" destId="{C21B8298-0EFC-43C9-B313-94298992E5AB}" srcOrd="0" destOrd="0" presId="urn:microsoft.com/office/officeart/2005/8/layout/hList7"/>
    <dgm:cxn modelId="{4B0159AE-EABA-4398-99D4-D4FCB90B14C2}" type="presParOf" srcId="{0A8CAF5E-2B1E-4CE8-AB1A-EF160C8975C0}" destId="{D9C2FCA3-EAF6-4881-A031-2E131019BF49}" srcOrd="1" destOrd="0" presId="urn:microsoft.com/office/officeart/2005/8/layout/hList7"/>
    <dgm:cxn modelId="{B1F2A5DB-7236-4AEC-82C6-634B8715B6AB}" type="presParOf" srcId="{0A8CAF5E-2B1E-4CE8-AB1A-EF160C8975C0}" destId="{71857CBF-D4B8-469E-8C99-2DCD1C4B6F8E}" srcOrd="2" destOrd="0" presId="urn:microsoft.com/office/officeart/2005/8/layout/hList7"/>
    <dgm:cxn modelId="{A64D2966-EC59-4213-8A09-281AF317019B}" type="presParOf" srcId="{0A8CAF5E-2B1E-4CE8-AB1A-EF160C8975C0}" destId="{E79F19FA-95E4-40BA-AF5B-937632728A0D}" srcOrd="3" destOrd="0" presId="urn:microsoft.com/office/officeart/2005/8/layout/hList7"/>
    <dgm:cxn modelId="{4EF2B291-5E33-4EC0-8AC9-DF9C5E91F5CD}" type="presParOf" srcId="{F2621B35-2D83-4ACC-B057-A48BC6A42456}" destId="{683D1FA1-7E0F-440A-9DFC-526AA22C92AD}" srcOrd="3" destOrd="0" presId="urn:microsoft.com/office/officeart/2005/8/layout/hList7"/>
    <dgm:cxn modelId="{F3E5CDAE-5D73-4F45-A004-F1B79E5DDA1D}" type="presParOf" srcId="{F2621B35-2D83-4ACC-B057-A48BC6A42456}" destId="{0AE05A38-FB1F-4FBB-AD1D-416723EE1B79}" srcOrd="4" destOrd="0" presId="urn:microsoft.com/office/officeart/2005/8/layout/hList7"/>
    <dgm:cxn modelId="{5415D0C0-EB1A-4395-A508-C97EA89E5396}" type="presParOf" srcId="{0AE05A38-FB1F-4FBB-AD1D-416723EE1B79}" destId="{2FFAA34F-5366-4C3E-BF27-40B4EF9EF3FC}" srcOrd="0" destOrd="0" presId="urn:microsoft.com/office/officeart/2005/8/layout/hList7"/>
    <dgm:cxn modelId="{E2749467-4241-4628-A06F-A095B31E2A6B}" type="presParOf" srcId="{0AE05A38-FB1F-4FBB-AD1D-416723EE1B79}" destId="{9E123DD6-A951-496F-A4A8-B17DB328474B}" srcOrd="1" destOrd="0" presId="urn:microsoft.com/office/officeart/2005/8/layout/hList7"/>
    <dgm:cxn modelId="{9FFB1BD0-9A56-4D0F-B5C3-D05C78DB6881}" type="presParOf" srcId="{0AE05A38-FB1F-4FBB-AD1D-416723EE1B79}" destId="{5CF54926-60D7-4C28-806A-B0CD5794C0C9}" srcOrd="2" destOrd="0" presId="urn:microsoft.com/office/officeart/2005/8/layout/hList7"/>
    <dgm:cxn modelId="{A9045129-667B-4160-86F0-C91DA60134DC}" type="presParOf" srcId="{0AE05A38-FB1F-4FBB-AD1D-416723EE1B79}" destId="{44F55F63-C86D-4917-8007-D63588AAFECF}" srcOrd="3" destOrd="0" presId="urn:microsoft.com/office/officeart/2005/8/layout/hList7"/>
    <dgm:cxn modelId="{831E8ADE-8B6F-46E1-9594-196F5EAA25EE}" type="presParOf" srcId="{F2621B35-2D83-4ACC-B057-A48BC6A42456}" destId="{BDEA18B8-1D3C-40DB-9573-7167BE01FDDF}" srcOrd="5" destOrd="0" presId="urn:microsoft.com/office/officeart/2005/8/layout/hList7"/>
    <dgm:cxn modelId="{3A12D9B1-F757-4362-88CE-C55AD302673B}" type="presParOf" srcId="{F2621B35-2D83-4ACC-B057-A48BC6A42456}" destId="{C122A82A-81F8-4663-8543-0B9004F9B1BD}" srcOrd="6" destOrd="0" presId="urn:microsoft.com/office/officeart/2005/8/layout/hList7"/>
    <dgm:cxn modelId="{C96E9F10-F0D7-446B-9454-E62114F6A79F}" type="presParOf" srcId="{C122A82A-81F8-4663-8543-0B9004F9B1BD}" destId="{BD830BFB-0D7B-43FD-9466-EA8FCB3B9571}" srcOrd="0" destOrd="0" presId="urn:microsoft.com/office/officeart/2005/8/layout/hList7"/>
    <dgm:cxn modelId="{20AF59DA-BDB0-49A9-BFC3-7C0306714B4E}" type="presParOf" srcId="{C122A82A-81F8-4663-8543-0B9004F9B1BD}" destId="{351C8A3C-73E6-431C-B66A-035B4EC84F4B}" srcOrd="1" destOrd="0" presId="urn:microsoft.com/office/officeart/2005/8/layout/hList7"/>
    <dgm:cxn modelId="{622052B2-9DA1-41CF-ABE0-B8F8CBCB92F8}" type="presParOf" srcId="{C122A82A-81F8-4663-8543-0B9004F9B1BD}" destId="{85BF97FF-2FA0-427E-B757-B66A12033EB7}" srcOrd="2" destOrd="0" presId="urn:microsoft.com/office/officeart/2005/8/layout/hList7"/>
    <dgm:cxn modelId="{8CCB4FCF-0518-4673-AB46-09ECD168469B}" type="presParOf" srcId="{C122A82A-81F8-4663-8543-0B9004F9B1BD}" destId="{6CE27D84-5394-4337-893F-A84B3C9563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1BDDA2-A067-4B55-AE7F-C48EAF45BB0D}">
      <dsp:nvSpPr>
        <dsp:cNvPr id="0" name=""/>
        <dsp:cNvSpPr/>
      </dsp:nvSpPr>
      <dsp:spPr>
        <a:xfrm>
          <a:off x="0" y="43648"/>
          <a:ext cx="2294403" cy="18573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глухие и слабослышащие</a:t>
          </a:r>
        </a:p>
      </dsp:txBody>
      <dsp:txXfrm>
        <a:off x="0" y="786603"/>
        <a:ext cx="2294403" cy="742955"/>
      </dsp:txXfrm>
    </dsp:sp>
    <dsp:sp modelId="{0EB22511-B7AE-4800-9197-953563C2B7B8}">
      <dsp:nvSpPr>
        <dsp:cNvPr id="0" name=""/>
        <dsp:cNvSpPr/>
      </dsp:nvSpPr>
      <dsp:spPr>
        <a:xfrm>
          <a:off x="644782" y="71437"/>
          <a:ext cx="1015989" cy="10159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1B8298-0EFC-43C9-B313-94298992E5AB}">
      <dsp:nvSpPr>
        <dsp:cNvPr id="0" name=""/>
        <dsp:cNvSpPr/>
      </dsp:nvSpPr>
      <dsp:spPr>
        <a:xfrm>
          <a:off x="2364984" y="43649"/>
          <a:ext cx="2166861" cy="18573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слепые и слабовидящие</a:t>
          </a:r>
        </a:p>
      </dsp:txBody>
      <dsp:txXfrm>
        <a:off x="2364984" y="786604"/>
        <a:ext cx="2166861" cy="742955"/>
      </dsp:txXfrm>
    </dsp:sp>
    <dsp:sp modelId="{E79F19FA-95E4-40BA-AF5B-937632728A0D}">
      <dsp:nvSpPr>
        <dsp:cNvPr id="0" name=""/>
        <dsp:cNvSpPr/>
      </dsp:nvSpPr>
      <dsp:spPr>
        <a:xfrm>
          <a:off x="2940417" y="91296"/>
          <a:ext cx="1015995" cy="10159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FAA34F-5366-4C3E-BF27-40B4EF9EF3FC}">
      <dsp:nvSpPr>
        <dsp:cNvPr id="0" name=""/>
        <dsp:cNvSpPr/>
      </dsp:nvSpPr>
      <dsp:spPr>
        <a:xfrm>
          <a:off x="4596851" y="32799"/>
          <a:ext cx="2166861" cy="18573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ограниченные в движении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4596851" y="775754"/>
        <a:ext cx="2166861" cy="742955"/>
      </dsp:txXfrm>
    </dsp:sp>
    <dsp:sp modelId="{44F55F63-C86D-4917-8007-D63588AAFECF}">
      <dsp:nvSpPr>
        <dsp:cNvPr id="0" name=""/>
        <dsp:cNvSpPr/>
      </dsp:nvSpPr>
      <dsp:spPr>
        <a:xfrm>
          <a:off x="5237067" y="98974"/>
          <a:ext cx="1049444" cy="9725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830BFB-0D7B-43FD-9466-EA8FCB3B9571}">
      <dsp:nvSpPr>
        <dsp:cNvPr id="0" name=""/>
        <dsp:cNvSpPr/>
      </dsp:nvSpPr>
      <dsp:spPr>
        <a:xfrm>
          <a:off x="6828719" y="14049"/>
          <a:ext cx="2166861" cy="18573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другие</a:t>
          </a:r>
        </a:p>
      </dsp:txBody>
      <dsp:txXfrm>
        <a:off x="6828719" y="757004"/>
        <a:ext cx="2166861" cy="742955"/>
      </dsp:txXfrm>
    </dsp:sp>
    <dsp:sp modelId="{6CE27D84-5394-4337-893F-A84B3C9563EA}">
      <dsp:nvSpPr>
        <dsp:cNvPr id="0" name=""/>
        <dsp:cNvSpPr/>
      </dsp:nvSpPr>
      <dsp:spPr>
        <a:xfrm>
          <a:off x="7460618" y="102539"/>
          <a:ext cx="897594" cy="8975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06F18E-9DB2-4BA6-9F31-887E95EE8C17}">
      <dsp:nvSpPr>
        <dsp:cNvPr id="0" name=""/>
        <dsp:cNvSpPr/>
      </dsp:nvSpPr>
      <dsp:spPr>
        <a:xfrm flipH="1">
          <a:off x="4500578" y="1802024"/>
          <a:ext cx="70554" cy="2388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2CCF-554C-44C2-9DF1-413787F434D3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D7A9-7E85-4881-B179-557A1783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D8AE48-0FF6-4DA7-BDDF-C3F352448ABE}" type="slidenum">
              <a:rPr lang="ru-RU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ED9F21-E64E-4E5C-B9CC-17F0E361B919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D3E30-938D-4637-9143-3E80068CB34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federalnyy-zakon-ot-29-dekabrya-2012-g-no-273-fz-ob-obrazovanii-v-r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4572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Особенности проведения государственной итоговой аттестации обучающихся, освоивших образовательные программы основного общего образования 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в 2014 году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88583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Экзамены начинаются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в 10:00 по местному времени.</a:t>
            </a:r>
          </a:p>
          <a:p>
            <a:pPr>
              <a:defRPr/>
            </a:pPr>
            <a:endParaRPr lang="ru-RU" sz="2000" dirty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Продолжительность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экзаменов в форме ОГЭ:</a:t>
            </a:r>
          </a:p>
          <a:p>
            <a:pPr algn="ctr">
              <a:defRPr/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Продолжительность письменных экзаменов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в форме ГВЭ: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русскому языку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математике       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  <a:endParaRPr lang="ru-RU" sz="2400" dirty="0" smtClean="0">
              <a:cs typeface="Arial" charset="0"/>
            </a:endParaRPr>
          </a:p>
          <a:p>
            <a:pPr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928802"/>
          <a:ext cx="88583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779"/>
                <a:gridCol w="18685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русскому языку, математике, литературе</a:t>
                      </a:r>
                      <a:endParaRPr lang="ru-RU" b="0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235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физике, истории, биологии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 обществознанию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информатике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иностранным языкам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126 минут;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химии и географии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 минут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14356"/>
            <a:ext cx="8258204" cy="70328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Время прибытия в</a:t>
            </a:r>
            <a:r>
              <a:rPr kumimoji="0" lang="ru-RU" sz="4800" b="1" i="0" u="none" strike="noStrike" kern="1200" cap="none" spc="50" normalizeH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48" y="2071678"/>
            <a:ext cx="8001055" cy="208934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ППЭ                           </a:t>
            </a:r>
            <a:r>
              <a:rPr lang="ru-RU" sz="2600" b="1" dirty="0" smtClean="0"/>
              <a:t>− </a:t>
            </a:r>
            <a:r>
              <a:rPr lang="ru-RU" sz="2600" b="1" dirty="0"/>
              <a:t>за 2 часа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Организаторы                              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за 1 час 30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 ГИА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– за 45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72264" y="1357298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4643438" y="1785938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Участники экзамена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72264" y="2571744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928670"/>
            <a:ext cx="2428892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представитель ГЭК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cxnSp>
        <p:nvCxnSpPr>
          <p:cNvPr id="23" name="Прямая со стрелкой 22"/>
          <p:cNvCxnSpPr>
            <a:stCxn id="5" idx="1"/>
            <a:endCxn id="0" idx="0"/>
          </p:cNvCxnSpPr>
          <p:nvPr/>
        </p:nvCxnSpPr>
        <p:spPr>
          <a:xfrm rot="5400000">
            <a:off x="2964657" y="3536156"/>
            <a:ext cx="285750" cy="928687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rot="16200000" flipH="1">
            <a:off x="3677444" y="3752056"/>
            <a:ext cx="287338" cy="498475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  <a:endCxn id="0" idx="0"/>
          </p:cNvCxnSpPr>
          <p:nvPr/>
        </p:nvCxnSpPr>
        <p:spPr>
          <a:xfrm rot="16200000" flipH="1">
            <a:off x="4393407" y="3036093"/>
            <a:ext cx="285750" cy="1928813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57158" y="5143512"/>
            <a:ext cx="2500330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предметная комиссия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rot="10800000">
            <a:off x="142875" y="3357563"/>
            <a:ext cx="2357438" cy="1785937"/>
          </a:xfrm>
          <a:prstGeom prst="bentUpArrow">
            <a:avLst>
              <a:gd name="adj1" fmla="val 27197"/>
              <a:gd name="adj2" fmla="val 23979"/>
              <a:gd name="adj3" fmla="val 22673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48" name="TextBox 29"/>
          <p:cNvSpPr txBox="1">
            <a:spLocks noChangeArrowheads="1"/>
          </p:cNvSpPr>
          <p:nvPr/>
        </p:nvSpPr>
        <p:spPr bwMode="auto">
          <a:xfrm>
            <a:off x="357188" y="3286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Экзаменационные работы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на проверку</a:t>
            </a:r>
          </a:p>
        </p:txBody>
      </p:sp>
      <p:pic>
        <p:nvPicPr>
          <p:cNvPr id="9249" name="Рисунок 30" descr="MC900320988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3500438"/>
            <a:ext cx="12763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31" descr="MC900320988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928688"/>
            <a:ext cx="12763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2500313" y="2214563"/>
            <a:ext cx="3000375" cy="1643062"/>
            <a:chOff x="2500298" y="2214554"/>
            <a:chExt cx="3000396" cy="1643074"/>
          </a:xfrm>
          <a:solidFill>
            <a:schemeClr val="bg2">
              <a:lumMod val="75000"/>
            </a:schemeClr>
          </a:solidFill>
        </p:grpSpPr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3428991" y="2214554"/>
              <a:ext cx="2071703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с двумя скругленными противолежащими углами 32"/>
            <p:cNvSpPr/>
            <p:nvPr/>
          </p:nvSpPr>
          <p:spPr>
            <a:xfrm>
              <a:off x="3071802" y="2357430"/>
              <a:ext cx="2000264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2500298" y="2571744"/>
              <a:ext cx="2143140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Пункт </a:t>
              </a:r>
              <a:r>
                <a: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проведения экзамена</a:t>
              </a:r>
            </a:p>
          </p:txBody>
        </p:sp>
      </p:grpSp>
      <p:sp>
        <p:nvSpPr>
          <p:cNvPr id="7" name="Стрелка углом вверх 6"/>
          <p:cNvSpPr/>
          <p:nvPr/>
        </p:nvSpPr>
        <p:spPr>
          <a:xfrm rot="10800000">
            <a:off x="4572000" y="1785938"/>
            <a:ext cx="2000250" cy="785812"/>
          </a:xfrm>
          <a:prstGeom prst="bentUpArrow">
            <a:avLst>
              <a:gd name="adj1" fmla="val 41808"/>
              <a:gd name="adj2" fmla="val 29848"/>
              <a:gd name="adj3" fmla="val 2478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3204751">
            <a:off x="2088530" y="1972349"/>
            <a:ext cx="1008063" cy="72707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643438" y="5143512"/>
            <a:ext cx="2714644" cy="114300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комиссия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2857500" y="5286375"/>
            <a:ext cx="1928813" cy="107156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на утверждение</a:t>
            </a:r>
          </a:p>
        </p:txBody>
      </p:sp>
      <p:sp>
        <p:nvSpPr>
          <p:cNvPr id="45" name="Стрелка углом вверх 44"/>
          <p:cNvSpPr/>
          <p:nvPr/>
        </p:nvSpPr>
        <p:spPr>
          <a:xfrm>
            <a:off x="7286625" y="3500438"/>
            <a:ext cx="1500188" cy="2500312"/>
          </a:xfrm>
          <a:prstGeom prst="bentUpArrow">
            <a:avLst>
              <a:gd name="adj1" fmla="val 33165"/>
              <a:gd name="adj2" fmla="val 25000"/>
              <a:gd name="adj3" fmla="val 2397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выпускников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429250" y="2857500"/>
            <a:ext cx="1143000" cy="5715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Рисунок 32" descr="MC900344381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000372"/>
            <a:ext cx="1457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33" descr="MC9003433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1143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34" descr="MC90034334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7161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0" y="2357430"/>
            <a:ext cx="2357422" cy="92869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экзамена встречает дежурный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428860" y="3000372"/>
            <a:ext cx="207170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сопровождает учащихся в аудиторию</a:t>
            </a:r>
          </a:p>
        </p:txBody>
      </p:sp>
      <p:pic>
        <p:nvPicPr>
          <p:cNvPr id="10255" name="Содержимое 12" descr="MC900417332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14422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4572000" y="2714620"/>
            <a:ext cx="2214578" cy="228601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участнику экзамена предоставляется  место в аудитории и экзаменационное задание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58016" y="4357694"/>
            <a:ext cx="2143140" cy="221457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экзамена участники узнают в своем образовательном учреждении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Пункт проведения экзамена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42900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Пропуск участников в ППЭ осуществляется по паспорту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спискам распределения в данный ППЭ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50070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решению ГЭК ППЭ может быть оборудован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металлоискателями,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видеонаблюдения,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подавления сигналов подвижной связи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AutoShape 2"/>
          <p:cNvCxnSpPr>
            <a:cxnSpLocks noChangeShapeType="1"/>
          </p:cNvCxnSpPr>
          <p:nvPr/>
        </p:nvCxnSpPr>
        <p:spPr bwMode="auto">
          <a:xfrm rot="16200000" flipH="1">
            <a:off x="5681663" y="2414588"/>
            <a:ext cx="1587" cy="1587"/>
          </a:xfrm>
          <a:prstGeom prst="bentConnector5">
            <a:avLst>
              <a:gd name="adj1" fmla="val 14400000"/>
              <a:gd name="adj2" fmla="val 68800000"/>
              <a:gd name="adj3" fmla="val -14400000"/>
            </a:avLst>
          </a:prstGeom>
          <a:noFill/>
          <a:ln w="25400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28788" y="596900"/>
            <a:ext cx="3484562" cy="56832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Прибытие в ППЭ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038" y="1901825"/>
            <a:ext cx="5132387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документов 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 участников в аудитории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100" y="3571875"/>
            <a:ext cx="45640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индивидуального комплекта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5862638"/>
            <a:ext cx="4025900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</a:p>
        </p:txBody>
      </p:sp>
      <p:pic>
        <p:nvPicPr>
          <p:cNvPr id="8" name="Picture 7" descr="G0469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987550"/>
            <a:ext cx="2619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16475" y="4651375"/>
            <a:ext cx="42640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Сдача экзаменационных материалов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64088" y="5873750"/>
            <a:ext cx="4319587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ЭКЗАМЕНА</a:t>
            </a:r>
          </a:p>
        </p:txBody>
      </p:sp>
      <p:pic>
        <p:nvPicPr>
          <p:cNvPr id="11" name="Picture 11" descr="G0469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4003675"/>
            <a:ext cx="2921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267325" y="3498850"/>
            <a:ext cx="35861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Комплектование пакетов документов</a:t>
            </a:r>
          </a:p>
        </p:txBody>
      </p:sp>
      <p:pic>
        <p:nvPicPr>
          <p:cNvPr id="13" name="Picture 14" descr="G0915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0" y="5649913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7"/>
          <p:cNvCxnSpPr>
            <a:cxnSpLocks noChangeShapeType="1"/>
          </p:cNvCxnSpPr>
          <p:nvPr/>
        </p:nvCxnSpPr>
        <p:spPr bwMode="auto">
          <a:xfrm rot="5400000">
            <a:off x="1427162" y="3214688"/>
            <a:ext cx="71596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5" name="AutoShape 18"/>
          <p:cNvCxnSpPr>
            <a:cxnSpLocks noChangeShapeType="1"/>
          </p:cNvCxnSpPr>
          <p:nvPr/>
        </p:nvCxnSpPr>
        <p:spPr bwMode="auto">
          <a:xfrm rot="5400000">
            <a:off x="1106487" y="5180013"/>
            <a:ext cx="13573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AutoShape 19"/>
          <p:cNvCxnSpPr>
            <a:cxnSpLocks noChangeAspect="1" noChangeShapeType="1"/>
          </p:cNvCxnSpPr>
          <p:nvPr/>
        </p:nvCxnSpPr>
        <p:spPr bwMode="auto">
          <a:xfrm>
            <a:off x="6402388" y="1195388"/>
            <a:ext cx="1587" cy="143986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>
            <a:off x="4025900" y="6164263"/>
            <a:ext cx="720725" cy="0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475288" y="2679700"/>
            <a:ext cx="3305175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аудитории</a:t>
            </a:r>
          </a:p>
        </p:txBody>
      </p:sp>
      <p:cxnSp>
        <p:nvCxnSpPr>
          <p:cNvPr id="19" name="AutoShape 22"/>
          <p:cNvCxnSpPr>
            <a:cxnSpLocks noChangeAspect="1" noChangeShapeType="1"/>
          </p:cNvCxnSpPr>
          <p:nvPr/>
        </p:nvCxnSpPr>
        <p:spPr bwMode="auto">
          <a:xfrm>
            <a:off x="6402388" y="3211513"/>
            <a:ext cx="1587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" name="AutoShape 23"/>
          <p:cNvCxnSpPr>
            <a:cxnSpLocks noChangeAspect="1" noChangeShapeType="1"/>
          </p:cNvCxnSpPr>
          <p:nvPr/>
        </p:nvCxnSpPr>
        <p:spPr bwMode="auto">
          <a:xfrm>
            <a:off x="6402388" y="4398963"/>
            <a:ext cx="1587" cy="25241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1" name="AutoShape 24"/>
          <p:cNvCxnSpPr>
            <a:cxnSpLocks noChangeAspect="1" noChangeShapeType="1"/>
          </p:cNvCxnSpPr>
          <p:nvPr/>
        </p:nvCxnSpPr>
        <p:spPr bwMode="auto">
          <a:xfrm>
            <a:off x="6402388" y="558800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2" name="AutoShape 25"/>
          <p:cNvCxnSpPr>
            <a:cxnSpLocks noChangeShapeType="1"/>
          </p:cNvCxnSpPr>
          <p:nvPr/>
        </p:nvCxnSpPr>
        <p:spPr bwMode="auto">
          <a:xfrm rot="5400000">
            <a:off x="1820862" y="1535113"/>
            <a:ext cx="7858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23" name="Picture 26" descr="утверждающ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929063"/>
            <a:ext cx="466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7005638" y="1411288"/>
            <a:ext cx="20542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апелляции</a:t>
            </a:r>
          </a:p>
        </p:txBody>
      </p:sp>
      <p:pic>
        <p:nvPicPr>
          <p:cNvPr id="25" name="Picture 28" descr="G0915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675" y="1482725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AutoShape 29"/>
          <p:cNvCxnSpPr>
            <a:cxnSpLocks noChangeAspect="1" noChangeShapeType="1"/>
          </p:cNvCxnSpPr>
          <p:nvPr/>
        </p:nvCxnSpPr>
        <p:spPr bwMode="auto">
          <a:xfrm>
            <a:off x="8274050" y="2347913"/>
            <a:ext cx="1588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7" name="AutoShape 30"/>
          <p:cNvCxnSpPr>
            <a:cxnSpLocks noChangeAspect="1" noChangeShapeType="1"/>
          </p:cNvCxnSpPr>
          <p:nvPr/>
        </p:nvCxnSpPr>
        <p:spPr bwMode="auto">
          <a:xfrm>
            <a:off x="8275638" y="112395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938338" y="4579938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defRPr/>
            </a:pPr>
            <a:r>
              <a:rPr lang="ru-RU" sz="20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 фиксируется время начала и окончания экзамена</a:t>
            </a:r>
          </a:p>
        </p:txBody>
      </p:sp>
      <p:pic>
        <p:nvPicPr>
          <p:cNvPr id="29" name="Picture 32" descr="ч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8225" y="59483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ч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7143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ч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25" y="59356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5840413" y="598488"/>
            <a:ext cx="3305175" cy="5445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ППЭ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14313" y="85725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45 минут до начала экзамена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88" y="6357938"/>
            <a:ext cx="8429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Возможна досрочная сдача работы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85622" y="1829628"/>
            <a:ext cx="3617434" cy="2529899"/>
          </a:xfrm>
          <a:prstGeom prst="rect">
            <a:avLst/>
          </a:prstGeom>
        </p:spPr>
      </p:pic>
      <p:pic>
        <p:nvPicPr>
          <p:cNvPr id="4" name="Рисунок 3" descr="bl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85794"/>
            <a:ext cx="2714644" cy="3912828"/>
          </a:xfrm>
          <a:prstGeom prst="rect">
            <a:avLst/>
          </a:prstGeom>
        </p:spPr>
      </p:pic>
      <p:pic>
        <p:nvPicPr>
          <p:cNvPr id="3" name="Рисунок 2" descr="bl_1_ru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71480"/>
            <a:ext cx="2710475" cy="3833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857232"/>
            <a:ext cx="2714644" cy="1357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индивидуального </a:t>
            </a:r>
          </a:p>
          <a:p>
            <a:r>
              <a:rPr lang="ru-RU" dirty="0" smtClean="0"/>
              <a:t>комплекта</a:t>
            </a:r>
          </a:p>
          <a:p>
            <a:r>
              <a:rPr lang="ru-RU" dirty="0" smtClean="0"/>
              <a:t>Бланк ответов № 1</a:t>
            </a:r>
          </a:p>
          <a:p>
            <a:r>
              <a:rPr lang="ru-RU" dirty="0" smtClean="0"/>
              <a:t>Бланк ответов № 2</a:t>
            </a:r>
          </a:p>
          <a:p>
            <a:r>
              <a:rPr lang="ru-RU" dirty="0" smtClean="0"/>
              <a:t>КИМ</a:t>
            </a:r>
          </a:p>
          <a:p>
            <a:r>
              <a:rPr lang="ru-RU" b="1" dirty="0" smtClean="0"/>
              <a:t>В поле «Номер варианта» должен быть типографским способом указан тот же номер варианта, что и в КИМ!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85984" y="2428868"/>
            <a:ext cx="200026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85984" y="2571744"/>
            <a:ext cx="442915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71538" y="3143248"/>
            <a:ext cx="7072362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12144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Регистрационные поля бланка ответов №1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4282" y="928670"/>
            <a:ext cx="4214842" cy="1214446"/>
          </a:xfrm>
          <a:prstGeom prst="rightArrow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44" y="4857760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Распределение вариантов должно производиться исходя из того, чтобы рядом сидящие участники выполняли разные варианты.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 заполнении поля «Код ОУ» участник должен правильно и разборчиво указать код образовательного учреждения, в котором он обучается.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поле «Код ППЭ» указать код пункта проведения экзамена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142844" y="500042"/>
            <a:ext cx="885831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экзаменах в форме ОГЭ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разрешается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пользоваться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следующими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дополнительными  устройствами и материалами:</a:t>
            </a:r>
          </a:p>
          <a:p>
            <a:pPr>
              <a:defRPr/>
            </a:pPr>
            <a:endParaRPr lang="ru-RU" sz="900" b="1" dirty="0">
              <a:latin typeface="+mn-lt"/>
              <a:cs typeface="Arial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справочные материалы, которые  выдаются вместе с текстом  экзаменационной работы, линейка;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русский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орфографический словарь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в каждой аудитории пункта проведения экзамена должна находиться  звуковоспроизводящая аппаратура;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тексты художественных произведений, предусмотренные программой основной общеобразовательной школы (выдаются в пункте проведения экзамена).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физика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калькулятор;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непрограммируемый калькулятор, справочные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материалы, которые  выдаются вместе с текстом  экзаменационной работы;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география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линейка,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калькулятор, географические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атласы;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биология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линейка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, непрограммируемый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калькулятор;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иностранные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в каждой аудитории пункта проведения экзамена должна находиться  звуковоспроизводящая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аппаратура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звукозаписывающие устройства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(для записи устного ответа ученика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информатика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ИКТ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при выполнении практической части экзаменационной работы используются персональные компьютеры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429156" cy="642942"/>
          </a:xfrm>
          <a:solidFill>
            <a:schemeClr val="bg2">
              <a:lumMod val="90000"/>
            </a:schemeClr>
          </a:solidFill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 экзамена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Заполняет персональные данные в экзаменационных заданиях;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получить дополнительные бланки ответов №2, листы черновика;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случае выхода из аудитории по уважительной причине должен оставить экзаменационное задание и листы для выполнения заданий на своем рабочем месте;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выхода из ППЭ может подать апелляцию о нарушении процедуры проведения экзамена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4214818"/>
            <a:ext cx="91440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Организаторы не отвечают на вопросы</a:t>
            </a:r>
          </a:p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 содержанию заданий! 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928926" y="5000636"/>
            <a:ext cx="6215074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Факт наличия мобильного телефона </a:t>
            </a:r>
            <a:endParaRPr lang="ru-RU" sz="24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участника экзамена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причиной удаления с </a:t>
            </a: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algn="ctr">
              <a:buFont typeface="Wingdings" pitchFamily="2" charset="2"/>
              <a:buNone/>
            </a:pPr>
            <a:endParaRPr lang="ru-RU" sz="10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БЕЗ ПРАВА ПЕРЕСДАЧИ 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pic>
        <p:nvPicPr>
          <p:cNvPr id="14" name="Рисунок 13" descr="1272704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714884"/>
            <a:ext cx="1928826" cy="190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Записи на оборотной стороне бланка необходимо делать, отступив от края листа на 1 см! На лицевой стороне бланка нужно сделать запись «см. на обороте»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Участники выполняют экзаменационную работу в течение ВСЕГО времени, отведенного на экзамен. Организаторы не должны забирать экзаменационные материалы до момента окончания экзамена участником (до времени окончания письменной части по информатике и иностранному языку)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Дополнительные материалы, разрешенные для использования на экзаменах математике и химии, содержатся в демо-версиях КИМ по соответствующим предметам ОГЭ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720" y="857232"/>
            <a:ext cx="857255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-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экзамена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 организатора находятся в аудитории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реквизитов в бланке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 1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паспорте,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 правильность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заполнения обязательных реквизитов во всех бланках,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отвечают на вопросы участников экзамена (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связанные с содержанием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№2,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следят за соблюдением дисциплины и правил поведения,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30 минут предупреждают об окончании  экзамена.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20" y="3929066"/>
            <a:ext cx="864399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	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Организаторам запрещается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без уважительной причины покидать аудиторию,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иметь при себе и использовать любые средства связи,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оказывать содействие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экзаменов, в том числе передавать им средства связи, справочные материалы, письменные заметки и т.п.,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496" cy="500042"/>
          </a:xfrm>
          <a:noFill/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экзаменов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3214678" y="928670"/>
            <a:ext cx="2643206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</p:txBody>
      </p:sp>
      <p:sp>
        <p:nvSpPr>
          <p:cNvPr id="5" name="_s1032"/>
          <p:cNvSpPr>
            <a:spLocks noChangeArrowheads="1"/>
          </p:cNvSpPr>
          <p:nvPr/>
        </p:nvSpPr>
        <p:spPr bwMode="auto">
          <a:xfrm>
            <a:off x="42859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6" name="_s1033"/>
          <p:cNvSpPr>
            <a:spLocks noChangeArrowheads="1"/>
          </p:cNvSpPr>
          <p:nvPr/>
        </p:nvSpPr>
        <p:spPr bwMode="auto">
          <a:xfrm>
            <a:off x="721520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ri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714612" y="1928802"/>
            <a:ext cx="3714776" cy="642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по выбору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500298" y="4643446"/>
            <a:ext cx="4603754" cy="428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предметов по выбору</a:t>
            </a:r>
          </a:p>
        </p:txBody>
      </p:sp>
      <p:graphicFrame>
        <p:nvGraphicFramePr>
          <p:cNvPr id="11" name="Group 55"/>
          <p:cNvGraphicFramePr>
            <a:graphicFrameLocks noGrp="1"/>
          </p:cNvGraphicFramePr>
          <p:nvPr/>
        </p:nvGraphicFramePr>
        <p:xfrm>
          <a:off x="1714480" y="5214950"/>
          <a:ext cx="6215106" cy="1357322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505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профильный 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6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предметов определяется в соответствии с региональным документом по профильному обучению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>
            <a:stCxn id="4" idx="1"/>
            <a:endCxn id="5" idx="3"/>
          </p:cNvCxnSpPr>
          <p:nvPr/>
        </p:nvCxnSpPr>
        <p:spPr>
          <a:xfrm rot="10800000">
            <a:off x="2000222" y="1357296"/>
            <a:ext cx="1214457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 flipV="1">
            <a:off x="5857884" y="1357295"/>
            <a:ext cx="1357322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4414" y="3143248"/>
            <a:ext cx="6929486" cy="1323439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форме ОГЭ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физика, химия, литература, информатика, биология, обществознание, история,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география, иностранный язык (английский, немецкий, французский)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271462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добровольной основе по выбору выпускников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000108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обнаружении факта наличия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мобильного телефона у участника экзамена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или общественный наблюдатель приглашают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об удалении участника с экзамена с указанием времени удаления;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об удалении участника с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НЕДОПУСТИМО физическое воздействие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в отношении участника экзамена!</a:t>
            </a: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Если экзамен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не закончен участником по уважительной причине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приглашает медицинского работника и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 досрочном окончании экзамена с указанием времени;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 досрочном окончании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592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Сбор и упаковка материалов после экзамена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357438" y="185737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№1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2357422" y="2285992"/>
            <a:ext cx="222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№2 (в т.ч. дополнительные)</a:t>
            </a:r>
          </a:p>
        </p:txBody>
      </p:sp>
      <p:pic>
        <p:nvPicPr>
          <p:cNvPr id="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357158" y="1428736"/>
            <a:ext cx="1217079" cy="1785950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357158" y="857232"/>
            <a:ext cx="210435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НОВЫЙ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929190" y="2857496"/>
            <a:ext cx="214231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СТАРЫЙ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7042150" y="3429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Черновики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85938" y="200025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300788" y="364490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6929454" y="4643446"/>
            <a:ext cx="1412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Формы (как на ЕГЭ)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5143504" y="4786322"/>
            <a:ext cx="11334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отдельно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4929190" y="857232"/>
            <a:ext cx="1125537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Конверт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4786314" y="1428736"/>
            <a:ext cx="1428750" cy="785813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6286512" y="1785926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6786563" y="1285860"/>
            <a:ext cx="207171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КИМ использованные,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некомплектные,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испорченные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ИК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286380" y="5357826"/>
            <a:ext cx="2798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</a:rPr>
              <a:t>ВСЕХ пакетах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разместить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информацию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о </a:t>
            </a:r>
            <a:r>
              <a:rPr lang="ru-RU" sz="1400" b="1" dirty="0">
                <a:solidFill>
                  <a:srgbClr val="000000"/>
                </a:solidFill>
              </a:rPr>
              <a:t>ППЭ, экзамене, </a:t>
            </a:r>
            <a:r>
              <a:rPr lang="ru-RU" sz="1400" b="1" dirty="0" smtClean="0">
                <a:solidFill>
                  <a:srgbClr val="000000"/>
                </a:solidFill>
              </a:rPr>
              <a:t>аудитории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429000"/>
            <a:ext cx="52358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ВНИМАНИЕ! Бланки необходимо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пересчитать,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указать их количество в сопроводительных документах,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поместить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секьюрпак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следующим образом: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сначала бланки № 1,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затем бланки № 2,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где дополнительный бланк № 2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следует за основным бланком того участника,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которому он выдан.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5357818" y="3357562"/>
            <a:ext cx="857256" cy="1257943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0010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п. 30 Порядка проведения ГИА по образовательным программам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Повторно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к сдаче ГИА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соответствующему учебному предмету в текущем году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по решению ГЭК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допускаются следующие обучающиеся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получившие на ГИА 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неудовлетворительный результат по одному из обязательных учебных предметов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явившиеся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на экзамены по уважительным причинам (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болезнь или иные обстоятельства, подтвержденные документально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завершившие выполнение экзаменационной работы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 уважительным причинам (болезнь или иные обстоятельства, подтвержденные документально);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апелляция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которых о нарушении установленного порядка проведения ГИА конфликтной комиссией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была удовлетворена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результаты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которых были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аннулированы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ГЭК в случае выявления фактов нарушений установленного порядка проведения ГИА, совершенных работниками ППЭ, или иными (неустановленными) лицами.</a:t>
            </a:r>
            <a:r>
              <a:rPr lang="ru-RU" sz="2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868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61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/>
              <a:t>Обучающимся,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/>
              <a:t>не прошедшим ГИА</a:t>
            </a:r>
            <a:r>
              <a:rPr lang="ru-RU" sz="2400" dirty="0" smtClean="0"/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на ГИА </a:t>
            </a:r>
            <a:r>
              <a:rPr lang="ru-RU" sz="2400" b="1" dirty="0" smtClean="0"/>
              <a:t>неудовлетворительные результаты более чем по одному обязательному учебному предмету</a:t>
            </a:r>
            <a:r>
              <a:rPr lang="ru-RU" sz="2400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</a:t>
            </a:r>
            <a:r>
              <a:rPr lang="ru-RU" sz="2400" b="1" dirty="0" smtClean="0"/>
              <a:t>повторно неудовлетворительный результат по одному из этих предметов </a:t>
            </a:r>
            <a:r>
              <a:rPr lang="ru-RU" sz="2400" dirty="0" smtClean="0"/>
              <a:t>на ГИА в дополнительные сроки,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/>
          </a:p>
          <a:p>
            <a:pPr algn="ctr"/>
            <a:r>
              <a:rPr lang="ru-RU" sz="2400" dirty="0" smtClean="0"/>
              <a:t>предоставляется право пройти ГИА по соответствующим учебным предметам 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 ранее чем через год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в сроки и в формах, устанавливаемых настоящим Порядком.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5"/>
          <p:cNvSpPr>
            <a:spLocks noChangeArrowheads="1"/>
          </p:cNvSpPr>
          <p:nvPr/>
        </p:nvSpPr>
        <p:spPr bwMode="auto">
          <a:xfrm>
            <a:off x="357158" y="285728"/>
            <a:ext cx="8429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Категории участников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 ОВЗ и специальные условия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8" y="1428736"/>
          <a:ext cx="900115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406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звукоусиливающая аппаратура как коллективного, так и индивидуального </a:t>
            </a:r>
            <a:r>
              <a:rPr lang="ru-RU" sz="1600" dirty="0" smtClean="0">
                <a:solidFill>
                  <a:prstClr val="black"/>
                </a:solidFill>
              </a:rPr>
              <a:t>пользования, при необходимости – </a:t>
            </a:r>
            <a:r>
              <a:rPr lang="ru-RU" sz="1600" dirty="0" err="1" smtClean="0">
                <a:solidFill>
                  <a:prstClr val="black"/>
                </a:solidFill>
              </a:rPr>
              <a:t>ассистент-сурдопереводчик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87313" indent="-873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специальные принадлежности для оформления ответов шрифтом Брайля; 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увеличительные устройства;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индивидуальное равномерное освещение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429000"/>
            <a:ext cx="2214546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пандусы;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аудитории на первом </a:t>
            </a:r>
            <a:r>
              <a:rPr lang="ru-RU" sz="1600" dirty="0" smtClean="0">
                <a:solidFill>
                  <a:prstClr val="black"/>
                </a:solidFill>
              </a:rPr>
              <a:t>этаже;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ассистенты, оказывающие  необходимую техническую помощь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22" y="3429000"/>
            <a:ext cx="2071734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необходимые медико-профилактические процедуры с учетом заболевания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42844" y="714356"/>
            <a:ext cx="87852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Проведение экзамена  в специализированной аудитории для участников с ОВЗ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214282" y="1928802"/>
            <a:ext cx="8750330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Продолжительность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экзаменов увеличивается на 1,5 часа.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Количество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участников в аудитории не более 12 человек.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Должны быть подготовлены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места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ассистентов.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Участники экзамена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вправе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иметь при себе необходимые лекарственные препараты и приборы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Участникам с нарушением слуха и речи предоставляются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инструкции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 распечатанном виде.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участников с нарушением функций опорно-двигательного аппарата аудитория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должна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располагаться на 1 этаже.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В случае если экзамен длится 4 часа и более, для участников ЕГЭ организуется питание. Для этого в аудитории выделяются отдельные столы (или готовится специальная аудитория).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42968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общеобразовательных учреждений и руководители ППЭ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  необходимые условия в ППЭ 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 для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с ограниченными возможностями здоровья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defRPr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общественных наблюдателей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инструктаж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организаторов;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аудитории (или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дополнительную аудиторию)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отдыха, приема пищи и медико-профилактических процедур.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0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Государственный  выпускной экзамен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имеет право сдавать государственный выпускной экзамен?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696" y="157161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Обучающиеся специальных образовательных учреждений закрытого типа , учреждений уголовно-исполнительной системы;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обучающиеся с ограниченными возможностями здоровья.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289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Какие документы необходимо предоставить  обучающемуся с ОВЗ при регистрации на экзамены, чтобы иметь возможность выбора формы экзаменов?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4143380"/>
            <a:ext cx="764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Обучающиеся с ОВЗ при подаче заявлений предоставляют один из следующих документов: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Справку, подтверждающую факт установления инвалидности, выданную федеральным государственным учреждением медико-социальной экспертизы;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копию рекомендаций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Текст изложения для обучающихся, сдающих ГВЭ, будет предоставлен в виде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аудиофайла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Аудитории проведения ГВЭ должны быть оснащены звуковоспроизводящей аппаратурой.</a:t>
            </a: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Экзаменационные задания для проведения экзамена в форме ГВЭ будут переданы в МОУО перед экзаменами в установленные сроки;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экзаменов в форме ОГЭ будут доставляться в МОУО членами ГЭК (11 класс) накануне экзаменов. Ответственность за хранение материалов в МОУО и доставку в ОУ-ППЭ возлагается на муниципального координатора и уполномоченных ГЭК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 способах доставки материалов в РЦОИ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после экзамена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будет сообщаться в каждый МОУО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посредством электронной почты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3" y="1071563"/>
            <a:ext cx="8715375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spc="3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Требования к пункту проведения ГВЭ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 Пункты проведения экзамена размещаются, как правило, в образовательных учреждениях, в которых выпускники осваивали основные общеобразовательные программы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основного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общего образования.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Количество, общая площадь и состояние помещений, предоставляемых для проведения государственного выпускного экзамена (далее - аудитории), должны обеспечивать его проведение в условиях, соответствующих требованиям санитарно-эпидемиологических правил и нормативов.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 рабочих мест в аудиториях определяется из необходимости эффективного и комфортного размещения выпускников исходя из того, что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для каждого выпускника должно быть выделено отдельное рабочее место.</a:t>
            </a:r>
            <a:endParaRPr lang="ru-RU" sz="1700" u="sng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>
            <a:grpSpLocks/>
          </p:cNvGrpSpPr>
          <p:nvPr/>
        </p:nvGrpSpPr>
        <p:grpSpPr bwMode="auto">
          <a:xfrm>
            <a:off x="0" y="1000108"/>
            <a:ext cx="2143125" cy="2571768"/>
            <a:chOff x="0" y="1142984"/>
            <a:chExt cx="2143108" cy="1714512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0" y="1142984"/>
              <a:ext cx="2143108" cy="1714512"/>
            </a:xfrm>
            <a:prstGeom prst="round2Diag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74"/>
            <p:cNvGrpSpPr>
              <a:grpSpLocks/>
            </p:cNvGrpSpPr>
            <p:nvPr/>
          </p:nvGrpSpPr>
          <p:grpSpPr bwMode="auto">
            <a:xfrm>
              <a:off x="285720" y="1500174"/>
              <a:ext cx="1723371" cy="962342"/>
              <a:chOff x="285720" y="1428736"/>
              <a:chExt cx="1723371" cy="962342"/>
            </a:xfrm>
          </p:grpSpPr>
          <p:sp>
            <p:nvSpPr>
              <p:cNvPr id="53" name="Text Box 36"/>
              <p:cNvSpPr txBox="1">
                <a:spLocks noChangeArrowheads="1"/>
              </p:cNvSpPr>
              <p:nvPr/>
            </p:nvSpPr>
            <p:spPr bwMode="auto">
              <a:xfrm>
                <a:off x="285748" y="1428736"/>
                <a:ext cx="1724011" cy="46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spc="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ШКОЛА</a:t>
                </a:r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285748" y="1928803"/>
                <a:ext cx="1714486" cy="46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 класс</a:t>
                </a:r>
              </a:p>
            </p:txBody>
          </p:sp>
        </p:grpSp>
      </p:grpSp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3571868" y="1000108"/>
            <a:ext cx="5327650" cy="2357454"/>
          </a:xfrm>
          <a:prstGeom prst="roundRect">
            <a:avLst>
              <a:gd name="adj" fmla="val 4917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4286248" y="1857364"/>
            <a:ext cx="1800229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6715140" y="1857364"/>
            <a:ext cx="1785950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4500562" y="1142984"/>
            <a:ext cx="357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0" y="6000768"/>
            <a:ext cx="7215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ЭКЗАМЕНОВ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ВЫБОРУ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учитываются только при поступлении в профильные классы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9"/>
          <p:cNvSpPr>
            <a:spLocks noChangeArrowheads="1"/>
          </p:cNvSpPr>
          <p:nvPr/>
        </p:nvSpPr>
        <p:spPr bwMode="auto">
          <a:xfrm>
            <a:off x="2143108" y="357166"/>
            <a:ext cx="1390650" cy="2000264"/>
          </a:xfrm>
          <a:prstGeom prst="rightArrow">
            <a:avLst>
              <a:gd name="adj1" fmla="val 59722"/>
              <a:gd name="adj2" fmla="val 15296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«неудов.»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</a:p>
        </p:txBody>
      </p:sp>
      <p:sp>
        <p:nvSpPr>
          <p:cNvPr id="14" name="AutoShape 84"/>
          <p:cNvSpPr>
            <a:spLocks noChangeArrowheads="1"/>
          </p:cNvSpPr>
          <p:nvPr/>
        </p:nvSpPr>
        <p:spPr bwMode="auto">
          <a:xfrm>
            <a:off x="6629395" y="3357562"/>
            <a:ext cx="2514605" cy="1285884"/>
          </a:xfrm>
          <a:prstGeom prst="downArrow">
            <a:avLst>
              <a:gd name="adj1" fmla="val 80324"/>
              <a:gd name="adj2" fmla="val 2488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6858016" y="3429000"/>
            <a:ext cx="2000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экзамены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ниже «удовлетворительно»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3643306" y="3357562"/>
            <a:ext cx="2643206" cy="1214446"/>
            <a:chOff x="8858280" y="3786190"/>
            <a:chExt cx="2643206" cy="1279539"/>
          </a:xfrm>
        </p:grpSpPr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8858280" y="3786190"/>
              <a:ext cx="2643206" cy="1279539"/>
            </a:xfrm>
            <a:prstGeom prst="downArrow">
              <a:avLst>
                <a:gd name="adj1" fmla="val 80324"/>
                <a:gd name="adj2" fmla="val 24889"/>
              </a:avLst>
            </a:prstGeom>
            <a:solidFill>
              <a:srgbClr val="FFB7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auto">
            <a:xfrm>
              <a:off x="9072595" y="3929066"/>
              <a:ext cx="2143140" cy="34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экзамен</a:t>
              </a:r>
              <a:endPara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«неудовлетворительно»</a:t>
              </a:r>
            </a:p>
          </p:txBody>
        </p:sp>
      </p:grpSp>
      <p:sp>
        <p:nvSpPr>
          <p:cNvPr id="18" name="Oval 89"/>
          <p:cNvSpPr>
            <a:spLocks noChangeArrowheads="1"/>
          </p:cNvSpPr>
          <p:nvPr/>
        </p:nvSpPr>
        <p:spPr bwMode="auto">
          <a:xfrm>
            <a:off x="1214414" y="4500570"/>
            <a:ext cx="4730769" cy="135732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Пересдать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дополнительные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той же форме, что и основной экзамен)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9" name="Text Box 103"/>
          <p:cNvSpPr txBox="1">
            <a:spLocks noChangeArrowheads="1"/>
          </p:cNvSpPr>
          <p:nvPr/>
        </p:nvSpPr>
        <p:spPr bwMode="auto">
          <a:xfrm>
            <a:off x="6215074" y="4643446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сдал</a:t>
            </a:r>
          </a:p>
        </p:txBody>
      </p:sp>
      <p:sp>
        <p:nvSpPr>
          <p:cNvPr id="8250" name="Text Box 104"/>
          <p:cNvSpPr txBox="1">
            <a:spLocks noChangeArrowheads="1"/>
          </p:cNvSpPr>
          <p:nvPr/>
        </p:nvSpPr>
        <p:spPr bwMode="auto">
          <a:xfrm rot="-5400000">
            <a:off x="-228597" y="4157632"/>
            <a:ext cx="1142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 сдал</a:t>
            </a:r>
          </a:p>
        </p:txBody>
      </p:sp>
      <p:sp>
        <p:nvSpPr>
          <p:cNvPr id="8251" name="Text Box 105"/>
          <p:cNvSpPr txBox="1">
            <a:spLocks noChangeArrowheads="1"/>
          </p:cNvSpPr>
          <p:nvPr/>
        </p:nvSpPr>
        <p:spPr bwMode="auto">
          <a:xfrm>
            <a:off x="7429520" y="635795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аттестат</a:t>
            </a:r>
          </a:p>
        </p:txBody>
      </p:sp>
      <p:pic>
        <p:nvPicPr>
          <p:cNvPr id="8252" name="Picture 110" descr="Аттест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14884"/>
            <a:ext cx="1164880" cy="1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Прямая со стрелкой 82"/>
          <p:cNvCxnSpPr>
            <a:stCxn id="18" idx="6"/>
          </p:cNvCxnSpPr>
          <p:nvPr/>
        </p:nvCxnSpPr>
        <p:spPr>
          <a:xfrm flipV="1">
            <a:off x="5945183" y="5143512"/>
            <a:ext cx="1412899" cy="357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8" idx="2"/>
          </p:cNvCxnSpPr>
          <p:nvPr/>
        </p:nvCxnSpPr>
        <p:spPr>
          <a:xfrm rot="10800000">
            <a:off x="642910" y="5143513"/>
            <a:ext cx="571504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 flipH="1" flipV="1">
            <a:off x="-107186" y="4393412"/>
            <a:ext cx="1500197" cy="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68" name="Стрелка влево 67"/>
          <p:cNvSpPr/>
          <p:nvPr/>
        </p:nvSpPr>
        <p:spPr>
          <a:xfrm>
            <a:off x="2143108" y="2071678"/>
            <a:ext cx="1428760" cy="2071702"/>
          </a:xfrm>
          <a:prstGeom prst="leftArrow">
            <a:avLst>
              <a:gd name="adj1" fmla="val 66050"/>
              <a:gd name="adj2" fmla="val 20909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36" name="Text Box 92"/>
          <p:cNvSpPr txBox="1">
            <a:spLocks noChangeArrowheads="1"/>
          </p:cNvSpPr>
          <p:nvPr/>
        </p:nvSpPr>
        <p:spPr bwMode="auto">
          <a:xfrm>
            <a:off x="2143108" y="2428868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экзамена «неудовлетворительно»</a:t>
            </a:r>
          </a:p>
        </p:txBody>
      </p:sp>
      <p:sp>
        <p:nvSpPr>
          <p:cNvPr id="8237" name="Text Box 93"/>
          <p:cNvSpPr txBox="1">
            <a:spLocks noChangeArrowheads="1"/>
          </p:cNvSpPr>
          <p:nvPr/>
        </p:nvSpPr>
        <p:spPr bwMode="auto">
          <a:xfrm>
            <a:off x="2643174" y="3357562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+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88"/>
            <a:ext cx="91440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300" dirty="0">
                <a:solidFill>
                  <a:schemeClr val="tx2"/>
                </a:solidFill>
                <a:latin typeface="Georgia" pitchFamily="18" charset="0"/>
                <a:cs typeface="+mn-cs"/>
              </a:rPr>
              <a:t>При проведении ГВЭ для выпускников с ОВЗ обеспечивается соблюдение следующих требований: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spc="3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Georgia" pitchFamily="18" charset="0"/>
                <a:cs typeface="+mn-cs"/>
              </a:rPr>
              <a:t>государственный выпускной экзамен </a:t>
            </a:r>
            <a:r>
              <a:rPr lang="ru-RU" b="1" dirty="0">
                <a:latin typeface="Georgia" pitchFamily="18" charset="0"/>
                <a:cs typeface="+mn-cs"/>
              </a:rPr>
              <a:t>проводится в отдельной аудитории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при необходимости образовательное учреждение </a:t>
            </a:r>
            <a:r>
              <a:rPr lang="ru-RU" b="1" dirty="0">
                <a:latin typeface="Georgia" pitchFamily="18" charset="0"/>
                <a:cs typeface="+mn-cs"/>
              </a:rPr>
              <a:t>может</a:t>
            </a:r>
            <a:r>
              <a:rPr lang="ru-RU" dirty="0">
                <a:latin typeface="Georgia" pitchFamily="18" charset="0"/>
                <a:cs typeface="+mn-cs"/>
              </a:rPr>
              <a:t> </a:t>
            </a:r>
            <a:r>
              <a:rPr lang="ru-RU" b="1" dirty="0">
                <a:latin typeface="Georgia" pitchFamily="18" charset="0"/>
                <a:cs typeface="+mn-cs"/>
              </a:rPr>
              <a:t>организовать</a:t>
            </a:r>
            <a:r>
              <a:rPr lang="ru-RU" dirty="0">
                <a:latin typeface="Georgia" pitchFamily="18" charset="0"/>
                <a:cs typeface="+mn-cs"/>
              </a:rPr>
              <a:t> проведение государственного выпускного экзамена </a:t>
            </a:r>
            <a:r>
              <a:rPr lang="ru-RU" dirty="0" smtClean="0">
                <a:latin typeface="Georgia" pitchFamily="18" charset="0"/>
                <a:cs typeface="+mn-cs"/>
              </a:rPr>
              <a:t> </a:t>
            </a:r>
            <a:r>
              <a:rPr lang="ru-RU" b="1" dirty="0" smtClean="0">
                <a:latin typeface="Georgia" pitchFamily="18" charset="0"/>
                <a:cs typeface="+mn-cs"/>
              </a:rPr>
              <a:t>на </a:t>
            </a:r>
            <a:r>
              <a:rPr lang="ru-RU" b="1" dirty="0">
                <a:latin typeface="Georgia" pitchFamily="18" charset="0"/>
                <a:cs typeface="+mn-cs"/>
              </a:rPr>
              <a:t>дому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Georgia" pitchFamily="18" charset="0"/>
                <a:cs typeface="+mn-cs"/>
              </a:rPr>
              <a:t>продолжительность</a:t>
            </a:r>
            <a:r>
              <a:rPr lang="ru-RU" dirty="0">
                <a:latin typeface="Georgia" pitchFamily="18" charset="0"/>
                <a:cs typeface="+mn-cs"/>
              </a:rPr>
              <a:t> государственного выпускного экзамена увеличивается на 1,5 часа;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при проведении государственного выпускного экзамена присутствует </a:t>
            </a:r>
            <a:r>
              <a:rPr lang="ru-RU" b="1" dirty="0">
                <a:latin typeface="Georgia" pitchFamily="18" charset="0"/>
                <a:cs typeface="+mn-cs"/>
              </a:rPr>
              <a:t>ассистент</a:t>
            </a:r>
            <a:r>
              <a:rPr lang="ru-RU" dirty="0">
                <a:latin typeface="Georgia" pitchFamily="18" charset="0"/>
                <a:cs typeface="+mn-cs"/>
              </a:rPr>
              <a:t>, оказывающий выпускникам с ОВЗ необходимую техническую помощь с учетом их индивидуальных особенностей;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выпускники с ОВЗ могут в процессе сдачи государственного выпускного экзамена пользоваться необходимыми им техническими средствами;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материально-технические условия должны обеспечивать возможность беспрепятственного доступа выпускников с ограниченными возможностями здоровья в аудитории, туалетные и иные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57232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Дополнительно при проведении государственного выпускного экзамена обеспечивается соблюдение следующих требований в зависимости от категорий выпускников с ограниченными возможностями здоровья:</a:t>
            </a:r>
            <a:endParaRPr lang="ru-RU" b="1" u="sng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а) для слепых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:</a:t>
            </a:r>
            <a:endParaRPr lang="ru-RU" b="1" u="sng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задания для выполнения на экзамене оформляются рельефно-точечным шрифтом Брайля;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Georgia" pitchFamily="18" charset="0"/>
                <a:cs typeface="Times New Roman" pitchFamily="18" charset="0"/>
              </a:rPr>
              <a:t>письменные задания выполняются на бумаге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  <a:endParaRPr lang="ru-RU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при необходимости для выполнения задания предоставляется комплект письменных принадлежностей и бумага для письма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</a:p>
          <a:p>
            <a:pPr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при необходимости присутствует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ассистент-тифлопереводчик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б) для слабовидящих:</a:t>
            </a:r>
            <a:endParaRPr lang="ru-RU" b="1" u="sng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обеспечивается индивидуальное равномерное освещение не менее 300 люкс;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при необходимости для выполнения задания предоставляется увеличивающее устройство;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задания для выполнения оформляются увеличенным шрифтом (16-20 пунктов);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) для глухих и слабослышащих:</a:t>
            </a:r>
            <a:endParaRPr lang="ru-RU" b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- обеспечивается наличие звукоусиливающей аппаратуры коллективного пользования, при необходимости выпускникам предоставляется звукоусиливающая аппаратура индивидуального пользования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текстовая форма инструкции по заполнению бланков,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 при необходимости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ассистент-сурдопереводчик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для глухих и слабослышащих обучающихся, детей с тяжелыми нарушениями речи ГВЭ по всем предметам могут проводиться в письменной форме</a:t>
            </a:r>
            <a:endParaRPr lang="ru-RU" b="1" i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г) для лиц с нарушениями опорно-двигательного аппарата </a:t>
            </a:r>
            <a:r>
              <a:rPr lang="ru-RU" dirty="0">
                <a:latin typeface="Georgia" pitchFamily="18" charset="0"/>
              </a:rPr>
              <a:t>(с тяжелыми нарушениями двигательных функций верхних конечностей или отсутствием верхних конечностей):</a:t>
            </a:r>
            <a:endParaRPr lang="ru-RU" b="1" u="sng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письменные задания выполняются на компьютере со специализированным программным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обеспечением;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асстистент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оказывающий помощь в передвижении, фиксации положения в кресле и т.п.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проведении ГВЭ в устной форме устные ответы участников экзамена записываются на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аудионоситель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или протоколируются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 - это аргументированное письменное заявление: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нарушении процедуры проведения экзамена по общеобразовательному предмету в ППЭ; под нарушением процедуры понимаются любые отступления от установленных требований к процедуре проведения экзаменов в ППЭ, которые могли оказать существенное негативное влияние на качество выполнения экзаменационных работ обучающимися;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несогласии с выставленными баллами (отметкой).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86182" y="3357562"/>
            <a:ext cx="1643074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572264" y="3500438"/>
            <a:ext cx="2000264" cy="57150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принимается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57224" y="3500438"/>
            <a:ext cx="185738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4500570"/>
            <a:ext cx="2000264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экзамена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в ОУ)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5984" y="5000636"/>
            <a:ext cx="242889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процедуре проведения экзамена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14876" y="5000636"/>
            <a:ext cx="2143140" cy="150019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нарушения инструкции заполнения бланков ответов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4429132"/>
            <a:ext cx="2071702" cy="114300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содержанию экзаменационных заданий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714625" y="3643313"/>
            <a:ext cx="1071563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0" y="3643313"/>
            <a:ext cx="1143000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285875" y="4000501"/>
            <a:ext cx="428625" cy="571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85938" y="4071938"/>
            <a:ext cx="1714500" cy="9286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590631" y="4053682"/>
            <a:ext cx="357187" cy="3937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79344" y="3607594"/>
            <a:ext cx="928687" cy="1857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285860"/>
            <a:ext cx="3786214" cy="928694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нарушении процедуры  экзамена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ОУ-ППЭ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357430"/>
            <a:ext cx="3786214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день проведения экзамена до выхода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143248"/>
            <a:ext cx="3786214" cy="242889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представителем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ГЭК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организуется комиссия, обеспечивающая проведение служебного расследования. Результат расследования передается для рассмотрения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территориальную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конфликтную комиссию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5572140"/>
            <a:ext cx="3786214" cy="107157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отменяется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72066" y="1285860"/>
            <a:ext cx="3786214" cy="1000132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несогласии с выставленными баллами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72066" y="2428868"/>
            <a:ext cx="3786214" cy="92869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конфликтную комиссию в течение 2 рабочих дней после объявления результатов экзамена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2066" y="3429000"/>
            <a:ext cx="3786214" cy="128588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работа запрашивается в конфликтную комиссию для определения правильности ее оценивания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2066" y="4786322"/>
            <a:ext cx="3786214" cy="185738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может быть изменен как с повышением, так и с понижением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 (отметки)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8595" y="214291"/>
            <a:ext cx="832967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нарушения процедуры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экзаменов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организаторами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428596" y="3571876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Выход из аудитории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428596" y="2000240"/>
            <a:ext cx="8501093" cy="4286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Несоблюдение временных рамок экзамена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28596" y="1142984"/>
            <a:ext cx="8501093" cy="642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Отсутствие контроля за заполнением участниками регистрационных полей 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8596" y="2643182"/>
            <a:ext cx="8501093" cy="7143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Нечеткий инструктаж и недостаточная проверка правильности заполнения бланков в области замены ошибочных ответов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28596" y="4714884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инструкции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при упаковке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28596" y="4143380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Действия, не предписанные инструкциями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428596" y="5286388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Ошибки при записи в поле «код ОУ» и «код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ППЭ»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28596" y="5929330"/>
            <a:ext cx="8501093" cy="642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инструкций при заполнении отчетных форм с экзамена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585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Общественное наблюдение</a:t>
            </a:r>
            <a:endParaRPr lang="ru-RU" sz="2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14282" y="857232"/>
            <a:ext cx="8929718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объективности и прозрачности процедуры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стабилизация общественного отношения к экзаменам;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общественный контроль за проведением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противодействие нарушениям со стороны участников, организаторов экзаменов.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428604"/>
            <a:ext cx="8715436" cy="4286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Задачи общественного наблюдения: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23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/>
              <a:t>В целях обеспечения соблюдения порядка проведения ГИА гражданам, аккредитованным в качестве общественных наблюдателей, предоставляется право: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 предъявлении документа, удостоверяющего личность, и удостоверения общественного наблюдателя </a:t>
            </a:r>
            <a:r>
              <a:rPr lang="ru-RU" b="1" dirty="0" smtClean="0"/>
              <a:t>присутствовать на всех этапах проведения ГИА</a:t>
            </a:r>
            <a:r>
              <a:rPr lang="ru-RU" dirty="0" smtClean="0"/>
              <a:t>, в том числе при проверке экзаменационных работ и при рассмотрении апелляций по вопросам нарушения установленного порядка проведения ГИА или несогласия с выставленными баллами;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направлять информацию о нарушениях</a:t>
            </a:r>
            <a:r>
              <a:rPr lang="ru-RU" dirty="0" smtClean="0"/>
              <a:t>, выявленных при проведении ГИА в органы местного самоуправления, осуществляющие управление в сфере образования и департамент образования и науки Костромской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0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Аттестация обучающихся </a:t>
            </a:r>
          </a:p>
          <a:p>
            <a:pPr algn="r"/>
            <a:r>
              <a:rPr lang="ru-RU" sz="2000" b="1" dirty="0" smtClean="0"/>
              <a:t>по адаптированным программам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Пункт 28 ст. 2 Федерального закона № 273-ФЗ</a:t>
            </a:r>
            <a:r>
              <a:rPr lang="ru-RU" b="1" dirty="0" smtClean="0"/>
              <a:t> </a:t>
            </a:r>
          </a:p>
          <a:p>
            <a:pPr algn="just"/>
            <a:r>
              <a:rPr lang="ru-RU" i="1" dirty="0" smtClean="0"/>
              <a:t>Адаптированная образовательная программа</a:t>
            </a:r>
            <a:r>
              <a:rPr lang="ru-RU" dirty="0" smtClean="0"/>
              <a:t>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 13 ст. 60 Федерального закона № 273-ФЗ </a:t>
            </a:r>
          </a:p>
          <a:p>
            <a:pPr algn="just"/>
            <a:r>
              <a:rPr lang="ru-RU" dirty="0" smtClean="0"/>
              <a:t>Лицам с ограниченными возможностями здоровья (с различными формами умственной отсталости), </a:t>
            </a:r>
            <a:r>
              <a:rPr lang="ru-RU" b="1" dirty="0" smtClean="0"/>
              <a:t>обучавшимся по адаптированным основным общеобразовательным программам</a:t>
            </a:r>
            <a:r>
              <a:rPr lang="ru-RU" dirty="0" smtClean="0"/>
              <a:t>, </a:t>
            </a:r>
            <a:r>
              <a:rPr lang="ru-RU" i="1" dirty="0" smtClean="0"/>
              <a:t>выдается свидетельство об обучении</a:t>
            </a:r>
            <a:r>
              <a:rPr lang="ru-RU" dirty="0" smtClean="0"/>
              <a:t>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  <a:r>
              <a:rPr lang="ru-RU" dirty="0" smtClean="0">
                <a:hlinkClick r:id="rId2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 1 ст. 60 Федерального закона № 273-ФЗ </a:t>
            </a:r>
          </a:p>
          <a:p>
            <a:pPr algn="just"/>
            <a:r>
              <a:rPr lang="ru-RU" dirty="0" smtClean="0"/>
              <a:t>Обучающиеся с умственной отсталостью по адаптированным основным общеобразовательным программам </a:t>
            </a:r>
            <a:r>
              <a:rPr lang="ru-RU" b="1" dirty="0" smtClean="0"/>
              <a:t>не проходят государственной итоговой аттестации</a:t>
            </a:r>
            <a:r>
              <a:rPr lang="ru-RU" dirty="0" smtClean="0"/>
              <a:t>, следовательно, </a:t>
            </a:r>
            <a:r>
              <a:rPr lang="ru-RU" b="1" dirty="0" smtClean="0"/>
              <a:t>выдаваемые им </a:t>
            </a:r>
            <a:r>
              <a:rPr lang="ru-RU" dirty="0" smtClean="0"/>
              <a:t>по окончании обучения по таким программам </a:t>
            </a:r>
            <a:r>
              <a:rPr lang="ru-RU" b="1" dirty="0" smtClean="0"/>
              <a:t>документы не являются документами об образовании, а являются документами об обучении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just"/>
            <a:r>
              <a:rPr lang="ru-RU" sz="1600" i="1" dirty="0" smtClean="0">
                <a:solidFill>
                  <a:schemeClr val="tx2"/>
                </a:solidFill>
              </a:rPr>
              <a:t>Комментарии размещены </a:t>
            </a:r>
            <a:r>
              <a:rPr lang="ru-RU" sz="1600" b="1" i="1" dirty="0" smtClean="0">
                <a:solidFill>
                  <a:schemeClr val="tx2"/>
                </a:solidFill>
              </a:rPr>
              <a:t>на официальном информационном портале</a:t>
            </a:r>
            <a:r>
              <a:rPr lang="ru-RU" sz="1600" i="1" dirty="0" smtClean="0">
                <a:solidFill>
                  <a:schemeClr val="tx2"/>
                </a:solidFill>
              </a:rPr>
              <a:t>, разработанном для оказания экспертно-консультационной помощи </a:t>
            </a:r>
            <a:r>
              <a:rPr lang="ru-RU" sz="1600" b="1" i="1" dirty="0" smtClean="0">
                <a:solidFill>
                  <a:schemeClr val="tx2"/>
                </a:solidFill>
              </a:rPr>
              <a:t>по вопросам реализации нового Федерального закона «Об образовании в Российской Федерации»</a:t>
            </a:r>
            <a:r>
              <a:rPr lang="ru-RU" sz="1600" i="1" dirty="0" smtClean="0">
                <a:solidFill>
                  <a:schemeClr val="tx2"/>
                </a:solidFill>
              </a:rPr>
              <a:t> (</a:t>
            </a:r>
            <a:r>
              <a:rPr lang="en-US" sz="1600" b="1" i="1" dirty="0" smtClean="0">
                <a:solidFill>
                  <a:schemeClr val="tx2"/>
                </a:solidFill>
              </a:rPr>
              <a:t>http://273-</a:t>
            </a:r>
            <a:r>
              <a:rPr lang="ru-RU" sz="1600" b="1" i="1" dirty="0" err="1" smtClean="0">
                <a:solidFill>
                  <a:schemeClr val="tx2"/>
                </a:solidFill>
              </a:rPr>
              <a:t>фз.рф</a:t>
            </a:r>
            <a:r>
              <a:rPr lang="ru-RU" sz="1600" b="1" i="1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429684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625" y="3714750"/>
            <a:ext cx="6286500" cy="192881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Специалисты отдела оценки качества образования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Королёва Светлана Львовна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Подъячева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Ольга Игоревна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Дувакина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Александра Александровна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Семенова Ольга Николаевна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500688" y="3071813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31-73-01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31-65-41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28625" y="3071813"/>
            <a:ext cx="5357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Сельнихина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Елена Евгеньевна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начальник отдела оценки качества образования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3" y="6000750"/>
            <a:ext cx="8143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857364"/>
            <a:ext cx="9144000" cy="1143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072188"/>
            <a:ext cx="9144000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www.ege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	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info@ege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2000240"/>
            <a:ext cx="3500438" cy="500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Фоминых Сергей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ГАУ КО РЦ ОКО «Эксперт»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500688" y="2071688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300-900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71435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Формы ГиА-9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3357586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Основной государственный экзамен (ОГЭ)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000240"/>
            <a:ext cx="3500462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Государственный выпускной экзамен (ГВЭ)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 rot="5400000">
            <a:off x="3130111" y="594069"/>
            <a:ext cx="454887" cy="23574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16200000" flipH="1">
            <a:off x="5559003" y="522631"/>
            <a:ext cx="454887" cy="250033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34" y="3286124"/>
            <a:ext cx="3714776" cy="313932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экзаменационные материалы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формируются на региональном уровне из открытого банка заданий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региональной экзаменационной комиссией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214686"/>
            <a:ext cx="3929090" cy="34163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или 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 (тексты заданий, билеты) разрабатываются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проверка экзаменационных работ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решению ГЭК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региональной экзаменационной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комиссией или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территориальными комиссиями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428868"/>
          <a:ext cx="8858312" cy="293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34624"/>
                <a:gridCol w="6023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31 декабря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и местах подачи</a:t>
                      </a:r>
                      <a:r>
                        <a:rPr lang="ru-RU" baseline="0" dirty="0" smtClean="0"/>
                        <a:t> заявления на прохождение ГИА по учебным предметам, не включенным в список обязательных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1 апреля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проведения ГИА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</a:t>
                      </a:r>
                      <a:r>
                        <a:rPr lang="ru-RU" baseline="0" dirty="0" smtClean="0"/>
                        <a:t> местах и порядке подачи и рассмотрения апелляций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 местах и порядке</a:t>
                      </a:r>
                      <a:r>
                        <a:rPr lang="ru-RU" baseline="0" dirty="0" smtClean="0"/>
                        <a:t> информирования о результатах ГИА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Размещение официальной информации на сайтах </a:t>
            </a:r>
          </a:p>
          <a:p>
            <a:r>
              <a:rPr lang="ru-RU" sz="2400" b="1" i="1" dirty="0" smtClean="0"/>
              <a:t>муниципальных органов управления образованием </a:t>
            </a:r>
          </a:p>
          <a:p>
            <a:r>
              <a:rPr lang="ru-RU" sz="2400" b="1" i="1" dirty="0" smtClean="0"/>
              <a:t>и образовательных организаций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Предоставление информации</a:t>
            </a:r>
          </a:p>
          <a:p>
            <a:pPr>
              <a:buFontTx/>
              <a:buChar char="-"/>
            </a:pPr>
            <a:r>
              <a:rPr lang="ru-RU" sz="2400" i="1" dirty="0" smtClean="0"/>
              <a:t>О муниципальных координаторах;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экзаменационных комиссий, уполномоченных представителей ГЭК;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конфликтных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региональных предметных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общественных наблюдателей.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Персональный состав уполномоченных представителей ГЭК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 составы экспертов предметных комиссий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публикуются.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000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П. 22 Порядка</a:t>
            </a:r>
          </a:p>
          <a:p>
            <a:pPr algn="ctr"/>
            <a:r>
              <a:rPr lang="ru-RU" sz="2400" b="1" i="1" dirty="0" smtClean="0"/>
              <a:t>Образовательные организации, </a:t>
            </a:r>
          </a:p>
          <a:p>
            <a:pPr algn="ctr"/>
            <a:r>
              <a:rPr lang="ru-RU" sz="2400" b="1" i="1" dirty="0" smtClean="0"/>
              <a:t>органы местного самоуправления, осуществляющие управление в сфере образования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Под роспись информируют обучающихся и их родителей (законных представителей) </a:t>
            </a:r>
          </a:p>
          <a:p>
            <a:pPr>
              <a:buFontTx/>
              <a:buChar char="-"/>
            </a:pPr>
            <a:r>
              <a:rPr lang="ru-RU" sz="2000" i="1" dirty="0" smtClean="0"/>
              <a:t>о сроках, местах и порядке подачи заявлений на прохождение ГИА,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проведения ГИА, в том числе об основаниях для удаления с экзамена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ведении в ППЭ видеозаписи,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подачи апелляций,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времени и месте ознакомления с результатами ГИА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результатах ГИА, полученных обучающимися;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Направляют своих работников для работы в качестве руководителей и организаторов ППЭ, членов предметных комиссий, технических специалистов, специалистов по проведению инструктажа и обеспечению лабораторных работ, экзаменаторов-собеседников, ассистентов для лиц с ОВЗ;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Вносят сведения в региональную информационную систему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марта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должны быть внесены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данные участников экзамена с указанием распределения их по датам проведения экзаменов в форме ОГЭ.</a:t>
            </a:r>
          </a:p>
          <a:p>
            <a:pPr algn="just">
              <a:buFont typeface="Wingdings" pitchFamily="2" charset="2"/>
              <a:buChar char="q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апреля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вносятся сведения о работниках ППЭ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руководителях ППЭ, организаторах, ассистентах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Не позднее, чем за 2 недели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 начала экзаменов в РИС вносятся сведения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 общественных наблюдателях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 26 мая 2014 года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РЦОИ предоставляется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информация об обучающихся, не допущенных до государственной итоговой аттестации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Запрещается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назначение участников экзаменов в форме ОГЭ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резервный день минуя основной срок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Муниципальные координаторы</a:t>
            </a:r>
            <a:r>
              <a:rPr lang="ru-RU" sz="2000" dirty="0" smtClean="0">
                <a:solidFill>
                  <a:srgbClr val="FF0000"/>
                </a:solidFill>
              </a:rPr>
              <a:t> несут персональную ответственность </a:t>
            </a:r>
            <a:r>
              <a:rPr lang="ru-RU" sz="2000" b="1" dirty="0" smtClean="0">
                <a:solidFill>
                  <a:srgbClr val="FF0000"/>
                </a:solidFill>
              </a:rPr>
              <a:t>за предоставление информации в РИС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на экзамены в форме ОГЭ будут комплектоваться в соответствии с теми данными, которые представлены в РИС.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4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Заполнение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/>
              <a:t>РИС ГИА-9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00430" y="0"/>
            <a:ext cx="5643570" cy="450834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Подготовка аудиторий 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714356"/>
            <a:ext cx="9144000" cy="45720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Нумерация аудиторий и мест в аудитории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Закрытие стендов со справочной информацией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 для организаторов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 для личных вещей участников экзамена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Часы</a:t>
            </a:r>
          </a:p>
          <a:p>
            <a:pPr marL="274320" lvl="0" indent="-274320" algn="just">
              <a:spcBef>
                <a:spcPts val="580"/>
              </a:spcBef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Звуковоспроизводящие устройства для прослушивания аудиодисков (экзамен по русскому языку, иностранным языкам), звукозаписывающие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устройства</a:t>
            </a:r>
            <a:r>
              <a:rPr lang="ru-RU" sz="2600" dirty="0"/>
              <a:t>(экзамен по иностранным </a:t>
            </a:r>
            <a:r>
              <a:rPr lang="ru-RU" sz="2600" dirty="0" smtClean="0"/>
              <a:t>языкам, ГВЭ в устной форме)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Ножницы, скотч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Помещения, не использующиеся для проведения экзамена , на время проведения экзамена запираются и опечатываются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0918211264F546BA3C33D03C80DE7C" ma:contentTypeVersion="49" ma:contentTypeDescription="Создание документа." ma:contentTypeScope="" ma:versionID="c1cfa5d29fee7fd4726ff76250a255a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AWJJH2MPE6E2-1743668756-353</_dlc_DocId>
    <_dlc_DocIdUrl xmlns="4a252ca3-5a62-4c1c-90a6-29f4710e47f8">
      <Url>http://xn--44-6kcadhwnl3cfdx.xn--p1ai/Kostroma_EDU/kos-sch-29/29-old/deytel/_layouts/15/DocIdRedir.aspx?ID=AWJJH2MPE6E2-1743668756-353</Url>
      <Description>AWJJH2MPE6E2-1743668756-353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3D451-4867-41DA-AE4B-DD5F8592BEAC}"/>
</file>

<file path=customXml/itemProps2.xml><?xml version="1.0" encoding="utf-8"?>
<ds:datastoreItem xmlns:ds="http://schemas.openxmlformats.org/officeDocument/2006/customXml" ds:itemID="{705146F8-1E19-46F6-944C-4880FAE042D7}"/>
</file>

<file path=customXml/itemProps3.xml><?xml version="1.0" encoding="utf-8"?>
<ds:datastoreItem xmlns:ds="http://schemas.openxmlformats.org/officeDocument/2006/customXml" ds:itemID="{65DE0C85-A850-4A35-BE82-C88876A790A9}"/>
</file>

<file path=customXml/itemProps4.xml><?xml version="1.0" encoding="utf-8"?>
<ds:datastoreItem xmlns:ds="http://schemas.openxmlformats.org/officeDocument/2006/customXml" ds:itemID="{E0350C7E-92AA-4B8D-8072-1197BEE36B5C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2012</TotalTime>
  <Words>3219</Words>
  <Application>Microsoft Office PowerPoint</Application>
  <PresentationFormat>Экран (4:3)</PresentationFormat>
  <Paragraphs>479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Особенности проведения государственной итоговой аттестации обучающихся, освоивших образовательные программы основного общего образования  в 2014 году</vt:lpstr>
      <vt:lpstr>Выбор экзаменов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Участник экзамена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обучающихся, освоивших образовательные программы основного общего образования в 2014 году</dc:title>
  <dc:creator>USER</dc:creator>
  <cp:lastModifiedBy>Ирина</cp:lastModifiedBy>
  <cp:revision>192</cp:revision>
  <dcterms:created xsi:type="dcterms:W3CDTF">2014-01-16T10:35:08Z</dcterms:created>
  <dcterms:modified xsi:type="dcterms:W3CDTF">2014-03-04T17:52:15Z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0x010100DC0918211264F546BA3C33D03C80DE7C</vt:lpwstr>
  </property>
  <property fmtid="{D5CDD505-2E9C-101B-9397-08002B2CF9AE}" pid="3" name="_dlc_DocIdItemGuid">
    <vt:lpwstr>8ac97a4e-2586-463d-b808-435ce9273bec</vt:lpwstr>
  </property>
</Properties>
</file>