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2" r:id="rId4"/>
    <p:sldId id="265" r:id="rId5"/>
    <p:sldId id="263" r:id="rId6"/>
    <p:sldId id="264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D44A-7BC5-47B0-B08E-49E905EA2E1B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D51EBBEF-147D-4F22-935B-F827B6231CD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D44A-7BC5-47B0-B08E-49E905EA2E1B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BBEF-147D-4F22-935B-F827B6231C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D44A-7BC5-47B0-B08E-49E905EA2E1B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D51EBBEF-147D-4F22-935B-F827B6231CD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D44A-7BC5-47B0-B08E-49E905EA2E1B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BBEF-147D-4F22-935B-F827B6231C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D44A-7BC5-47B0-B08E-49E905EA2E1B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D51EBBEF-147D-4F22-935B-F827B6231CD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D44A-7BC5-47B0-B08E-49E905EA2E1B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BBEF-147D-4F22-935B-F827B6231C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D44A-7BC5-47B0-B08E-49E905EA2E1B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BBEF-147D-4F22-935B-F827B6231C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D44A-7BC5-47B0-B08E-49E905EA2E1B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BBEF-147D-4F22-935B-F827B6231C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D44A-7BC5-47B0-B08E-49E905EA2E1B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BBEF-147D-4F22-935B-F827B6231C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D44A-7BC5-47B0-B08E-49E905EA2E1B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BBEF-147D-4F22-935B-F827B6231CD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D44A-7BC5-47B0-B08E-49E905EA2E1B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BBEF-147D-4F22-935B-F827B6231CD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F83D44A-7BC5-47B0-B08E-49E905EA2E1B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51EBBEF-147D-4F22-935B-F827B6231CD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5400" dirty="0" smtClean="0"/>
              <a:t>Управляющий совет школы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33981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Принцип государственной политики в области образования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dirty="0" smtClean="0"/>
              <a:t>Принцип характера управления государственным образованием </a:t>
            </a:r>
            <a:r>
              <a:rPr lang="ru-RU" sz="3200" i="1" dirty="0" smtClean="0"/>
              <a:t>(определен </a:t>
            </a:r>
            <a:r>
              <a:rPr lang="ru-RU" sz="3200" i="1" dirty="0"/>
              <a:t>Федеральным законом «Об образовании</a:t>
            </a:r>
            <a:r>
              <a:rPr lang="ru-RU" sz="3200" i="1" dirty="0" smtClean="0"/>
              <a:t>») </a:t>
            </a:r>
            <a:endParaRPr lang="ru-RU" sz="3200" i="1" dirty="0"/>
          </a:p>
          <a:p>
            <a:pPr>
              <a:lnSpc>
                <a:spcPct val="150000"/>
              </a:lnSpc>
            </a:pPr>
            <a:endParaRPr lang="ru-RU" sz="3200" dirty="0"/>
          </a:p>
          <a:p>
            <a:pPr>
              <a:lnSpc>
                <a:spcPct val="150000"/>
              </a:lnSpc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682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Управляющий совет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dirty="0" smtClean="0"/>
              <a:t>Форма участия общественности в управлении образования, которая полностью удовлетворяет запросы образования.</a:t>
            </a:r>
            <a:endParaRPr lang="ru-RU" sz="3200" i="1" dirty="0"/>
          </a:p>
          <a:p>
            <a:pPr>
              <a:lnSpc>
                <a:spcPct val="150000"/>
              </a:lnSpc>
            </a:pPr>
            <a:endParaRPr lang="ru-RU" sz="3200" dirty="0"/>
          </a:p>
          <a:p>
            <a:pPr>
              <a:lnSpc>
                <a:spcPct val="150000"/>
              </a:lnSpc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7822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Задача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dirty="0" smtClean="0"/>
              <a:t>Выработка стратегии управления системой образования, на согласовании и учете интересов всех участников образовательного процесса</a:t>
            </a:r>
            <a:endParaRPr lang="ru-RU" sz="3200" i="1" dirty="0"/>
          </a:p>
          <a:p>
            <a:pPr>
              <a:lnSpc>
                <a:spcPct val="150000"/>
              </a:lnSpc>
            </a:pPr>
            <a:endParaRPr lang="ru-RU" sz="3200" dirty="0"/>
          </a:p>
          <a:p>
            <a:pPr>
              <a:lnSpc>
                <a:spcPct val="150000"/>
              </a:lnSpc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8759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Направления развития 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Создание Управляющего совета в образовательном учреждении</a:t>
            </a:r>
          </a:p>
          <a:p>
            <a:r>
              <a:rPr lang="ru-RU" sz="3200" dirty="0" smtClean="0"/>
              <a:t>Развитие самоуправления </a:t>
            </a:r>
          </a:p>
          <a:p>
            <a:r>
              <a:rPr lang="ru-RU" sz="3200" dirty="0" smtClean="0"/>
              <a:t>Повышение открытости системы образования</a:t>
            </a:r>
          </a:p>
          <a:p>
            <a:r>
              <a:rPr lang="ru-RU" sz="3200" dirty="0" smtClean="0"/>
              <a:t>Расширение социального партнерства в сфере образования</a:t>
            </a:r>
            <a:endParaRPr lang="ru-RU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7822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Полномочия УС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</p:spPr>
        <p:txBody>
          <a:bodyPr>
            <a:normAutofit fontScale="85000" lnSpcReduction="10000"/>
          </a:bodyPr>
          <a:lstStyle/>
          <a:p>
            <a:r>
              <a:rPr lang="ru-RU" sz="3200" dirty="0" smtClean="0"/>
              <a:t>Внебюджетные расходы</a:t>
            </a:r>
          </a:p>
          <a:p>
            <a:r>
              <a:rPr lang="ru-RU" sz="3200" dirty="0" smtClean="0"/>
              <a:t>Материально – техническое оснащение</a:t>
            </a:r>
          </a:p>
          <a:p>
            <a:r>
              <a:rPr lang="ru-RU" sz="3200" dirty="0" smtClean="0"/>
              <a:t>Организация занятости</a:t>
            </a:r>
          </a:p>
          <a:p>
            <a:r>
              <a:rPr lang="ru-RU" sz="3200" dirty="0" smtClean="0"/>
              <a:t>Распределение стимулирующего фонда оплаты труда</a:t>
            </a:r>
          </a:p>
          <a:p>
            <a:r>
              <a:rPr lang="ru-RU" sz="3200" dirty="0" smtClean="0"/>
              <a:t>Организация  школьного питания</a:t>
            </a:r>
          </a:p>
          <a:p>
            <a:r>
              <a:rPr lang="ru-RU" sz="3200" dirty="0" smtClean="0"/>
              <a:t>Согласование рабочих программ</a:t>
            </a:r>
          </a:p>
          <a:p>
            <a:r>
              <a:rPr lang="ru-RU" sz="3200" dirty="0" smtClean="0"/>
              <a:t>Организация работы с «одаренными», «трудными» детьми</a:t>
            </a:r>
          </a:p>
          <a:p>
            <a:r>
              <a:rPr lang="ru-RU" sz="3200" dirty="0" smtClean="0"/>
              <a:t>Создание комиссии по связи с общественностью</a:t>
            </a:r>
          </a:p>
          <a:p>
            <a:r>
              <a:rPr lang="ru-RU" sz="3200" dirty="0"/>
              <a:t>Экспертиза результатов деятельности ОУ</a:t>
            </a:r>
          </a:p>
          <a:p>
            <a:endParaRPr lang="ru-RU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3446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Управляющий совет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ru-RU" sz="3200" b="1" dirty="0" smtClean="0"/>
              <a:t>Для учителей </a:t>
            </a:r>
            <a:r>
              <a:rPr lang="ru-RU" sz="3200" dirty="0" smtClean="0"/>
              <a:t>– защита интересов </a:t>
            </a:r>
          </a:p>
          <a:p>
            <a:pPr>
              <a:lnSpc>
                <a:spcPct val="110000"/>
              </a:lnSpc>
            </a:pPr>
            <a:r>
              <a:rPr lang="ru-RU" sz="3200" b="1" dirty="0" smtClean="0"/>
              <a:t>Для учащихся </a:t>
            </a:r>
            <a:r>
              <a:rPr lang="ru-RU" sz="3200" dirty="0" smtClean="0"/>
              <a:t>– формирование компетентности, продвижение социальных проектов</a:t>
            </a:r>
          </a:p>
          <a:p>
            <a:pPr>
              <a:lnSpc>
                <a:spcPct val="110000"/>
              </a:lnSpc>
            </a:pPr>
            <a:r>
              <a:rPr lang="ru-RU" sz="3200" b="1" dirty="0" smtClean="0"/>
              <a:t>Для родителей </a:t>
            </a:r>
            <a:r>
              <a:rPr lang="ru-RU" sz="3200" dirty="0" smtClean="0"/>
              <a:t>– ответственность за образование своих детей</a:t>
            </a:r>
            <a:endParaRPr lang="ru-RU" sz="3200" dirty="0"/>
          </a:p>
          <a:p>
            <a:pPr>
              <a:lnSpc>
                <a:spcPct val="150000"/>
              </a:lnSpc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8759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AWJJH2MPE6E2-1200071834-110</_dlc_DocId>
    <_dlc_DocIdUrl xmlns="4a252ca3-5a62-4c1c-90a6-29f4710e47f8">
      <Url>http://xn--44-6kcadhwnl3cfdx.xn--p1ai/Kostroma_EDU/kos-sch-29/29-old/_layouts/15/DocIdRedir.aspx?ID=AWJJH2MPE6E2-1200071834-110</Url>
      <Description>AWJJH2MPE6E2-1200071834-110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A097087519406448C7DBD5B00FDA44F" ma:contentTypeVersion="49" ma:contentTypeDescription="Создание документа." ma:contentTypeScope="" ma:versionID="8153d87fe958fb02147d019586031f8e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1B7C40-0AD8-4260-BC17-44C97C7E7AEE}"/>
</file>

<file path=customXml/itemProps2.xml><?xml version="1.0" encoding="utf-8"?>
<ds:datastoreItem xmlns:ds="http://schemas.openxmlformats.org/officeDocument/2006/customXml" ds:itemID="{57C63F66-65C6-43FC-A492-37B03EA44115}"/>
</file>

<file path=customXml/itemProps3.xml><?xml version="1.0" encoding="utf-8"?>
<ds:datastoreItem xmlns:ds="http://schemas.openxmlformats.org/officeDocument/2006/customXml" ds:itemID="{35B568B1-2152-474D-A8AC-E290A9B71537}"/>
</file>

<file path=customXml/itemProps4.xml><?xml version="1.0" encoding="utf-8"?>
<ds:datastoreItem xmlns:ds="http://schemas.openxmlformats.org/officeDocument/2006/customXml" ds:itemID="{E9FED267-1AB6-488F-A595-F98F1635B147}"/>
</file>

<file path=docProps/app.xml><?xml version="1.0" encoding="utf-8"?>
<Properties xmlns="http://schemas.openxmlformats.org/officeDocument/2006/extended-properties" xmlns:vt="http://schemas.openxmlformats.org/officeDocument/2006/docPropsVTypes">
  <Template>TC101790490[[fn=Decatur]]</Template>
  <TotalTime>24</TotalTime>
  <Words>138</Words>
  <Application>Microsoft Office PowerPoint</Application>
  <PresentationFormat>Экран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Decatur</vt:lpstr>
      <vt:lpstr>Управляющий совет школы</vt:lpstr>
      <vt:lpstr>Принцип государственной политики в области образования</vt:lpstr>
      <vt:lpstr>Управляющий совет</vt:lpstr>
      <vt:lpstr>Задача</vt:lpstr>
      <vt:lpstr>Направления развития </vt:lpstr>
      <vt:lpstr>Полномочия УС</vt:lpstr>
      <vt:lpstr>Управляющий совет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Управляющий совет школы</dc:title>
  <dc:creator>а</dc:creator>
  <cp:lastModifiedBy>а</cp:lastModifiedBy>
  <cp:revision>3</cp:revision>
  <dcterms:created xsi:type="dcterms:W3CDTF">2013-01-29T20:36:41Z</dcterms:created>
  <dcterms:modified xsi:type="dcterms:W3CDTF">2013-01-29T21:00:44Z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0x0101002A097087519406448C7DBD5B00FDA44F</vt:lpwstr>
  </property>
  <property fmtid="{D5CDD505-2E9C-101B-9397-08002B2CF9AE}" pid="3" name="_dlc_DocIdItemGuid">
    <vt:lpwstr>a5802761-abe2-459d-b67d-5f15c204624f</vt:lpwstr>
  </property>
</Properties>
</file>