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quickStyle2.xml" ContentType="application/vnd.openxmlformats-officedocument.drawingml.diagramStyle+xml"/>
  <Override PartName="/ppt/diagrams/colors3.xml" ContentType="application/vnd.openxmlformats-officedocument.drawingml.diagramColors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rawing3.xml" ContentType="application/vnd.ms-office.drawingml.diagramDrawing+xml"/>
  <Override PartName="/ppt/diagrams/drawing2.xml" ContentType="application/vnd.ms-office.drawingml.diagramDrawing+xml"/>
  <Override PartName="/ppt/diagrams/drawing1.xml" ContentType="application/vnd.ms-office.drawingml.diagramDrawing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60" r:id="rId5"/>
    <p:sldId id="261" r:id="rId6"/>
    <p:sldId id="262" r:id="rId7"/>
    <p:sldId id="263" r:id="rId8"/>
    <p:sldId id="270" r:id="rId9"/>
    <p:sldId id="264" r:id="rId10"/>
    <p:sldId id="273" r:id="rId11"/>
    <p:sldId id="274" r:id="rId12"/>
    <p:sldId id="275" r:id="rId13"/>
    <p:sldId id="276" r:id="rId14"/>
    <p:sldId id="271" r:id="rId15"/>
    <p:sldId id="265" r:id="rId16"/>
    <p:sldId id="272" r:id="rId17"/>
    <p:sldId id="266" r:id="rId18"/>
    <p:sldId id="277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Relationship Id="rId27" Type="http://schemas.openxmlformats.org/officeDocument/2006/relationships/customXml" Target="../customXml/item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A45A3D-AE37-4573-B390-386DFB3CF201}" type="doc">
      <dgm:prSet loTypeId="urn:microsoft.com/office/officeart/2005/8/layout/hProcess9" loCatId="process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2288FBFF-81E5-4308-B4ED-B3C9117545F9}">
      <dgm:prSet phldrT="[Текст]"/>
      <dgm:spPr/>
      <dgm:t>
        <a:bodyPr/>
        <a:lstStyle/>
        <a:p>
          <a:r>
            <a:rPr lang="ru-RU" dirty="0" smtClean="0"/>
            <a:t>Реализация проекта</a:t>
          </a:r>
          <a:endParaRPr lang="ru-RU" dirty="0"/>
        </a:p>
      </dgm:t>
    </dgm:pt>
    <dgm:pt modelId="{F68A375C-66BD-4C03-B0D4-572585BA2F4C}" type="parTrans" cxnId="{CEE796E5-ED18-4A79-9213-30E2A949D514}">
      <dgm:prSet/>
      <dgm:spPr/>
      <dgm:t>
        <a:bodyPr/>
        <a:lstStyle/>
        <a:p>
          <a:endParaRPr lang="ru-RU"/>
        </a:p>
      </dgm:t>
    </dgm:pt>
    <dgm:pt modelId="{4645BCA6-327A-4616-9EA0-9C6362FAAAD4}" type="sibTrans" cxnId="{CEE796E5-ED18-4A79-9213-30E2A949D514}">
      <dgm:prSet/>
      <dgm:spPr/>
      <dgm:t>
        <a:bodyPr/>
        <a:lstStyle/>
        <a:p>
          <a:endParaRPr lang="ru-RU"/>
        </a:p>
      </dgm:t>
    </dgm:pt>
    <dgm:pt modelId="{54272B5B-C29B-4A8A-910E-7ED67FAD46C4}">
      <dgm:prSet phldrT="[Текст]"/>
      <dgm:spPr/>
      <dgm:t>
        <a:bodyPr/>
        <a:lstStyle/>
        <a:p>
          <a:r>
            <a:rPr lang="ru-RU" dirty="0" smtClean="0"/>
            <a:t>Самоанализ реализации проекта</a:t>
          </a:r>
          <a:endParaRPr lang="ru-RU" dirty="0"/>
        </a:p>
      </dgm:t>
    </dgm:pt>
    <dgm:pt modelId="{A513E233-D385-4BA8-902A-F63B34D7D1D2}" type="parTrans" cxnId="{3B10EA4A-E17F-4EDB-853A-6F8DBA2D30EC}">
      <dgm:prSet/>
      <dgm:spPr/>
      <dgm:t>
        <a:bodyPr/>
        <a:lstStyle/>
        <a:p>
          <a:endParaRPr lang="ru-RU"/>
        </a:p>
      </dgm:t>
    </dgm:pt>
    <dgm:pt modelId="{55C110FB-6B43-4D06-AAEA-2ED2EC3694B0}" type="sibTrans" cxnId="{3B10EA4A-E17F-4EDB-853A-6F8DBA2D30EC}">
      <dgm:prSet/>
      <dgm:spPr/>
      <dgm:t>
        <a:bodyPr/>
        <a:lstStyle/>
        <a:p>
          <a:endParaRPr lang="ru-RU"/>
        </a:p>
      </dgm:t>
    </dgm:pt>
    <dgm:pt modelId="{6A4AACE0-F349-4C76-97FB-61F28B32BD1F}">
      <dgm:prSet phldrT="[Текст]"/>
      <dgm:spPr/>
      <dgm:t>
        <a:bodyPr/>
        <a:lstStyle/>
        <a:p>
          <a:r>
            <a:rPr lang="ru-RU" dirty="0" smtClean="0"/>
            <a:t>Проект урока</a:t>
          </a:r>
          <a:endParaRPr lang="ru-RU" dirty="0"/>
        </a:p>
      </dgm:t>
    </dgm:pt>
    <dgm:pt modelId="{DB9E52CD-EAE0-4313-81F6-38A6EBBBE7BC}" type="sibTrans" cxnId="{5CCC9FE5-6A9F-46CE-A0E6-4A6787D95F45}">
      <dgm:prSet/>
      <dgm:spPr/>
      <dgm:t>
        <a:bodyPr/>
        <a:lstStyle/>
        <a:p>
          <a:endParaRPr lang="ru-RU"/>
        </a:p>
      </dgm:t>
    </dgm:pt>
    <dgm:pt modelId="{38DB075C-697C-4FD6-99D8-638A9D28F592}" type="parTrans" cxnId="{5CCC9FE5-6A9F-46CE-A0E6-4A6787D95F45}">
      <dgm:prSet/>
      <dgm:spPr/>
      <dgm:t>
        <a:bodyPr/>
        <a:lstStyle/>
        <a:p>
          <a:endParaRPr lang="ru-RU"/>
        </a:p>
      </dgm:t>
    </dgm:pt>
    <dgm:pt modelId="{B51A65F2-097B-4733-846B-AD392D015F1F}">
      <dgm:prSet phldrT="[Текст]"/>
      <dgm:spPr/>
      <dgm:t>
        <a:bodyPr/>
        <a:lstStyle/>
        <a:p>
          <a:r>
            <a:rPr lang="ru-RU" dirty="0" smtClean="0"/>
            <a:t>Эффективный </a:t>
          </a:r>
          <a:r>
            <a:rPr lang="ru-RU" dirty="0" err="1" smtClean="0"/>
            <a:t>внутришкольный</a:t>
          </a:r>
          <a:r>
            <a:rPr lang="ru-RU" dirty="0" smtClean="0"/>
            <a:t> контроль</a:t>
          </a:r>
          <a:endParaRPr lang="ru-RU" dirty="0"/>
        </a:p>
      </dgm:t>
    </dgm:pt>
    <dgm:pt modelId="{A48DF71E-7853-4004-BE84-E8F238F91298}" type="parTrans" cxnId="{F7932FC0-0C6A-440A-B42A-F50412B11213}">
      <dgm:prSet/>
      <dgm:spPr/>
      <dgm:t>
        <a:bodyPr/>
        <a:lstStyle/>
        <a:p>
          <a:endParaRPr lang="ru-RU"/>
        </a:p>
      </dgm:t>
    </dgm:pt>
    <dgm:pt modelId="{121AECFE-0F3F-46B5-AC5D-115BD5D5E8D5}" type="sibTrans" cxnId="{F7932FC0-0C6A-440A-B42A-F50412B11213}">
      <dgm:prSet/>
      <dgm:spPr/>
      <dgm:t>
        <a:bodyPr/>
        <a:lstStyle/>
        <a:p>
          <a:endParaRPr lang="ru-RU"/>
        </a:p>
      </dgm:t>
    </dgm:pt>
    <dgm:pt modelId="{18D197BC-48C3-4B14-AC11-92C625A76CBC}" type="pres">
      <dgm:prSet presAssocID="{FFA45A3D-AE37-4573-B390-386DFB3CF20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F38A77-8CB7-48A7-9B16-A5C3E2BA9CA2}" type="pres">
      <dgm:prSet presAssocID="{FFA45A3D-AE37-4573-B390-386DFB3CF201}" presName="arrow" presStyleLbl="bgShp" presStyleIdx="0" presStyleCnt="1"/>
      <dgm:spPr/>
    </dgm:pt>
    <dgm:pt modelId="{CC2CCF6C-0FA3-4761-95E8-9B8EC30A0C20}" type="pres">
      <dgm:prSet presAssocID="{FFA45A3D-AE37-4573-B390-386DFB3CF201}" presName="linearProcess" presStyleCnt="0"/>
      <dgm:spPr/>
    </dgm:pt>
    <dgm:pt modelId="{24862AAD-8F74-46E7-B37D-C042CAC9742C}" type="pres">
      <dgm:prSet presAssocID="{6A4AACE0-F349-4C76-97FB-61F28B32BD1F}" presName="textNode" presStyleLbl="node1" presStyleIdx="0" presStyleCnt="4" custScaleX="57497" custLinFactX="-21445" custLinFactNeighborX="-100000" custLinFactNeighborY="-2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B6B766-5B3A-4712-B652-D184B03CFFEC}" type="pres">
      <dgm:prSet presAssocID="{DB9E52CD-EAE0-4313-81F6-38A6EBBBE7BC}" presName="sibTrans" presStyleCnt="0"/>
      <dgm:spPr/>
    </dgm:pt>
    <dgm:pt modelId="{D049A5E2-2A57-4E6F-BB4F-7685C3A8F848}" type="pres">
      <dgm:prSet presAssocID="{2288FBFF-81E5-4308-B4ED-B3C9117545F9}" presName="textNode" presStyleLbl="node1" presStyleIdx="1" presStyleCnt="4" custScaleX="51495" custLinFactX="-2609" custLinFactNeighborX="-100000" custLinFactNeighborY="-2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16E9FC-6806-4CEE-B17E-F856869F746D}" type="pres">
      <dgm:prSet presAssocID="{4645BCA6-327A-4616-9EA0-9C6362FAAAD4}" presName="sibTrans" presStyleCnt="0"/>
      <dgm:spPr/>
    </dgm:pt>
    <dgm:pt modelId="{3232E37D-7BAC-48F1-9921-5C2CEACD91B4}" type="pres">
      <dgm:prSet presAssocID="{54272B5B-C29B-4A8A-910E-7ED67FAD46C4}" presName="textNode" presStyleLbl="node1" presStyleIdx="2" presStyleCnt="4" custScaleX="55841" custLinFactNeighborX="-93466" custLinFactNeighborY="-2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81B429-2637-44B6-B86B-BE9BF3738253}" type="pres">
      <dgm:prSet presAssocID="{55C110FB-6B43-4D06-AAEA-2ED2EC3694B0}" presName="sibTrans" presStyleCnt="0"/>
      <dgm:spPr/>
    </dgm:pt>
    <dgm:pt modelId="{5A95AACB-831E-4F6F-97A7-91AD4A9F50DF}" type="pres">
      <dgm:prSet presAssocID="{B51A65F2-097B-4733-846B-AD392D015F1F}" presName="textNode" presStyleLbl="node1" presStyleIdx="3" presStyleCnt="4" custScaleX="103084" custLinFactNeighborX="-35050" custLinFactNeighborY="-296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DF11E7-F235-4DC4-9AD5-0F1DB4507243}" type="presOf" srcId="{6A4AACE0-F349-4C76-97FB-61F28B32BD1F}" destId="{24862AAD-8F74-46E7-B37D-C042CAC9742C}" srcOrd="0" destOrd="0" presId="urn:microsoft.com/office/officeart/2005/8/layout/hProcess9"/>
    <dgm:cxn modelId="{3B10EA4A-E17F-4EDB-853A-6F8DBA2D30EC}" srcId="{FFA45A3D-AE37-4573-B390-386DFB3CF201}" destId="{54272B5B-C29B-4A8A-910E-7ED67FAD46C4}" srcOrd="2" destOrd="0" parTransId="{A513E233-D385-4BA8-902A-F63B34D7D1D2}" sibTransId="{55C110FB-6B43-4D06-AAEA-2ED2EC3694B0}"/>
    <dgm:cxn modelId="{388FF7C3-8CC5-4E72-9E2A-8151A41D597B}" type="presOf" srcId="{FFA45A3D-AE37-4573-B390-386DFB3CF201}" destId="{18D197BC-48C3-4B14-AC11-92C625A76CBC}" srcOrd="0" destOrd="0" presId="urn:microsoft.com/office/officeart/2005/8/layout/hProcess9"/>
    <dgm:cxn modelId="{5CCC9FE5-6A9F-46CE-A0E6-4A6787D95F45}" srcId="{FFA45A3D-AE37-4573-B390-386DFB3CF201}" destId="{6A4AACE0-F349-4C76-97FB-61F28B32BD1F}" srcOrd="0" destOrd="0" parTransId="{38DB075C-697C-4FD6-99D8-638A9D28F592}" sibTransId="{DB9E52CD-EAE0-4313-81F6-38A6EBBBE7BC}"/>
    <dgm:cxn modelId="{8C09A491-AC38-4378-92FE-A20A4D9CD30C}" type="presOf" srcId="{B51A65F2-097B-4733-846B-AD392D015F1F}" destId="{5A95AACB-831E-4F6F-97A7-91AD4A9F50DF}" srcOrd="0" destOrd="0" presId="urn:microsoft.com/office/officeart/2005/8/layout/hProcess9"/>
    <dgm:cxn modelId="{3C31EB7A-29B7-4530-BB33-DAF8A663A5E5}" type="presOf" srcId="{54272B5B-C29B-4A8A-910E-7ED67FAD46C4}" destId="{3232E37D-7BAC-48F1-9921-5C2CEACD91B4}" srcOrd="0" destOrd="0" presId="urn:microsoft.com/office/officeart/2005/8/layout/hProcess9"/>
    <dgm:cxn modelId="{5A182E83-38D1-4087-BB94-D84C408A0C5B}" type="presOf" srcId="{2288FBFF-81E5-4308-B4ED-B3C9117545F9}" destId="{D049A5E2-2A57-4E6F-BB4F-7685C3A8F848}" srcOrd="0" destOrd="0" presId="urn:microsoft.com/office/officeart/2005/8/layout/hProcess9"/>
    <dgm:cxn modelId="{CEE796E5-ED18-4A79-9213-30E2A949D514}" srcId="{FFA45A3D-AE37-4573-B390-386DFB3CF201}" destId="{2288FBFF-81E5-4308-B4ED-B3C9117545F9}" srcOrd="1" destOrd="0" parTransId="{F68A375C-66BD-4C03-B0D4-572585BA2F4C}" sibTransId="{4645BCA6-327A-4616-9EA0-9C6362FAAAD4}"/>
    <dgm:cxn modelId="{F7932FC0-0C6A-440A-B42A-F50412B11213}" srcId="{FFA45A3D-AE37-4573-B390-386DFB3CF201}" destId="{B51A65F2-097B-4733-846B-AD392D015F1F}" srcOrd="3" destOrd="0" parTransId="{A48DF71E-7853-4004-BE84-E8F238F91298}" sibTransId="{121AECFE-0F3F-46B5-AC5D-115BD5D5E8D5}"/>
    <dgm:cxn modelId="{8B961EFD-D0C9-426A-9F2A-71A37A8A16D7}" type="presParOf" srcId="{18D197BC-48C3-4B14-AC11-92C625A76CBC}" destId="{C3F38A77-8CB7-48A7-9B16-A5C3E2BA9CA2}" srcOrd="0" destOrd="0" presId="urn:microsoft.com/office/officeart/2005/8/layout/hProcess9"/>
    <dgm:cxn modelId="{83A6FD2E-8B6E-41A5-9794-F5CDB913F9B5}" type="presParOf" srcId="{18D197BC-48C3-4B14-AC11-92C625A76CBC}" destId="{CC2CCF6C-0FA3-4761-95E8-9B8EC30A0C20}" srcOrd="1" destOrd="0" presId="urn:microsoft.com/office/officeart/2005/8/layout/hProcess9"/>
    <dgm:cxn modelId="{B4AC370E-28BF-4765-BF65-86A89299CEEC}" type="presParOf" srcId="{CC2CCF6C-0FA3-4761-95E8-9B8EC30A0C20}" destId="{24862AAD-8F74-46E7-B37D-C042CAC9742C}" srcOrd="0" destOrd="0" presId="urn:microsoft.com/office/officeart/2005/8/layout/hProcess9"/>
    <dgm:cxn modelId="{9A6B03F1-2026-4D36-B02D-1A83F1359E81}" type="presParOf" srcId="{CC2CCF6C-0FA3-4761-95E8-9B8EC30A0C20}" destId="{02B6B766-5B3A-4712-B652-D184B03CFFEC}" srcOrd="1" destOrd="0" presId="urn:microsoft.com/office/officeart/2005/8/layout/hProcess9"/>
    <dgm:cxn modelId="{D82BEC2A-DA03-4872-A849-82F15D0FAD20}" type="presParOf" srcId="{CC2CCF6C-0FA3-4761-95E8-9B8EC30A0C20}" destId="{D049A5E2-2A57-4E6F-BB4F-7685C3A8F848}" srcOrd="2" destOrd="0" presId="urn:microsoft.com/office/officeart/2005/8/layout/hProcess9"/>
    <dgm:cxn modelId="{AB9260EB-BFEB-4C91-A169-C4BCF6357CE2}" type="presParOf" srcId="{CC2CCF6C-0FA3-4761-95E8-9B8EC30A0C20}" destId="{0C16E9FC-6806-4CEE-B17E-F856869F746D}" srcOrd="3" destOrd="0" presId="urn:microsoft.com/office/officeart/2005/8/layout/hProcess9"/>
    <dgm:cxn modelId="{B28EC0EB-1DF6-40E8-851E-AAF0492CB5EE}" type="presParOf" srcId="{CC2CCF6C-0FA3-4761-95E8-9B8EC30A0C20}" destId="{3232E37D-7BAC-48F1-9921-5C2CEACD91B4}" srcOrd="4" destOrd="0" presId="urn:microsoft.com/office/officeart/2005/8/layout/hProcess9"/>
    <dgm:cxn modelId="{6088D431-1CB9-448B-8929-B03DFBF84779}" type="presParOf" srcId="{CC2CCF6C-0FA3-4761-95E8-9B8EC30A0C20}" destId="{3781B429-2637-44B6-B86B-BE9BF3738253}" srcOrd="5" destOrd="0" presId="urn:microsoft.com/office/officeart/2005/8/layout/hProcess9"/>
    <dgm:cxn modelId="{11E57539-8081-457A-A4D6-CFA49927CA65}" type="presParOf" srcId="{CC2CCF6C-0FA3-4761-95E8-9B8EC30A0C20}" destId="{5A95AACB-831E-4F6F-97A7-91AD4A9F50D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D919EEA-8EC3-4675-BB81-AD005D4E9811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9D7D6C-8FC2-43DC-AB17-A303CB3892C4}">
      <dgm:prSet phldrT="[Текст]"/>
      <dgm:spPr>
        <a:solidFill>
          <a:srgbClr val="FFFF00"/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 smtClean="0">
              <a:solidFill>
                <a:schemeClr val="tx1"/>
              </a:solidFill>
            </a:rPr>
            <a:t>Обратная связь </a:t>
          </a:r>
        </a:p>
        <a:p>
          <a:pPr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A7DDC7A0-6E49-486D-AD31-DC0D6F9F36D6}" type="parTrans" cxnId="{58A3DC1F-8616-407E-A707-8763BFD05C7A}">
      <dgm:prSet/>
      <dgm:spPr/>
      <dgm:t>
        <a:bodyPr/>
        <a:lstStyle/>
        <a:p>
          <a:endParaRPr lang="ru-RU"/>
        </a:p>
      </dgm:t>
    </dgm:pt>
    <dgm:pt modelId="{D980FE6E-6EC4-4949-AA38-253CFD24C25A}" type="sibTrans" cxnId="{58A3DC1F-8616-407E-A707-8763BFD05C7A}">
      <dgm:prSet/>
      <dgm:spPr/>
      <dgm:t>
        <a:bodyPr/>
        <a:lstStyle/>
        <a:p>
          <a:endParaRPr lang="ru-RU"/>
        </a:p>
      </dgm:t>
    </dgm:pt>
    <dgm:pt modelId="{9C50A2C4-2785-4460-BAED-1DCC6738C887}">
      <dgm:prSet phldrT="[Текст]"/>
      <dgm:spPr>
        <a:solidFill>
          <a:srgbClr val="92D05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Карта профессиональной деятельности</a:t>
          </a:r>
          <a:endParaRPr lang="ru-RU" b="1" dirty="0">
            <a:solidFill>
              <a:schemeClr val="tx1"/>
            </a:solidFill>
          </a:endParaRPr>
        </a:p>
      </dgm:t>
    </dgm:pt>
    <dgm:pt modelId="{C70593B6-093D-4135-8649-7E35678C79FF}" type="parTrans" cxnId="{63E81CCB-5CEC-414C-99C3-6AA48242BD5A}">
      <dgm:prSet/>
      <dgm:spPr/>
      <dgm:t>
        <a:bodyPr/>
        <a:lstStyle/>
        <a:p>
          <a:endParaRPr lang="ru-RU"/>
        </a:p>
      </dgm:t>
    </dgm:pt>
    <dgm:pt modelId="{057785BF-CDAC-44F3-A3D3-A2177A461B8E}" type="sibTrans" cxnId="{63E81CCB-5CEC-414C-99C3-6AA48242BD5A}">
      <dgm:prSet/>
      <dgm:spPr/>
      <dgm:t>
        <a:bodyPr/>
        <a:lstStyle/>
        <a:p>
          <a:endParaRPr lang="ru-RU"/>
        </a:p>
      </dgm:t>
    </dgm:pt>
    <dgm:pt modelId="{99BD865E-6AE1-490E-9CEE-307513023DCF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Самооценка </a:t>
          </a:r>
          <a:endParaRPr lang="ru-RU" b="1" dirty="0">
            <a:solidFill>
              <a:schemeClr val="tx1"/>
            </a:solidFill>
          </a:endParaRPr>
        </a:p>
      </dgm:t>
    </dgm:pt>
    <dgm:pt modelId="{FCA11F73-2486-449B-B6BC-41802E8188AA}" type="parTrans" cxnId="{768DFF2E-0C3B-4596-8390-3CE137A33920}">
      <dgm:prSet/>
      <dgm:spPr/>
      <dgm:t>
        <a:bodyPr/>
        <a:lstStyle/>
        <a:p>
          <a:endParaRPr lang="ru-RU"/>
        </a:p>
      </dgm:t>
    </dgm:pt>
    <dgm:pt modelId="{09053103-8E9E-49FF-92D6-30D407BB79B9}" type="sibTrans" cxnId="{768DFF2E-0C3B-4596-8390-3CE137A33920}">
      <dgm:prSet/>
      <dgm:spPr/>
      <dgm:t>
        <a:bodyPr/>
        <a:lstStyle/>
        <a:p>
          <a:endParaRPr lang="ru-RU"/>
        </a:p>
      </dgm:t>
    </dgm:pt>
    <dgm:pt modelId="{C2809D56-8419-4136-8104-62EFBFC706AB}" type="pres">
      <dgm:prSet presAssocID="{6D919EEA-8EC3-4675-BB81-AD005D4E981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823CB94-EF41-4512-812A-140911FCD5E7}" type="pres">
      <dgm:prSet presAssocID="{E59D7D6C-8FC2-43DC-AB17-A303CB3892C4}" presName="node" presStyleLbl="node1" presStyleIdx="0" presStyleCnt="3" custScaleX="172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24774-9771-4DAD-967C-0A28209FE108}" type="pres">
      <dgm:prSet presAssocID="{E59D7D6C-8FC2-43DC-AB17-A303CB3892C4}" presName="spNode" presStyleCnt="0"/>
      <dgm:spPr/>
    </dgm:pt>
    <dgm:pt modelId="{9488B250-AE76-4603-A229-D9ED7DCAE5CC}" type="pres">
      <dgm:prSet presAssocID="{D980FE6E-6EC4-4949-AA38-253CFD24C25A}" presName="sibTrans" presStyleLbl="sibTrans1D1" presStyleIdx="0" presStyleCnt="3"/>
      <dgm:spPr/>
      <dgm:t>
        <a:bodyPr/>
        <a:lstStyle/>
        <a:p>
          <a:endParaRPr lang="ru-RU"/>
        </a:p>
      </dgm:t>
    </dgm:pt>
    <dgm:pt modelId="{2E43B191-311F-4D1C-BDC2-A3AFE5F0EC36}" type="pres">
      <dgm:prSet presAssocID="{9C50A2C4-2785-4460-BAED-1DCC6738C887}" presName="node" presStyleLbl="node1" presStyleIdx="1" presStyleCnt="3" custScaleX="181089" custRadScaleRad="136666" custRadScaleInc="-238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2FBB2B-6A15-4512-A7F4-CCAA6E0636D8}" type="pres">
      <dgm:prSet presAssocID="{9C50A2C4-2785-4460-BAED-1DCC6738C887}" presName="spNode" presStyleCnt="0"/>
      <dgm:spPr/>
    </dgm:pt>
    <dgm:pt modelId="{D7FF5D4C-B781-423B-AD06-AAB10BA25F7B}" type="pres">
      <dgm:prSet presAssocID="{057785BF-CDAC-44F3-A3D3-A2177A461B8E}" presName="sibTrans" presStyleLbl="sibTrans1D1" presStyleIdx="1" presStyleCnt="3"/>
      <dgm:spPr/>
      <dgm:t>
        <a:bodyPr/>
        <a:lstStyle/>
        <a:p>
          <a:endParaRPr lang="ru-RU"/>
        </a:p>
      </dgm:t>
    </dgm:pt>
    <dgm:pt modelId="{A2305782-E27A-491A-A4D7-9DE3C2D66A1A}" type="pres">
      <dgm:prSet presAssocID="{99BD865E-6AE1-490E-9CEE-307513023DCF}" presName="node" presStyleLbl="node1" presStyleIdx="2" presStyleCnt="3" custScaleX="183918" custRadScaleRad="162001" custRadScaleInc="279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CA65FF-BF68-4B05-A767-A71FC30C6D9F}" type="pres">
      <dgm:prSet presAssocID="{99BD865E-6AE1-490E-9CEE-307513023DCF}" presName="spNode" presStyleCnt="0"/>
      <dgm:spPr/>
    </dgm:pt>
    <dgm:pt modelId="{8A855D8D-B03F-4518-A9E5-DC52B827E3EC}" type="pres">
      <dgm:prSet presAssocID="{09053103-8E9E-49FF-92D6-30D407BB79B9}" presName="sibTrans" presStyleLbl="sibTrans1D1" presStyleIdx="2" presStyleCnt="3"/>
      <dgm:spPr/>
      <dgm:t>
        <a:bodyPr/>
        <a:lstStyle/>
        <a:p>
          <a:endParaRPr lang="ru-RU"/>
        </a:p>
      </dgm:t>
    </dgm:pt>
  </dgm:ptLst>
  <dgm:cxnLst>
    <dgm:cxn modelId="{58A3DC1F-8616-407E-A707-8763BFD05C7A}" srcId="{6D919EEA-8EC3-4675-BB81-AD005D4E9811}" destId="{E59D7D6C-8FC2-43DC-AB17-A303CB3892C4}" srcOrd="0" destOrd="0" parTransId="{A7DDC7A0-6E49-486D-AD31-DC0D6F9F36D6}" sibTransId="{D980FE6E-6EC4-4949-AA38-253CFD24C25A}"/>
    <dgm:cxn modelId="{E43C9090-E453-45BD-AA93-E104346AE342}" type="presOf" srcId="{9C50A2C4-2785-4460-BAED-1DCC6738C887}" destId="{2E43B191-311F-4D1C-BDC2-A3AFE5F0EC36}" srcOrd="0" destOrd="0" presId="urn:microsoft.com/office/officeart/2005/8/layout/cycle5"/>
    <dgm:cxn modelId="{1BFFE515-D5FC-45A8-9E93-8C8024351301}" type="presOf" srcId="{057785BF-CDAC-44F3-A3D3-A2177A461B8E}" destId="{D7FF5D4C-B781-423B-AD06-AAB10BA25F7B}" srcOrd="0" destOrd="0" presId="urn:microsoft.com/office/officeart/2005/8/layout/cycle5"/>
    <dgm:cxn modelId="{5349F0A1-3671-401C-98E6-B7032803AB29}" type="presOf" srcId="{99BD865E-6AE1-490E-9CEE-307513023DCF}" destId="{A2305782-E27A-491A-A4D7-9DE3C2D66A1A}" srcOrd="0" destOrd="0" presId="urn:microsoft.com/office/officeart/2005/8/layout/cycle5"/>
    <dgm:cxn modelId="{63E81CCB-5CEC-414C-99C3-6AA48242BD5A}" srcId="{6D919EEA-8EC3-4675-BB81-AD005D4E9811}" destId="{9C50A2C4-2785-4460-BAED-1DCC6738C887}" srcOrd="1" destOrd="0" parTransId="{C70593B6-093D-4135-8649-7E35678C79FF}" sibTransId="{057785BF-CDAC-44F3-A3D3-A2177A461B8E}"/>
    <dgm:cxn modelId="{C59285C9-4CDB-43F0-9B32-4422468413A2}" type="presOf" srcId="{09053103-8E9E-49FF-92D6-30D407BB79B9}" destId="{8A855D8D-B03F-4518-A9E5-DC52B827E3EC}" srcOrd="0" destOrd="0" presId="urn:microsoft.com/office/officeart/2005/8/layout/cycle5"/>
    <dgm:cxn modelId="{EE7FE81D-D432-491C-8951-567D4FC72198}" type="presOf" srcId="{E59D7D6C-8FC2-43DC-AB17-A303CB3892C4}" destId="{9823CB94-EF41-4512-812A-140911FCD5E7}" srcOrd="0" destOrd="0" presId="urn:microsoft.com/office/officeart/2005/8/layout/cycle5"/>
    <dgm:cxn modelId="{8F3356F3-7EAA-4E89-ABF8-2F3C52C87CE0}" type="presOf" srcId="{D980FE6E-6EC4-4949-AA38-253CFD24C25A}" destId="{9488B250-AE76-4603-A229-D9ED7DCAE5CC}" srcOrd="0" destOrd="0" presId="urn:microsoft.com/office/officeart/2005/8/layout/cycle5"/>
    <dgm:cxn modelId="{042EC604-61AB-44CF-A572-70612575E45A}" type="presOf" srcId="{6D919EEA-8EC3-4675-BB81-AD005D4E9811}" destId="{C2809D56-8419-4136-8104-62EFBFC706AB}" srcOrd="0" destOrd="0" presId="urn:microsoft.com/office/officeart/2005/8/layout/cycle5"/>
    <dgm:cxn modelId="{768DFF2E-0C3B-4596-8390-3CE137A33920}" srcId="{6D919EEA-8EC3-4675-BB81-AD005D4E9811}" destId="{99BD865E-6AE1-490E-9CEE-307513023DCF}" srcOrd="2" destOrd="0" parTransId="{FCA11F73-2486-449B-B6BC-41802E8188AA}" sibTransId="{09053103-8E9E-49FF-92D6-30D407BB79B9}"/>
    <dgm:cxn modelId="{CC5FAD99-A726-4AD6-825C-91E9AEFAF888}" type="presParOf" srcId="{C2809D56-8419-4136-8104-62EFBFC706AB}" destId="{9823CB94-EF41-4512-812A-140911FCD5E7}" srcOrd="0" destOrd="0" presId="urn:microsoft.com/office/officeart/2005/8/layout/cycle5"/>
    <dgm:cxn modelId="{EE220471-DD53-48FF-AD3E-D7395731FAF9}" type="presParOf" srcId="{C2809D56-8419-4136-8104-62EFBFC706AB}" destId="{EAA24774-9771-4DAD-967C-0A28209FE108}" srcOrd="1" destOrd="0" presId="urn:microsoft.com/office/officeart/2005/8/layout/cycle5"/>
    <dgm:cxn modelId="{85B7EA1E-2348-49A7-9453-A8C309DB86EB}" type="presParOf" srcId="{C2809D56-8419-4136-8104-62EFBFC706AB}" destId="{9488B250-AE76-4603-A229-D9ED7DCAE5CC}" srcOrd="2" destOrd="0" presId="urn:microsoft.com/office/officeart/2005/8/layout/cycle5"/>
    <dgm:cxn modelId="{F0950D8C-4B3E-4471-B1FE-12B969A53B9F}" type="presParOf" srcId="{C2809D56-8419-4136-8104-62EFBFC706AB}" destId="{2E43B191-311F-4D1C-BDC2-A3AFE5F0EC36}" srcOrd="3" destOrd="0" presId="urn:microsoft.com/office/officeart/2005/8/layout/cycle5"/>
    <dgm:cxn modelId="{94809FB7-4F74-44DF-9A41-008A9C5B153A}" type="presParOf" srcId="{C2809D56-8419-4136-8104-62EFBFC706AB}" destId="{1A2FBB2B-6A15-4512-A7F4-CCAA6E0636D8}" srcOrd="4" destOrd="0" presId="urn:microsoft.com/office/officeart/2005/8/layout/cycle5"/>
    <dgm:cxn modelId="{CD29A94C-B05F-4AD3-B2C8-DAB123D72458}" type="presParOf" srcId="{C2809D56-8419-4136-8104-62EFBFC706AB}" destId="{D7FF5D4C-B781-423B-AD06-AAB10BA25F7B}" srcOrd="5" destOrd="0" presId="urn:microsoft.com/office/officeart/2005/8/layout/cycle5"/>
    <dgm:cxn modelId="{F073463E-31A3-45E0-A765-108BE14BDF63}" type="presParOf" srcId="{C2809D56-8419-4136-8104-62EFBFC706AB}" destId="{A2305782-E27A-491A-A4D7-9DE3C2D66A1A}" srcOrd="6" destOrd="0" presId="urn:microsoft.com/office/officeart/2005/8/layout/cycle5"/>
    <dgm:cxn modelId="{8003ACDE-8CBD-404D-92D0-F4B61A8548C7}" type="presParOf" srcId="{C2809D56-8419-4136-8104-62EFBFC706AB}" destId="{55CA65FF-BF68-4B05-A767-A71FC30C6D9F}" srcOrd="7" destOrd="0" presId="urn:microsoft.com/office/officeart/2005/8/layout/cycle5"/>
    <dgm:cxn modelId="{044DFD06-0AFE-43D5-97D8-C73E5B2C8234}" type="presParOf" srcId="{C2809D56-8419-4136-8104-62EFBFC706AB}" destId="{8A855D8D-B03F-4518-A9E5-DC52B827E3EC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D4E121-0CDD-4264-99DC-D8B27C7F4477}" type="doc">
      <dgm:prSet loTypeId="urn:microsoft.com/office/officeart/2005/8/layout/arrow2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33FF4B58-9B92-425C-97EC-D08DBC18ABB7}">
      <dgm:prSet phldrT="[Текст]" custT="1"/>
      <dgm:spPr/>
      <dgm:t>
        <a:bodyPr/>
        <a:lstStyle/>
        <a:p>
          <a:r>
            <a:rPr lang="ru-RU" sz="2400" b="1" dirty="0" err="1" smtClean="0"/>
            <a:t>супервизии</a:t>
          </a:r>
          <a:endParaRPr lang="ru-RU" sz="2400" b="1" dirty="0"/>
        </a:p>
      </dgm:t>
    </dgm:pt>
    <dgm:pt modelId="{8FFC6148-69A9-4FE5-9C02-AC48F3C179E3}" type="parTrans" cxnId="{BB22CF28-494E-4896-B272-80F1411877B2}">
      <dgm:prSet/>
      <dgm:spPr/>
      <dgm:t>
        <a:bodyPr/>
        <a:lstStyle/>
        <a:p>
          <a:endParaRPr lang="ru-RU"/>
        </a:p>
      </dgm:t>
    </dgm:pt>
    <dgm:pt modelId="{80D94E7D-83E1-4232-999C-6BF96A6F11BC}" type="sibTrans" cxnId="{BB22CF28-494E-4896-B272-80F1411877B2}">
      <dgm:prSet/>
      <dgm:spPr/>
      <dgm:t>
        <a:bodyPr/>
        <a:lstStyle/>
        <a:p>
          <a:endParaRPr lang="ru-RU"/>
        </a:p>
      </dgm:t>
    </dgm:pt>
    <dgm:pt modelId="{355C72C9-466C-466F-90CD-AF0B99F5C54D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2400" b="1" dirty="0" smtClean="0"/>
            <a:t>План </a:t>
          </a:r>
          <a:r>
            <a:rPr lang="ru-RU" sz="2400" b="1" dirty="0" err="1" smtClean="0"/>
            <a:t>внутришкольного</a:t>
          </a:r>
          <a:r>
            <a:rPr lang="ru-RU" sz="2400" b="1" dirty="0" smtClean="0"/>
            <a:t> контроля</a:t>
          </a:r>
          <a:endParaRPr lang="ru-RU" sz="2400" b="1" dirty="0"/>
        </a:p>
      </dgm:t>
    </dgm:pt>
    <dgm:pt modelId="{77B649E1-935A-44C8-8252-F9033D20C7E3}" type="sibTrans" cxnId="{09736604-FF98-4ACF-A2F3-90C85F52F707}">
      <dgm:prSet/>
      <dgm:spPr/>
      <dgm:t>
        <a:bodyPr/>
        <a:lstStyle/>
        <a:p>
          <a:endParaRPr lang="ru-RU"/>
        </a:p>
      </dgm:t>
    </dgm:pt>
    <dgm:pt modelId="{471AA866-F6A7-4A7E-A2C6-216600CE05DB}" type="parTrans" cxnId="{09736604-FF98-4ACF-A2F3-90C85F52F707}">
      <dgm:prSet/>
      <dgm:spPr/>
      <dgm:t>
        <a:bodyPr/>
        <a:lstStyle/>
        <a:p>
          <a:endParaRPr lang="ru-RU"/>
        </a:p>
      </dgm:t>
    </dgm:pt>
    <dgm:pt modelId="{D0AB7A67-E47A-4A18-A5A2-333ADD2AC2F0}" type="pres">
      <dgm:prSet presAssocID="{18D4E121-0CDD-4264-99DC-D8B27C7F4477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F6AE7E6-4C8E-4B59-BB6A-C14E19213803}" type="pres">
      <dgm:prSet presAssocID="{18D4E121-0CDD-4264-99DC-D8B27C7F4477}" presName="arrow" presStyleLbl="bgShp" presStyleIdx="0" presStyleCnt="1"/>
      <dgm:spPr/>
      <dgm:t>
        <a:bodyPr/>
        <a:lstStyle/>
        <a:p>
          <a:endParaRPr lang="ru-RU"/>
        </a:p>
      </dgm:t>
    </dgm:pt>
    <dgm:pt modelId="{133B4233-CE36-467C-987A-D48CDC67F54E}" type="pres">
      <dgm:prSet presAssocID="{18D4E121-0CDD-4264-99DC-D8B27C7F4477}" presName="arrowDiagram2" presStyleCnt="0"/>
      <dgm:spPr/>
    </dgm:pt>
    <dgm:pt modelId="{DF3FD7B1-4C21-48D1-9D24-171558C5D4FC}" type="pres">
      <dgm:prSet presAssocID="{33FF4B58-9B92-425C-97EC-D08DBC18ABB7}" presName="bullet2a" presStyleLbl="node1" presStyleIdx="0" presStyleCnt="2"/>
      <dgm:spPr/>
    </dgm:pt>
    <dgm:pt modelId="{16279D91-13F4-4514-9608-D6477D035627}" type="pres">
      <dgm:prSet presAssocID="{33FF4B58-9B92-425C-97EC-D08DBC18ABB7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843267-C543-48F9-AFD5-397BAF602847}" type="pres">
      <dgm:prSet presAssocID="{355C72C9-466C-466F-90CD-AF0B99F5C54D}" presName="bullet2b" presStyleLbl="node1" presStyleIdx="1" presStyleCnt="2"/>
      <dgm:spPr/>
    </dgm:pt>
    <dgm:pt modelId="{E9A5FC7C-F0C4-4473-BB3E-1DC310EDDCE6}" type="pres">
      <dgm:prSet presAssocID="{355C72C9-466C-466F-90CD-AF0B99F5C54D}" presName="textBox2b" presStyleLbl="revTx" presStyleIdx="1" presStyleCnt="2" custScaleX="130985" custScaleY="36653" custLinFactNeighborX="25526" custLinFactNeighborY="-266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736604-FF98-4ACF-A2F3-90C85F52F707}" srcId="{18D4E121-0CDD-4264-99DC-D8B27C7F4477}" destId="{355C72C9-466C-466F-90CD-AF0B99F5C54D}" srcOrd="1" destOrd="0" parTransId="{471AA866-F6A7-4A7E-A2C6-216600CE05DB}" sibTransId="{77B649E1-935A-44C8-8252-F9033D20C7E3}"/>
    <dgm:cxn modelId="{AD1C4D47-3C11-4E89-B58E-F3694B44A93A}" type="presOf" srcId="{355C72C9-466C-466F-90CD-AF0B99F5C54D}" destId="{E9A5FC7C-F0C4-4473-BB3E-1DC310EDDCE6}" srcOrd="0" destOrd="0" presId="urn:microsoft.com/office/officeart/2005/8/layout/arrow2"/>
    <dgm:cxn modelId="{8875ECA1-89FF-46C1-8AF6-A1D95C3CD3A6}" type="presOf" srcId="{33FF4B58-9B92-425C-97EC-D08DBC18ABB7}" destId="{16279D91-13F4-4514-9608-D6477D035627}" srcOrd="0" destOrd="0" presId="urn:microsoft.com/office/officeart/2005/8/layout/arrow2"/>
    <dgm:cxn modelId="{8AA14A3E-8B83-4FAA-B294-E724FCDAC9A6}" type="presOf" srcId="{18D4E121-0CDD-4264-99DC-D8B27C7F4477}" destId="{D0AB7A67-E47A-4A18-A5A2-333ADD2AC2F0}" srcOrd="0" destOrd="0" presId="urn:microsoft.com/office/officeart/2005/8/layout/arrow2"/>
    <dgm:cxn modelId="{BB22CF28-494E-4896-B272-80F1411877B2}" srcId="{18D4E121-0CDD-4264-99DC-D8B27C7F4477}" destId="{33FF4B58-9B92-425C-97EC-D08DBC18ABB7}" srcOrd="0" destOrd="0" parTransId="{8FFC6148-69A9-4FE5-9C02-AC48F3C179E3}" sibTransId="{80D94E7D-83E1-4232-999C-6BF96A6F11BC}"/>
    <dgm:cxn modelId="{4DE2910D-7824-4F26-B3A4-FDE5E1127A90}" type="presParOf" srcId="{D0AB7A67-E47A-4A18-A5A2-333ADD2AC2F0}" destId="{8F6AE7E6-4C8E-4B59-BB6A-C14E19213803}" srcOrd="0" destOrd="0" presId="urn:microsoft.com/office/officeart/2005/8/layout/arrow2"/>
    <dgm:cxn modelId="{A75B38A2-58B2-4E0C-948D-51595B2FAF17}" type="presParOf" srcId="{D0AB7A67-E47A-4A18-A5A2-333ADD2AC2F0}" destId="{133B4233-CE36-467C-987A-D48CDC67F54E}" srcOrd="1" destOrd="0" presId="urn:microsoft.com/office/officeart/2005/8/layout/arrow2"/>
    <dgm:cxn modelId="{7199B23C-CCA5-402C-8CB8-D0DB61BFE710}" type="presParOf" srcId="{133B4233-CE36-467C-987A-D48CDC67F54E}" destId="{DF3FD7B1-4C21-48D1-9D24-171558C5D4FC}" srcOrd="0" destOrd="0" presId="urn:microsoft.com/office/officeart/2005/8/layout/arrow2"/>
    <dgm:cxn modelId="{D7E9800C-F3F6-42A3-A8A2-08867EA80CCC}" type="presParOf" srcId="{133B4233-CE36-467C-987A-D48CDC67F54E}" destId="{16279D91-13F4-4514-9608-D6477D035627}" srcOrd="1" destOrd="0" presId="urn:microsoft.com/office/officeart/2005/8/layout/arrow2"/>
    <dgm:cxn modelId="{CB910B95-7E47-4029-B56A-469DA2E856BB}" type="presParOf" srcId="{133B4233-CE36-467C-987A-D48CDC67F54E}" destId="{C8843267-C543-48F9-AFD5-397BAF602847}" srcOrd="2" destOrd="0" presId="urn:microsoft.com/office/officeart/2005/8/layout/arrow2"/>
    <dgm:cxn modelId="{90139BCD-C4C2-4F19-BB5E-9F5B1BD58CC1}" type="presParOf" srcId="{133B4233-CE36-467C-987A-D48CDC67F54E}" destId="{E9A5FC7C-F0C4-4473-BB3E-1DC310EDDCE6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F38A77-8CB7-48A7-9B16-A5C3E2BA9CA2}">
      <dsp:nvSpPr>
        <dsp:cNvPr id="0" name=""/>
        <dsp:cNvSpPr/>
      </dsp:nvSpPr>
      <dsp:spPr>
        <a:xfrm>
          <a:off x="589363" y="0"/>
          <a:ext cx="6679453" cy="421484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862AAD-8F74-46E7-B37D-C042CAC9742C}">
      <dsp:nvSpPr>
        <dsp:cNvPr id="0" name=""/>
        <dsp:cNvSpPr/>
      </dsp:nvSpPr>
      <dsp:spPr>
        <a:xfrm>
          <a:off x="0" y="1214447"/>
          <a:ext cx="1454301" cy="1685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Проект урока</a:t>
          </a:r>
          <a:endParaRPr lang="ru-RU" sz="1600" kern="1200" dirty="0"/>
        </a:p>
      </dsp:txBody>
      <dsp:txXfrm>
        <a:off x="70993" y="1285440"/>
        <a:ext cx="1312315" cy="1543950"/>
      </dsp:txXfrm>
    </dsp:sp>
    <dsp:sp modelId="{D049A5E2-2A57-4E6F-BB4F-7685C3A8F848}">
      <dsp:nvSpPr>
        <dsp:cNvPr id="0" name=""/>
        <dsp:cNvSpPr/>
      </dsp:nvSpPr>
      <dsp:spPr>
        <a:xfrm>
          <a:off x="1643070" y="1214447"/>
          <a:ext cx="1302489" cy="1685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Реализация проекта</a:t>
          </a:r>
          <a:endParaRPr lang="ru-RU" sz="1600" kern="1200" dirty="0"/>
        </a:p>
      </dsp:txBody>
      <dsp:txXfrm>
        <a:off x="1706652" y="1278029"/>
        <a:ext cx="1175325" cy="1558772"/>
      </dsp:txXfrm>
    </dsp:sp>
    <dsp:sp modelId="{3232E37D-7BAC-48F1-9921-5C2CEACD91B4}">
      <dsp:nvSpPr>
        <dsp:cNvPr id="0" name=""/>
        <dsp:cNvSpPr/>
      </dsp:nvSpPr>
      <dsp:spPr>
        <a:xfrm>
          <a:off x="3214710" y="1214447"/>
          <a:ext cx="1412415" cy="1685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Самоанализ реализации проекта</a:t>
          </a:r>
          <a:endParaRPr lang="ru-RU" sz="1600" kern="1200" dirty="0"/>
        </a:p>
      </dsp:txBody>
      <dsp:txXfrm>
        <a:off x="3283658" y="1283395"/>
        <a:ext cx="1274519" cy="1548040"/>
      </dsp:txXfrm>
    </dsp:sp>
    <dsp:sp modelId="{5A95AACB-831E-4F6F-97A7-91AD4A9F50DF}">
      <dsp:nvSpPr>
        <dsp:cNvPr id="0" name=""/>
        <dsp:cNvSpPr/>
      </dsp:nvSpPr>
      <dsp:spPr>
        <a:xfrm>
          <a:off x="4929223" y="1214447"/>
          <a:ext cx="2607356" cy="1685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Эффективный </a:t>
          </a:r>
          <a:r>
            <a:rPr lang="ru-RU" sz="1600" kern="1200" dirty="0" err="1" smtClean="0"/>
            <a:t>внутришкольный</a:t>
          </a:r>
          <a:r>
            <a:rPr lang="ru-RU" sz="1600" kern="1200" dirty="0" smtClean="0"/>
            <a:t> контроль</a:t>
          </a:r>
          <a:endParaRPr lang="ru-RU" sz="1600" kern="1200" dirty="0"/>
        </a:p>
      </dsp:txBody>
      <dsp:txXfrm>
        <a:off x="5011524" y="1296748"/>
        <a:ext cx="2442754" cy="1521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23CB94-EF41-4512-812A-140911FCD5E7}">
      <dsp:nvSpPr>
        <dsp:cNvPr id="0" name=""/>
        <dsp:cNvSpPr/>
      </dsp:nvSpPr>
      <dsp:spPr>
        <a:xfrm>
          <a:off x="2301220" y="1617"/>
          <a:ext cx="3210680" cy="121221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200" b="1" kern="1200" dirty="0" smtClean="0">
              <a:solidFill>
                <a:schemeClr val="tx1"/>
              </a:solidFill>
            </a:rPr>
            <a:t>Обратная связь 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>
        <a:off x="2360395" y="60792"/>
        <a:ext cx="3092330" cy="1093860"/>
      </dsp:txXfrm>
    </dsp:sp>
    <dsp:sp modelId="{9488B250-AE76-4603-A229-D9ED7DCAE5CC}">
      <dsp:nvSpPr>
        <dsp:cNvPr id="0" name=""/>
        <dsp:cNvSpPr/>
      </dsp:nvSpPr>
      <dsp:spPr>
        <a:xfrm>
          <a:off x="2255024" y="1113229"/>
          <a:ext cx="3230866" cy="3230866"/>
        </a:xfrm>
        <a:custGeom>
          <a:avLst/>
          <a:gdLst/>
          <a:ahLst/>
          <a:cxnLst/>
          <a:rect l="0" t="0" r="0" b="0"/>
          <a:pathLst>
            <a:path>
              <a:moveTo>
                <a:pt x="2456073" y="235959"/>
              </a:moveTo>
              <a:arcTo wR="1615433" hR="1615433" stAng="18081467" swAng="212884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3B191-311F-4D1C-BDC2-A3AFE5F0EC36}">
      <dsp:nvSpPr>
        <dsp:cNvPr id="0" name=""/>
        <dsp:cNvSpPr/>
      </dsp:nvSpPr>
      <dsp:spPr>
        <a:xfrm>
          <a:off x="4286279" y="2389195"/>
          <a:ext cx="3377201" cy="1212210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</a:rPr>
            <a:t>Карта профессиональной деятельности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4345454" y="2448370"/>
        <a:ext cx="3258851" cy="1093860"/>
      </dsp:txXfrm>
    </dsp:sp>
    <dsp:sp modelId="{D7FF5D4C-B781-423B-AD06-AAB10BA25F7B}">
      <dsp:nvSpPr>
        <dsp:cNvPr id="0" name=""/>
        <dsp:cNvSpPr/>
      </dsp:nvSpPr>
      <dsp:spPr>
        <a:xfrm>
          <a:off x="2058756" y="1850696"/>
          <a:ext cx="3572858" cy="3572858"/>
        </a:xfrm>
        <a:custGeom>
          <a:avLst/>
          <a:gdLst/>
          <a:ahLst/>
          <a:cxnLst/>
          <a:rect l="0" t="0" r="0" b="0"/>
          <a:pathLst>
            <a:path>
              <a:moveTo>
                <a:pt x="3445420" y="2449059"/>
              </a:moveTo>
              <a:arcTo wR="1786429" hR="1786429" stAng="22906357" swAng="804980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305782-E27A-491A-A4D7-9DE3C2D66A1A}">
      <dsp:nvSpPr>
        <dsp:cNvPr id="0" name=""/>
        <dsp:cNvSpPr/>
      </dsp:nvSpPr>
      <dsp:spPr>
        <a:xfrm>
          <a:off x="0" y="2460633"/>
          <a:ext cx="3429960" cy="1212210"/>
        </a:xfrm>
        <a:prstGeom prst="round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chemeClr val="tx1"/>
              </a:solidFill>
            </a:rPr>
            <a:t>Самооценка </a:t>
          </a:r>
          <a:endParaRPr lang="ru-RU" sz="2200" b="1" kern="1200" dirty="0">
            <a:solidFill>
              <a:schemeClr val="tx1"/>
            </a:solidFill>
          </a:endParaRPr>
        </a:p>
      </dsp:txBody>
      <dsp:txXfrm>
        <a:off x="59175" y="2519808"/>
        <a:ext cx="3311610" cy="1093860"/>
      </dsp:txXfrm>
    </dsp:sp>
    <dsp:sp modelId="{8A855D8D-B03F-4518-A9E5-DC52B827E3EC}">
      <dsp:nvSpPr>
        <dsp:cNvPr id="0" name=""/>
        <dsp:cNvSpPr/>
      </dsp:nvSpPr>
      <dsp:spPr>
        <a:xfrm>
          <a:off x="2227691" y="1141875"/>
          <a:ext cx="3230866" cy="3230866"/>
        </a:xfrm>
        <a:custGeom>
          <a:avLst/>
          <a:gdLst/>
          <a:ahLst/>
          <a:cxnLst/>
          <a:rect l="0" t="0" r="0" b="0"/>
          <a:pathLst>
            <a:path>
              <a:moveTo>
                <a:pt x="122208" y="999068"/>
              </a:moveTo>
              <a:arcTo wR="1615433" hR="1615433" stAng="12145774" swAng="231350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6AE7E6-4C8E-4B59-BB6A-C14E19213803}">
      <dsp:nvSpPr>
        <dsp:cNvPr id="0" name=""/>
        <dsp:cNvSpPr/>
      </dsp:nvSpPr>
      <dsp:spPr>
        <a:xfrm>
          <a:off x="266691" y="0"/>
          <a:ext cx="7086649" cy="442915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3FD7B1-4C21-48D1-9D24-171558C5D4FC}">
      <dsp:nvSpPr>
        <dsp:cNvPr id="0" name=""/>
        <dsp:cNvSpPr/>
      </dsp:nvSpPr>
      <dsp:spPr>
        <a:xfrm>
          <a:off x="1914337" y="2413890"/>
          <a:ext cx="248032" cy="2480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279D91-13F4-4514-9608-D6477D035627}">
      <dsp:nvSpPr>
        <dsp:cNvPr id="0" name=""/>
        <dsp:cNvSpPr/>
      </dsp:nvSpPr>
      <dsp:spPr>
        <a:xfrm>
          <a:off x="2038353" y="2537906"/>
          <a:ext cx="2303161" cy="1891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1427" tIns="0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err="1" smtClean="0"/>
            <a:t>супервизии</a:t>
          </a:r>
          <a:endParaRPr lang="ru-RU" sz="2400" b="1" kern="1200" dirty="0"/>
        </a:p>
      </dsp:txBody>
      <dsp:txXfrm>
        <a:off x="2038353" y="2537906"/>
        <a:ext cx="2303161" cy="1891249"/>
      </dsp:txXfrm>
    </dsp:sp>
    <dsp:sp modelId="{C8843267-C543-48F9-AFD5-397BAF602847}">
      <dsp:nvSpPr>
        <dsp:cNvPr id="0" name=""/>
        <dsp:cNvSpPr/>
      </dsp:nvSpPr>
      <dsp:spPr>
        <a:xfrm>
          <a:off x="4199781" y="1284455"/>
          <a:ext cx="425198" cy="42519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A5FC7C-F0C4-4473-BB3E-1DC310EDDCE6}">
      <dsp:nvSpPr>
        <dsp:cNvPr id="0" name=""/>
        <dsp:cNvSpPr/>
      </dsp:nvSpPr>
      <dsp:spPr>
        <a:xfrm>
          <a:off x="4603236" y="1643088"/>
          <a:ext cx="3016795" cy="10747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304" tIns="0" rIns="0" bIns="0" numCol="1" spcCol="1270" anchor="t" anchorCtr="0">
          <a:noAutofit/>
        </a:bodyPr>
        <a:lstStyle/>
        <a:p>
          <a:pPr lvl="0" algn="l" defTabSz="10668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/>
            <a:t>План </a:t>
          </a:r>
          <a:r>
            <a:rPr lang="ru-RU" sz="2400" b="1" kern="1200" dirty="0" err="1" smtClean="0"/>
            <a:t>внутришкольного</a:t>
          </a:r>
          <a:r>
            <a:rPr lang="ru-RU" sz="2400" b="1" kern="1200" dirty="0" smtClean="0"/>
            <a:t> контроля</a:t>
          </a:r>
          <a:endParaRPr lang="ru-RU" sz="2400" b="1" kern="1200" dirty="0"/>
        </a:p>
      </dsp:txBody>
      <dsp:txXfrm>
        <a:off x="4603236" y="1643088"/>
        <a:ext cx="3016795" cy="1074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F126C-5394-4349-B5B8-79445077E1B1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AEB4C-3E6E-4241-8D10-91F808E9CF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7D94B-6E24-4096-B335-B481E945F178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1FB4B4-0879-43CD-B01D-5759AC29D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F005D-D3A1-4988-B638-94E737DE185A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C7F9C-C9C2-40F8-A5A1-243EEC34B8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23263-F6D6-4CBC-9729-A334A1FE188B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3C9E5-3324-4A36-9E4E-CC976DB6F4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07C8CB-355A-4C22-9556-598316750A7C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BA917-5FCC-4BBA-9496-72607AD1C4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56874-AC01-4381-8E4C-C1AF090CB30B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3ABF4C-A2CE-4571-BBE4-DBF99D981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E7B4A-43CE-453E-B690-7CCA43AF29DC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F9E844-A454-4A7E-B9FA-885D23B295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9B2EB-B2C2-4D8C-AC02-1C11B6340E90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2D2C2-416F-4019-BB9A-6977D25C65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5D0D4-B653-46B9-AE80-1443209DB198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A2EB8-FF63-4709-BCE0-483C2E3C4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A986D-F433-4DAA-91DF-E965FCA8DD77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BF8D2-264A-465B-A3C5-BA1E0EFD3E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E9314-E7B6-482A-9B83-3CBA9F16CA0F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9B5-A2FF-4BAF-9464-22A082BC08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FE1632-79A9-4035-B2FD-8798FC3BD1CE}" type="datetimeFigureOut">
              <a:rPr lang="ru-RU"/>
              <a:pPr>
                <a:defRPr/>
              </a:pPr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0B34A1-3BCD-4409-9EC7-CB130BB98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Теория и практика реализации требований ФГОС к системе оценки достижений планируемых результатов учащихся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500" y="4643438"/>
            <a:ext cx="7829550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Региональный семинар </a:t>
            </a:r>
            <a:r>
              <a:rPr lang="ru-RU" i="1" dirty="0" err="1" smtClean="0">
                <a:solidFill>
                  <a:schemeClr val="bg2">
                    <a:lumMod val="25000"/>
                  </a:schemeClr>
                </a:solidFill>
              </a:rPr>
              <a:t>пилотных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</a:rPr>
              <a:t> школ Костромской области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17 апреля 2012 год</a:t>
            </a:r>
            <a:endParaRPr lang="ru-RU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/>
          <a:lstStyle/>
          <a:p>
            <a:r>
              <a:rPr lang="ru-RU" sz="2800" b="1" dirty="0" smtClean="0"/>
              <a:t>Проект урока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71472" y="1000108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Технологическая карта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57158" y="1357298"/>
          <a:ext cx="8215370" cy="4907280"/>
        </p:xfrm>
        <a:graphic>
          <a:graphicData uri="http://schemas.openxmlformats.org/drawingml/2006/table">
            <a:tbl>
              <a:tblPr/>
              <a:tblGrid>
                <a:gridCol w="2187758"/>
                <a:gridCol w="1527018"/>
                <a:gridCol w="2214578"/>
                <a:gridCol w="1357322"/>
                <a:gridCol w="928694"/>
              </a:tblGrid>
              <a:tr h="6548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Calibri"/>
                          <a:ea typeface="Times New Roman"/>
                          <a:cs typeface="Times New Roman"/>
                        </a:rPr>
                        <a:t>Этапы урока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(примерное время)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Calibri"/>
                          <a:ea typeface="Times New Roman"/>
                          <a:cs typeface="Times New Roman"/>
                        </a:rPr>
                        <a:t>Деятельность учителя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(фразы диалога, задания)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ученика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(формы работы,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способы действий)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Формирование общеучебных умений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Приемы оценивания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.Орг. момент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1 мин.)</a:t>
                      </a: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. Актуализация знаний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(5-10 мин.)</a:t>
                      </a: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9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.Создание проблемной ситуации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(5-7 мин.)</a:t>
                      </a: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4320">
                        <a:spcAft>
                          <a:spcPts val="0"/>
                        </a:spcAft>
                        <a:tabLst>
                          <a:tab pos="1943100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IV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.Открытие нового знания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(20-25 мин.)</a:t>
                      </a: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7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V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.Применение нового знания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(5-10 мин.)</a:t>
                      </a: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609850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552575" algn="l"/>
                        </a:tabLs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  <a:tabLst>
                          <a:tab pos="1552575" algn="l"/>
                        </a:tabLs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Times New Roman"/>
                          <a:cs typeface="Times New Roman"/>
                        </a:rPr>
                        <a:t>VI</a:t>
                      </a:r>
                      <a:r>
                        <a:rPr lang="ru-RU" sz="1400" b="1">
                          <a:latin typeface="Times New Roman"/>
                          <a:ea typeface="Times New Roman"/>
                          <a:cs typeface="Times New Roman"/>
                        </a:rPr>
                        <a:t>.Домашнее задание </a:t>
                      </a: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(2 мин.)</a:t>
                      </a: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19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VII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.Рефлексия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(2 мин.)</a:t>
                      </a: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1556" marR="4155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/>
          <a:lstStyle/>
          <a:p>
            <a:r>
              <a:rPr lang="ru-RU" sz="2800" b="1" dirty="0" smtClean="0"/>
              <a:t>Реализация проекта урока</a:t>
            </a:r>
            <a:endParaRPr lang="ru-RU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000108"/>
          <a:ext cx="8286808" cy="5486400"/>
        </p:xfrm>
        <a:graphic>
          <a:graphicData uri="http://schemas.openxmlformats.org/drawingml/2006/table">
            <a:tbl>
              <a:tblPr/>
              <a:tblGrid>
                <a:gridCol w="7913103"/>
                <a:gridCol w="373705"/>
              </a:tblGrid>
              <a:tr h="122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Универсальные учебные действия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5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2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Личностные УУД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4341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Проявление учебно-познавательного интереса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24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  <a:tab pos="9017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Самооценивание учебной деятельности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24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  <a:tab pos="9017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Соблюдение норм школьного поведения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24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  <a:tab pos="9017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Оценивание своих и чужих поступков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24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  <a:tab pos="9017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Гражданская идентификация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24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  <a:tab pos="9017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Эмоционально-нравственная отзывчивость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245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  <a:tab pos="9017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Здоровьесберегающее поведение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2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Регулятивные УУД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61224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Формулирование цели урока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Составление плана решения проблемы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Осуществление действий по реализации плана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Соотнесение результатов деятельности с целью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  <a:tab pos="3429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Оценивание результатов деятельности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2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Познавательные УУД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79597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000" b="1" u="sng">
                          <a:latin typeface="Times New Roman"/>
                          <a:ea typeface="Times New Roman"/>
                        </a:rPr>
                        <a:t>Общеучебные универсальные действия</a:t>
                      </a:r>
                      <a:endParaRPr lang="ru-RU" sz="1000" b="1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1143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   Формулирование проблемы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Выделение информации, представленной в разных формах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Использование знаково-символических  средств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Умение структурировать знания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Построение речевых высказываний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Применение разных способов решения задач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Смысловое восприятие текстов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57148">
                <a:tc>
                  <a:txBody>
                    <a:bodyPr/>
                    <a:lstStyle/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1000" b="1" u="sng">
                          <a:latin typeface="Times New Roman"/>
                          <a:ea typeface="Times New Roman"/>
                        </a:rPr>
                        <a:t>    Универсальные логические действия</a:t>
                      </a:r>
                      <a:endParaRPr lang="ru-RU" sz="1000" b="1">
                        <a:latin typeface="Times New Roman"/>
                        <a:ea typeface="Times New Roman"/>
                      </a:endParaRP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анализ объектов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синтез 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сравнение 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установление причинно-следственных связей  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построение логической цепи рассуждений</a:t>
                      </a:r>
                    </a:p>
                    <a:p>
                      <a:pPr marL="742950" lvl="1" indent="-28575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доказательство и выдвижение гипотез 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224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="1">
                          <a:latin typeface="Times New Roman"/>
                          <a:ea typeface="Times New Roman"/>
                        </a:rPr>
                        <a:t>Коммуникативные УУД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89799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Оформление своих мыслей в речи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Высказывание своей точки зрения с попыткой аргументирования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Выслушивание и понимание речи других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Wingdings"/>
                        <a:buChar char=""/>
                        <a:tabLst>
                          <a:tab pos="228600" algn="l"/>
                        </a:tabLst>
                      </a:pPr>
                      <a:r>
                        <a:rPr lang="ru-RU" sz="1000" b="1" dirty="0">
                          <a:latin typeface="Times New Roman"/>
                          <a:ea typeface="Times New Roman"/>
                        </a:rPr>
                        <a:t>Сотрудничество в группе (умение договариваться, толерантность) </a:t>
                      </a: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1" dirty="0">
                        <a:latin typeface="Times New Roman"/>
                        <a:ea typeface="Times New Roman"/>
                      </a:endParaRPr>
                    </a:p>
                  </a:txBody>
                  <a:tcPr marL="28687" marR="286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582594"/>
          </a:xfrm>
        </p:spPr>
        <p:txBody>
          <a:bodyPr/>
          <a:lstStyle/>
          <a:p>
            <a:pPr lvl="0"/>
            <a:r>
              <a:rPr lang="ru-RU" sz="2800" b="1" dirty="0" smtClean="0"/>
              <a:t>Самоанализ реализации проекта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642910" y="857232"/>
          <a:ext cx="778674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357298"/>
          <a:ext cx="8358246" cy="5288914"/>
        </p:xfrm>
        <a:graphic>
          <a:graphicData uri="http://schemas.openxmlformats.org/drawingml/2006/table">
            <a:tbl>
              <a:tblPr/>
              <a:tblGrid>
                <a:gridCol w="440311"/>
                <a:gridCol w="5844810"/>
                <a:gridCol w="435723"/>
                <a:gridCol w="371511"/>
                <a:gridCol w="394445"/>
                <a:gridCol w="435723"/>
                <a:gridCol w="435723"/>
              </a:tblGrid>
              <a:tr h="436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Calibri"/>
                          <a:cs typeface="Times New Roman"/>
                        </a:rPr>
                        <a:t>6.2.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NewRoman,Bold"/>
                          <a:cs typeface="Times New Roman"/>
                        </a:rPr>
                        <a:t>Умение организовать учебную деятельность обучающихся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NewRoman,Bold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NewRoman,Bold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NewRoman,Bold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NewRoman,Bold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latin typeface="Times New Roman"/>
                          <a:ea typeface="TimesNewRoman,Bold"/>
                          <a:cs typeface="Times New Roman"/>
                        </a:rPr>
                        <a:t>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81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Использует методы</a:t>
                      </a:r>
                      <a:r>
                        <a:rPr lang="ru-RU" sz="1400" dirty="0">
                          <a:latin typeface="Times New Roman"/>
                          <a:ea typeface="TimesNewRoman,Bold"/>
                          <a:cs typeface="Times New Roman"/>
                        </a:rPr>
                        <a:t>, </a:t>
                      </a: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побуждающие обучающихся самостоятельно рассуждать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82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Формирует у обучающихся навыки учебной деятельности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83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Излагает материал в доступной форме в соответствии с дидактическими принципами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84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Умеет организовать обучающихся для достижения запланированных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результатов учебной деятельности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85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Умеет организовать обучающихся для поиска дополнительной информации</a:t>
                      </a:r>
                      <a:r>
                        <a:rPr lang="ru-RU" sz="1400" dirty="0">
                          <a:latin typeface="Times New Roman"/>
                          <a:ea typeface="TimesNewRoman,Bold"/>
                          <a:cs typeface="Times New Roman"/>
                        </a:rPr>
                        <a:t>, </a:t>
                      </a: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необходимой при решении учебной задачи </a:t>
                      </a:r>
                      <a:r>
                        <a:rPr lang="ru-RU" sz="1400" dirty="0">
                          <a:latin typeface="Times New Roman"/>
                          <a:ea typeface="TimesNewRoman,Bold"/>
                          <a:cs typeface="Times New Roman"/>
                        </a:rPr>
                        <a:t>(</a:t>
                      </a: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книги</a:t>
                      </a:r>
                      <a:r>
                        <a:rPr lang="ru-RU" sz="1400" dirty="0">
                          <a:latin typeface="Times New Roman"/>
                          <a:ea typeface="TimesNewRoman,Bold"/>
                          <a:cs typeface="Times New Roman"/>
                        </a:rPr>
                        <a:t>, </a:t>
                      </a: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цифровые образов. ресурсы</a:t>
                      </a:r>
                      <a:r>
                        <a:rPr lang="ru-RU" sz="1400" dirty="0">
                          <a:latin typeface="Times New Roman"/>
                          <a:ea typeface="TimesNewRoman,Bold"/>
                          <a:cs typeface="Times New Roman"/>
                        </a:rPr>
                        <a:t>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/>
                          <a:ea typeface="Calibri"/>
                          <a:cs typeface="Times New Roman"/>
                        </a:rPr>
                        <a:t>6.3.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/>
                          <a:ea typeface="TimesNewRoman,Bold"/>
                          <a:cs typeface="Times New Roman"/>
                        </a:rPr>
                        <a:t>Умение реализовать педагогическое оценивание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86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36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"/>
                          <a:cs typeface="Times New Roman"/>
                        </a:rPr>
                        <a:t>Учитывает возрастные и индивидуальные особенности обучающихся при оценивании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87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36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"/>
                          <a:cs typeface="Times New Roman"/>
                        </a:rPr>
                        <a:t>Аргументирует оценки</a:t>
                      </a: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, </a:t>
                      </a:r>
                      <a:r>
                        <a:rPr lang="ru-RU" sz="1400">
                          <a:latin typeface="Times New Roman"/>
                          <a:ea typeface="TimesNewRoman"/>
                          <a:cs typeface="Times New Roman"/>
                        </a:rPr>
                        <a:t>показывает обучающимся их достижения и недоработки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88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36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"/>
                          <a:cs typeface="Times New Roman"/>
                        </a:rPr>
                        <a:t>Применяет различные методы оценивания обучающихся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89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736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"/>
                          <a:cs typeface="Times New Roman"/>
                        </a:rPr>
                        <a:t>Умеет сочетать методы педагогического оценивания</a:t>
                      </a: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, </a:t>
                      </a:r>
                      <a:r>
                        <a:rPr lang="ru-RU" sz="1400">
                          <a:latin typeface="Times New Roman"/>
                          <a:ea typeface="TimesNewRoman"/>
                          <a:cs typeface="Times New Roman"/>
                        </a:rPr>
                        <a:t>взаимооценки и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-7366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"/>
                          <a:cs typeface="Times New Roman"/>
                        </a:rPr>
                        <a:t>самооценки обучающихся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0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NewRoman,Bold"/>
                          <a:cs typeface="Times New Roman"/>
                        </a:rPr>
                        <a:t>90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NewRoman"/>
                          <a:cs typeface="Times New Roman"/>
                        </a:rPr>
                        <a:t>Способствует формированию навыков самооценки учебной деятельности</a:t>
                      </a:r>
                      <a:r>
                        <a:rPr lang="ru-RU" sz="1400" dirty="0">
                          <a:latin typeface="Times New Roman"/>
                          <a:ea typeface="TimesNewRoman,Bold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263" marR="602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1142976" y="928671"/>
            <a:ext cx="6715172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NewRoman,Bold"/>
                <a:cs typeface="Times New Roman" pitchFamily="18" charset="0"/>
              </a:rPr>
              <a:t>Компетентность в области организации учебной деятельности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5720" y="285728"/>
            <a:ext cx="84296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Оценочный лист компетентности учителя в решении профессиональных задач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Как, на ваш взгляд, возможно организовать контроль реализации учителем требований ФГОС к оценке достижений планируемых результатов учащихся?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571480"/>
            <a:ext cx="792961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/>
              <a:t>ВОПРОС для обсуждения</a:t>
            </a:r>
            <a:endParaRPr lang="ru-RU" sz="2800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Организация контроля реализации учителем требований ФГОС к оценке достижений планируемых результатов учащихся</a:t>
            </a:r>
            <a:br>
              <a:rPr lang="ru-RU" sz="2800" b="1" dirty="0" smtClean="0"/>
            </a:br>
            <a:r>
              <a:rPr lang="ru-RU" sz="2800" dirty="0" smtClean="0"/>
              <a:t>(из опыта работы СОШ № 29 города Костромы)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 smtClean="0"/>
          </a:p>
        </p:txBody>
      </p:sp>
      <p:graphicFrame>
        <p:nvGraphicFramePr>
          <p:cNvPr id="5" name="Схема 4"/>
          <p:cNvGraphicFramePr/>
          <p:nvPr/>
        </p:nvGraphicFramePr>
        <p:xfrm>
          <a:off x="500034" y="1857364"/>
          <a:ext cx="7620032" cy="44291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500174"/>
          <a:ext cx="8358245" cy="1892808"/>
        </p:xfrm>
        <a:graphic>
          <a:graphicData uri="http://schemas.openxmlformats.org/drawingml/2006/table">
            <a:tbl>
              <a:tblPr/>
              <a:tblGrid>
                <a:gridCol w="189959"/>
                <a:gridCol w="1397790"/>
                <a:gridCol w="1320222"/>
                <a:gridCol w="1185140"/>
                <a:gridCol w="909171"/>
                <a:gridCol w="1139761"/>
                <a:gridCol w="1044781"/>
                <a:gridCol w="1171421"/>
              </a:tblGrid>
              <a:tr h="10001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700" b="1" dirty="0">
                          <a:latin typeface="Times New Roman"/>
                          <a:ea typeface="Times New Roman"/>
                        </a:rPr>
                        <a:t>№ </a:t>
                      </a:r>
                      <a:endParaRPr lang="ru-RU" sz="700" dirty="0"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Вопросы, подлежащие контролю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Цель контроля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Объекты контроля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Вид контроля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Методы контроля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Ответственные лица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Результаты контроля, 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место подведение итогов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285728"/>
            <a:ext cx="821537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ПЛАН ВНУТРИШКОЛЬНОГО КОНТРОЛЯ ПО РЕАЛИЗАЦИИ ФГОС НОО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00034" y="3643315"/>
            <a:ext cx="8215370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tabLst>
                <a:tab pos="2970213" algn="ctr"/>
                <a:tab pos="5940425" algn="r"/>
              </a:tabLst>
            </a:pPr>
            <a:r>
              <a:rPr lang="ru-RU" sz="2400" b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НУТРИШКОЛЬНЫЙ</a:t>
            </a:r>
            <a:r>
              <a:rPr kumimoji="0" lang="ru-RU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КОНТРОЛЬ КАЧЕСТВА РЕЗУЛЬТАТОВ </a:t>
            </a:r>
            <a:r>
              <a:rPr lang="ru-RU" dirty="0" smtClean="0"/>
              <a:t>на основе </a:t>
            </a:r>
            <a:r>
              <a:rPr lang="ru-RU" dirty="0" err="1" smtClean="0"/>
              <a:t>компетентностно-деятельностного</a:t>
            </a:r>
            <a:r>
              <a:rPr lang="ru-RU" dirty="0" smtClean="0"/>
              <a:t> подхода (уровень реализации требований к результатам освоения основной образовательной программы общего образования</a:t>
            </a:r>
            <a:r>
              <a:rPr lang="ru-RU" sz="2400" dirty="0" smtClean="0"/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0034" y="5214950"/>
            <a:ext cx="8215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00034" y="5286388"/>
          <a:ext cx="8215370" cy="1234440"/>
        </p:xfrm>
        <a:graphic>
          <a:graphicData uri="http://schemas.openxmlformats.org/drawingml/2006/table">
            <a:tbl>
              <a:tblPr/>
              <a:tblGrid>
                <a:gridCol w="1643074"/>
                <a:gridCol w="1643074"/>
                <a:gridCol w="1643074"/>
                <a:gridCol w="1643074"/>
                <a:gridCol w="16430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1400"/>
                        </a:spcAft>
                      </a:pPr>
                      <a:r>
                        <a:rPr lang="ru-RU" sz="2000" b="1" dirty="0">
                          <a:solidFill>
                            <a:srgbClr val="414141"/>
                          </a:solidFill>
                          <a:latin typeface="Trebuchet MS"/>
                          <a:ea typeface="Times New Roman"/>
                        </a:rPr>
                        <a:t>Критерий</a:t>
                      </a:r>
                      <a:r>
                        <a:rPr lang="ru-RU" sz="2000" dirty="0">
                          <a:solidFill>
                            <a:srgbClr val="414141"/>
                          </a:solidFill>
                          <a:latin typeface="Trebuchet MS"/>
                          <a:ea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1400"/>
                        </a:spcAft>
                      </a:pPr>
                      <a:r>
                        <a:rPr lang="ru-RU" sz="2000" b="1" dirty="0">
                          <a:solidFill>
                            <a:srgbClr val="414141"/>
                          </a:solidFill>
                          <a:latin typeface="Trebuchet MS"/>
                          <a:ea typeface="Times New Roman"/>
                        </a:rPr>
                        <a:t>Показатель</a:t>
                      </a:r>
                      <a:r>
                        <a:rPr lang="ru-RU" sz="2000" dirty="0">
                          <a:solidFill>
                            <a:srgbClr val="414141"/>
                          </a:solidFill>
                          <a:latin typeface="Trebuchet MS"/>
                          <a:ea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1400"/>
                        </a:spcAft>
                      </a:pPr>
                      <a:r>
                        <a:rPr lang="ru-RU" sz="2000" b="1" dirty="0">
                          <a:solidFill>
                            <a:srgbClr val="414141"/>
                          </a:solidFill>
                          <a:latin typeface="Trebuchet MS"/>
                          <a:ea typeface="Times New Roman"/>
                        </a:rPr>
                        <a:t>Формат</a:t>
                      </a:r>
                      <a:r>
                        <a:rPr lang="ru-RU" sz="2000" dirty="0">
                          <a:solidFill>
                            <a:srgbClr val="414141"/>
                          </a:solidFill>
                          <a:latin typeface="Trebuchet MS"/>
                          <a:ea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1400"/>
                        </a:spcAft>
                      </a:pPr>
                      <a:r>
                        <a:rPr lang="ru-RU" sz="2000" b="1" dirty="0">
                          <a:solidFill>
                            <a:srgbClr val="414141"/>
                          </a:solidFill>
                          <a:latin typeface="Trebuchet MS"/>
                          <a:ea typeface="Times New Roman"/>
                        </a:rPr>
                        <a:t>Методы, технологии</a:t>
                      </a:r>
                      <a:r>
                        <a:rPr lang="ru-RU" sz="2000" dirty="0">
                          <a:solidFill>
                            <a:srgbClr val="414141"/>
                          </a:solidFill>
                          <a:latin typeface="Trebuchet MS"/>
                          <a:ea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5000"/>
                        </a:lnSpc>
                        <a:spcAft>
                          <a:spcPts val="1400"/>
                        </a:spcAft>
                      </a:pPr>
                      <a:r>
                        <a:rPr lang="ru-RU" sz="2000" b="1" dirty="0">
                          <a:solidFill>
                            <a:srgbClr val="414141"/>
                          </a:solidFill>
                          <a:latin typeface="Trebuchet MS"/>
                          <a:ea typeface="Times New Roman"/>
                        </a:rPr>
                        <a:t>Субъекты реализации ВШК</a:t>
                      </a:r>
                      <a:r>
                        <a:rPr lang="ru-RU" sz="2000" dirty="0">
                          <a:solidFill>
                            <a:srgbClr val="414141"/>
                          </a:solidFill>
                          <a:latin typeface="Trebuchet MS"/>
                          <a:ea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Итоги семинара </a:t>
            </a:r>
            <a:r>
              <a:rPr lang="ru-RU" sz="2000" dirty="0" smtClean="0"/>
              <a:t>(отметьте, пожалуйста, любым знаком)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1428736"/>
          <a:ext cx="8229600" cy="4857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6"/>
                <a:gridCol w="1571636"/>
                <a:gridCol w="1428760"/>
                <a:gridCol w="1571636"/>
                <a:gridCol w="1371552"/>
              </a:tblGrid>
              <a:tr h="809628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Критерий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Да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bg1"/>
                          </a:solidFill>
                        </a:rPr>
                        <a:t>Скорее да, чем нет</a:t>
                      </a:r>
                      <a:endParaRPr lang="ru-RU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Скорее нет,</a:t>
                      </a:r>
                      <a:r>
                        <a:rPr lang="ru-RU" b="1" baseline="0" dirty="0" smtClean="0"/>
                        <a:t> чем да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Нет</a:t>
                      </a:r>
                      <a:endParaRPr lang="ru-RU" b="1" dirty="0"/>
                    </a:p>
                  </a:txBody>
                  <a:tcPr/>
                </a:tc>
              </a:tr>
              <a:tr h="8096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Достижение цели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1" dirty="0"/>
                    </a:p>
                  </a:txBody>
                  <a:tcPr/>
                </a:tc>
              </a:tr>
              <a:tr h="8096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Организация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96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Содержание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96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Мое участие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9628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Эмоциональное состояние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643050"/>
            <a:ext cx="8229600" cy="1143000"/>
          </a:xfrm>
        </p:spPr>
        <p:txBody>
          <a:bodyPr/>
          <a:lstStyle/>
          <a:p>
            <a:r>
              <a:rPr lang="ru-RU" b="1" dirty="0" smtClean="0"/>
              <a:t>ЖЕЛАЕМ ТВОРЧЕСКИХ УСПЕХОВ!</a:t>
            </a:r>
            <a:endParaRPr lang="ru-RU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>
                <a:latin typeface="Arial" charset="0"/>
              </a:rPr>
              <a:t>Цель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b="1" dirty="0" smtClean="0"/>
              <a:t>согласовать механизмы  реализации учителем требований ФГОС к системе оценки достижений планируемых результатов учащихся</a:t>
            </a:r>
          </a:p>
          <a:p>
            <a:pPr>
              <a:buNone/>
            </a:pPr>
            <a:endParaRPr lang="ru-RU" dirty="0" smtClean="0"/>
          </a:p>
          <a:p>
            <a:pPr eaLnBrk="1" hangingPunct="1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/>
          <a:lstStyle/>
          <a:p>
            <a:pPr eaLnBrk="1" hangingPunct="1"/>
            <a:r>
              <a:rPr lang="ru-RU" sz="2800" b="1" dirty="0" smtClean="0">
                <a:latin typeface="Arial" charset="0"/>
              </a:rPr>
              <a:t>План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500" y="1000125"/>
          <a:ext cx="8001056" cy="523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950"/>
                <a:gridCol w="621510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09.30 – 09.35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Организационный момент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09.35 – 09.45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Пилотные</a:t>
                      </a:r>
                      <a:r>
                        <a:rPr lang="ru-RU" dirty="0" smtClean="0"/>
                        <a:t> школы – заказ государства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09.45 – 09.55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Требования к системе оценивания достижений планируемых результатов учащихся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10.00 – 10.45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Открытый урок математики во 2а </a:t>
                      </a:r>
                      <a:r>
                        <a:rPr lang="ru-RU" dirty="0" err="1" smtClean="0"/>
                        <a:t>пилотном</a:t>
                      </a:r>
                      <a:r>
                        <a:rPr lang="ru-RU" dirty="0" smtClean="0"/>
                        <a:t> классе по теме: Изучение</a:t>
                      </a:r>
                      <a:r>
                        <a:rPr lang="ru-RU" baseline="0" dirty="0" smtClean="0"/>
                        <a:t> задач вида во сколько раз больше, во сколько раз меньше»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10.55</a:t>
                      </a:r>
                      <a:r>
                        <a:rPr lang="ru-RU" baseline="0" dirty="0" smtClean="0"/>
                        <a:t> – 11.20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Видеофрагменты</a:t>
                      </a:r>
                      <a:r>
                        <a:rPr lang="ru-RU" baseline="0" dirty="0" smtClean="0"/>
                        <a:t>  учебных занятий </a:t>
                      </a:r>
                      <a:r>
                        <a:rPr lang="ru-RU" baseline="0" dirty="0" err="1" smtClean="0"/>
                        <a:t>пилотного</a:t>
                      </a:r>
                      <a:r>
                        <a:rPr lang="ru-RU" baseline="0" dirty="0" smtClean="0"/>
                        <a:t> класса гимназии № 25 города Костромы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11.25</a:t>
                      </a:r>
                      <a:r>
                        <a:rPr lang="ru-RU" baseline="0" dirty="0" smtClean="0"/>
                        <a:t> – 11.45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Мастер – класс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11.50 – 12.00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Групповая</a:t>
                      </a:r>
                      <a:r>
                        <a:rPr lang="ru-RU" baseline="0" dirty="0" smtClean="0"/>
                        <a:t> работы «Приемы оценивания, соответствующие требованиям ФГОС»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12.00 – 12.15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Круглый стол «Контроль реализации учителем требований ФГОС у оценке достижений планируемых результатов учащихся»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12.15 – 12.20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Подведение итогов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229600" cy="1143000"/>
          </a:xfrm>
        </p:spPr>
        <p:txBody>
          <a:bodyPr/>
          <a:lstStyle/>
          <a:p>
            <a:r>
              <a:rPr lang="ru-RU" sz="2800" b="1" dirty="0" smtClean="0"/>
              <a:t>Рабочий лист слушателя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семинара «Теория и практика реализации требований ФГОС к системе оценки достижения планируемых результатов учащихся»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b="1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42910" y="3071810"/>
          <a:ext cx="8001055" cy="2560320"/>
        </p:xfrm>
        <a:graphic>
          <a:graphicData uri="http://schemas.openxmlformats.org/drawingml/2006/table">
            <a:tbl>
              <a:tblPr/>
              <a:tblGrid>
                <a:gridCol w="2549625"/>
                <a:gridCol w="2549625"/>
                <a:gridCol w="1615922"/>
                <a:gridCol w="1285883"/>
              </a:tblGrid>
              <a:tr h="28194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Требования ФГОС к </a:t>
                      </a:r>
                      <a:r>
                        <a:rPr lang="ru-RU" sz="24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системе оценки достижения планируемых результатов учащихся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Наблюдаемые приёмы оценивания, 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соответствующие требованиям ФГОС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65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Урок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Видеофрагменты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</a:rPr>
                        <a:t>Мастер-класс</a:t>
                      </a:r>
                      <a:endParaRPr lang="ru-RU" sz="24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/>
              <a:t>Открытый урок математики</a:t>
            </a: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b="1" dirty="0" smtClean="0"/>
              <a:t>Смирнова Анна Юрьевна</a:t>
            </a:r>
            <a:r>
              <a:rPr lang="ru-RU" dirty="0" smtClean="0"/>
              <a:t>, учитель начальных классов, высшая квалификационная категория, Победитель ПНПО -2011, участник Всероссийского конкурса «Учитель года России – 2011»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60032" y="4437112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 descr="D:\Нюша\УГ - 2011\Смирнова АЮ, Костромская область\Фотографии\100_50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77072"/>
            <a:ext cx="3606724" cy="2404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dirty="0" smtClean="0"/>
              <a:t>Групповая работа</a:t>
            </a:r>
            <a:br>
              <a:rPr lang="ru-RU" sz="2800" dirty="0" smtClean="0"/>
            </a:br>
            <a:r>
              <a:rPr lang="ru-RU" sz="2800" dirty="0" smtClean="0"/>
              <a:t> </a:t>
            </a:r>
            <a:r>
              <a:rPr lang="ru-RU" sz="2800" b="1" dirty="0" smtClean="0"/>
              <a:t>«Приемы оценивания, соответствующие требованиям ФГОС»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434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i="1" dirty="0" smtClean="0"/>
              <a:t>1. Согласуем перечни выявленных приемов: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в уроке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в видеофрагментах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в мастер-классе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800" i="1" dirty="0" smtClean="0"/>
              <a:t>2. Каким требованиям ФГОС отвечают наблюдаемые Вами приемы: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в уроке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в видеофрагментах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в мастер-классе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dirty="0" smtClean="0"/>
              <a:t>Круглый стол</a:t>
            </a: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dirty="0" smtClean="0"/>
              <a:t> «Контроль реализации учителем требований ФГОС к оценке достижений планируемых результатов учащихся»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/>
          <a:lstStyle/>
          <a:p>
            <a:r>
              <a:rPr lang="ru-RU" dirty="0" smtClean="0"/>
              <a:t>От чего, по-вашему, зависит эффективность овладения учителем способов оценивания достижений планируемых результатов учащихся?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00034" y="500042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ВОПРОС для обсуждения</a:t>
            </a:r>
            <a:endParaRPr lang="ru-RU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dirty="0" smtClean="0"/>
              <a:t>Эффективность овладения учителем способов оценивания достижений планируемых результатов учащихся </a:t>
            </a:r>
            <a:br>
              <a:rPr lang="ru-RU" sz="2400" b="1" dirty="0" smtClean="0"/>
            </a:br>
            <a:r>
              <a:rPr lang="ru-RU" sz="2400" dirty="0" smtClean="0"/>
              <a:t>(из опыта работы СОШ № 29 города Костромы)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endParaRPr lang="ru-RU" sz="2400" b="1" dirty="0" smtClean="0"/>
          </a:p>
        </p:txBody>
      </p:sp>
      <p:graphicFrame>
        <p:nvGraphicFramePr>
          <p:cNvPr id="6" name="Схема 5"/>
          <p:cNvGraphicFramePr/>
          <p:nvPr/>
        </p:nvGraphicFramePr>
        <p:xfrm>
          <a:off x="642910" y="1785926"/>
          <a:ext cx="7858180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_dlc_DocId xmlns="4a252ca3-5a62-4c1c-90a6-29f4710e47f8">AWJJH2MPE6E2-736077665-254</_dlc_DocId>
    <_dlc_DocIdUrl xmlns="4a252ca3-5a62-4c1c-90a6-29f4710e47f8">
      <Url>http://xn--44-6kcadhwnl3cfdx.xn--p1ai/Kostroma_EDU/kos-sch-29/29-old/_layouts/15/DocIdRedir.aspx?ID=AWJJH2MPE6E2-736077665-254</Url>
      <Description>AWJJH2MPE6E2-736077665-254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3D949111BA3554D9CF27B18AD56870F" ma:contentTypeVersion="49" ma:contentTypeDescription="Создание документа." ma:contentTypeScope="" ma:versionID="89736f126f97ebe02674a91ffb3f8e3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5c4f13c40a96413ccefc1a56f91fbc1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0F672E-4D97-4F6C-B674-D1ABA073AB4D}"/>
</file>

<file path=customXml/itemProps2.xml><?xml version="1.0" encoding="utf-8"?>
<ds:datastoreItem xmlns:ds="http://schemas.openxmlformats.org/officeDocument/2006/customXml" ds:itemID="{86F2CE7E-23CF-4D62-913A-B8F518CEA04D}"/>
</file>

<file path=customXml/itemProps3.xml><?xml version="1.0" encoding="utf-8"?>
<ds:datastoreItem xmlns:ds="http://schemas.openxmlformats.org/officeDocument/2006/customXml" ds:itemID="{ABAD46E1-4242-42FD-AD2E-B5BFAD2C6C2E}"/>
</file>

<file path=customXml/itemProps4.xml><?xml version="1.0" encoding="utf-8"?>
<ds:datastoreItem xmlns:ds="http://schemas.openxmlformats.org/officeDocument/2006/customXml" ds:itemID="{CDC8BD74-0679-4269-9D9B-40437245C53B}"/>
</file>

<file path=docProps/app.xml><?xml version="1.0" encoding="utf-8"?>
<Properties xmlns="http://schemas.openxmlformats.org/officeDocument/2006/extended-properties" xmlns:vt="http://schemas.openxmlformats.org/officeDocument/2006/docPropsVTypes">
  <TotalTime>217</TotalTime>
  <Words>770</Words>
  <Application>Microsoft Office PowerPoint</Application>
  <PresentationFormat>Экран (4:3)</PresentationFormat>
  <Paragraphs>188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Теория и практика реализации требований ФГОС к системе оценки достижений планируемых результатов учащихся</vt:lpstr>
      <vt:lpstr>Цель</vt:lpstr>
      <vt:lpstr>План</vt:lpstr>
      <vt:lpstr>Рабочий лист слушателя   семинара «Теория и практика реализации требований ФГОС к системе оценки достижения планируемых результатов учащихся»   </vt:lpstr>
      <vt:lpstr>Открытый урок математики</vt:lpstr>
      <vt:lpstr>Групповая работа  «Приемы оценивания, соответствующие требованиям ФГОС»</vt:lpstr>
      <vt:lpstr>Круглый стол</vt:lpstr>
      <vt:lpstr>Слайд 8</vt:lpstr>
      <vt:lpstr>Эффективность овладения учителем способов оценивания достижений планируемых результатов учащихся  (из опыта работы СОШ № 29 города Костромы) </vt:lpstr>
      <vt:lpstr>Проект урока</vt:lpstr>
      <vt:lpstr>Реализация проекта урока</vt:lpstr>
      <vt:lpstr>Самоанализ реализации проекта </vt:lpstr>
      <vt:lpstr>Слайд 13</vt:lpstr>
      <vt:lpstr>Слайд 14</vt:lpstr>
      <vt:lpstr>Организация контроля реализации учителем требований ФГОС к оценке достижений планируемых результатов учащихся (из опыта работы СОШ № 29 города Костромы) </vt:lpstr>
      <vt:lpstr>Слайд 16</vt:lpstr>
      <vt:lpstr>Итоги семинара (отметьте, пожалуйста, любым знаком)</vt:lpstr>
      <vt:lpstr>ЖЕЛАЕМ ТВОРЧЕСКИХ УСПЕХОВ!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Теория и практика реализации требований ФГОС к системе оценки достижений планируемых результатов учащихся</dc:title>
  <dc:creator>Valued eMachines Customer</dc:creator>
  <cp:lastModifiedBy>Мария</cp:lastModifiedBy>
  <cp:revision>21</cp:revision>
  <dcterms:created xsi:type="dcterms:W3CDTF">2012-04-15T11:33:12Z</dcterms:created>
  <dcterms:modified xsi:type="dcterms:W3CDTF">2012-04-17T05:11:19Z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0x01010023D949111BA3554D9CF27B18AD56870F</vt:lpwstr>
  </property>
  <property fmtid="{D5CDD505-2E9C-101B-9397-08002B2CF9AE}" pid="3" name="_dlc_DocIdItemGuid">
    <vt:lpwstr>03822b51-bd61-4e07-85db-983ee083d34f</vt:lpwstr>
  </property>
</Properties>
</file>