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notesMasterIdLst>
    <p:notesMasterId r:id="rId19"/>
  </p:notesMasterIdLst>
  <p:sldIdLst>
    <p:sldId id="257" r:id="rId2"/>
    <p:sldId id="337" r:id="rId3"/>
    <p:sldId id="338" r:id="rId4"/>
    <p:sldId id="339" r:id="rId5"/>
    <p:sldId id="340" r:id="rId6"/>
    <p:sldId id="341" r:id="rId7"/>
    <p:sldId id="343" r:id="rId8"/>
    <p:sldId id="342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2" r:id="rId17"/>
    <p:sldId id="351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 b="0"/>
            </a:lvl1pPr>
          </a:lstStyle>
          <a:p>
            <a:pPr>
              <a:defRPr/>
            </a:pPr>
            <a:fld id="{322E738B-A121-49A3-A0E0-8DDE8C163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C8140CB-1B4B-431E-8748-24F94A404D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53236-A377-4368-824B-A34286FB89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4C84B226-0C61-49A2-913D-DAF7DFE781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A30D09-2E1B-40FB-8E43-889ED53143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36B3A5-9D9D-4D2D-AFAE-34F5418678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429409-9BB5-4351-845C-3A6ADCFBD6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5ED7A427-99F2-4978-9142-194DA10DD8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D500A5-F4BC-4678-9991-2C81F0FCB1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357E874-0E13-4662-A085-553DA44484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C33D52-E1B4-44AB-B0CB-512E8ECCC6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D12BAB5-B148-4274-A5FD-BCBEF5B02B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A8DC1C-E898-4E15-AFFE-F49F9E9C80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4149725"/>
          </a:xfrm>
          <a:solidFill>
            <a:srgbClr val="0066FF"/>
          </a:solidFill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ТРЕБОВАНИЯ ФГОС К СИСТЕМЕ ОЦЕНКИ ДОСТИЖЕНИЯ  ПЛАНИРУЕМЫХ РЕЗУЛЬТАТОВ УЧАЩИХСЯ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786313"/>
            <a:ext cx="8715375" cy="1285875"/>
          </a:xfrm>
        </p:spPr>
        <p:txBody>
          <a:bodyPr>
            <a:normAutofit/>
          </a:bodyPr>
          <a:lstStyle/>
          <a:p>
            <a:pPr marL="0" indent="0" algn="r">
              <a:buFontTx/>
              <a:buNone/>
            </a:pPr>
            <a:r>
              <a:rPr lang="ru-RU" sz="2000" smtClean="0"/>
              <a:t>Заместитель директора по УВР МБОУ СОШ №29 города Костромы </a:t>
            </a:r>
          </a:p>
          <a:p>
            <a:pPr marL="0" indent="0" algn="r">
              <a:buFontTx/>
              <a:buNone/>
            </a:pPr>
            <a:r>
              <a:rPr lang="ru-RU" sz="2000" smtClean="0"/>
              <a:t>И.А. Елфимычева</a:t>
            </a:r>
          </a:p>
          <a:p>
            <a:pPr marL="0" indent="0" algn="r">
              <a:buFontTx/>
              <a:buNone/>
            </a:pPr>
            <a:r>
              <a:rPr lang="ru-RU" sz="2000" smtClean="0"/>
              <a:t>17.04.2012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Структура итоговой оценки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Две составляющие: </a:t>
            </a:r>
            <a:r>
              <a:rPr lang="ru-RU" b="1" i="1" dirty="0" smtClean="0"/>
              <a:t>накопленные</a:t>
            </a:r>
            <a:r>
              <a:rPr lang="ru-RU" dirty="0" smtClean="0"/>
              <a:t> в ходе обучения </a:t>
            </a:r>
            <a:r>
              <a:rPr lang="ru-RU" b="1" i="1" dirty="0" smtClean="0"/>
              <a:t>оценки</a:t>
            </a:r>
            <a:r>
              <a:rPr lang="ru-RU" dirty="0" smtClean="0"/>
              <a:t> и </a:t>
            </a:r>
            <a:r>
              <a:rPr lang="ru-RU" b="1" i="1" dirty="0" smtClean="0"/>
              <a:t>оценки за стандартизированные итоговые работы </a:t>
            </a:r>
            <a:r>
              <a:rPr lang="ru-RU" dirty="0" smtClean="0"/>
              <a:t>(разрабатываются на федеральном уровне, либо региональном на основе спецификаций и демоверсий).</a:t>
            </a:r>
          </a:p>
          <a:p>
            <a:r>
              <a:rPr lang="ru-RU" b="1" i="1" dirty="0" err="1" smtClean="0"/>
              <a:t>Нестандартизированные</a:t>
            </a:r>
            <a:r>
              <a:rPr lang="ru-RU" b="1" i="1" dirty="0" smtClean="0"/>
              <a:t> работы</a:t>
            </a:r>
            <a:r>
              <a:rPr lang="ru-RU" dirty="0" smtClean="0"/>
              <a:t>: проекты, практические работы, творческие работы, наблюдения и другие виды индивидуальных и групповых работ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Организация накопительной системы оценки. </a:t>
            </a:r>
            <a:r>
              <a:rPr lang="ru-RU" b="1" dirty="0" err="1" smtClean="0">
                <a:solidFill>
                  <a:srgbClr val="002060"/>
                </a:solidFill>
              </a:rPr>
              <a:t>Портфолио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Структура </a:t>
            </a:r>
            <a:r>
              <a:rPr lang="ru-RU" b="1" dirty="0" err="1" smtClean="0">
                <a:solidFill>
                  <a:srgbClr val="C00000"/>
                </a:solidFill>
              </a:rPr>
              <a:t>портфолио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i="1" dirty="0" smtClean="0"/>
              <a:t>1. Выборки детских работ — формальных и творческих. </a:t>
            </a:r>
            <a:r>
              <a:rPr lang="ru-RU" dirty="0" smtClean="0"/>
              <a:t>Обязательной составляющей портфеля достижений являются материалы </a:t>
            </a:r>
            <a:r>
              <a:rPr lang="ru-RU" i="1" dirty="0" smtClean="0"/>
              <a:t>стартовой диагностики, промежуточных и итоговых стандартизированных работ</a:t>
            </a:r>
            <a:r>
              <a:rPr lang="ru-RU" dirty="0" smtClean="0"/>
              <a:t> по отдельным предметам.</a:t>
            </a:r>
          </a:p>
          <a:p>
            <a:pPr>
              <a:buNone/>
            </a:pPr>
            <a:r>
              <a:rPr lang="ru-RU" b="1" i="1" dirty="0" smtClean="0"/>
              <a:t>2. Систематизированные материалы наблюдений</a:t>
            </a:r>
            <a:r>
              <a:rPr lang="ru-RU" i="1" dirty="0" smtClean="0"/>
              <a:t> (оценочные листы, материалы и листы наблюдений и т. п.)</a:t>
            </a:r>
            <a:r>
              <a:rPr lang="ru-RU" dirty="0" smtClean="0"/>
              <a:t> за процессом овладения универсальными учебными действиями, которые ведут учителя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714488"/>
            <a:ext cx="8153400" cy="438151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3. Материалы, характеризующие достижения обучающихся в рамках внеурочной и </a:t>
            </a:r>
            <a:r>
              <a:rPr lang="ru-RU" b="1" i="1" dirty="0" err="1" smtClean="0"/>
              <a:t>досуговой</a:t>
            </a:r>
            <a:r>
              <a:rPr lang="ru-RU" b="1" i="1" dirty="0" smtClean="0"/>
              <a:t> деятельности</a:t>
            </a:r>
            <a:r>
              <a:rPr lang="ru-RU" dirty="0" smtClean="0"/>
              <a:t>, например результаты участия в олимпиадах, конкурсах, смотрах, выставках, концертах, спортивных мероприятиях, поделки и др.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Оценка как отдельных составляющих, так и портфеля достижений в целом ведётся на </a:t>
            </a:r>
            <a:r>
              <a:rPr lang="ru-RU" b="1" i="1" dirty="0" err="1" smtClean="0"/>
              <a:t>критериальной</a:t>
            </a:r>
            <a:r>
              <a:rPr lang="ru-RU" b="1" i="1" dirty="0" smtClean="0"/>
              <a:t> основе</a:t>
            </a:r>
            <a:r>
              <a:rPr lang="ru-RU" dirty="0" smtClean="0"/>
              <a:t>, поэтому портфели достижений должны сопровождаться специальными документами, в которых описаны состав портфеля достижений; критерии, на основе которых оцениваются отдельные работы, и вклад каждой работы в накопленную оценку выпускника. Критерии оценки отдельных составляющих портфеля достижений могут полностью соответствовать рекомендуемым или быть адаптированы учителем применительно к особенностям образовательной программы и контингента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Интерпретация результатов оценки ведётся на основе </a:t>
            </a:r>
            <a:r>
              <a:rPr lang="ru-RU" b="1" i="1" dirty="0" smtClean="0"/>
              <a:t>контекстной информации</a:t>
            </a:r>
            <a:r>
              <a:rPr lang="ru-RU" dirty="0" smtClean="0"/>
              <a:t> об условиях и особенностях деятельности субъектов образовательного процесса. В частности, итоговая оценка обучающихся определяется с учётом их стартового уровня и динамики образовательных достижений.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Уровневый подход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 точку отсчёта принимается не «идеальный образец», а необходимый для продолжения образования и реально достигаемый большинством обучающихся </a:t>
            </a:r>
            <a:r>
              <a:rPr lang="ru-RU" b="1" i="1" dirty="0" smtClean="0"/>
              <a:t>опорный уровень </a:t>
            </a:r>
            <a:r>
              <a:rPr lang="ru-RU" dirty="0" smtClean="0"/>
              <a:t>образовательных достижений. </a:t>
            </a:r>
          </a:p>
          <a:p>
            <a:r>
              <a:rPr lang="ru-RU" dirty="0" smtClean="0"/>
              <a:t>оценка индивидуальных образовательных достижений ведётся «методом сложения», при котором фиксируется достижение опорного уровня и его превышение.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15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Система оценивания строится на основе следующих общих для всех программ начального образования </a:t>
            </a:r>
            <a:r>
              <a:rPr lang="ru-RU" sz="2800" b="1" i="1" dirty="0" smtClean="0">
                <a:solidFill>
                  <a:srgbClr val="002060"/>
                </a:solidFill>
              </a:rPr>
              <a:t>принципов</a:t>
            </a:r>
            <a:r>
              <a:rPr lang="ru-RU" sz="2800" b="1" dirty="0" smtClean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676400"/>
            <a:ext cx="8964612" cy="51816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dirty="0" smtClean="0"/>
              <a:t>Оценивание является </a:t>
            </a:r>
            <a:r>
              <a:rPr lang="ru-RU" sz="2000" dirty="0" smtClean="0">
                <a:solidFill>
                  <a:schemeClr val="tx2"/>
                </a:solidFill>
              </a:rPr>
              <a:t>постоянным</a:t>
            </a:r>
            <a:r>
              <a:rPr lang="ru-RU" sz="2000" dirty="0" smtClean="0"/>
              <a:t> процессом, естественным образом интегрированным в образовательную практику. В зависимости от этапа обучения используется диагностическое (стартовое, текущее) и </a:t>
            </a:r>
            <a:r>
              <a:rPr lang="ru-RU" sz="2000" dirty="0" err="1" smtClean="0"/>
              <a:t>срезовое</a:t>
            </a:r>
            <a:r>
              <a:rPr lang="ru-RU" sz="2000" dirty="0" smtClean="0"/>
              <a:t> (тематическое, промежуточное, рубежное, итоговое) оценивание.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dirty="0" smtClean="0"/>
              <a:t>Оценивание может быть только </a:t>
            </a:r>
            <a:r>
              <a:rPr lang="ru-RU" sz="2000" dirty="0" err="1" smtClean="0">
                <a:solidFill>
                  <a:schemeClr val="tx2"/>
                </a:solidFill>
              </a:rPr>
              <a:t>критериальным</a:t>
            </a:r>
            <a:r>
              <a:rPr lang="ru-RU" sz="2000" dirty="0" smtClean="0"/>
              <a:t>. Основными критериями оценивания выступают планируемые результаты, соответствующие учебным целям.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dirty="0" smtClean="0"/>
              <a:t>Оцениваться с помощью </a:t>
            </a:r>
            <a:r>
              <a:rPr lang="ru-RU" sz="2000" dirty="0" smtClean="0">
                <a:solidFill>
                  <a:schemeClr val="tx2"/>
                </a:solidFill>
              </a:rPr>
              <a:t>отметки</a:t>
            </a:r>
            <a:r>
              <a:rPr lang="ru-RU" sz="2000" dirty="0" smtClean="0"/>
              <a:t> могут только </a:t>
            </a:r>
            <a:r>
              <a:rPr lang="ru-RU" sz="2000" dirty="0" smtClean="0">
                <a:solidFill>
                  <a:schemeClr val="tx2"/>
                </a:solidFill>
              </a:rPr>
              <a:t>результаты деятельности ученика</a:t>
            </a:r>
            <a:r>
              <a:rPr lang="ru-RU" sz="2000" dirty="0" smtClean="0"/>
              <a:t>, но не его личные качества.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dirty="0" smtClean="0"/>
              <a:t>Оценивать можно только то, чему учат.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dirty="0" smtClean="0"/>
              <a:t>Критерии оценивания и алгоритм выставления отметки заранее известны и педагогам, и учащимся. Они могут вырабатываться ими совместно.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000" dirty="0" smtClean="0"/>
              <a:t>Система оценивания выстраивается таким образом, чтобы учащиеся включались в контрольно-оценочную деятельность, приобретая навыки и привычку к самооценке.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4800" b="1" i="1" dirty="0" smtClean="0">
              <a:solidFill>
                <a:srgbClr val="002060"/>
              </a:solidFill>
            </a:endParaRPr>
          </a:p>
          <a:p>
            <a:endParaRPr lang="ru-RU" sz="4800" b="1" i="1" dirty="0" smtClean="0">
              <a:solidFill>
                <a:srgbClr val="002060"/>
              </a:solidFill>
            </a:endParaRPr>
          </a:p>
          <a:p>
            <a:r>
              <a:rPr lang="ru-RU" sz="4800" b="1" i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Нормативная правовая основа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Закон РФ «Об образовании»</a:t>
            </a:r>
          </a:p>
          <a:p>
            <a:r>
              <a:rPr lang="ru-RU" dirty="0" smtClean="0"/>
              <a:t>Федеральный государственный образовательный стандарт</a:t>
            </a:r>
          </a:p>
          <a:p>
            <a:r>
              <a:rPr lang="ru-RU" dirty="0" smtClean="0"/>
              <a:t>Примерная основная образовательная программа</a:t>
            </a:r>
          </a:p>
          <a:p>
            <a:r>
              <a:rPr lang="ru-RU" dirty="0" smtClean="0"/>
              <a:t> Основные образовательные программы образовательного учреждения</a:t>
            </a:r>
          </a:p>
          <a:p>
            <a:r>
              <a:rPr lang="ru-RU" dirty="0" smtClean="0"/>
              <a:t>Локальные акты образовательного учреждения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Требования ФГОС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Стандарт устанавливает требования к результатам освоения обучающимися основной образовательной программы :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C00000"/>
                </a:solidFill>
              </a:rPr>
              <a:t>Личностным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rgbClr val="C00000"/>
                </a:solidFill>
              </a:rPr>
              <a:t>Метапредметным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C00000"/>
                </a:solidFill>
              </a:rPr>
              <a:t>Предметным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53400" cy="114300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результатам освоения </a:t>
            </a:r>
            <a:b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образовательной программы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 marL="365760" indent="-256032"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Личностным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готовность и способность к саморазвитию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мотивация к обучению и познанию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ценностно-смысловые установки 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социальные компетенции, личностные качества</a:t>
            </a:r>
          </a:p>
          <a:p>
            <a:pPr marL="365760" indent="-256032">
              <a:buNone/>
              <a:defRPr/>
            </a:pP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Метапредметным</a:t>
            </a:r>
            <a:endParaRPr 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>
              <a:buNone/>
              <a:defRPr/>
            </a:pPr>
            <a:r>
              <a:rPr lang="ru-RU" sz="1600" dirty="0" smtClean="0"/>
              <a:t>универсальные учебные действия: 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познавательные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регулятивные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Коммуникативные</a:t>
            </a:r>
          </a:p>
          <a:p>
            <a:pPr marL="365760" indent="-256032"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Предметным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опыт специфической для данной предметной области деятельности</a:t>
            </a:r>
          </a:p>
          <a:p>
            <a:pPr marL="365760" indent="-256032">
              <a:buFont typeface="Wingdings" pitchFamily="2" charset="2"/>
              <a:buChar char="Ø"/>
              <a:defRPr/>
            </a:pPr>
            <a:r>
              <a:rPr lang="ru-RU" sz="1600" dirty="0" smtClean="0"/>
              <a:t>система основополагающих элементов научного знания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Система оценки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Система оценки достижения планируемых результатов освоения основной образовательной программы:</a:t>
            </a:r>
          </a:p>
          <a:p>
            <a:r>
              <a:rPr lang="ru-RU" dirty="0" smtClean="0"/>
              <a:t>инструмент реализации требований Стандарта к результатам освоения основной образовательной программы </a:t>
            </a:r>
          </a:p>
          <a:p>
            <a:r>
              <a:rPr lang="ru-RU" dirty="0" smtClean="0"/>
              <a:t>направлена на обеспечение качества образования, что предполагает вовлечённость в оценочную деятельность как педагогов, так и обучающихся (формирование навыков рефлексии, самоанализа, само- и </a:t>
            </a:r>
            <a:r>
              <a:rPr lang="ru-RU" dirty="0" err="1" smtClean="0"/>
              <a:t>взаимооценки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43050"/>
            <a:ext cx="8153400" cy="44529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Планируемые результаты</a:t>
            </a:r>
            <a:r>
              <a:rPr lang="ru-RU" dirty="0" smtClean="0"/>
              <a:t> :</a:t>
            </a:r>
          </a:p>
          <a:p>
            <a:r>
              <a:rPr lang="ru-RU" dirty="0" smtClean="0"/>
              <a:t>Выступают как </a:t>
            </a:r>
            <a:r>
              <a:rPr lang="ru-RU" b="1" dirty="0" smtClean="0"/>
              <a:t>объект</a:t>
            </a:r>
            <a:r>
              <a:rPr lang="ru-RU" dirty="0" smtClean="0"/>
              <a:t> системы оценки, её </a:t>
            </a:r>
            <a:r>
              <a:rPr lang="ru-RU" b="1" dirty="0" smtClean="0"/>
              <a:t>содержательная и </a:t>
            </a:r>
            <a:r>
              <a:rPr lang="ru-RU" b="1" dirty="0" err="1" smtClean="0"/>
              <a:t>критериальная</a:t>
            </a:r>
            <a:r>
              <a:rPr lang="ru-RU" b="1" dirty="0" smtClean="0"/>
              <a:t> база </a:t>
            </a:r>
            <a:r>
              <a:rPr lang="ru-RU" dirty="0" smtClean="0"/>
              <a:t>освоения обучающимися основной образовательной программы (</a:t>
            </a:r>
            <a:r>
              <a:rPr lang="ru-RU" i="1" dirty="0" smtClean="0"/>
              <a:t>оценка способности решать учебно-познавательные и учебно-практические задачи)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Функции оценки: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ориентация образовательного процесса</a:t>
            </a:r>
            <a:r>
              <a:rPr lang="ru-RU" dirty="0" smtClean="0"/>
              <a:t> на достижение планируемых результатов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обеспечение эффективной </a:t>
            </a:r>
            <a:r>
              <a:rPr lang="ru-RU" b="1" dirty="0" smtClean="0"/>
              <a:t>обратной связи, позволяющей осуществлять управление образовательным процессом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Итоговая оценка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609600" y="2714620"/>
            <a:ext cx="3886200" cy="330518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планируемые результаты, составляющие содержание блока </a:t>
            </a:r>
            <a:r>
              <a:rPr lang="ru-RU" u="sng" dirty="0" smtClean="0"/>
              <a:t>«Выпускник научится»</a:t>
            </a:r>
            <a:r>
              <a:rPr lang="ru-RU" dirty="0" smtClean="0"/>
              <a:t> для каждой программы, предмета, курса(опорная система знаний)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800600" y="2714620"/>
            <a:ext cx="3886200" cy="3643338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 smtClean="0"/>
              <a:t>планируемые результаты, составляющие содержание блока «</a:t>
            </a:r>
            <a:r>
              <a:rPr lang="ru-RU" sz="3800" i="1" dirty="0" smtClean="0"/>
              <a:t>выпускник получит возможность научиться»</a:t>
            </a:r>
            <a:r>
              <a:rPr lang="ru-RU" sz="3800" dirty="0" smtClean="0"/>
              <a:t> для каждой учебной программы (не является предметом итоговой оценки выпускников начальной школы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1785926"/>
            <a:ext cx="3886200" cy="714380"/>
          </a:xfrm>
        </p:spPr>
        <p:txBody>
          <a:bodyPr>
            <a:noAutofit/>
          </a:bodyPr>
          <a:lstStyle/>
          <a:p>
            <a:endParaRPr lang="ru-RU" sz="1600" dirty="0" smtClean="0"/>
          </a:p>
          <a:p>
            <a:r>
              <a:rPr lang="ru-RU" dirty="0" smtClean="0"/>
              <a:t>Итоговая оценка подготовки выпускников</a:t>
            </a:r>
          </a:p>
          <a:p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819144"/>
          </a:xfrm>
        </p:spPr>
        <p:txBody>
          <a:bodyPr>
            <a:noAutofit/>
          </a:bodyPr>
          <a:lstStyle/>
          <a:p>
            <a:r>
              <a:rPr lang="ru-RU" dirty="0" smtClean="0"/>
              <a:t>Оценка деятельности образовательного учреждения и работников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Комплексный подход к оценке результатов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позволяет вести оценку достижения обучающимися всех трёх групп результатов образования:</a:t>
            </a:r>
            <a:r>
              <a:rPr lang="ru-RU" sz="3200" b="1" i="1" dirty="0" smtClean="0"/>
              <a:t> личностных, </a:t>
            </a:r>
            <a:r>
              <a:rPr lang="ru-RU" sz="3200" b="1" i="1" dirty="0" err="1" smtClean="0"/>
              <a:t>метапредметных</a:t>
            </a:r>
            <a:r>
              <a:rPr lang="ru-RU" sz="3200" b="1" i="1" dirty="0" smtClean="0"/>
              <a:t> и предметных.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Предметные  и 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метапредметные</a:t>
            </a:r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/>
              <a:t>результаты выносятся на персонифицированную итоговую оценку</a:t>
            </a:r>
          </a:p>
          <a:p>
            <a:endParaRPr lang="ru-RU" sz="3200" b="1" i="1" dirty="0" smtClean="0"/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571612"/>
            <a:ext cx="8153400" cy="4524388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Личностные </a:t>
            </a:r>
            <a:r>
              <a:rPr lang="ru-RU" sz="2800" b="1" dirty="0" smtClean="0"/>
              <a:t>результаты не подлежат итоговой оценке: оценка осуществляется в ходе </a:t>
            </a:r>
            <a:r>
              <a:rPr lang="ru-RU" sz="2800" b="1" i="1" dirty="0" smtClean="0"/>
              <a:t>внешних </a:t>
            </a:r>
            <a:r>
              <a:rPr lang="ru-RU" sz="2800" b="1" dirty="0" err="1" smtClean="0"/>
              <a:t>неперсонифицированных</a:t>
            </a:r>
            <a:r>
              <a:rPr lang="ru-RU" sz="2800" b="1" dirty="0" smtClean="0"/>
              <a:t> мониторинговых исследований. Предмет оценки – эффективность образовательной деятельности ОУ.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Внутренняя оценка ограничена оценкой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</a:t>
            </a:r>
            <a:r>
              <a:rPr lang="ru-RU" b="1" i="1" dirty="0" smtClean="0"/>
              <a:t>отдельных</a:t>
            </a:r>
            <a:r>
              <a:rPr lang="ru-RU" b="1" dirty="0" smtClean="0"/>
              <a:t> личностных результатов</a:t>
            </a:r>
          </a:p>
          <a:p>
            <a:r>
              <a:rPr lang="ru-RU" b="1" dirty="0" smtClean="0"/>
              <a:t>Направлена на решение задачи оптимизации личностного развития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AWJJH2MPE6E2-736077665-255</_dlc_DocId>
    <_dlc_DocIdUrl xmlns="4a252ca3-5a62-4c1c-90a6-29f4710e47f8">
      <Url>http://xn--44-6kcadhwnl3cfdx.xn--p1ai/Kostroma_EDU/kos-sch-29/29-old/_layouts/15/DocIdRedir.aspx?ID=AWJJH2MPE6E2-736077665-255</Url>
      <Description>AWJJH2MPE6E2-736077665-255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3D949111BA3554D9CF27B18AD56870F" ma:contentTypeVersion="49" ma:contentTypeDescription="Создание документа." ma:contentTypeScope="" ma:versionID="89736f126f97ebe02674a91ffb3f8e3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1D003F-4E0D-4654-9C41-D803220BFE78}"/>
</file>

<file path=customXml/itemProps2.xml><?xml version="1.0" encoding="utf-8"?>
<ds:datastoreItem xmlns:ds="http://schemas.openxmlformats.org/officeDocument/2006/customXml" ds:itemID="{FFAA9324-F620-44F2-AFF7-2A70CDBBBD2E}"/>
</file>

<file path=customXml/itemProps3.xml><?xml version="1.0" encoding="utf-8"?>
<ds:datastoreItem xmlns:ds="http://schemas.openxmlformats.org/officeDocument/2006/customXml" ds:itemID="{FFDCD734-1C9B-4C39-8CC4-26F618EAFCEF}"/>
</file>

<file path=customXml/itemProps4.xml><?xml version="1.0" encoding="utf-8"?>
<ds:datastoreItem xmlns:ds="http://schemas.openxmlformats.org/officeDocument/2006/customXml" ds:itemID="{62CDC531-66DB-41C3-8C87-F8228418AD75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442</TotalTime>
  <Words>690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ТРЕБОВАНИЯ ФГОС К СИСТЕМЕ ОЦЕНКИ ДОСТИЖЕНИЯ  ПЛАНИРУЕМЫХ РЕЗУЛЬТАТОВ УЧАЩИХСЯ</vt:lpstr>
      <vt:lpstr>Нормативная правовая основа</vt:lpstr>
      <vt:lpstr>Требования ФГОС</vt:lpstr>
      <vt:lpstr>Требования к результатам освоения  основной образовательной программы </vt:lpstr>
      <vt:lpstr>Система оценки</vt:lpstr>
      <vt:lpstr>Слайд 6</vt:lpstr>
      <vt:lpstr>Итоговая оценка</vt:lpstr>
      <vt:lpstr>Комплексный подход к оценке результатов </vt:lpstr>
      <vt:lpstr>Слайд 9</vt:lpstr>
      <vt:lpstr>Структура итоговой оценки</vt:lpstr>
      <vt:lpstr>Организация накопительной системы оценки. Портфолио.</vt:lpstr>
      <vt:lpstr>Слайд 12</vt:lpstr>
      <vt:lpstr>Слайд 13</vt:lpstr>
      <vt:lpstr>Слайд 14</vt:lpstr>
      <vt:lpstr>Уровневый подход</vt:lpstr>
      <vt:lpstr>Система оценивания строится на основе следующих общих для всех программ начального образования принципов: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ПЛАНИРУЕМЫХ РЕЗУЛЬТАТОВ ОСВОЕНИЯ ОСНОВНОЙ ОБРАЗОВАТЕЛЬНОЙ ПРОГРАММЫ НАЧАЛЬНОГО ОБЩЕГО ОБРАЗОВАНИЯ</dc:title>
  <dc:creator>Пользователь</dc:creator>
  <cp:lastModifiedBy>Ирина</cp:lastModifiedBy>
  <cp:revision>52</cp:revision>
  <dcterms:created xsi:type="dcterms:W3CDTF">2010-09-19T23:23:38Z</dcterms:created>
  <dcterms:modified xsi:type="dcterms:W3CDTF">2012-04-16T23:18:38Z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0x01010023D949111BA3554D9CF27B18AD56870F</vt:lpwstr>
  </property>
  <property fmtid="{D5CDD505-2E9C-101B-9397-08002B2CF9AE}" pid="3" name="_dlc_DocIdItemGuid">
    <vt:lpwstr>7d6ee203-6f0f-4a1d-aa37-4c5ca3f61b30</vt:lpwstr>
  </property>
</Properties>
</file>