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8" r:id="rId7"/>
    <p:sldId id="264" r:id="rId8"/>
    <p:sldId id="267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C863D-0762-4EEE-9056-9D5D0135803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D8F14-5E1D-4E30-A0DD-5CE8D7562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D8F14-5E1D-4E30-A0DD-5CE8D75629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563938" y="1916113"/>
            <a:ext cx="4968875" cy="1296987"/>
          </a:xfrm>
        </p:spPr>
        <p:txBody>
          <a:bodyPr/>
          <a:lstStyle/>
          <a:p>
            <a:r>
              <a:rPr lang="ru-RU" sz="2400" b="1" dirty="0" smtClean="0"/>
              <a:t>План работы МО гуманитарных дисциплин «Преемственность при переходе учащихся из начальной школы в среднее звено в условиях введения ФГОС»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52120" y="5517232"/>
            <a:ext cx="32403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 «</a:t>
            </a:r>
            <a:r>
              <a:rPr lang="ru-RU" dirty="0" err="1" smtClean="0">
                <a:solidFill>
                  <a:schemeClr val="tx1"/>
                </a:solidFill>
              </a:rPr>
              <a:t>ЛИРа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МБОУ СОШ № 29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Г. Костромы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cs629201.vk.me/v629201265/2af9e/sZ31S__ic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149080"/>
            <a:ext cx="3432381" cy="257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8" name="Picture 4" descr="Смешные детские мордашки.(115 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08920"/>
            <a:ext cx="2736304" cy="335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kurspresent.ru/uploads/3d-figures-2/mini/4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437112"/>
            <a:ext cx="1716782" cy="171678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1"/>
            <a:ext cx="8229600" cy="2448272"/>
          </a:xfrm>
        </p:spPr>
        <p:txBody>
          <a:bodyPr/>
          <a:lstStyle/>
          <a:p>
            <a:r>
              <a:rPr lang="ru-RU" sz="2800" b="1" dirty="0" smtClean="0"/>
              <a:t>Цель программы школы:</a:t>
            </a:r>
            <a:r>
              <a:rPr lang="ru-RU" sz="2800" dirty="0" smtClean="0"/>
              <a:t> обеспечить успешную адаптацию выпускника начального общего образования к обучению на ступени основного общего образования школе в условиях введения ФГОС.</a:t>
            </a:r>
          </a:p>
          <a:p>
            <a:endParaRPr lang="es-E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852936"/>
            <a:ext cx="62646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 работы МО:</a:t>
            </a:r>
            <a:r>
              <a:rPr lang="ru-RU" sz="2800" dirty="0" smtClean="0"/>
              <a:t> разработать и провести цикл мероприятий по успешной адаптации пятиклассников в условиях введения ФГОС по русскому языку, литературе, истории и обществознанию.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627784" y="2780928"/>
            <a:ext cx="3312368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Направления деятельности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2492896"/>
            <a:ext cx="187220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Адаптация в условиях предметной системы обучения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620688"/>
            <a:ext cx="237626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Преемственность образовательных технологий, методов и форм работы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620688"/>
            <a:ext cx="2304256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Формирование детского коллектива в связи с проблемами подросткового возраста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620688"/>
            <a:ext cx="230425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Преемственность в работе с  детьми одаренными и с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ОВЗ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580112" y="2636912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04048" y="4437112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987824" y="2492896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627784" y="4221088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763688" y="4653136"/>
            <a:ext cx="302433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Единая система итогового повторения в 4 классах и </a:t>
            </a:r>
            <a:r>
              <a:rPr lang="ru-RU" dirty="0" smtClean="0">
                <a:solidFill>
                  <a:schemeClr val="tx1"/>
                </a:solidFill>
              </a:rPr>
              <a:t>вводного </a:t>
            </a:r>
            <a:r>
              <a:rPr lang="ru-RU" dirty="0" smtClean="0">
                <a:solidFill>
                  <a:schemeClr val="tx1"/>
                </a:solidFill>
              </a:rPr>
              <a:t>повторения и </a:t>
            </a:r>
            <a:r>
              <a:rPr lang="ru-RU" dirty="0" smtClean="0">
                <a:solidFill>
                  <a:schemeClr val="tx1"/>
                </a:solidFill>
              </a:rPr>
              <a:t>контроля </a:t>
            </a:r>
            <a:r>
              <a:rPr lang="ru-RU" dirty="0" smtClean="0">
                <a:solidFill>
                  <a:schemeClr val="tx1"/>
                </a:solidFill>
              </a:rPr>
              <a:t>в 5 классах.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2200" y="2924944"/>
            <a:ext cx="216024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Соблюдение </a:t>
            </a:r>
            <a:r>
              <a:rPr lang="ru-RU" dirty="0" smtClean="0">
                <a:solidFill>
                  <a:schemeClr val="tx1"/>
                </a:solidFill>
              </a:rPr>
              <a:t>единых требований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40" y="4653136"/>
            <a:ext cx="237626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Преемственность </a:t>
            </a:r>
            <a:r>
              <a:rPr lang="ru-RU" dirty="0" smtClean="0">
                <a:solidFill>
                  <a:schemeClr val="tx1"/>
                </a:solidFill>
              </a:rPr>
              <a:t>в организации  </a:t>
            </a:r>
            <a:r>
              <a:rPr lang="ru-RU" dirty="0" smtClean="0">
                <a:solidFill>
                  <a:schemeClr val="tx1"/>
                </a:solidFill>
              </a:rPr>
              <a:t>самостоятельной </a:t>
            </a:r>
            <a:r>
              <a:rPr lang="ru-RU" dirty="0" smtClean="0">
                <a:solidFill>
                  <a:schemeClr val="tx1"/>
                </a:solidFill>
              </a:rPr>
              <a:t>работы на уроке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139952" y="23488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339752" y="2996952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24128" y="3861048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3" action="ppaction://hlinksldjump"/>
              </a:rPr>
              <a:t>1этап: март –май 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3" action="ppaction://hlinksldjump"/>
              </a:rPr>
              <a:t>2015</a:t>
            </a:r>
            <a:endParaRPr lang="ru-RU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4" action="ppaction://hlinksldjump"/>
              </a:rPr>
              <a:t>2 этап: сентябрь-ноябрь 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4" action="ppaction://hlinksldjump"/>
              </a:rPr>
              <a:t>2015</a:t>
            </a:r>
            <a:endParaRPr lang="ru-RU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5" action="ppaction://hlinksldjump"/>
              </a:rPr>
              <a:t>3 этап: февраль – март 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5" action="ppaction://hlinksldjump"/>
              </a:rPr>
              <a:t>2016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2" descr="http://kurspresent.ru/uploads/3d-figures/8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293096"/>
            <a:ext cx="2868910" cy="200823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1этап: март –май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776864" cy="4853136"/>
          </a:xfrm>
        </p:spPr>
        <p:txBody>
          <a:bodyPr/>
          <a:lstStyle/>
          <a:p>
            <a:r>
              <a:rPr lang="ru-RU" dirty="0" smtClean="0"/>
              <a:t>Знакомство с классными коллективами выпускных 4-х классов</a:t>
            </a:r>
          </a:p>
          <a:p>
            <a:r>
              <a:rPr lang="ru-RU" u="sng" dirty="0" smtClean="0"/>
              <a:t>Заседание МО по теме </a:t>
            </a:r>
            <a:r>
              <a:rPr lang="ru-RU" dirty="0" smtClean="0"/>
              <a:t>«Преемственность»</a:t>
            </a:r>
          </a:p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«День открытых дверей»</a:t>
            </a:r>
            <a:endParaRPr lang="ru-RU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dirty="0" smtClean="0"/>
              <a:t>Участие в </a:t>
            </a:r>
            <a:r>
              <a:rPr lang="ru-RU" u="sng" dirty="0" smtClean="0"/>
              <a:t>совместном заседании</a:t>
            </a:r>
            <a:r>
              <a:rPr lang="ru-RU" dirty="0" smtClean="0"/>
              <a:t> учителей выпускных 4-х классов и учителей МО «</a:t>
            </a:r>
            <a:r>
              <a:rPr lang="ru-RU" dirty="0" err="1" smtClean="0"/>
              <a:t>ЛИРа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Посещение родительских собраний в 4 классе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Ольга Юрьевна\Documents\Школа\Преемственность\P1270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92896"/>
            <a:ext cx="4248472" cy="284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Ольга Юрьевна\Documents\Школа\Преемственность\P1270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5064"/>
            <a:ext cx="3536256" cy="236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Ольга Юрьевна\Documents\Школа\Преемственность\P1270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4664"/>
            <a:ext cx="3816424" cy="255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 rot="10800000">
            <a:off x="7308304" y="5589240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этап: сентябрь-ноябрь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ru-RU" u="sng" dirty="0" smtClean="0"/>
              <a:t>Заседание </a:t>
            </a:r>
            <a:r>
              <a:rPr lang="ru-RU" u="sng" dirty="0" smtClean="0"/>
              <a:t>МО</a:t>
            </a:r>
            <a:endParaRPr lang="ru-RU" dirty="0" smtClean="0"/>
          </a:p>
          <a:p>
            <a:r>
              <a:rPr lang="ru-RU" dirty="0" smtClean="0"/>
              <a:t>Участие в </a:t>
            </a:r>
            <a:r>
              <a:rPr lang="ru-RU" u="sng" dirty="0" smtClean="0"/>
              <a:t>малом педсовете</a:t>
            </a:r>
          </a:p>
          <a:p>
            <a:r>
              <a:rPr lang="ru-RU" u="sng" dirty="0" smtClean="0"/>
              <a:t>Мероприятия </a:t>
            </a: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«Калейдоскоп», </a:t>
            </a: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«Радуга проектов»</a:t>
            </a:r>
            <a:endParaRPr lang="ru-RU" u="sng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Классно-обобщающий контроль 5-х классов</a:t>
            </a:r>
          </a:p>
          <a:p>
            <a:r>
              <a:rPr lang="ru-RU" dirty="0" smtClean="0"/>
              <a:t>Родительские собрания 5-х классов при участии учителей МО «</a:t>
            </a:r>
            <a:r>
              <a:rPr lang="ru-RU" dirty="0" err="1" smtClean="0"/>
              <a:t>ЛИРа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Рисунок"/>
          <p:cNvPicPr>
            <a:picLocks noChangeAspect="1" noChangeArrowheads="1"/>
          </p:cNvPicPr>
          <p:nvPr/>
        </p:nvPicPr>
        <p:blipFill>
          <a:blip r:embed="rId3" cstate="print"/>
          <a:srcRect t="18421"/>
          <a:stretch>
            <a:fillRect/>
          </a:stretch>
        </p:blipFill>
        <p:spPr bwMode="auto">
          <a:xfrm>
            <a:off x="781902" y="1124744"/>
            <a:ext cx="376609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Рисунок"/>
          <p:cNvPicPr>
            <a:picLocks noChangeAspect="1" noChangeArrowheads="1"/>
          </p:cNvPicPr>
          <p:nvPr/>
        </p:nvPicPr>
        <p:blipFill>
          <a:blip r:embed="rId4" cstate="print"/>
          <a:srcRect t="21077"/>
          <a:stretch>
            <a:fillRect/>
          </a:stretch>
        </p:blipFill>
        <p:spPr bwMode="auto">
          <a:xfrm>
            <a:off x="3995936" y="3501008"/>
            <a:ext cx="4555232" cy="26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Рисунок"/>
          <p:cNvPicPr>
            <a:picLocks noChangeAspect="1" noChangeArrowheads="1"/>
          </p:cNvPicPr>
          <p:nvPr/>
        </p:nvPicPr>
        <p:blipFill>
          <a:blip r:embed="rId5" cstate="print"/>
          <a:srcRect l="11429" r="25714"/>
          <a:stretch>
            <a:fillRect/>
          </a:stretch>
        </p:blipFill>
        <p:spPr bwMode="auto">
          <a:xfrm>
            <a:off x="1763688" y="3429000"/>
            <a:ext cx="2232248" cy="2663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cs629201.vk.me/v629201265/2af5e/HuFa5PvEUUA.jpg"/>
          <p:cNvPicPr>
            <a:picLocks noChangeAspect="1" noChangeArrowheads="1"/>
          </p:cNvPicPr>
          <p:nvPr/>
        </p:nvPicPr>
        <p:blipFill>
          <a:blip r:embed="rId6" cstate="print"/>
          <a:srcRect t="18919"/>
          <a:stretch>
            <a:fillRect/>
          </a:stretch>
        </p:blipFill>
        <p:spPr bwMode="auto">
          <a:xfrm>
            <a:off x="4355976" y="1124744"/>
            <a:ext cx="3828932" cy="232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 rot="10800000">
            <a:off x="7524328" y="5733256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этап: февраль - март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Совместная методическая работа </a:t>
            </a:r>
            <a:r>
              <a:rPr lang="ru-RU" dirty="0" smtClean="0"/>
              <a:t>учителей </a:t>
            </a:r>
            <a:r>
              <a:rPr lang="ru-RU" dirty="0" smtClean="0"/>
              <a:t>начальной школы и учителей МО «</a:t>
            </a:r>
            <a:r>
              <a:rPr lang="ru-RU" dirty="0" err="1" smtClean="0"/>
              <a:t>ЛИРа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Родительские собрания 5-х классов при участии учителей. Индивидуальные родительские беседы</a:t>
            </a:r>
          </a:p>
          <a:p>
            <a:endParaRPr lang="ru-RU" dirty="0"/>
          </a:p>
        </p:txBody>
      </p:sp>
      <p:pic>
        <p:nvPicPr>
          <p:cNvPr id="2050" name="Picture 2" descr="http://kurspresent.ru/uploads/3d-figures/mini/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93096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AWJJH2MPE6E2-1031376154-95</_dlc_DocId>
    <_dlc_DocIdUrl xmlns="4a252ca3-5a62-4c1c-90a6-29f4710e47f8">
      <Url>http://edu-sps.koiro.local/Kostroma_EDU/kos-sch-29/29-old/_layouts/15/DocIdRedir.aspx?ID=AWJJH2MPE6E2-1031376154-95</Url>
      <Description>AWJJH2MPE6E2-1031376154-95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08D00C20F03649A4028BDB14BA643A" ma:contentTypeVersion="49" ma:contentTypeDescription="Создание документа." ma:contentTypeScope="" ma:versionID="43a92da0f64768d6aac47aac1f59e7c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2B149FC7-9D00-4AA4-B3C5-37BEA9FD7B10}"/>
</file>

<file path=customXml/itemProps2.xml><?xml version="1.0" encoding="utf-8"?>
<ds:datastoreItem xmlns:ds="http://schemas.openxmlformats.org/officeDocument/2006/customXml" ds:itemID="{7F964F9D-7803-47EB-813A-9058B69B18DC}"/>
</file>

<file path=customXml/itemProps3.xml><?xml version="1.0" encoding="utf-8"?>
<ds:datastoreItem xmlns:ds="http://schemas.openxmlformats.org/officeDocument/2006/customXml" ds:itemID="{E7FF74A0-614A-41C2-82AB-D6E03E3EEB5D}"/>
</file>

<file path=customXml/itemProps4.xml><?xml version="1.0" encoding="utf-8"?>
<ds:datastoreItem xmlns:ds="http://schemas.openxmlformats.org/officeDocument/2006/customXml" ds:itemID="{374C82A5-3AA3-4875-9E82-246522910B89}"/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274</Words>
  <Application>Microsoft Office PowerPoint</Application>
  <PresentationFormat>Экран (4:3)</PresentationFormat>
  <Paragraphs>35</Paragraphs>
  <Slides>10</Slides>
  <Notes>1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План работы МО гуманитарных дисциплин «Преемственность при переходе учащихся из начальной школы в среднее звено в условиях введения ФГОС»</vt:lpstr>
      <vt:lpstr>Слайд 2</vt:lpstr>
      <vt:lpstr>Слайд 3</vt:lpstr>
      <vt:lpstr>Этапы работы</vt:lpstr>
      <vt:lpstr>1этап: март –май</vt:lpstr>
      <vt:lpstr>Слайд 6</vt:lpstr>
      <vt:lpstr>2 этап: сентябрь-ноябрь</vt:lpstr>
      <vt:lpstr>Слайд 8</vt:lpstr>
      <vt:lpstr>3 этап: февраль - март</vt:lpstr>
      <vt:lpstr>Слайд 10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Ольга Юрьевна</cp:lastModifiedBy>
  <cp:revision>85</cp:revision>
  <dcterms:created xsi:type="dcterms:W3CDTF">2009-10-07T17:55:06Z</dcterms:created>
  <dcterms:modified xsi:type="dcterms:W3CDTF">2015-12-20T18:25:34Z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0x0101001D08D00C20F03649A4028BDB14BA643A</vt:lpwstr>
  </property>
  <property fmtid="{D5CDD505-2E9C-101B-9397-08002B2CF9AE}" pid="3" name="_dlc_DocIdItemGuid">
    <vt:lpwstr>b0d2b43f-8a32-4ede-9de5-2e791c3c70ab</vt:lpwstr>
  </property>
</Properties>
</file>